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5" r:id="rId5"/>
    <p:sldId id="258" r:id="rId6"/>
    <p:sldId id="260" r:id="rId7"/>
    <p:sldId id="261" r:id="rId8"/>
    <p:sldId id="262" r:id="rId9"/>
    <p:sldId id="263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Understanding One’s Own Behaviour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Mr.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r>
              <a:rPr lang="en-US" dirty="0" smtClean="0"/>
              <a:t>Assistant Professor 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Behaviour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b="1" dirty="0" smtClean="0"/>
              <a:t>Measuring behaviour </a:t>
            </a:r>
            <a:r>
              <a:rPr lang="en-IN" dirty="0" smtClean="0"/>
              <a:t>can provide valuable information: </a:t>
            </a:r>
          </a:p>
          <a:p>
            <a:pPr lvl="1" algn="just"/>
            <a:r>
              <a:rPr lang="en-IN" dirty="0" smtClean="0"/>
              <a:t>How often it is happening? (e.g., 100 times/hour, daily, weekly) </a:t>
            </a:r>
          </a:p>
          <a:p>
            <a:pPr lvl="1" algn="just"/>
            <a:r>
              <a:rPr lang="en-IN" dirty="0" smtClean="0"/>
              <a:t>When and with whom it is happening? (e.g., when she is alone, with her brother) </a:t>
            </a:r>
          </a:p>
          <a:p>
            <a:pPr lvl="1" algn="just"/>
            <a:r>
              <a:rPr lang="en-IN" dirty="0" smtClean="0"/>
              <a:t>Do I need a plan? </a:t>
            </a:r>
          </a:p>
          <a:p>
            <a:pPr lvl="1" algn="just"/>
            <a:r>
              <a:rPr lang="en-IN" dirty="0" smtClean="0"/>
              <a:t>Is it getting better or worse? </a:t>
            </a:r>
          </a:p>
          <a:p>
            <a:pPr lvl="1" algn="just"/>
            <a:r>
              <a:rPr lang="en-IN" dirty="0" smtClean="0"/>
              <a:t>Is my plan working? </a:t>
            </a:r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Behaviour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Common behaviour patterns among school children,</a:t>
            </a:r>
          </a:p>
          <a:p>
            <a:pPr lvl="1" algn="just"/>
            <a:endParaRPr lang="en-US" dirty="0" smtClean="0"/>
          </a:p>
          <a:p>
            <a:pPr lvl="1" algn="just"/>
            <a:r>
              <a:rPr lang="en-US" dirty="0" smtClean="0"/>
              <a:t>Stealing </a:t>
            </a:r>
          </a:p>
          <a:p>
            <a:pPr lvl="1" algn="just"/>
            <a:r>
              <a:rPr lang="en-US" dirty="0" smtClean="0"/>
              <a:t>Truancy (staying away from school for no reason) </a:t>
            </a:r>
          </a:p>
          <a:p>
            <a:pPr lvl="1" algn="just"/>
            <a:r>
              <a:rPr lang="en-US" dirty="0" smtClean="0"/>
              <a:t>Disobedience and </a:t>
            </a:r>
            <a:r>
              <a:rPr lang="en-IN" dirty="0" smtClean="0"/>
              <a:t>Insubordination</a:t>
            </a:r>
          </a:p>
          <a:p>
            <a:pPr lvl="1" algn="just"/>
            <a:r>
              <a:rPr lang="en-US" dirty="0" smtClean="0"/>
              <a:t>Lying </a:t>
            </a:r>
          </a:p>
          <a:p>
            <a:pPr lvl="1" algn="just"/>
            <a:r>
              <a:rPr lang="en-US" dirty="0" smtClean="0"/>
              <a:t>Fighting </a:t>
            </a:r>
          </a:p>
          <a:p>
            <a:pPr lvl="1" algn="just"/>
            <a:r>
              <a:rPr lang="en-US" dirty="0" smtClean="0"/>
              <a:t>Cheating </a:t>
            </a:r>
          </a:p>
          <a:p>
            <a:pPr lvl="1" algn="just"/>
            <a:endParaRPr lang="en-IN" dirty="0" smtClean="0"/>
          </a:p>
          <a:p>
            <a:pPr lvl="1" algn="just"/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Behaviour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Common behaviour patterns among school children,</a:t>
            </a:r>
          </a:p>
          <a:p>
            <a:pPr lvl="1" algn="just"/>
            <a:endParaRPr lang="en-US" dirty="0" smtClean="0"/>
          </a:p>
          <a:p>
            <a:pPr lvl="1" algn="just"/>
            <a:r>
              <a:rPr lang="en-US" dirty="0" smtClean="0"/>
              <a:t>Lateness </a:t>
            </a:r>
          </a:p>
          <a:p>
            <a:pPr lvl="1" algn="just"/>
            <a:r>
              <a:rPr lang="en-US" dirty="0" smtClean="0"/>
              <a:t>Rudeness </a:t>
            </a:r>
          </a:p>
          <a:p>
            <a:pPr lvl="1" algn="just"/>
            <a:r>
              <a:rPr lang="en-US" dirty="0" smtClean="0"/>
              <a:t>Destructive </a:t>
            </a:r>
          </a:p>
          <a:p>
            <a:pPr lvl="1" algn="just"/>
            <a:r>
              <a:rPr lang="en-US" dirty="0" smtClean="0"/>
              <a:t>Sex offences / harassment </a:t>
            </a:r>
          </a:p>
          <a:p>
            <a:pPr lvl="1" algn="just"/>
            <a:r>
              <a:rPr lang="en-US" dirty="0" smtClean="0"/>
              <a:t>Cruelty </a:t>
            </a:r>
          </a:p>
          <a:p>
            <a:pPr lvl="1" algn="just"/>
            <a:r>
              <a:rPr lang="en-US" dirty="0" smtClean="0"/>
              <a:t>Smoking and drinking alcoholism </a:t>
            </a:r>
            <a:endParaRPr lang="en-IN" dirty="0" smtClean="0"/>
          </a:p>
          <a:p>
            <a:pPr lvl="1" algn="just"/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Behaviour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IN" dirty="0" smtClean="0"/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“behaviour is “any observable overt movement of the organism generally taken to include verbal behaviour as well as physical movements” </a:t>
            </a:r>
          </a:p>
          <a:p>
            <a:pPr lvl="1" algn="just"/>
            <a:r>
              <a:rPr lang="en-IN" dirty="0" smtClean="0"/>
              <a:t>(webref.org/ psychology/b/behavior.htm7)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Behaviour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According to the above definition, behaviour is essentially observable physical activity: a pigeon pecks a disk, a woman says “hello,” a student raises his hand, and so forth.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Comparable definitions may be found in The Oxford Dictionary of Psychology (Colman, 2006), and in King (2008) and </a:t>
            </a:r>
            <a:r>
              <a:rPr lang="en-IN" dirty="0" err="1" smtClean="0"/>
              <a:t>Levitis</a:t>
            </a:r>
            <a:r>
              <a:rPr lang="en-IN" dirty="0" smtClean="0"/>
              <a:t>, </a:t>
            </a:r>
            <a:r>
              <a:rPr lang="en-IN" dirty="0" err="1" smtClean="0"/>
              <a:t>Lidicker</a:t>
            </a:r>
            <a:r>
              <a:rPr lang="en-IN" dirty="0" smtClean="0"/>
              <a:t>, and </a:t>
            </a:r>
            <a:r>
              <a:rPr lang="en-IN" dirty="0" err="1" smtClean="0"/>
              <a:t>Freunda</a:t>
            </a:r>
            <a:r>
              <a:rPr lang="en-IN" dirty="0" smtClean="0"/>
              <a:t> (2009).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Behaviour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Tinbergen (1951) defines </a:t>
            </a:r>
            <a:r>
              <a:rPr lang="en-IN" dirty="0" err="1" smtClean="0"/>
              <a:t>behavior</a:t>
            </a:r>
            <a:r>
              <a:rPr lang="en-IN" dirty="0" smtClean="0"/>
              <a:t> as “the total of movements made by the intact animal” (p. 2)</a:t>
            </a:r>
          </a:p>
          <a:p>
            <a:pPr algn="just"/>
            <a:endParaRPr lang="en-US" dirty="0" smtClean="0"/>
          </a:p>
          <a:p>
            <a:pPr algn="just"/>
            <a:r>
              <a:rPr lang="en-IN" dirty="0" err="1" smtClean="0"/>
              <a:t>Dretske</a:t>
            </a:r>
            <a:r>
              <a:rPr lang="en-IN" dirty="0" smtClean="0"/>
              <a:t> (1988, p. 1ss) defines it as a process of an inner entity bringing about a bodily movement or environmental outcome; and so on.</a:t>
            </a:r>
          </a:p>
          <a:p>
            <a:pPr algn="just"/>
            <a:endParaRPr lang="en-US" dirty="0" smtClean="0"/>
          </a:p>
          <a:p>
            <a:pPr algn="just"/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Behaviour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b="1" dirty="0" smtClean="0"/>
              <a:t>Behaviour</a:t>
            </a:r>
            <a:r>
              <a:rPr lang="en-IN" dirty="0" smtClean="0"/>
              <a:t> is every action by a person that can be seen or heard. </a:t>
            </a:r>
          </a:p>
          <a:p>
            <a:pPr algn="just"/>
            <a:endParaRPr lang="en-IN" b="1" dirty="0" smtClean="0"/>
          </a:p>
          <a:p>
            <a:pPr algn="just"/>
            <a:r>
              <a:rPr lang="en-IN" b="1" dirty="0" smtClean="0"/>
              <a:t>Behaviour</a:t>
            </a:r>
            <a:r>
              <a:rPr lang="en-IN" dirty="0" smtClean="0"/>
              <a:t> must be </a:t>
            </a:r>
            <a:r>
              <a:rPr lang="en-IN" b="1" dirty="0" smtClean="0"/>
              <a:t>defined</a:t>
            </a:r>
            <a:r>
              <a:rPr lang="en-IN" dirty="0" smtClean="0"/>
              <a:t> in a way that is both observable and measurable so that everyone working with the child has a good understanding of what the </a:t>
            </a:r>
            <a:r>
              <a:rPr lang="en-IN" b="1" dirty="0" smtClean="0"/>
              <a:t>behaviour</a:t>
            </a:r>
            <a:r>
              <a:rPr lang="en-IN" dirty="0" smtClean="0"/>
              <a:t> looks like and sounds like.</a:t>
            </a:r>
          </a:p>
          <a:p>
            <a:pPr algn="just"/>
            <a:endParaRPr lang="en-IN" dirty="0" smtClean="0"/>
          </a:p>
          <a:p>
            <a:pPr algn="r">
              <a:buNone/>
            </a:pPr>
            <a:r>
              <a:rPr lang="en-IN" dirty="0" smtClean="0"/>
              <a:t>(Alberto &amp; Troutman, 2003)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Behaviour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Defining Behaviour When defining behaviour you need to ensure that it is: </a:t>
            </a:r>
          </a:p>
          <a:p>
            <a:pPr algn="just"/>
            <a:endParaRPr lang="en-IN" dirty="0" smtClean="0"/>
          </a:p>
          <a:p>
            <a:pPr lvl="1" algn="just"/>
            <a:r>
              <a:rPr lang="en-IN" dirty="0" smtClean="0"/>
              <a:t>Observable </a:t>
            </a:r>
          </a:p>
          <a:p>
            <a:pPr lvl="1" algn="just"/>
            <a:r>
              <a:rPr lang="en-IN" dirty="0" smtClean="0"/>
              <a:t>Measurable </a:t>
            </a:r>
          </a:p>
          <a:p>
            <a:pPr lvl="1" algn="just"/>
            <a:r>
              <a:rPr lang="en-IN" dirty="0" smtClean="0"/>
              <a:t>Described in concrete terms </a:t>
            </a:r>
          </a:p>
          <a:p>
            <a:pPr algn="just"/>
            <a:endParaRPr lang="en-IN" dirty="0" smtClean="0"/>
          </a:p>
          <a:p>
            <a:pPr lvl="2" algn="just"/>
            <a:r>
              <a:rPr lang="en-IN" dirty="0" smtClean="0"/>
              <a:t>Example: Sally hits her brother with a closed fist. </a:t>
            </a:r>
          </a:p>
          <a:p>
            <a:pPr lvl="2" algn="just"/>
            <a:r>
              <a:rPr lang="en-IN" dirty="0" smtClean="0"/>
              <a:t>Non-example: Sally is aggressive. 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Behaviour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Observable </a:t>
            </a:r>
          </a:p>
          <a:p>
            <a:pPr algn="just"/>
            <a:endParaRPr lang="en-IN" dirty="0" smtClean="0"/>
          </a:p>
          <a:p>
            <a:pPr lvl="1" algn="just"/>
            <a:r>
              <a:rPr lang="en-IN" dirty="0" smtClean="0"/>
              <a:t>Natalie yells “shut up” at her parents when asked to clean her room</a:t>
            </a:r>
          </a:p>
          <a:p>
            <a:pPr lvl="1" algn="just"/>
            <a:endParaRPr lang="en-IN" dirty="0" smtClean="0"/>
          </a:p>
          <a:p>
            <a:pPr lvl="1" algn="just"/>
            <a:r>
              <a:rPr lang="en-IN" dirty="0" err="1" smtClean="0"/>
              <a:t>Asha</a:t>
            </a:r>
            <a:r>
              <a:rPr lang="en-IN" dirty="0" smtClean="0"/>
              <a:t> asks to go outside to ride her bike </a:t>
            </a:r>
          </a:p>
          <a:p>
            <a:pPr lvl="1" algn="just"/>
            <a:endParaRPr lang="en-IN" dirty="0" smtClean="0"/>
          </a:p>
          <a:p>
            <a:pPr lvl="1" algn="just"/>
            <a:r>
              <a:rPr lang="en-IN" dirty="0" err="1" smtClean="0"/>
              <a:t>Robo</a:t>
            </a:r>
            <a:r>
              <a:rPr lang="en-IN" dirty="0" smtClean="0"/>
              <a:t> bites his hand when he meets new people 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Behaviour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Non-Observable </a:t>
            </a:r>
          </a:p>
          <a:p>
            <a:pPr algn="just"/>
            <a:endParaRPr lang="en-IN" dirty="0" smtClean="0"/>
          </a:p>
          <a:p>
            <a:pPr lvl="1" algn="just"/>
            <a:r>
              <a:rPr lang="en-IN" dirty="0" smtClean="0"/>
              <a:t>Natalie is rude </a:t>
            </a:r>
          </a:p>
          <a:p>
            <a:pPr lvl="1" algn="just"/>
            <a:endParaRPr lang="en-IN" dirty="0" smtClean="0"/>
          </a:p>
          <a:p>
            <a:pPr lvl="1" algn="just"/>
            <a:r>
              <a:rPr lang="en-IN" dirty="0" err="1" smtClean="0"/>
              <a:t>Asha</a:t>
            </a:r>
            <a:r>
              <a:rPr lang="en-IN" dirty="0" smtClean="0"/>
              <a:t> wants to play </a:t>
            </a:r>
          </a:p>
          <a:p>
            <a:pPr lvl="1" algn="just"/>
            <a:endParaRPr lang="en-IN" dirty="0" smtClean="0"/>
          </a:p>
          <a:p>
            <a:pPr lvl="1" algn="just"/>
            <a:r>
              <a:rPr lang="en-IN" dirty="0" err="1" smtClean="0"/>
              <a:t>Robo</a:t>
            </a:r>
            <a:r>
              <a:rPr lang="en-IN" dirty="0" smtClean="0"/>
              <a:t> hurts himself 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Behaviour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IN" b="1" dirty="0" smtClean="0"/>
              <a:t>Measuring behaviour </a:t>
            </a:r>
            <a:r>
              <a:rPr lang="en-IN" dirty="0" smtClean="0"/>
              <a:t>on a regular basis can provide a great deal of information.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There are a variety of quick and easy methods to measure behaviour.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Choose your method based on the type of behaviour; what you would like to change about it, and how frequently it occurs.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You can use these measurements to track progress and make changes to your plan as necessary. </a:t>
            </a:r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31</TotalTime>
  <Words>424</Words>
  <Application>Microsoft Office PowerPoint</Application>
  <PresentationFormat>On-screen Show (4:3)</PresentationFormat>
  <Paragraphs>83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Urban</vt:lpstr>
      <vt:lpstr>Understanding One’s Own Behaviour </vt:lpstr>
      <vt:lpstr>Behaviour </vt:lpstr>
      <vt:lpstr>Behaviour </vt:lpstr>
      <vt:lpstr>Behaviour </vt:lpstr>
      <vt:lpstr>Behaviour </vt:lpstr>
      <vt:lpstr>Behaviour </vt:lpstr>
      <vt:lpstr>Behaviour </vt:lpstr>
      <vt:lpstr>Behaviour </vt:lpstr>
      <vt:lpstr>Behaviour </vt:lpstr>
      <vt:lpstr>Behaviour </vt:lpstr>
      <vt:lpstr>Behaviour </vt:lpstr>
      <vt:lpstr>Behaviour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One’s Own Behaviour </dc:title>
  <dc:creator>ADMIN</dc:creator>
  <cp:lastModifiedBy>ADMIN</cp:lastModifiedBy>
  <cp:revision>4</cp:revision>
  <dcterms:created xsi:type="dcterms:W3CDTF">2006-08-16T00:00:00Z</dcterms:created>
  <dcterms:modified xsi:type="dcterms:W3CDTF">2019-01-18T06:35:40Z</dcterms:modified>
</cp:coreProperties>
</file>