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7" r:id="rId19"/>
    <p:sldId id="278" r:id="rId20"/>
    <p:sldId id="279" r:id="rId21"/>
    <p:sldId id="280" r:id="rId22"/>
    <p:sldId id="281" r:id="rId23"/>
    <p:sldId id="282" r:id="rId24"/>
    <p:sldId id="283" r:id="rId25"/>
    <p:sldId id="284" r:id="rId26"/>
    <p:sldId id="296" r:id="rId27"/>
    <p:sldId id="293" r:id="rId28"/>
    <p:sldId id="294"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2" d="100"/>
          <a:sy n="32" d="100"/>
        </p:scale>
        <p:origin x="-1099"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1/19/2019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1/19/2019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1/19/2019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1/19/2019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048000"/>
            <a:ext cx="7543800" cy="2209800"/>
          </a:xfrm>
        </p:spPr>
        <p:txBody>
          <a:bodyPr>
            <a:normAutofit/>
          </a:bodyPr>
          <a:lstStyle/>
          <a:p>
            <a:r>
              <a:rPr lang="en-SG" sz="2800" cap="none" dirty="0" smtClean="0">
                <a:latin typeface="Times New Roman"/>
                <a:ea typeface="Calibri"/>
              </a:rPr>
              <a:t>Important Processes And Strategies In Capacity Building of The Organization</a:t>
            </a:r>
            <a:endParaRPr lang="en-SG" sz="2800" cap="none" dirty="0"/>
          </a:p>
        </p:txBody>
      </p:sp>
      <p:sp>
        <p:nvSpPr>
          <p:cNvPr id="4" name="Title 3"/>
          <p:cNvSpPr>
            <a:spLocks noGrp="1"/>
          </p:cNvSpPr>
          <p:nvPr>
            <p:ph type="ctrTitle"/>
          </p:nvPr>
        </p:nvSpPr>
        <p:spPr/>
        <p:txBody>
          <a:bodyPr/>
          <a:lstStyle/>
          <a:p>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IN" sz="4000" dirty="0" smtClean="0"/>
              <a:t>Staff appraisal</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10</a:t>
            </a:fld>
            <a:endParaRPr lang="en-US"/>
          </a:p>
        </p:txBody>
      </p:sp>
      <p:sp>
        <p:nvSpPr>
          <p:cNvPr id="3" name="Content Placeholder 2"/>
          <p:cNvSpPr>
            <a:spLocks noGrp="1"/>
          </p:cNvSpPr>
          <p:nvPr>
            <p:ph sz="quarter" idx="1"/>
          </p:nvPr>
        </p:nvSpPr>
        <p:spPr>
          <a:xfrm>
            <a:off x="381000" y="1447800"/>
            <a:ext cx="8458200" cy="5105400"/>
          </a:xfrm>
        </p:spPr>
        <p:txBody>
          <a:bodyPr>
            <a:normAutofit/>
          </a:bodyPr>
          <a:lstStyle/>
          <a:p>
            <a:pPr algn="just"/>
            <a:r>
              <a:rPr lang="en-US" sz="3200" dirty="0" smtClean="0"/>
              <a:t>Annual performance appraisals enable management and monitoring, agreeing expectations and objectives, and delegation of responsibilities and tasks. </a:t>
            </a:r>
          </a:p>
          <a:p>
            <a:pPr algn="just"/>
            <a:r>
              <a:rPr lang="en-US" sz="3200" dirty="0" smtClean="0"/>
              <a:t>Staff performance appraisals also establish individual training needs and enable organizational training needs analysis and planning.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IN" sz="4000" dirty="0" smtClean="0"/>
              <a:t>Staff appraisal</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11</a:t>
            </a:fld>
            <a:endParaRPr lang="en-US"/>
          </a:p>
        </p:txBody>
      </p:sp>
      <p:sp>
        <p:nvSpPr>
          <p:cNvPr id="3" name="Content Placeholder 2"/>
          <p:cNvSpPr>
            <a:spLocks noGrp="1"/>
          </p:cNvSpPr>
          <p:nvPr>
            <p:ph sz="quarter" idx="1"/>
          </p:nvPr>
        </p:nvSpPr>
        <p:spPr>
          <a:xfrm>
            <a:off x="228600" y="1371600"/>
            <a:ext cx="8686800" cy="5105400"/>
          </a:xfrm>
        </p:spPr>
        <p:txBody>
          <a:bodyPr>
            <a:normAutofit/>
          </a:bodyPr>
          <a:lstStyle/>
          <a:p>
            <a:pPr algn="just"/>
            <a:r>
              <a:rPr lang="en-US" sz="3200" dirty="0" smtClean="0"/>
              <a:t>Performance appraisals are important for </a:t>
            </a:r>
            <a:r>
              <a:rPr lang="en-US" sz="3200" dirty="0" smtClean="0">
                <a:solidFill>
                  <a:srgbClr val="92D050"/>
                </a:solidFill>
              </a:rPr>
              <a:t>staff motivation, </a:t>
            </a:r>
            <a:r>
              <a:rPr lang="en-US" sz="3200" dirty="0" smtClean="0">
                <a:solidFill>
                  <a:srgbClr val="00B0F0"/>
                </a:solidFill>
              </a:rPr>
              <a:t>attitude and behaviour development</a:t>
            </a:r>
            <a:r>
              <a:rPr lang="en-US" sz="3200" dirty="0" smtClean="0"/>
              <a:t>, </a:t>
            </a:r>
            <a:r>
              <a:rPr lang="en-US" sz="3200" dirty="0" smtClean="0">
                <a:solidFill>
                  <a:srgbClr val="7030A0"/>
                </a:solidFill>
              </a:rPr>
              <a:t>communicating and aligning individual and organizational aims</a:t>
            </a:r>
            <a:r>
              <a:rPr lang="en-US" sz="3200" dirty="0" smtClean="0"/>
              <a:t>, and </a:t>
            </a:r>
            <a:r>
              <a:rPr lang="en-US" sz="3200" dirty="0" smtClean="0">
                <a:solidFill>
                  <a:srgbClr val="FF0000"/>
                </a:solidFill>
              </a:rPr>
              <a:t>fostering positive relationships between management and staff</a:t>
            </a:r>
            <a:r>
              <a:rPr lang="en-US" sz="3200" dirty="0" smtClean="0"/>
              <a:t>.</a:t>
            </a:r>
          </a:p>
          <a:p>
            <a:pPr algn="just"/>
            <a:r>
              <a:rPr lang="en-US" sz="3200" dirty="0" smtClean="0"/>
              <a:t>Performance appraisals provide a formal, recorded, regular review of an individual's performance, and a plan for future development.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US" sz="4000" dirty="0" smtClean="0"/>
              <a:t>Types of performance appraisals</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12</a:t>
            </a:fld>
            <a:endParaRPr lang="en-US"/>
          </a:p>
        </p:txBody>
      </p:sp>
      <p:sp>
        <p:nvSpPr>
          <p:cNvPr id="3" name="Content Placeholder 2"/>
          <p:cNvSpPr>
            <a:spLocks noGrp="1"/>
          </p:cNvSpPr>
          <p:nvPr>
            <p:ph sz="quarter" idx="1"/>
          </p:nvPr>
        </p:nvSpPr>
        <p:spPr>
          <a:xfrm>
            <a:off x="457200" y="1524000"/>
            <a:ext cx="8686800" cy="4724400"/>
          </a:xfrm>
        </p:spPr>
        <p:txBody>
          <a:bodyPr>
            <a:normAutofit/>
          </a:bodyPr>
          <a:lstStyle/>
          <a:p>
            <a:r>
              <a:rPr lang="en-US" sz="3200" dirty="0" smtClean="0"/>
              <a:t>Formal annual performance appraisals</a:t>
            </a:r>
          </a:p>
          <a:p>
            <a:r>
              <a:rPr lang="en-US" sz="3200" dirty="0" smtClean="0"/>
              <a:t>Probationary reviews</a:t>
            </a:r>
          </a:p>
          <a:p>
            <a:r>
              <a:rPr lang="en-US" sz="3200" dirty="0" smtClean="0"/>
              <a:t>Informal one-to-one review discussions</a:t>
            </a:r>
          </a:p>
          <a:p>
            <a:r>
              <a:rPr lang="en-US" sz="3200" dirty="0" smtClean="0"/>
              <a:t>Counselling meetings</a:t>
            </a:r>
          </a:p>
          <a:p>
            <a:r>
              <a:rPr lang="en-US" sz="3200" dirty="0" smtClean="0"/>
              <a:t>Observation on the job</a:t>
            </a:r>
          </a:p>
          <a:p>
            <a:r>
              <a:rPr lang="en-US" sz="3200" dirty="0" smtClean="0"/>
              <a:t>Skill- or job-related tests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US" sz="4000" dirty="0" smtClean="0"/>
              <a:t>Types of performance appraisals</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13</a:t>
            </a:fld>
            <a:endParaRPr lang="en-US"/>
          </a:p>
        </p:txBody>
      </p:sp>
      <p:sp>
        <p:nvSpPr>
          <p:cNvPr id="3" name="Content Placeholder 2"/>
          <p:cNvSpPr>
            <a:spLocks noGrp="1"/>
          </p:cNvSpPr>
          <p:nvPr>
            <p:ph sz="quarter" idx="1"/>
          </p:nvPr>
        </p:nvSpPr>
        <p:spPr>
          <a:xfrm>
            <a:off x="228600" y="1524000"/>
            <a:ext cx="8686800" cy="4648200"/>
          </a:xfrm>
        </p:spPr>
        <p:txBody>
          <a:bodyPr>
            <a:normAutofit/>
          </a:bodyPr>
          <a:lstStyle/>
          <a:p>
            <a:pPr algn="just"/>
            <a:r>
              <a:rPr lang="en-US" sz="3000" dirty="0" smtClean="0"/>
              <a:t>Assignment or task followed by review,</a:t>
            </a:r>
          </a:p>
          <a:p>
            <a:pPr algn="just"/>
            <a:r>
              <a:rPr lang="en-US" sz="3000" dirty="0" smtClean="0"/>
              <a:t>Assessment </a:t>
            </a:r>
            <a:r>
              <a:rPr lang="en-US" sz="3000" dirty="0" err="1" smtClean="0"/>
              <a:t>centres</a:t>
            </a:r>
            <a:r>
              <a:rPr lang="en-US" sz="3000" dirty="0" smtClean="0"/>
              <a:t>, including observed group exercises, tests presentations, etc.</a:t>
            </a:r>
          </a:p>
          <a:p>
            <a:pPr algn="just"/>
            <a:r>
              <a:rPr lang="en-US" sz="3000" dirty="0" smtClean="0"/>
              <a:t>Survey of opinion of others who have dealings with the individual</a:t>
            </a:r>
          </a:p>
          <a:p>
            <a:pPr algn="just"/>
            <a:r>
              <a:rPr lang="en-US" sz="3000" dirty="0" smtClean="0"/>
              <a:t>Psychometric tests and other </a:t>
            </a:r>
            <a:r>
              <a:rPr lang="en-US" sz="3000" dirty="0" err="1" smtClean="0"/>
              <a:t>behavioural</a:t>
            </a:r>
            <a:r>
              <a:rPr lang="en-US" sz="3000" dirty="0" smtClean="0"/>
              <a:t> assessments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09600"/>
          </a:xfrm>
        </p:spPr>
        <p:txBody>
          <a:bodyPr>
            <a:noAutofit/>
          </a:bodyPr>
          <a:lstStyle/>
          <a:p>
            <a:pPr algn="ctr"/>
            <a:r>
              <a:rPr lang="en-IN" sz="4000" dirty="0" smtClean="0"/>
              <a:t>Healthy practices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14</a:t>
            </a:fld>
            <a:endParaRPr lang="en-US"/>
          </a:p>
        </p:txBody>
      </p:sp>
      <p:sp>
        <p:nvSpPr>
          <p:cNvPr id="3" name="Content Placeholder 2"/>
          <p:cNvSpPr>
            <a:spLocks noGrp="1"/>
          </p:cNvSpPr>
          <p:nvPr>
            <p:ph sz="quarter" idx="1"/>
          </p:nvPr>
        </p:nvSpPr>
        <p:spPr>
          <a:xfrm>
            <a:off x="457200" y="2133600"/>
            <a:ext cx="8229600" cy="4419600"/>
          </a:xfrm>
        </p:spPr>
        <p:txBody>
          <a:bodyPr>
            <a:normAutofit/>
          </a:bodyPr>
          <a:lstStyle/>
          <a:p>
            <a:r>
              <a:rPr lang="en-US" sz="3200" dirty="0" smtClean="0"/>
              <a:t>Transparency, </a:t>
            </a:r>
          </a:p>
          <a:p>
            <a:r>
              <a:rPr lang="en-US" sz="3200" dirty="0" smtClean="0"/>
              <a:t>Accountability to the community, </a:t>
            </a:r>
          </a:p>
          <a:p>
            <a:r>
              <a:rPr lang="en-US" sz="3200" dirty="0" smtClean="0"/>
              <a:t>Social audit by the community,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Autofit/>
          </a:bodyPr>
          <a:lstStyle/>
          <a:p>
            <a:pPr algn="ctr"/>
            <a:r>
              <a:rPr lang="en-IN" sz="4000" dirty="0" smtClean="0"/>
              <a:t>Transparency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15</a:t>
            </a:fld>
            <a:endParaRPr lang="en-US"/>
          </a:p>
        </p:txBody>
      </p:sp>
      <p:sp>
        <p:nvSpPr>
          <p:cNvPr id="3" name="Content Placeholder 2"/>
          <p:cNvSpPr>
            <a:spLocks noGrp="1"/>
          </p:cNvSpPr>
          <p:nvPr>
            <p:ph sz="quarter" idx="1"/>
          </p:nvPr>
        </p:nvSpPr>
        <p:spPr>
          <a:xfrm>
            <a:off x="457200" y="1447800"/>
            <a:ext cx="8229600" cy="5105400"/>
          </a:xfrm>
        </p:spPr>
        <p:txBody>
          <a:bodyPr>
            <a:normAutofit/>
          </a:bodyPr>
          <a:lstStyle/>
          <a:p>
            <a:pPr algn="just"/>
            <a:r>
              <a:rPr lang="en-US" sz="3200" dirty="0" smtClean="0"/>
              <a:t>Ability to see-through the </a:t>
            </a:r>
            <a:r>
              <a:rPr lang="en-US" sz="3200" dirty="0" err="1" smtClean="0"/>
              <a:t>organisational</a:t>
            </a:r>
            <a:r>
              <a:rPr lang="en-US" sz="3200" dirty="0" smtClean="0"/>
              <a:t> / managerial procedure</a:t>
            </a:r>
          </a:p>
          <a:p>
            <a:pPr algn="just"/>
            <a:r>
              <a:rPr lang="en-US" sz="3000" dirty="0" smtClean="0"/>
              <a:t>Agreements, dealings, practices, and transactions are open to all for verification</a:t>
            </a:r>
          </a:p>
          <a:p>
            <a:pPr algn="just"/>
            <a:r>
              <a:rPr lang="en-US" sz="3000" smtClean="0"/>
              <a:t>Essential </a:t>
            </a:r>
            <a:r>
              <a:rPr lang="en-US" sz="3000" dirty="0" smtClean="0"/>
              <a:t>condition for a free and open exchange whereby the rules and reasons behind regulatory measures are fair and clear to all participants</a:t>
            </a:r>
          </a:p>
          <a:p>
            <a:pPr algn="just"/>
            <a:endParaRPr lang="en-US" sz="3000" b="1" dirty="0" smtClean="0">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Autofit/>
          </a:bodyPr>
          <a:lstStyle/>
          <a:p>
            <a:pPr algn="ctr"/>
            <a:r>
              <a:rPr lang="en-IN" sz="4000" dirty="0" smtClean="0"/>
              <a:t>Transparency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16</a:t>
            </a:fld>
            <a:endParaRPr lang="en-US"/>
          </a:p>
        </p:txBody>
      </p:sp>
      <p:sp>
        <p:nvSpPr>
          <p:cNvPr id="3" name="Content Placeholder 2"/>
          <p:cNvSpPr>
            <a:spLocks noGrp="1"/>
          </p:cNvSpPr>
          <p:nvPr>
            <p:ph sz="quarter" idx="1"/>
          </p:nvPr>
        </p:nvSpPr>
        <p:spPr>
          <a:xfrm>
            <a:off x="304800" y="1447800"/>
            <a:ext cx="8458200" cy="4953000"/>
          </a:xfrm>
        </p:spPr>
        <p:txBody>
          <a:bodyPr>
            <a:normAutofit fontScale="92500" lnSpcReduction="20000"/>
          </a:bodyPr>
          <a:lstStyle/>
          <a:p>
            <a:pPr algn="just"/>
            <a:r>
              <a:rPr lang="en-US" sz="3200" dirty="0" smtClean="0"/>
              <a:t>Transparency implies openness, communication, and accountability. </a:t>
            </a:r>
          </a:p>
          <a:p>
            <a:pPr algn="just"/>
            <a:r>
              <a:rPr lang="en-US" sz="3200" dirty="0" smtClean="0"/>
              <a:t>Transparent procedures include open meetings, financial disclosure statements, freedom of information legislation, budgetary review, audits, etc.</a:t>
            </a:r>
          </a:p>
          <a:p>
            <a:pPr algn="just"/>
            <a:r>
              <a:rPr lang="en-US" sz="3000" dirty="0" smtClean="0"/>
              <a:t>Radical transparency is a management method where nearly all decision making is carried out publicly. </a:t>
            </a:r>
          </a:p>
          <a:p>
            <a:pPr algn="just"/>
            <a:r>
              <a:rPr lang="en-US" sz="3000" dirty="0" smtClean="0"/>
              <a:t>All draft documents, all arguments for and against a proposal, the decisions about the decision making process itself, and all final decisions, are made publicly and remain publicly archived</a:t>
            </a:r>
            <a:endParaRPr lang="en-US" sz="3000" b="1" dirty="0" smtClean="0">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Autofit/>
          </a:bodyPr>
          <a:lstStyle/>
          <a:p>
            <a:pPr algn="ctr"/>
            <a:r>
              <a:rPr lang="en-IN" sz="4000" dirty="0" smtClean="0"/>
              <a:t>Transparency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17</a:t>
            </a:fld>
            <a:endParaRPr lang="en-US"/>
          </a:p>
        </p:txBody>
      </p:sp>
      <p:sp>
        <p:nvSpPr>
          <p:cNvPr id="3" name="Content Placeholder 2"/>
          <p:cNvSpPr>
            <a:spLocks noGrp="1"/>
          </p:cNvSpPr>
          <p:nvPr>
            <p:ph sz="quarter" idx="1"/>
          </p:nvPr>
        </p:nvSpPr>
        <p:spPr>
          <a:xfrm>
            <a:off x="381000" y="1371600"/>
            <a:ext cx="8534400" cy="4876800"/>
          </a:xfrm>
        </p:spPr>
        <p:txBody>
          <a:bodyPr>
            <a:normAutofit fontScale="92500"/>
          </a:bodyPr>
          <a:lstStyle/>
          <a:p>
            <a:pPr algn="just"/>
            <a:r>
              <a:rPr lang="en-US" sz="3200" dirty="0" smtClean="0"/>
              <a:t>In politics, transparency is introduced as a means of holding public officials accountable and fighting against corruption. </a:t>
            </a:r>
          </a:p>
          <a:p>
            <a:pPr algn="just"/>
            <a:r>
              <a:rPr lang="en-US" sz="3200" dirty="0" smtClean="0"/>
              <a:t>When government meetings are open to the press and the public, when budgets and financial statements may be reviewed by anyone, when laws, rules and decisions are open to discussion, they are seen as transparent and there is less opportunity for the authorities to abuse the system in their own interest</a:t>
            </a:r>
            <a:endParaRPr lang="en-US"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09600"/>
          </a:xfrm>
        </p:spPr>
        <p:txBody>
          <a:bodyPr>
            <a:noAutofit/>
          </a:bodyPr>
          <a:lstStyle/>
          <a:p>
            <a:pPr algn="ctr"/>
            <a:r>
              <a:rPr lang="en-IN" sz="4000" dirty="0" smtClean="0"/>
              <a:t>Accountability to the community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18</a:t>
            </a:fld>
            <a:endParaRPr lang="en-US"/>
          </a:p>
        </p:txBody>
      </p:sp>
      <p:sp>
        <p:nvSpPr>
          <p:cNvPr id="3" name="Content Placeholder 2"/>
          <p:cNvSpPr>
            <a:spLocks noGrp="1"/>
          </p:cNvSpPr>
          <p:nvPr>
            <p:ph sz="quarter" idx="1"/>
          </p:nvPr>
        </p:nvSpPr>
        <p:spPr>
          <a:xfrm>
            <a:off x="381000" y="1371600"/>
            <a:ext cx="8458200" cy="5029200"/>
          </a:xfrm>
        </p:spPr>
        <p:txBody>
          <a:bodyPr>
            <a:normAutofit fontScale="92500"/>
          </a:bodyPr>
          <a:lstStyle/>
          <a:p>
            <a:pPr algn="just">
              <a:lnSpc>
                <a:spcPct val="120000"/>
              </a:lnSpc>
            </a:pPr>
            <a:r>
              <a:rPr lang="en-US" sz="3200" dirty="0" smtClean="0">
                <a:latin typeface="Times New Roman" pitchFamily="18" charset="0"/>
                <a:cs typeface="Times New Roman" pitchFamily="18" charset="0"/>
              </a:rPr>
              <a:t>Accountability is a concept in ethics and governance used synonymously with responsibility, answerability, liability, and account-giving. </a:t>
            </a:r>
          </a:p>
          <a:p>
            <a:pPr algn="just">
              <a:lnSpc>
                <a:spcPct val="120000"/>
              </a:lnSpc>
              <a:buNone/>
            </a:pPr>
            <a:endParaRPr lang="en-US" sz="3200" dirty="0" smtClean="0">
              <a:latin typeface="Times New Roman" pitchFamily="18" charset="0"/>
              <a:cs typeface="Times New Roman" pitchFamily="18" charset="0"/>
            </a:endParaRPr>
          </a:p>
          <a:p>
            <a:pPr algn="just">
              <a:lnSpc>
                <a:spcPct val="120000"/>
              </a:lnSpc>
            </a:pPr>
            <a:r>
              <a:rPr lang="en-US" sz="3200" dirty="0" smtClean="0">
                <a:latin typeface="Times New Roman" pitchFamily="18" charset="0"/>
                <a:cs typeface="Times New Roman" pitchFamily="18" charset="0"/>
              </a:rPr>
              <a:t>Political accountability is the accountability of the government, civil servants and politicians to the public and to legislative bodies such as parliament</a:t>
            </a:r>
            <a:endParaRPr lang="en-US" sz="3200" b="1" dirty="0" smtClean="0">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Autofit/>
          </a:bodyPr>
          <a:lstStyle/>
          <a:p>
            <a:r>
              <a:rPr lang="en-IN" sz="4000" dirty="0" smtClean="0"/>
              <a:t>Accountability to the community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19</a:t>
            </a:fld>
            <a:endParaRPr lang="en-US"/>
          </a:p>
        </p:txBody>
      </p:sp>
      <p:sp>
        <p:nvSpPr>
          <p:cNvPr id="3" name="Content Placeholder 2"/>
          <p:cNvSpPr>
            <a:spLocks noGrp="1"/>
          </p:cNvSpPr>
          <p:nvPr>
            <p:ph sz="quarter" idx="1"/>
          </p:nvPr>
        </p:nvSpPr>
        <p:spPr>
          <a:xfrm>
            <a:off x="304800" y="1524000"/>
            <a:ext cx="8534400" cy="5105400"/>
          </a:xfrm>
        </p:spPr>
        <p:txBody>
          <a:bodyPr>
            <a:normAutofit fontScale="85000" lnSpcReduction="20000"/>
          </a:bodyPr>
          <a:lstStyle/>
          <a:p>
            <a:pPr algn="just"/>
            <a:r>
              <a:rPr lang="en-US" sz="3200" dirty="0" smtClean="0"/>
              <a:t>Ethical accountability is the practice of improving overall personal and organizational performance by developing and promoting responsible tools and professional expertise, and by advocating an effective enabling environment for people and organizations to embrace a culture of sustainable development. </a:t>
            </a:r>
          </a:p>
          <a:p>
            <a:pPr algn="just"/>
            <a:r>
              <a:rPr lang="en-US" sz="3200" dirty="0" smtClean="0"/>
              <a:t>Ethical accountability includes the individual, small and large businesses, not-for-profit organizations, research institutions, academics, and government. </a:t>
            </a:r>
          </a:p>
          <a:p>
            <a:pPr algn="just"/>
            <a:r>
              <a:rPr lang="en-US" sz="3200" dirty="0" smtClean="0"/>
              <a:t>It is unethical to plan an action for social change without excavating the knowledge and wisdom of the people who are responsible for implementing the plans of action and the people whose lives will be affected</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Autofit/>
          </a:bodyPr>
          <a:lstStyle/>
          <a:p>
            <a:pPr algn="ctr"/>
            <a:r>
              <a:rPr lang="en-US" sz="4000" dirty="0" smtClean="0"/>
              <a:t>Important processes and strategies in capacity building of the organization</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a:t>
            </a:fld>
            <a:endParaRPr lang="en-US"/>
          </a:p>
        </p:txBody>
      </p:sp>
      <p:sp>
        <p:nvSpPr>
          <p:cNvPr id="3" name="Content Placeholder 2"/>
          <p:cNvSpPr>
            <a:spLocks noGrp="1"/>
          </p:cNvSpPr>
          <p:nvPr>
            <p:ph sz="quarter" idx="1"/>
          </p:nvPr>
        </p:nvSpPr>
        <p:spPr>
          <a:xfrm>
            <a:off x="457200" y="1676400"/>
            <a:ext cx="8382000" cy="4495800"/>
          </a:xfrm>
        </p:spPr>
        <p:txBody>
          <a:bodyPr>
            <a:normAutofit fontScale="92500"/>
          </a:bodyPr>
          <a:lstStyle/>
          <a:p>
            <a:r>
              <a:rPr lang="en-US" sz="3200" dirty="0" smtClean="0"/>
              <a:t>Staff recruitment, </a:t>
            </a:r>
          </a:p>
          <a:p>
            <a:r>
              <a:rPr lang="en-US" sz="3200" dirty="0" smtClean="0"/>
              <a:t>Human resource development / management, </a:t>
            </a:r>
          </a:p>
          <a:p>
            <a:r>
              <a:rPr lang="en-US" sz="3200" dirty="0" smtClean="0"/>
              <a:t>Staff training and appraisal, </a:t>
            </a:r>
          </a:p>
          <a:p>
            <a:r>
              <a:rPr lang="en-US" sz="3200" dirty="0" smtClean="0"/>
              <a:t>Healthy practices </a:t>
            </a:r>
          </a:p>
          <a:p>
            <a:pPr lvl="1"/>
            <a:r>
              <a:rPr lang="en-US" sz="3000" dirty="0" smtClean="0"/>
              <a:t>Transparency, </a:t>
            </a:r>
          </a:p>
          <a:p>
            <a:pPr lvl="1"/>
            <a:r>
              <a:rPr lang="en-US" sz="3000" dirty="0" smtClean="0"/>
              <a:t>Accountability to the community, </a:t>
            </a:r>
          </a:p>
          <a:p>
            <a:pPr lvl="1"/>
            <a:r>
              <a:rPr lang="en-US" sz="3000" dirty="0" smtClean="0"/>
              <a:t>Social audit by the community), </a:t>
            </a:r>
          </a:p>
          <a:p>
            <a:r>
              <a:rPr lang="en-US" sz="3200" dirty="0" smtClean="0"/>
              <a:t>Networking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09600"/>
          </a:xfrm>
        </p:spPr>
        <p:txBody>
          <a:bodyPr>
            <a:noAutofit/>
          </a:bodyPr>
          <a:lstStyle/>
          <a:p>
            <a:pPr algn="ctr"/>
            <a:r>
              <a:rPr lang="en-US" sz="4000" dirty="0" smtClean="0"/>
              <a:t>Social audit by the community</a:t>
            </a:r>
            <a:r>
              <a:rPr lang="en-IN" sz="4000" dirty="0" smtClean="0"/>
              <a:t>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20</a:t>
            </a:fld>
            <a:endParaRPr lang="en-US"/>
          </a:p>
        </p:txBody>
      </p:sp>
      <p:sp>
        <p:nvSpPr>
          <p:cNvPr id="3" name="Content Placeholder 2"/>
          <p:cNvSpPr>
            <a:spLocks noGrp="1"/>
          </p:cNvSpPr>
          <p:nvPr>
            <p:ph sz="quarter" idx="1"/>
          </p:nvPr>
        </p:nvSpPr>
        <p:spPr>
          <a:xfrm>
            <a:off x="457200" y="1447800"/>
            <a:ext cx="8382000" cy="5105400"/>
          </a:xfrm>
        </p:spPr>
        <p:txBody>
          <a:bodyPr>
            <a:normAutofit/>
          </a:bodyPr>
          <a:lstStyle/>
          <a:p>
            <a:pPr algn="just"/>
            <a:r>
              <a:rPr lang="en-US" sz="2800" dirty="0" smtClean="0"/>
              <a:t>Social audit is based on the principle that democratic local governance should be carried out, as far as possible, with the consent and understanding of all concerned. It is thus a process and not an event.</a:t>
            </a:r>
          </a:p>
          <a:p>
            <a:pPr algn="just"/>
            <a:r>
              <a:rPr lang="en-US" sz="2800" dirty="0" smtClean="0"/>
              <a:t>Governments are facing an ever‐growing demand to be more accountable and socially responsible and the people are becoming more assertive about their rights to be informed and to influence governmentsʹ decision‐making processes</a:t>
            </a:r>
            <a:r>
              <a:rPr lang="en-US" sz="2800" b="1" dirty="0" smtClean="0">
                <a:solidFill>
                  <a:srgbClr val="0070C0"/>
                </a:solidFill>
                <a:effectLst>
                  <a:outerShdw blurRad="38100" dist="38100" dir="2700000" algn="tl">
                    <a:srgbClr val="000000">
                      <a:alpha val="43137"/>
                    </a:srgbClr>
                  </a:outerShdw>
                </a:effectLst>
              </a:rPr>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609600"/>
          </a:xfrm>
        </p:spPr>
        <p:txBody>
          <a:bodyPr>
            <a:noAutofit/>
          </a:bodyPr>
          <a:lstStyle/>
          <a:p>
            <a:pPr algn="ctr"/>
            <a:r>
              <a:rPr lang="en-US" sz="4000" dirty="0" smtClean="0"/>
              <a:t>Social audit by the community</a:t>
            </a:r>
            <a:r>
              <a:rPr lang="en-IN" sz="4000" dirty="0" smtClean="0"/>
              <a:t>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21</a:t>
            </a:fld>
            <a:endParaRPr lang="en-US"/>
          </a:p>
        </p:txBody>
      </p:sp>
      <p:sp>
        <p:nvSpPr>
          <p:cNvPr id="3" name="Content Placeholder 2"/>
          <p:cNvSpPr>
            <a:spLocks noGrp="1"/>
          </p:cNvSpPr>
          <p:nvPr>
            <p:ph sz="quarter" idx="1"/>
          </p:nvPr>
        </p:nvSpPr>
        <p:spPr>
          <a:xfrm>
            <a:off x="457200" y="1447800"/>
            <a:ext cx="8382000" cy="5105400"/>
          </a:xfrm>
        </p:spPr>
        <p:txBody>
          <a:bodyPr>
            <a:normAutofit fontScale="92500" lnSpcReduction="20000"/>
          </a:bodyPr>
          <a:lstStyle/>
          <a:p>
            <a:pPr algn="just"/>
            <a:r>
              <a:rPr lang="en-US" sz="2800" dirty="0" smtClean="0"/>
              <a:t>Civil society </a:t>
            </a:r>
            <a:r>
              <a:rPr lang="en-US" sz="2800" dirty="0" err="1" smtClean="0"/>
              <a:t>organisations</a:t>
            </a:r>
            <a:r>
              <a:rPr lang="en-US" sz="2800" dirty="0" smtClean="0"/>
              <a:t> are undertaking ʺSocial Auditsʺ to monitor and verify the social performance claims of the </a:t>
            </a:r>
            <a:r>
              <a:rPr lang="en-US" sz="2800" dirty="0" err="1" smtClean="0"/>
              <a:t>organisations</a:t>
            </a:r>
            <a:r>
              <a:rPr lang="en-US" sz="2800" dirty="0" smtClean="0"/>
              <a:t> and institutions. </a:t>
            </a:r>
          </a:p>
          <a:p>
            <a:pPr algn="just"/>
            <a:r>
              <a:rPr lang="en-US" sz="2800" dirty="0" smtClean="0"/>
              <a:t>Social Audit is a tool with which government departments can plan, manage and measure non‐financial activities and monitor both internal and external consequences of the  department/</a:t>
            </a:r>
            <a:r>
              <a:rPr lang="en-US" sz="2800" dirty="0" err="1" smtClean="0"/>
              <a:t>organisation’s</a:t>
            </a:r>
            <a:r>
              <a:rPr lang="en-US" sz="2800" dirty="0" smtClean="0"/>
              <a:t> social and commercial operations. </a:t>
            </a:r>
          </a:p>
          <a:p>
            <a:pPr algn="just"/>
            <a:r>
              <a:rPr lang="en-US" sz="2800" dirty="0" smtClean="0"/>
              <a:t>It is an instrument of social accountability for an </a:t>
            </a:r>
            <a:r>
              <a:rPr lang="en-US" sz="2800" dirty="0" err="1" smtClean="0"/>
              <a:t>organisation</a:t>
            </a:r>
            <a:r>
              <a:rPr lang="en-US" sz="2800" dirty="0" smtClean="0"/>
              <a:t>. In other words, Social Audit may be defined as an in‐depth scrutiny and analysis of the working of any public utility vis‐à‐vis its social relevance</a:t>
            </a:r>
            <a:r>
              <a:rPr lang="en-US" sz="2800" b="1" dirty="0" smtClean="0">
                <a:solidFill>
                  <a:srgbClr val="0070C0"/>
                </a:solidFill>
                <a:effectLst>
                  <a:outerShdw blurRad="38100" dist="38100" dir="2700000" algn="tl">
                    <a:srgbClr val="000000">
                      <a:alpha val="43137"/>
                    </a:srgbClr>
                  </a:outerShdw>
                </a:effectLst>
              </a:rPr>
              <a:t>.</a:t>
            </a:r>
          </a:p>
          <a:p>
            <a:endParaRPr lang="en-US" sz="2800" b="1" dirty="0" smtClean="0">
              <a:solidFill>
                <a:srgbClr val="0070C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09600"/>
          </a:xfrm>
        </p:spPr>
        <p:txBody>
          <a:bodyPr>
            <a:noAutofit/>
          </a:bodyPr>
          <a:lstStyle/>
          <a:p>
            <a:pPr algn="ctr"/>
            <a:r>
              <a:rPr lang="en-US" sz="4000" dirty="0" smtClean="0"/>
              <a:t>Social audit by the community</a:t>
            </a:r>
            <a:r>
              <a:rPr lang="en-IN" sz="4000" dirty="0" smtClean="0"/>
              <a:t> </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22</a:t>
            </a:fld>
            <a:endParaRPr lang="en-US"/>
          </a:p>
        </p:txBody>
      </p:sp>
      <p:sp>
        <p:nvSpPr>
          <p:cNvPr id="3" name="Content Placeholder 2"/>
          <p:cNvSpPr>
            <a:spLocks noGrp="1"/>
          </p:cNvSpPr>
          <p:nvPr>
            <p:ph sz="quarter" idx="1"/>
          </p:nvPr>
        </p:nvSpPr>
        <p:spPr>
          <a:xfrm>
            <a:off x="457200" y="1447800"/>
            <a:ext cx="8382000" cy="5105400"/>
          </a:xfrm>
        </p:spPr>
        <p:txBody>
          <a:bodyPr>
            <a:normAutofit/>
          </a:bodyPr>
          <a:lstStyle/>
          <a:p>
            <a:pPr algn="just"/>
            <a:r>
              <a:rPr lang="en-US" sz="2800" dirty="0" smtClean="0"/>
              <a:t>A social audit is a way of measuring, understanding, reporting and ultimately improving an organization’s social and ethical performance. </a:t>
            </a:r>
          </a:p>
          <a:p>
            <a:pPr algn="just"/>
            <a:r>
              <a:rPr lang="en-US" sz="2800" dirty="0" smtClean="0"/>
              <a:t>A social audit helps to narrow gaps between vision/goal and reality, between efficiency and effectiveness. </a:t>
            </a:r>
          </a:p>
          <a:p>
            <a:pPr algn="just"/>
            <a:r>
              <a:rPr lang="en-US" sz="2800" dirty="0" smtClean="0"/>
              <a:t>It is a technique to understand, measure, verify, report on and to improve the social performance of the organization.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09600"/>
          </a:xfrm>
        </p:spPr>
        <p:txBody>
          <a:bodyPr>
            <a:noAutofit/>
          </a:bodyPr>
          <a:lstStyle/>
          <a:p>
            <a:pPr algn="ctr"/>
            <a:r>
              <a:rPr lang="en-US" sz="4000" dirty="0" smtClean="0"/>
              <a:t>Objectives of social audit</a:t>
            </a:r>
            <a:endParaRPr lang="en-IN" sz="4000" dirty="0" smtClean="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23</a:t>
            </a:fld>
            <a:endParaRPr lang="en-US"/>
          </a:p>
        </p:txBody>
      </p:sp>
      <p:sp>
        <p:nvSpPr>
          <p:cNvPr id="3" name="Content Placeholder 2"/>
          <p:cNvSpPr>
            <a:spLocks noGrp="1"/>
          </p:cNvSpPr>
          <p:nvPr>
            <p:ph sz="quarter" idx="1"/>
          </p:nvPr>
        </p:nvSpPr>
        <p:spPr>
          <a:xfrm>
            <a:off x="457200" y="1447800"/>
            <a:ext cx="8686800" cy="5105400"/>
          </a:xfrm>
        </p:spPr>
        <p:txBody>
          <a:bodyPr>
            <a:normAutofit/>
          </a:bodyPr>
          <a:lstStyle/>
          <a:p>
            <a:pPr marL="514350" indent="-514350" algn="just">
              <a:buAutoNum type="arabicPeriod"/>
            </a:pPr>
            <a:r>
              <a:rPr lang="en-US" sz="2800" dirty="0" smtClean="0"/>
              <a:t>Assessing the physical and financial gaps between needs and resources available for local development.</a:t>
            </a:r>
          </a:p>
          <a:p>
            <a:pPr marL="514350" indent="-514350" algn="just">
              <a:buAutoNum type="arabicPeriod"/>
            </a:pPr>
            <a:r>
              <a:rPr lang="en-US" sz="2800" dirty="0" smtClean="0"/>
              <a:t>Creating awareness among beneficiaries and providers of local social and productive services. </a:t>
            </a:r>
          </a:p>
          <a:p>
            <a:pPr marL="514350" indent="-514350" algn="just">
              <a:buAutoNum type="arabicPeriod"/>
            </a:pPr>
            <a:r>
              <a:rPr lang="en-US" sz="2800" dirty="0" smtClean="0"/>
              <a:t>Increasing efficacy and effectiveness of local development programmes.</a:t>
            </a:r>
          </a:p>
          <a:p>
            <a:pPr marL="514350" indent="-514350" algn="just">
              <a:buAutoNum type="arabicPeriod"/>
            </a:pPr>
            <a:r>
              <a:rPr lang="en-US" sz="2800" dirty="0" smtClean="0"/>
              <a:t>Scrutiny of various policy decisions, keeping in view stakeholder interests and priorities, particularly of rural poor.</a:t>
            </a:r>
          </a:p>
          <a:p>
            <a:pPr marL="514350" indent="-514350" algn="just">
              <a:buNone/>
            </a:pPr>
            <a:endParaRPr lang="en-US" sz="28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09600"/>
          </a:xfrm>
        </p:spPr>
        <p:txBody>
          <a:bodyPr>
            <a:noAutofit/>
          </a:bodyPr>
          <a:lstStyle/>
          <a:p>
            <a:pPr algn="ctr"/>
            <a:r>
              <a:rPr lang="en-US" sz="4000" dirty="0" smtClean="0"/>
              <a:t>Advantages of social audit</a:t>
            </a:r>
            <a:endParaRPr lang="en-IN" sz="4000" dirty="0" smtClean="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24</a:t>
            </a:fld>
            <a:endParaRPr lang="en-US"/>
          </a:p>
        </p:txBody>
      </p:sp>
      <p:sp>
        <p:nvSpPr>
          <p:cNvPr id="3" name="Content Placeholder 2"/>
          <p:cNvSpPr>
            <a:spLocks noGrp="1"/>
          </p:cNvSpPr>
          <p:nvPr>
            <p:ph sz="quarter" idx="1"/>
          </p:nvPr>
        </p:nvSpPr>
        <p:spPr>
          <a:xfrm>
            <a:off x="457200" y="1447800"/>
            <a:ext cx="8382000" cy="5105400"/>
          </a:xfrm>
        </p:spPr>
        <p:txBody>
          <a:bodyPr>
            <a:normAutofit/>
          </a:bodyPr>
          <a:lstStyle/>
          <a:p>
            <a:pPr marL="514350" indent="-514350">
              <a:buFont typeface="+mj-lt"/>
              <a:buAutoNum type="arabicPeriod"/>
            </a:pPr>
            <a:r>
              <a:rPr lang="en-US" sz="2800" dirty="0" smtClean="0"/>
              <a:t>Trains the community on participatory local planning.</a:t>
            </a:r>
          </a:p>
          <a:p>
            <a:pPr marL="514350" indent="-514350">
              <a:buFont typeface="+mj-lt"/>
              <a:buAutoNum type="arabicPeriod"/>
            </a:pPr>
            <a:r>
              <a:rPr lang="en-US" sz="2800" dirty="0" smtClean="0"/>
              <a:t>Encourages local democracy.</a:t>
            </a:r>
          </a:p>
          <a:p>
            <a:pPr marL="514350" indent="-514350">
              <a:buFont typeface="+mj-lt"/>
              <a:buAutoNum type="arabicPeriod"/>
            </a:pPr>
            <a:r>
              <a:rPr lang="en-US" sz="2800" dirty="0" smtClean="0"/>
              <a:t>Encourages community participation.</a:t>
            </a:r>
          </a:p>
          <a:p>
            <a:pPr marL="514350" indent="-514350">
              <a:buFont typeface="+mj-lt"/>
              <a:buAutoNum type="arabicPeriod"/>
            </a:pPr>
            <a:r>
              <a:rPr lang="en-US" sz="2800" dirty="0" smtClean="0"/>
              <a:t>Benefits disadvantaged groups.</a:t>
            </a:r>
          </a:p>
          <a:p>
            <a:pPr marL="514350" indent="-514350">
              <a:buFont typeface="+mj-lt"/>
              <a:buAutoNum type="arabicPeriod"/>
            </a:pPr>
            <a:r>
              <a:rPr lang="en-US" sz="2800" dirty="0" smtClean="0"/>
              <a:t>Promotes collective decision making and sharing responsibilities.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09600"/>
          </a:xfrm>
        </p:spPr>
        <p:txBody>
          <a:bodyPr>
            <a:noAutofit/>
          </a:bodyPr>
          <a:lstStyle/>
          <a:p>
            <a:pPr algn="ctr"/>
            <a:r>
              <a:rPr lang="en-US" sz="4000" dirty="0" smtClean="0"/>
              <a:t>Social auditor has the right to:</a:t>
            </a:r>
            <a:endParaRPr lang="en-IN" sz="4000" dirty="0" smtClean="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25</a:t>
            </a:fld>
            <a:endParaRPr lang="en-US"/>
          </a:p>
        </p:txBody>
      </p:sp>
      <p:sp>
        <p:nvSpPr>
          <p:cNvPr id="3" name="Content Placeholder 2"/>
          <p:cNvSpPr>
            <a:spLocks noGrp="1"/>
          </p:cNvSpPr>
          <p:nvPr>
            <p:ph sz="quarter" idx="1"/>
          </p:nvPr>
        </p:nvSpPr>
        <p:spPr>
          <a:xfrm>
            <a:off x="457200" y="1447800"/>
            <a:ext cx="8382000" cy="5105400"/>
          </a:xfrm>
        </p:spPr>
        <p:txBody>
          <a:bodyPr>
            <a:normAutofit/>
          </a:bodyPr>
          <a:lstStyle/>
          <a:p>
            <a:pPr marL="514350" indent="-514350">
              <a:buFont typeface="+mj-lt"/>
              <a:buAutoNum type="arabicPeriod"/>
            </a:pPr>
            <a:r>
              <a:rPr lang="en-US" sz="2800" dirty="0" smtClean="0"/>
              <a:t>Seek clarifications from the implementing agency about any decision-making, activity, scheme, income and expenditure incurred by the agency;</a:t>
            </a:r>
          </a:p>
          <a:p>
            <a:pPr marL="514350" indent="-514350">
              <a:buFont typeface="+mj-lt"/>
              <a:buAutoNum type="arabicPeriod"/>
            </a:pPr>
            <a:r>
              <a:rPr lang="en-US" sz="2800" dirty="0" smtClean="0"/>
              <a:t>Consider and scrutinize existing schemes and local activities of the agency; and</a:t>
            </a:r>
          </a:p>
          <a:p>
            <a:pPr marL="514350" indent="-514350">
              <a:buFont typeface="+mj-lt"/>
              <a:buAutoNum type="arabicPeriod"/>
            </a:pPr>
            <a:r>
              <a:rPr lang="en-US" sz="2800" dirty="0" smtClean="0"/>
              <a:t>Access registers and documents relating to all development activities undertaken by the implementing agency or by any other government department.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Networking</a:t>
            </a:r>
            <a:endParaRPr lang="en-SG" dirty="0"/>
          </a:p>
        </p:txBody>
      </p:sp>
      <p:sp>
        <p:nvSpPr>
          <p:cNvPr id="3" name="Content Placeholder 2"/>
          <p:cNvSpPr>
            <a:spLocks noGrp="1"/>
          </p:cNvSpPr>
          <p:nvPr>
            <p:ph sz="quarter" idx="1"/>
          </p:nvPr>
        </p:nvSpPr>
        <p:spPr/>
        <p:txBody>
          <a:bodyPr/>
          <a:lstStyle/>
          <a:p>
            <a:pPr algn="just"/>
            <a:r>
              <a:rPr lang="en-SG" sz="3200" i="1" dirty="0" smtClean="0"/>
              <a:t>A ‘network’ refers to social interconnections among various like minded voluntary organizations (VOs), community based organizations (CBOs) / non-governmental organizations (NGOs) engaged in the pursuit of similar objectives, created with a view to working together in a coordinated and effective manner</a:t>
            </a:r>
          </a:p>
          <a:p>
            <a:endParaRPr lang="en-S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09600"/>
          </a:xfrm>
        </p:spPr>
        <p:txBody>
          <a:bodyPr>
            <a:noAutofit/>
          </a:bodyPr>
          <a:lstStyle/>
          <a:p>
            <a:pPr algn="ctr"/>
            <a:r>
              <a:rPr lang="en-IN" sz="4000" dirty="0" smtClean="0"/>
              <a:t>Networking</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27</a:t>
            </a:fld>
            <a:endParaRPr lang="en-US"/>
          </a:p>
        </p:txBody>
      </p:sp>
      <p:sp>
        <p:nvSpPr>
          <p:cNvPr id="3" name="Content Placeholder 2"/>
          <p:cNvSpPr>
            <a:spLocks noGrp="1"/>
          </p:cNvSpPr>
          <p:nvPr>
            <p:ph sz="quarter" idx="1"/>
          </p:nvPr>
        </p:nvSpPr>
        <p:spPr>
          <a:xfrm>
            <a:off x="457200" y="1447800"/>
            <a:ext cx="8382000" cy="5105400"/>
          </a:xfrm>
        </p:spPr>
        <p:txBody>
          <a:bodyPr>
            <a:normAutofit/>
          </a:bodyPr>
          <a:lstStyle/>
          <a:p>
            <a:r>
              <a:rPr lang="en-US" sz="3200" dirty="0" smtClean="0"/>
              <a:t>Networking is an important process and strategy in capacity building of the organization</a:t>
            </a:r>
          </a:p>
          <a:p>
            <a:r>
              <a:rPr lang="en-US" sz="3200" dirty="0" smtClean="0"/>
              <a:t>Need for networking:</a:t>
            </a:r>
          </a:p>
          <a:p>
            <a:pPr lvl="1"/>
            <a:r>
              <a:rPr lang="en-US" sz="2800" dirty="0" smtClean="0"/>
              <a:t>Sharing of resources – human &amp; material</a:t>
            </a:r>
          </a:p>
          <a:p>
            <a:pPr lvl="1"/>
            <a:r>
              <a:rPr lang="en-US" sz="2800" dirty="0" err="1" smtClean="0"/>
              <a:t>Minimise</a:t>
            </a:r>
            <a:r>
              <a:rPr lang="en-US" sz="2800" dirty="0" smtClean="0"/>
              <a:t> duplication of services</a:t>
            </a:r>
          </a:p>
          <a:p>
            <a:pPr lvl="1"/>
            <a:r>
              <a:rPr lang="en-US" sz="2800" dirty="0" smtClean="0"/>
              <a:t>Optimal use of limited resources</a:t>
            </a:r>
          </a:p>
          <a:p>
            <a:pPr lvl="1"/>
            <a:r>
              <a:rPr lang="en-US" sz="2800" dirty="0" err="1" smtClean="0"/>
              <a:t>Standardisation</a:t>
            </a:r>
            <a:r>
              <a:rPr lang="en-US" sz="2800" dirty="0" smtClean="0"/>
              <a:t> of the services</a:t>
            </a:r>
          </a:p>
          <a:p>
            <a:pPr lvl="1"/>
            <a:r>
              <a:rPr lang="en-US" sz="2800" dirty="0" smtClean="0"/>
              <a:t>Learning and </a:t>
            </a:r>
            <a:r>
              <a:rPr lang="en-US" sz="2800" dirty="0" err="1" smtClean="0"/>
              <a:t>organisational</a:t>
            </a:r>
            <a:r>
              <a:rPr lang="en-US" sz="2800" dirty="0" smtClean="0"/>
              <a:t> development</a:t>
            </a:r>
          </a:p>
          <a:p>
            <a:pPr lvl="1"/>
            <a:endParaRPr lang="en-US" sz="28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09600"/>
          </a:xfrm>
        </p:spPr>
        <p:txBody>
          <a:bodyPr>
            <a:noAutofit/>
          </a:bodyPr>
          <a:lstStyle/>
          <a:p>
            <a:pPr algn="ctr"/>
            <a:r>
              <a:rPr lang="en-IN" sz="4000" dirty="0" smtClean="0"/>
              <a:t>Networking: levels &amp; types</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28</a:t>
            </a:fld>
            <a:endParaRPr lang="en-US"/>
          </a:p>
        </p:txBody>
      </p:sp>
      <p:sp>
        <p:nvSpPr>
          <p:cNvPr id="3" name="Content Placeholder 2"/>
          <p:cNvSpPr>
            <a:spLocks noGrp="1"/>
          </p:cNvSpPr>
          <p:nvPr>
            <p:ph sz="quarter" idx="1"/>
          </p:nvPr>
        </p:nvSpPr>
        <p:spPr>
          <a:xfrm>
            <a:off x="457200" y="1524000"/>
            <a:ext cx="8229600" cy="5029200"/>
          </a:xfrm>
        </p:spPr>
        <p:txBody>
          <a:bodyPr>
            <a:normAutofit/>
          </a:bodyPr>
          <a:lstStyle/>
          <a:p>
            <a:r>
              <a:rPr lang="en-US" sz="3200" dirty="0" smtClean="0"/>
              <a:t>Levels and types of networking:</a:t>
            </a:r>
          </a:p>
          <a:p>
            <a:pPr lvl="1"/>
            <a:r>
              <a:rPr lang="en-US" sz="2800" dirty="0" smtClean="0"/>
              <a:t>Local, regional, state, national and international</a:t>
            </a:r>
          </a:p>
          <a:p>
            <a:pPr lvl="1"/>
            <a:r>
              <a:rPr lang="en-US" sz="2800" dirty="0" smtClean="0"/>
              <a:t>Administrative, managerial, monitoring, service delivery, documentation and evaluation levels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09600"/>
          </a:xfrm>
        </p:spPr>
        <p:txBody>
          <a:bodyPr>
            <a:noAutofit/>
          </a:bodyPr>
          <a:lstStyle/>
          <a:p>
            <a:pPr algn="ctr"/>
            <a:r>
              <a:rPr lang="en-IN" sz="4000" dirty="0" smtClean="0"/>
              <a:t>Networking: strategies</a:t>
            </a: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29</a:t>
            </a:fld>
            <a:endParaRPr lang="en-US"/>
          </a:p>
        </p:txBody>
      </p:sp>
      <p:sp>
        <p:nvSpPr>
          <p:cNvPr id="3" name="Content Placeholder 2"/>
          <p:cNvSpPr>
            <a:spLocks noGrp="1"/>
          </p:cNvSpPr>
          <p:nvPr>
            <p:ph sz="quarter" idx="1"/>
          </p:nvPr>
        </p:nvSpPr>
        <p:spPr>
          <a:xfrm>
            <a:off x="457200" y="1524000"/>
            <a:ext cx="8229600" cy="5029200"/>
          </a:xfrm>
        </p:spPr>
        <p:txBody>
          <a:bodyPr>
            <a:normAutofit/>
          </a:bodyPr>
          <a:lstStyle/>
          <a:p>
            <a:r>
              <a:rPr lang="en-US" sz="3200" dirty="0" err="1" smtClean="0"/>
              <a:t>Organising</a:t>
            </a:r>
            <a:r>
              <a:rPr lang="en-US" sz="3200" dirty="0" smtClean="0"/>
              <a:t> networking meetings, seminars, conferences, consultations and representations</a:t>
            </a:r>
          </a:p>
          <a:p>
            <a:r>
              <a:rPr lang="en-US" sz="2800" dirty="0" smtClean="0"/>
              <a:t>email groups and virtual networking(web based)</a:t>
            </a:r>
          </a:p>
          <a:p>
            <a:r>
              <a:rPr lang="en-US" sz="2800" dirty="0" smtClean="0"/>
              <a:t>Video conferencing</a:t>
            </a:r>
          </a:p>
          <a:p>
            <a:r>
              <a:rPr lang="en-US" sz="2800" dirty="0" smtClean="0"/>
              <a:t>Newsletters and other circulations (sharing  of ideas, opinions &amp; views)</a:t>
            </a:r>
          </a:p>
          <a:p>
            <a:r>
              <a:rPr lang="en-US" sz="2800" dirty="0" smtClean="0"/>
              <a:t>Exchange of resources (sharing)</a:t>
            </a:r>
          </a:p>
          <a:p>
            <a:r>
              <a:rPr lang="en-US" sz="2800" dirty="0" smtClean="0"/>
              <a:t>Hosting common activities, social movements</a:t>
            </a:r>
          </a:p>
          <a:p>
            <a:endParaRPr lang="en-US" sz="2800" dirty="0" smtClean="0"/>
          </a:p>
          <a:p>
            <a:endParaRPr lang="en-US" sz="28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33400"/>
          </a:xfrm>
        </p:spPr>
        <p:txBody>
          <a:bodyPr>
            <a:noAutofit/>
          </a:bodyPr>
          <a:lstStyle/>
          <a:p>
            <a:pPr algn="ctr"/>
            <a:r>
              <a:rPr lang="en-IN" sz="4000" dirty="0" smtClean="0"/>
              <a:t>Staff recruitment</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3</a:t>
            </a:fld>
            <a:endParaRPr lang="en-US"/>
          </a:p>
        </p:txBody>
      </p:sp>
      <p:sp>
        <p:nvSpPr>
          <p:cNvPr id="3" name="Content Placeholder 2"/>
          <p:cNvSpPr>
            <a:spLocks noGrp="1"/>
          </p:cNvSpPr>
          <p:nvPr>
            <p:ph sz="quarter" idx="1"/>
          </p:nvPr>
        </p:nvSpPr>
        <p:spPr>
          <a:xfrm>
            <a:off x="304800" y="1524000"/>
            <a:ext cx="8534400" cy="5029200"/>
          </a:xfrm>
        </p:spPr>
        <p:txBody>
          <a:bodyPr>
            <a:normAutofit/>
          </a:bodyPr>
          <a:lstStyle/>
          <a:p>
            <a:pPr>
              <a:lnSpc>
                <a:spcPct val="150000"/>
              </a:lnSpc>
            </a:pPr>
            <a:r>
              <a:rPr lang="en-US" sz="3200" dirty="0" smtClean="0"/>
              <a:t>Define staff positions, role &amp; responsibilities</a:t>
            </a:r>
          </a:p>
          <a:p>
            <a:pPr>
              <a:lnSpc>
                <a:spcPct val="150000"/>
              </a:lnSpc>
            </a:pPr>
            <a:r>
              <a:rPr lang="en-US" sz="3200" dirty="0" smtClean="0"/>
              <a:t>Advertise &amp; receive applications</a:t>
            </a:r>
          </a:p>
          <a:p>
            <a:pPr>
              <a:lnSpc>
                <a:spcPct val="150000"/>
              </a:lnSpc>
            </a:pPr>
            <a:r>
              <a:rPr lang="en-US" sz="3200" dirty="0" smtClean="0"/>
              <a:t>Screening &amp; recruiting (interview)</a:t>
            </a:r>
          </a:p>
          <a:p>
            <a:pPr>
              <a:lnSpc>
                <a:spcPct val="150000"/>
              </a:lnSpc>
            </a:pPr>
            <a:r>
              <a:rPr lang="en-US" sz="3200" dirty="0" smtClean="0"/>
              <a:t>Appointment on contract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Autofit/>
          </a:bodyPr>
          <a:lstStyle/>
          <a:p>
            <a:pPr algn="ctr"/>
            <a:r>
              <a:rPr lang="en-IN" sz="4000" dirty="0" smtClean="0">
                <a:solidFill>
                  <a:schemeClr val="tx1"/>
                </a:solidFill>
              </a:rPr>
              <a:t>Human resource development / management</a:t>
            </a:r>
            <a:endParaRPr lang="en-US" sz="4000" dirty="0">
              <a:solidFill>
                <a:schemeClr val="tx1"/>
              </a:solidFill>
            </a:endParaRPr>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4</a:t>
            </a:fld>
            <a:endParaRPr lang="en-US"/>
          </a:p>
        </p:txBody>
      </p:sp>
      <p:sp>
        <p:nvSpPr>
          <p:cNvPr id="3" name="Content Placeholder 2"/>
          <p:cNvSpPr>
            <a:spLocks noGrp="1"/>
          </p:cNvSpPr>
          <p:nvPr>
            <p:ph sz="quarter" idx="1"/>
          </p:nvPr>
        </p:nvSpPr>
        <p:spPr>
          <a:xfrm>
            <a:off x="381000" y="1524000"/>
            <a:ext cx="8534400" cy="5029200"/>
          </a:xfrm>
        </p:spPr>
        <p:txBody>
          <a:bodyPr>
            <a:normAutofit fontScale="92500" lnSpcReduction="20000"/>
          </a:bodyPr>
          <a:lstStyle/>
          <a:p>
            <a:pPr algn="just"/>
            <a:r>
              <a:rPr lang="en-US" sz="3200" dirty="0" smtClean="0"/>
              <a:t>Development of human resource for the successful implementation of the project</a:t>
            </a:r>
          </a:p>
          <a:p>
            <a:pPr algn="just"/>
            <a:r>
              <a:rPr lang="en-US" sz="3200" dirty="0" smtClean="0"/>
              <a:t>Management of the project staff</a:t>
            </a:r>
          </a:p>
          <a:p>
            <a:pPr algn="just"/>
            <a:r>
              <a:rPr lang="en-US" sz="3200" dirty="0" smtClean="0"/>
              <a:t>Recruitment, Training, development, appraisal, performance linked remuneration and retrenchment</a:t>
            </a:r>
          </a:p>
          <a:p>
            <a:pPr algn="just"/>
            <a:r>
              <a:rPr lang="en-US" sz="3200" dirty="0" smtClean="0"/>
              <a:t>Orientation on the </a:t>
            </a:r>
            <a:r>
              <a:rPr lang="en-US" sz="3200" dirty="0" err="1" smtClean="0"/>
              <a:t>organisation</a:t>
            </a:r>
            <a:r>
              <a:rPr lang="en-US" sz="3200" dirty="0" smtClean="0"/>
              <a:t> and the project, objectives of the </a:t>
            </a:r>
            <a:r>
              <a:rPr lang="en-US" sz="3200" dirty="0" err="1" smtClean="0"/>
              <a:t>organisation</a:t>
            </a:r>
            <a:r>
              <a:rPr lang="en-US" sz="3200" dirty="0" smtClean="0"/>
              <a:t> and the project</a:t>
            </a:r>
          </a:p>
          <a:p>
            <a:pPr algn="just"/>
            <a:r>
              <a:rPr lang="en-US" sz="3200" dirty="0" smtClean="0"/>
              <a:t>Orientation about the task list, performance indicators, deadlines, types of monitoring, supervision, recording, documentation,  and evaluation</a:t>
            </a:r>
            <a:endParaRPr lang="en-US"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763000" cy="533400"/>
          </a:xfrm>
        </p:spPr>
        <p:txBody>
          <a:bodyPr>
            <a:noAutofit/>
          </a:bodyPr>
          <a:lstStyle/>
          <a:p>
            <a:pPr algn="ctr"/>
            <a:r>
              <a:rPr lang="en-IN" sz="4000" dirty="0" smtClean="0"/>
              <a:t>Method of Development</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5</a:t>
            </a:fld>
            <a:endParaRPr lang="en-US"/>
          </a:p>
        </p:txBody>
      </p:sp>
      <p:sp>
        <p:nvSpPr>
          <p:cNvPr id="3" name="Content Placeholder 2"/>
          <p:cNvSpPr>
            <a:spLocks noGrp="1"/>
          </p:cNvSpPr>
          <p:nvPr>
            <p:ph sz="quarter" idx="1"/>
          </p:nvPr>
        </p:nvSpPr>
        <p:spPr>
          <a:xfrm>
            <a:off x="304800" y="1219200"/>
            <a:ext cx="8839200" cy="5105400"/>
          </a:xfrm>
        </p:spPr>
        <p:txBody>
          <a:bodyPr>
            <a:normAutofit fontScale="70000" lnSpcReduction="20000"/>
          </a:bodyPr>
          <a:lstStyle/>
          <a:p>
            <a:pPr>
              <a:lnSpc>
                <a:spcPct val="170000"/>
              </a:lnSpc>
              <a:buNone/>
            </a:pPr>
            <a:r>
              <a:rPr lang="en-US" sz="3200" i="1" dirty="0" smtClean="0"/>
              <a:t>1.</a:t>
            </a:r>
            <a:r>
              <a:rPr lang="en-US" sz="3200" b="1" i="1" dirty="0" smtClean="0"/>
              <a:t> Under-study</a:t>
            </a:r>
            <a:r>
              <a:rPr lang="en-US" sz="3200" i="1" dirty="0" smtClean="0"/>
              <a:t>:- </a:t>
            </a:r>
            <a:r>
              <a:rPr lang="en-US" sz="3200" dirty="0" smtClean="0"/>
              <a:t>This is good for succession planning. This allows for smooth transition of work when one officer leaves a schedule or organization.</a:t>
            </a:r>
          </a:p>
          <a:p>
            <a:pPr>
              <a:lnSpc>
                <a:spcPct val="170000"/>
              </a:lnSpc>
              <a:buNone/>
            </a:pPr>
            <a:r>
              <a:rPr lang="en-US" sz="3100" i="1" dirty="0" smtClean="0"/>
              <a:t>2. </a:t>
            </a:r>
            <a:r>
              <a:rPr lang="en-US" sz="3100" b="1" i="1" dirty="0" smtClean="0"/>
              <a:t>Job-rotation:</a:t>
            </a:r>
            <a:r>
              <a:rPr lang="en-US" sz="3100" i="1" dirty="0" smtClean="0"/>
              <a:t> - </a:t>
            </a:r>
            <a:r>
              <a:rPr lang="en-US" sz="3200" dirty="0" smtClean="0"/>
              <a:t>It is necessary for all workers to move from one schedule to the other within the same organization, to allow for competence on all spheres of work.</a:t>
            </a:r>
          </a:p>
          <a:p>
            <a:pPr>
              <a:lnSpc>
                <a:spcPct val="170000"/>
              </a:lnSpc>
              <a:buNone/>
            </a:pPr>
            <a:r>
              <a:rPr lang="en-US" sz="3100" i="1" dirty="0" smtClean="0"/>
              <a:t>3. </a:t>
            </a:r>
            <a:r>
              <a:rPr lang="en-US" sz="3100" b="1" i="1" dirty="0" smtClean="0"/>
              <a:t>Self-development/Self-assessment</a:t>
            </a:r>
            <a:r>
              <a:rPr lang="en-US" sz="3100" i="1" dirty="0" smtClean="0"/>
              <a:t>:- </a:t>
            </a:r>
          </a:p>
          <a:p>
            <a:r>
              <a:rPr lang="en-US" sz="3200" dirty="0" smtClean="0"/>
              <a:t>Self development means a personal desire that are independent of an organization’s role and contribution. </a:t>
            </a:r>
          </a:p>
          <a:p>
            <a:r>
              <a:rPr lang="en-US" sz="3200" dirty="0" smtClean="0"/>
              <a:t>Self-assessment is personal identification of strengths, opportunities, weaknesses and challenges </a:t>
            </a:r>
            <a:endParaRPr lang="en-US"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82000" cy="685800"/>
          </a:xfrm>
        </p:spPr>
        <p:txBody>
          <a:bodyPr>
            <a:noAutofit/>
          </a:bodyPr>
          <a:lstStyle/>
          <a:p>
            <a:pPr algn="ctr"/>
            <a:r>
              <a:rPr lang="en-IN" sz="4000" dirty="0" smtClean="0"/>
              <a:t>Staff training</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6</a:t>
            </a:fld>
            <a:endParaRPr lang="en-US" dirty="0"/>
          </a:p>
        </p:txBody>
      </p:sp>
      <p:sp>
        <p:nvSpPr>
          <p:cNvPr id="3" name="Content Placeholder 2"/>
          <p:cNvSpPr>
            <a:spLocks noGrp="1"/>
          </p:cNvSpPr>
          <p:nvPr>
            <p:ph sz="quarter" idx="1"/>
          </p:nvPr>
        </p:nvSpPr>
        <p:spPr>
          <a:xfrm>
            <a:off x="228600" y="1295400"/>
            <a:ext cx="8686800" cy="5105400"/>
          </a:xfrm>
        </p:spPr>
        <p:txBody>
          <a:bodyPr>
            <a:normAutofit lnSpcReduction="10000"/>
          </a:bodyPr>
          <a:lstStyle/>
          <a:p>
            <a:pPr algn="just"/>
            <a:r>
              <a:rPr lang="en-US" sz="3200" dirty="0" smtClean="0"/>
              <a:t>Staff training and development are based on the premise that staff skills need to be improved for organizations to grow. </a:t>
            </a:r>
          </a:p>
          <a:p>
            <a:pPr algn="just"/>
            <a:r>
              <a:rPr lang="en-US" sz="3200" dirty="0" smtClean="0"/>
              <a:t>Training is a systematic development of knowledge, skills and attitudes required by employees to perform adequately on a given task or job. </a:t>
            </a:r>
          </a:p>
          <a:p>
            <a:pPr algn="just"/>
            <a:r>
              <a:rPr lang="en-US" sz="3200" dirty="0" smtClean="0"/>
              <a:t>Training and development are required for staff to enable them work towards taking the organization to its expected destination.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noAutofit/>
          </a:bodyPr>
          <a:lstStyle/>
          <a:p>
            <a:pPr algn="ctr"/>
            <a:r>
              <a:rPr lang="en-IN" sz="4000" dirty="0" smtClean="0"/>
              <a:t>Methods of Training</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7</a:t>
            </a:fld>
            <a:endParaRPr lang="en-US"/>
          </a:p>
        </p:txBody>
      </p:sp>
      <p:sp>
        <p:nvSpPr>
          <p:cNvPr id="3" name="Content Placeholder 2"/>
          <p:cNvSpPr>
            <a:spLocks noGrp="1"/>
          </p:cNvSpPr>
          <p:nvPr>
            <p:ph sz="quarter" idx="1"/>
          </p:nvPr>
        </p:nvSpPr>
        <p:spPr>
          <a:xfrm>
            <a:off x="228600" y="1447800"/>
            <a:ext cx="8686800" cy="5105400"/>
          </a:xfrm>
        </p:spPr>
        <p:txBody>
          <a:bodyPr>
            <a:normAutofit fontScale="85000" lnSpcReduction="20000"/>
          </a:bodyPr>
          <a:lstStyle/>
          <a:p>
            <a:pPr algn="just">
              <a:buNone/>
            </a:pPr>
            <a:r>
              <a:rPr lang="en-US" sz="3200" i="1" dirty="0" smtClean="0"/>
              <a:t>1. </a:t>
            </a:r>
            <a:r>
              <a:rPr lang="en-US" sz="3200" b="1" i="1" dirty="0" smtClean="0"/>
              <a:t>On the job training/coaching</a:t>
            </a:r>
            <a:r>
              <a:rPr lang="en-US" sz="3200" i="1" dirty="0" smtClean="0"/>
              <a:t>: </a:t>
            </a:r>
            <a:r>
              <a:rPr lang="en-US" sz="3200" dirty="0" smtClean="0"/>
              <a:t>This relates to formal training on the job. A worker becomes experienced on the job over time due to modification of job behaviors at the point of training </a:t>
            </a:r>
          </a:p>
          <a:p>
            <a:pPr algn="just">
              <a:buNone/>
            </a:pPr>
            <a:r>
              <a:rPr lang="en-US" sz="3200" i="1" dirty="0" smtClean="0"/>
              <a:t>2. </a:t>
            </a:r>
            <a:r>
              <a:rPr lang="en-US" sz="3200" b="1" i="1" dirty="0" smtClean="0"/>
              <a:t>Induction/orientation</a:t>
            </a:r>
            <a:r>
              <a:rPr lang="en-US" sz="3200" i="1" dirty="0" smtClean="0"/>
              <a:t>: </a:t>
            </a:r>
            <a:r>
              <a:rPr lang="en-US" sz="3200" dirty="0" smtClean="0"/>
              <a:t>This is carried out for new entrants on the job to make them familiar with the total requirements like norms, ethics, values, rules and regulations.</a:t>
            </a:r>
          </a:p>
          <a:p>
            <a:pPr algn="just">
              <a:buNone/>
            </a:pPr>
            <a:r>
              <a:rPr lang="en-US" sz="3200" i="1" dirty="0" smtClean="0"/>
              <a:t>3. </a:t>
            </a:r>
            <a:r>
              <a:rPr lang="en-US" sz="3200" b="1" i="1" dirty="0" smtClean="0"/>
              <a:t>Apprenticeship</a:t>
            </a:r>
            <a:r>
              <a:rPr lang="en-US" sz="3200" i="1" dirty="0" smtClean="0"/>
              <a:t>: </a:t>
            </a:r>
            <a:r>
              <a:rPr lang="en-US" sz="3200" dirty="0" smtClean="0"/>
              <a:t>A method of training where an unskilled person understudies a skilled person.</a:t>
            </a:r>
          </a:p>
          <a:p>
            <a:pPr algn="just">
              <a:buNone/>
            </a:pPr>
            <a:r>
              <a:rPr lang="en-US" sz="3200" i="1" dirty="0" smtClean="0"/>
              <a:t>4. </a:t>
            </a:r>
            <a:r>
              <a:rPr lang="en-US" sz="3200" b="1" i="1" dirty="0" smtClean="0"/>
              <a:t>Demonstration</a:t>
            </a:r>
            <a:r>
              <a:rPr lang="en-US" sz="3200" i="1" dirty="0" smtClean="0"/>
              <a:t>: </a:t>
            </a:r>
            <a:r>
              <a:rPr lang="en-US" sz="3200" dirty="0" smtClean="0"/>
              <a:t>Teaching by example, whereby the skilled worker performs the job and the unskilled closely observes so as to understand the job.</a:t>
            </a:r>
            <a:endParaRPr lang="en-US"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Autofit/>
          </a:bodyPr>
          <a:lstStyle/>
          <a:p>
            <a:pPr algn="ctr"/>
            <a:r>
              <a:rPr lang="en-IN" sz="4000" dirty="0" smtClean="0"/>
              <a:t>Methods of Training</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8</a:t>
            </a:fld>
            <a:endParaRPr lang="en-US"/>
          </a:p>
        </p:txBody>
      </p:sp>
      <p:sp>
        <p:nvSpPr>
          <p:cNvPr id="3" name="Content Placeholder 2"/>
          <p:cNvSpPr>
            <a:spLocks noGrp="1"/>
          </p:cNvSpPr>
          <p:nvPr>
            <p:ph sz="quarter" idx="1"/>
          </p:nvPr>
        </p:nvSpPr>
        <p:spPr>
          <a:xfrm>
            <a:off x="228600" y="1447800"/>
            <a:ext cx="8686800" cy="4953000"/>
          </a:xfrm>
        </p:spPr>
        <p:txBody>
          <a:bodyPr>
            <a:normAutofit/>
          </a:bodyPr>
          <a:lstStyle/>
          <a:p>
            <a:pPr algn="just"/>
            <a:r>
              <a:rPr lang="en-US" sz="3100" b="1" i="1" dirty="0" smtClean="0"/>
              <a:t>Formal Training</a:t>
            </a:r>
            <a:r>
              <a:rPr lang="en-US" sz="3100" i="1" dirty="0" smtClean="0"/>
              <a:t>: </a:t>
            </a:r>
            <a:r>
              <a:rPr lang="en-US" sz="3200" dirty="0" smtClean="0"/>
              <a:t>A practical and theoretical teaching process which could be done within or outside an organization. </a:t>
            </a:r>
          </a:p>
          <a:p>
            <a:pPr algn="just"/>
            <a:r>
              <a:rPr lang="en-US" sz="3200" dirty="0" smtClean="0"/>
              <a:t>When training is carried out inside an organization, it is called an in-house training. </a:t>
            </a:r>
          </a:p>
          <a:p>
            <a:pPr algn="just"/>
            <a:r>
              <a:rPr lang="en-US" sz="3200" dirty="0" smtClean="0"/>
              <a:t>Off-house training is carried out in professionalized training areas like: Universities, Polytechnics and Professional Institutes.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09600"/>
          </a:xfrm>
        </p:spPr>
        <p:txBody>
          <a:bodyPr>
            <a:noAutofit/>
          </a:bodyPr>
          <a:lstStyle/>
          <a:p>
            <a:pPr algn="ctr"/>
            <a:r>
              <a:rPr lang="en-IN" sz="4000" dirty="0" smtClean="0"/>
              <a:t>Staff appraisal</a:t>
            </a:r>
            <a:endParaRPr lang="en-US" sz="4000" dirty="0"/>
          </a:p>
        </p:txBody>
      </p:sp>
      <p:sp>
        <p:nvSpPr>
          <p:cNvPr id="4" name="Date Placeholder 3"/>
          <p:cNvSpPr>
            <a:spLocks noGrp="1"/>
          </p:cNvSpPr>
          <p:nvPr>
            <p:ph type="dt" sz="half" idx="10"/>
          </p:nvPr>
        </p:nvSpPr>
        <p:spPr/>
        <p:txBody>
          <a:bodyPr/>
          <a:lstStyle/>
          <a:p>
            <a:fld id="{9249651D-C1A1-4200-A870-F5656B2778A7}" type="datetime1">
              <a:rPr lang="en-US" smtClean="0"/>
              <a:pPr/>
              <a:t>1/19/2019</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9</a:t>
            </a:fld>
            <a:endParaRPr lang="en-US"/>
          </a:p>
        </p:txBody>
      </p:sp>
      <p:sp>
        <p:nvSpPr>
          <p:cNvPr id="3" name="Content Placeholder 2"/>
          <p:cNvSpPr>
            <a:spLocks noGrp="1"/>
          </p:cNvSpPr>
          <p:nvPr>
            <p:ph sz="quarter" idx="1"/>
          </p:nvPr>
        </p:nvSpPr>
        <p:spPr>
          <a:xfrm>
            <a:off x="304800" y="1371600"/>
            <a:ext cx="8534400" cy="5105400"/>
          </a:xfrm>
        </p:spPr>
        <p:txBody>
          <a:bodyPr>
            <a:normAutofit fontScale="85000" lnSpcReduction="10000"/>
          </a:bodyPr>
          <a:lstStyle/>
          <a:p>
            <a:pPr algn="just"/>
            <a:r>
              <a:rPr lang="en-US" sz="3200" dirty="0" smtClean="0"/>
              <a:t>Performance appraisals are essential for the effective management and evaluation of staff.</a:t>
            </a:r>
          </a:p>
          <a:p>
            <a:pPr algn="just"/>
            <a:r>
              <a:rPr lang="en-US" sz="3200" dirty="0" smtClean="0"/>
              <a:t>Appraisals help to develop individuals, improve organizational performance</a:t>
            </a:r>
          </a:p>
          <a:p>
            <a:pPr algn="just"/>
            <a:r>
              <a:rPr lang="en-US" sz="3200" dirty="0" smtClean="0"/>
              <a:t>Formal performance appraisals are generally conducted annually for all staff in the organization. </a:t>
            </a:r>
          </a:p>
          <a:p>
            <a:pPr algn="just"/>
            <a:r>
              <a:rPr lang="en-US" sz="3200" dirty="0" smtClean="0"/>
              <a:t>Each staff member is appraised by their line manager.</a:t>
            </a:r>
          </a:p>
          <a:p>
            <a:pPr algn="just"/>
            <a:r>
              <a:rPr lang="en-US" sz="3200" dirty="0" smtClean="0"/>
              <a:t>Directors are appraised by the CEO, who is appraised by the chairman or company owners, depending on the size and structure of the organization.</a:t>
            </a:r>
            <a:endParaRPr lang="en-US" sz="3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115</TotalTime>
  <Words>1823</Words>
  <Application>Microsoft Office PowerPoint</Application>
  <PresentationFormat>On-screen Show (4:3)</PresentationFormat>
  <Paragraphs>202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Slide 1</vt:lpstr>
      <vt:lpstr>Important processes and strategies in capacity building of the organization</vt:lpstr>
      <vt:lpstr>Staff recruitment</vt:lpstr>
      <vt:lpstr>Human resource development / management</vt:lpstr>
      <vt:lpstr>Method of Development</vt:lpstr>
      <vt:lpstr>Staff training</vt:lpstr>
      <vt:lpstr>Methods of Training</vt:lpstr>
      <vt:lpstr>Methods of Training</vt:lpstr>
      <vt:lpstr>Staff appraisal</vt:lpstr>
      <vt:lpstr>Staff appraisal</vt:lpstr>
      <vt:lpstr>Staff appraisal</vt:lpstr>
      <vt:lpstr>Types of performance appraisals</vt:lpstr>
      <vt:lpstr>Types of performance appraisals</vt:lpstr>
      <vt:lpstr>Healthy practices </vt:lpstr>
      <vt:lpstr>Transparency </vt:lpstr>
      <vt:lpstr>Transparency </vt:lpstr>
      <vt:lpstr>Transparency </vt:lpstr>
      <vt:lpstr>Accountability to the community </vt:lpstr>
      <vt:lpstr>Accountability to the community </vt:lpstr>
      <vt:lpstr>Social audit by the community </vt:lpstr>
      <vt:lpstr>Social audit by the community </vt:lpstr>
      <vt:lpstr>Social audit by the community </vt:lpstr>
      <vt:lpstr>Objectives of social audit</vt:lpstr>
      <vt:lpstr>Advantages of social audit</vt:lpstr>
      <vt:lpstr>Social auditor has the right to:</vt:lpstr>
      <vt:lpstr>Networking</vt:lpstr>
      <vt:lpstr>Networking</vt:lpstr>
      <vt:lpstr>Networking: levels &amp; types</vt:lpstr>
      <vt:lpstr>Networking: strategies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pradeep</dc:creator>
  <cp:lastModifiedBy>Dr. Pathare</cp:lastModifiedBy>
  <cp:revision>40</cp:revision>
  <dcterms:created xsi:type="dcterms:W3CDTF">2006-08-16T00:00:00Z</dcterms:created>
  <dcterms:modified xsi:type="dcterms:W3CDTF">2019-01-19T08:36:05Z</dcterms:modified>
</cp:coreProperties>
</file>