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0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Causes of Infant Mortality and Morbidity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Mortality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death of children under the age of one year.</a:t>
            </a:r>
            <a:endParaRPr lang="en-IN" b="1" dirty="0" smtClean="0"/>
          </a:p>
          <a:p>
            <a:pPr algn="just"/>
            <a:r>
              <a:rPr lang="en-IN" b="1" dirty="0" smtClean="0"/>
              <a:t>Infant mortality</a:t>
            </a:r>
            <a:r>
              <a:rPr lang="en-IN" dirty="0" smtClean="0"/>
              <a:t> rate (IMR) is the number of </a:t>
            </a:r>
            <a:r>
              <a:rPr lang="en-IN" b="1" dirty="0" smtClean="0"/>
              <a:t>deaths </a:t>
            </a:r>
            <a:r>
              <a:rPr lang="en-IN" dirty="0" smtClean="0"/>
              <a:t>per 1,000 live births of children under one year of age. </a:t>
            </a:r>
          </a:p>
          <a:p>
            <a:pPr algn="just"/>
            <a:r>
              <a:rPr lang="en-IN" dirty="0" smtClean="0"/>
              <a:t>The rate for a given region is the number of children dying under one year of age, divided by the number of live births during the year, multiplied by 1,000.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WHO, 2016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Globally, the infant mortality rate has decreased from an estimated rate of 64.8 deaths per 1000 live births in 1990 to 30.5 deaths per 1000 live births in 2016. </a:t>
            </a:r>
          </a:p>
          <a:p>
            <a:pPr algn="just"/>
            <a:r>
              <a:rPr lang="en-IN" dirty="0" smtClean="0"/>
              <a:t>Annual infant deaths have declined from 8.8 million in 1990 to 4.2 million in 2016.</a:t>
            </a:r>
          </a:p>
          <a:p>
            <a:pPr algn="just"/>
            <a:r>
              <a:rPr lang="en-IN" dirty="0" smtClean="0"/>
              <a:t>Among Empowered Action Group (EAG) states and Assam, all states except </a:t>
            </a:r>
            <a:r>
              <a:rPr lang="en-IN" dirty="0" err="1" smtClean="0"/>
              <a:t>Uttarakhand</a:t>
            </a:r>
            <a:r>
              <a:rPr lang="en-IN" dirty="0" smtClean="0"/>
              <a:t> have reported decline in IMR compared to 2015.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Mortality Rate in India 2017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September 29, 2017.</a:t>
            </a:r>
          </a:p>
          <a:p>
            <a:pPr algn="just"/>
            <a:r>
              <a:rPr lang="en-IN" dirty="0" smtClean="0"/>
              <a:t>According to recently released </a:t>
            </a:r>
            <a:r>
              <a:rPr lang="en-IN" b="1" dirty="0" smtClean="0"/>
              <a:t>Sample Registration Bulletin (SRS)</a:t>
            </a:r>
            <a:r>
              <a:rPr lang="en-IN" dirty="0" smtClean="0"/>
              <a:t>, India has registered a significant decline of </a:t>
            </a:r>
            <a:r>
              <a:rPr lang="en-IN" b="1" dirty="0" smtClean="0"/>
              <a:t>8%</a:t>
            </a:r>
            <a:r>
              <a:rPr lang="en-IN" dirty="0" smtClean="0"/>
              <a:t> in Infant Mortality Rate (IMR) in 2016. </a:t>
            </a:r>
          </a:p>
          <a:p>
            <a:pPr algn="just"/>
            <a:r>
              <a:rPr lang="en-IN" dirty="0" smtClean="0"/>
              <a:t>IMR in India has declined by three points from </a:t>
            </a:r>
            <a:r>
              <a:rPr lang="en-IN" b="1" dirty="0" smtClean="0"/>
              <a:t>37 per 1000 live births</a:t>
            </a:r>
            <a:r>
              <a:rPr lang="en-IN" dirty="0" smtClean="0"/>
              <a:t> in 2015 to </a:t>
            </a:r>
            <a:r>
              <a:rPr lang="en-IN" b="1" dirty="0" smtClean="0"/>
              <a:t>34 per 1000 live births</a:t>
            </a:r>
            <a:r>
              <a:rPr lang="en-IN" dirty="0" smtClean="0"/>
              <a:t> in 2016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Infant Mortality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most recent data on causes of child deaths in India are from the latest SRS report. </a:t>
            </a:r>
          </a:p>
          <a:p>
            <a:pPr algn="just"/>
            <a:r>
              <a:rPr lang="en-IN" dirty="0" smtClean="0"/>
              <a:t>Amongst all under 5 deaths, </a:t>
            </a:r>
          </a:p>
          <a:p>
            <a:pPr lvl="1" algn="just"/>
            <a:r>
              <a:rPr lang="en-IN" dirty="0" smtClean="0"/>
              <a:t>after </a:t>
            </a:r>
            <a:r>
              <a:rPr lang="en-IN" dirty="0" err="1" smtClean="0"/>
              <a:t>Perinatal</a:t>
            </a:r>
            <a:r>
              <a:rPr lang="en-IN" dirty="0" smtClean="0"/>
              <a:t> conditions (33.1%); </a:t>
            </a:r>
          </a:p>
          <a:p>
            <a:pPr lvl="1" algn="just"/>
            <a:r>
              <a:rPr lang="en-IN" dirty="0" smtClean="0"/>
              <a:t>Respiratory infections (22.0%), </a:t>
            </a:r>
          </a:p>
          <a:p>
            <a:pPr lvl="1" algn="just"/>
            <a:r>
              <a:rPr lang="en-IN" dirty="0" smtClean="0"/>
              <a:t>Diarrheal disease (14%) are the most common causes of deaths (Fig. 7). </a:t>
            </a:r>
          </a:p>
          <a:p>
            <a:pPr lvl="1" algn="just"/>
            <a:r>
              <a:rPr lang="en-IN" dirty="0" smtClean="0"/>
              <a:t>It is notable that unintentional injuries (3.2%) contribute more deaths than that by nutritional deficiencies (2.8%), </a:t>
            </a:r>
          </a:p>
          <a:p>
            <a:pPr lvl="1" algn="just"/>
            <a:r>
              <a:rPr lang="en-IN" dirty="0" smtClean="0"/>
              <a:t>Congenital anomalies (2.7%) or malaria (2.7%). It is noticeable that proportion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Morbidity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</a:t>
            </a:r>
            <a:r>
              <a:rPr lang="en-IN" b="1" dirty="0" smtClean="0"/>
              <a:t>morbidity means</a:t>
            </a:r>
            <a:r>
              <a:rPr lang="en-IN" dirty="0" smtClean="0"/>
              <a:t> "the quality of being </a:t>
            </a:r>
            <a:r>
              <a:rPr lang="en-IN" dirty="0" err="1" smtClean="0"/>
              <a:t>unhealthful</a:t>
            </a:r>
            <a:r>
              <a:rPr lang="en-IN" dirty="0" smtClean="0"/>
              <a:t>." </a:t>
            </a:r>
          </a:p>
          <a:p>
            <a:pPr algn="just"/>
            <a:r>
              <a:rPr lang="en-IN" b="1" dirty="0" smtClean="0"/>
              <a:t>Morbidity</a:t>
            </a:r>
            <a:r>
              <a:rPr lang="en-IN" dirty="0" smtClean="0"/>
              <a:t> comes from the word </a:t>
            </a:r>
            <a:r>
              <a:rPr lang="en-IN" b="1" dirty="0" smtClean="0"/>
              <a:t>morbid</a:t>
            </a:r>
            <a:r>
              <a:rPr lang="en-IN" dirty="0" smtClean="0"/>
              <a:t>, which </a:t>
            </a:r>
            <a:r>
              <a:rPr lang="en-IN" b="1" dirty="0" smtClean="0"/>
              <a:t>means</a:t>
            </a:r>
            <a:r>
              <a:rPr lang="en-IN" dirty="0" smtClean="0"/>
              <a:t> "or of relating to disease," like the number of cases of any disease in an areas — </a:t>
            </a:r>
            <a:r>
              <a:rPr lang="en-IN" b="1" dirty="0" smtClean="0"/>
              <a:t>morbidity</a:t>
            </a:r>
            <a:r>
              <a:rPr lang="en-IN" dirty="0" smtClean="0"/>
              <a:t> rates for polio that plummeted in the 20th century.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</TotalTime>
  <Words>223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Causes of Infant Mortality and Morbidity</vt:lpstr>
      <vt:lpstr>Infant Mortality</vt:lpstr>
      <vt:lpstr>WHO, 2016</vt:lpstr>
      <vt:lpstr>Infant Mortality Rate in India 2017</vt:lpstr>
      <vt:lpstr>Slide 5</vt:lpstr>
      <vt:lpstr>Causes Infant Mortality</vt:lpstr>
      <vt:lpstr>Slide 7</vt:lpstr>
      <vt:lpstr>Morbidity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of Infant Mortality and Morbidity</dc:title>
  <dc:creator>ADMIN</dc:creator>
  <cp:lastModifiedBy>ADMIN</cp:lastModifiedBy>
  <cp:revision>9</cp:revision>
  <dcterms:created xsi:type="dcterms:W3CDTF">2006-08-16T00:00:00Z</dcterms:created>
  <dcterms:modified xsi:type="dcterms:W3CDTF">2019-01-18T06:04:29Z</dcterms:modified>
</cp:coreProperties>
</file>