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3A9251-0555-4AD5-8A87-DA5173E39106}" type="datetimeFigureOut">
              <a:rPr lang="en-US" smtClean="0"/>
              <a:pPr/>
              <a:t>1/17/2019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E8C79D-C61F-4F96-ACB1-1858E0009D7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Characteristics of Social Group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r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b="1" dirty="0" smtClean="0"/>
          </a:p>
          <a:p>
            <a:pPr algn="just"/>
            <a:r>
              <a:rPr lang="en-IN" b="1" dirty="0" smtClean="0"/>
              <a:t>Social </a:t>
            </a:r>
            <a:r>
              <a:rPr lang="en-IN" b="1" dirty="0"/>
              <a:t>group work</a:t>
            </a:r>
            <a:r>
              <a:rPr lang="en-IN" dirty="0"/>
              <a:t> is a </a:t>
            </a:r>
            <a:r>
              <a:rPr lang="en-IN" b="1" dirty="0"/>
              <a:t>method</a:t>
            </a:r>
            <a:r>
              <a:rPr lang="en-IN" dirty="0"/>
              <a:t> of </a:t>
            </a:r>
            <a:r>
              <a:rPr lang="en-IN" b="1" dirty="0"/>
              <a:t>social work</a:t>
            </a:r>
            <a:r>
              <a:rPr lang="en-IN" dirty="0"/>
              <a:t> that helps persons to enhance their </a:t>
            </a:r>
            <a:r>
              <a:rPr lang="en-IN" b="1" dirty="0"/>
              <a:t>social</a:t>
            </a:r>
            <a:r>
              <a:rPr lang="en-IN" dirty="0"/>
              <a:t> functioning through purposeful </a:t>
            </a:r>
            <a:r>
              <a:rPr lang="en-IN" b="1" dirty="0"/>
              <a:t>group</a:t>
            </a:r>
            <a:r>
              <a:rPr lang="en-IN" dirty="0"/>
              <a:t> experiences and to cope more effectively with their personal, </a:t>
            </a:r>
            <a:r>
              <a:rPr lang="en-IN" b="1" dirty="0"/>
              <a:t>group</a:t>
            </a:r>
            <a:r>
              <a:rPr lang="en-IN" dirty="0"/>
              <a:t> or community problems </a:t>
            </a:r>
            <a:endParaRPr lang="en-I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Marjorie Murphy, 1959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001056" cy="450057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Interpersonal interaction </a:t>
            </a:r>
            <a:r>
              <a:rPr lang="en-US" sz="3000" dirty="0" smtClean="0"/>
              <a:t>(</a:t>
            </a:r>
            <a:r>
              <a:rPr lang="hi-IN" sz="3000" dirty="0" smtClean="0"/>
              <a:t>आंतरक्रियात्मक संवाद</a:t>
            </a:r>
            <a:r>
              <a:rPr lang="en-US" sz="3000" dirty="0" smtClean="0"/>
              <a:t> )</a:t>
            </a:r>
            <a:endParaRPr lang="en-US" dirty="0" smtClean="0"/>
          </a:p>
          <a:p>
            <a:endParaRPr lang="mr-IN" dirty="0" smtClean="0"/>
          </a:p>
          <a:p>
            <a:r>
              <a:rPr lang="en-US" dirty="0" smtClean="0"/>
              <a:t>Perception of membership </a:t>
            </a:r>
            <a:endParaRPr lang="mr-IN" dirty="0" smtClean="0"/>
          </a:p>
          <a:p>
            <a:pPr>
              <a:buNone/>
            </a:pPr>
            <a:r>
              <a:rPr lang="mr-IN" dirty="0" smtClean="0"/>
              <a:t>		</a:t>
            </a:r>
            <a:r>
              <a:rPr lang="en-US" dirty="0" smtClean="0"/>
              <a:t>(</a:t>
            </a:r>
            <a:r>
              <a:rPr lang="mr-IN" dirty="0" smtClean="0"/>
              <a:t>सदस्य </a:t>
            </a:r>
            <a:r>
              <a:rPr lang="hi-IN" dirty="0" smtClean="0"/>
              <a:t>आकलन </a:t>
            </a:r>
            <a:r>
              <a:rPr lang="en-US" dirty="0" smtClean="0"/>
              <a:t>/ </a:t>
            </a:r>
            <a:r>
              <a:rPr lang="hi-IN" dirty="0" smtClean="0"/>
              <a:t>बोध</a:t>
            </a:r>
            <a:r>
              <a:rPr lang="en-US" dirty="0" smtClean="0"/>
              <a:t>)</a:t>
            </a:r>
          </a:p>
          <a:p>
            <a:endParaRPr lang="mr-IN" dirty="0" smtClean="0"/>
          </a:p>
          <a:p>
            <a:r>
              <a:rPr lang="en-US" dirty="0" smtClean="0"/>
              <a:t>Every Individual in group is Unique </a:t>
            </a:r>
            <a:r>
              <a:rPr lang="mr-IN" dirty="0" smtClean="0"/>
              <a:t>		</a:t>
            </a:r>
            <a:r>
              <a:rPr lang="en-US" dirty="0" smtClean="0"/>
              <a:t>(</a:t>
            </a:r>
            <a:r>
              <a:rPr lang="hi-IN" dirty="0" smtClean="0"/>
              <a:t>विशिष्ट</a:t>
            </a:r>
            <a:r>
              <a:rPr lang="mr-IN" dirty="0" smtClean="0"/>
              <a:t> / </a:t>
            </a:r>
            <a:r>
              <a:rPr lang="hi-IN" dirty="0" smtClean="0"/>
              <a:t>अद्वितीय</a:t>
            </a:r>
            <a:r>
              <a:rPr lang="mr-IN" dirty="0" smtClean="0"/>
              <a:t> </a:t>
            </a:r>
            <a:r>
              <a:rPr lang="en-US" dirty="0" smtClean="0"/>
              <a:t>)</a:t>
            </a:r>
          </a:p>
          <a:p>
            <a:endParaRPr lang="mr-IN" dirty="0" smtClean="0"/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Characteristics of Social Group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001056" cy="4500575"/>
          </a:xfrm>
        </p:spPr>
        <p:txBody>
          <a:bodyPr>
            <a:normAutofit/>
          </a:bodyPr>
          <a:lstStyle/>
          <a:p>
            <a:endParaRPr lang="mr-IN" dirty="0" smtClean="0"/>
          </a:p>
          <a:p>
            <a:r>
              <a:rPr lang="en-US" dirty="0" smtClean="0"/>
              <a:t>Interdependency </a:t>
            </a:r>
            <a:endParaRPr lang="mr-IN" dirty="0" smtClean="0"/>
          </a:p>
          <a:p>
            <a:pPr>
              <a:buNone/>
            </a:pPr>
            <a:r>
              <a:rPr lang="mr-IN" dirty="0" smtClean="0"/>
              <a:t>		</a:t>
            </a:r>
            <a:r>
              <a:rPr lang="en-US" dirty="0" smtClean="0"/>
              <a:t>(</a:t>
            </a:r>
            <a:r>
              <a:rPr lang="hi-IN" dirty="0" smtClean="0"/>
              <a:t>परस्पर निर्भरता</a:t>
            </a:r>
            <a:r>
              <a:rPr lang="mr-IN" dirty="0" smtClean="0"/>
              <a:t> / </a:t>
            </a:r>
            <a:r>
              <a:rPr lang="hi-IN" dirty="0" smtClean="0"/>
              <a:t>परस्परावलंबित्व</a:t>
            </a:r>
            <a:r>
              <a:rPr lang="en-US" dirty="0" smtClean="0"/>
              <a:t>)</a:t>
            </a:r>
          </a:p>
          <a:p>
            <a:endParaRPr lang="mr-IN" dirty="0" smtClean="0"/>
          </a:p>
          <a:p>
            <a:r>
              <a:rPr lang="en-US" dirty="0" smtClean="0"/>
              <a:t>Bond (</a:t>
            </a:r>
            <a:r>
              <a:rPr lang="hi-IN" dirty="0" smtClean="0"/>
              <a:t>बंधपत्र</a:t>
            </a:r>
            <a:r>
              <a:rPr lang="en-US" dirty="0" smtClean="0"/>
              <a:t>)</a:t>
            </a:r>
            <a:endParaRPr lang="mr-IN" dirty="0" smtClean="0"/>
          </a:p>
          <a:p>
            <a:endParaRPr lang="en-US" dirty="0" smtClean="0"/>
          </a:p>
          <a:p>
            <a:r>
              <a:rPr lang="en-US" dirty="0" smtClean="0"/>
              <a:t>We feeling  </a:t>
            </a:r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Social Group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mr-IN" dirty="0" smtClean="0"/>
          </a:p>
          <a:p>
            <a:r>
              <a:rPr lang="en-US" dirty="0" smtClean="0"/>
              <a:t>Mutual influence (</a:t>
            </a:r>
            <a:r>
              <a:rPr lang="hi-IN" dirty="0" smtClean="0">
                <a:solidFill>
                  <a:schemeClr val="tx1"/>
                </a:solidFill>
              </a:rPr>
              <a:t>परस्पर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hi-IN" dirty="0" smtClean="0">
                <a:solidFill>
                  <a:schemeClr val="tx1"/>
                </a:solidFill>
              </a:rPr>
              <a:t>प्रभाव</a:t>
            </a:r>
            <a:r>
              <a:rPr lang="en-US" dirty="0" smtClean="0"/>
              <a:t>)</a:t>
            </a:r>
          </a:p>
          <a:p>
            <a:pPr eaLnBrk="1" hangingPunct="1"/>
            <a:endParaRPr lang="mr-IN" dirty="0" smtClean="0"/>
          </a:p>
          <a:p>
            <a:pPr eaLnBrk="1" hangingPunct="1"/>
            <a:r>
              <a:rPr lang="en-US" dirty="0" smtClean="0"/>
              <a:t>Purpose (</a:t>
            </a:r>
            <a:r>
              <a:rPr lang="hi-IN" dirty="0" smtClean="0"/>
              <a:t>उद्देश्य</a:t>
            </a:r>
            <a:r>
              <a:rPr lang="en-US" dirty="0" smtClean="0"/>
              <a:t>)</a:t>
            </a:r>
          </a:p>
          <a:p>
            <a:pPr eaLnBrk="1" hangingPunct="1"/>
            <a:endParaRPr lang="mr-IN" dirty="0" smtClean="0"/>
          </a:p>
          <a:p>
            <a:pPr eaLnBrk="1" hangingPunct="1"/>
            <a:r>
              <a:rPr lang="en-US" dirty="0" smtClean="0"/>
              <a:t>Leadership (</a:t>
            </a:r>
            <a:r>
              <a:rPr lang="hi-IN" dirty="0" smtClean="0"/>
              <a:t>नेतृत्व</a:t>
            </a:r>
            <a:r>
              <a:rPr lang="en-US" dirty="0" smtClean="0"/>
              <a:t>)</a:t>
            </a:r>
          </a:p>
          <a:p>
            <a:pPr eaLnBrk="1" hangingPunct="1"/>
            <a:endParaRPr lang="mr-IN" dirty="0" smtClean="0"/>
          </a:p>
          <a:p>
            <a:pPr eaLnBrk="1" hangingPunct="1"/>
            <a:r>
              <a:rPr lang="en-US" dirty="0" smtClean="0"/>
              <a:t>Continuity (</a:t>
            </a:r>
            <a:r>
              <a:rPr lang="hi-IN" dirty="0" smtClean="0"/>
              <a:t>सातत्य</a:t>
            </a:r>
            <a:r>
              <a:rPr lang="en-US" dirty="0" smtClean="0"/>
              <a:t>) </a:t>
            </a:r>
            <a:endParaRPr lang="en-IN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237680-4109-4D56-B983-FF2F37618B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Social Group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mr-IN" dirty="0" smtClean="0"/>
          </a:p>
          <a:p>
            <a:r>
              <a:rPr lang="en-US" dirty="0" smtClean="0"/>
              <a:t>Group culture </a:t>
            </a:r>
            <a:r>
              <a:rPr lang="mr-IN" dirty="0" smtClean="0"/>
              <a:t>समूह संस्कृती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Importance of individual from every perspective </a:t>
            </a:r>
          </a:p>
          <a:p>
            <a:pPr>
              <a:buNone/>
            </a:pPr>
            <a:r>
              <a:rPr lang="mr-IN" dirty="0" smtClean="0"/>
              <a:t>	व्यक्ती महत्व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Capacity of fulfilling the needs</a:t>
            </a:r>
            <a:r>
              <a:rPr lang="mr-IN" dirty="0" smtClean="0"/>
              <a:t> </a:t>
            </a:r>
          </a:p>
          <a:p>
            <a:pPr>
              <a:buNone/>
            </a:pPr>
            <a:r>
              <a:rPr lang="mr-IN" dirty="0" smtClean="0"/>
              <a:t>				गरजा पूर्ण करण्याची क्षमता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Goals (</a:t>
            </a:r>
            <a:r>
              <a:rPr lang="hi-IN" dirty="0" smtClean="0"/>
              <a:t>अभिप्राय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237680-4109-4D56-B983-FF2F37618B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Social Group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Motivation (</a:t>
            </a:r>
            <a:r>
              <a:rPr lang="hi-IN" dirty="0" smtClean="0"/>
              <a:t>प्रेरणा</a:t>
            </a:r>
            <a:r>
              <a:rPr lang="en-US" dirty="0" smtClean="0"/>
              <a:t>)</a:t>
            </a:r>
          </a:p>
          <a:p>
            <a:endParaRPr lang="mr-IN" dirty="0" smtClean="0"/>
          </a:p>
          <a:p>
            <a:endParaRPr lang="mr-IN" dirty="0" smtClean="0"/>
          </a:p>
          <a:p>
            <a:r>
              <a:rPr lang="en-US" dirty="0" smtClean="0"/>
              <a:t>Structured relationships (</a:t>
            </a:r>
            <a:r>
              <a:rPr lang="hi-IN" dirty="0" smtClean="0"/>
              <a:t>संरचित नातेसंबंध</a:t>
            </a:r>
            <a:r>
              <a:rPr lang="en-US" dirty="0" smtClean="0"/>
              <a:t>)</a:t>
            </a:r>
          </a:p>
          <a:p>
            <a:endParaRPr lang="mr-IN" dirty="0" smtClean="0"/>
          </a:p>
          <a:p>
            <a:endParaRPr lang="mr-IN" dirty="0" smtClean="0"/>
          </a:p>
          <a:p>
            <a:r>
              <a:rPr lang="en-US" dirty="0" smtClean="0"/>
              <a:t>Emotional Integrity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237680-4109-4D56-B983-FF2F37618B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Social Group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 smtClean="0"/>
              <a:t>H Y </a:t>
            </a:r>
            <a:r>
              <a:rPr lang="en-GB" dirty="0" err="1" smtClean="0"/>
              <a:t>Siddiqui</a:t>
            </a:r>
            <a:r>
              <a:rPr lang="en-GB" dirty="0" smtClean="0"/>
              <a:t> (2008), “Group Work Theories and Practises”, </a:t>
            </a:r>
            <a:r>
              <a:rPr lang="en-GB" dirty="0" err="1" smtClean="0"/>
              <a:t>Rawat</a:t>
            </a:r>
            <a:r>
              <a:rPr lang="en-GB" dirty="0" smtClean="0"/>
              <a:t> Publications, </a:t>
            </a:r>
            <a:r>
              <a:rPr lang="en-GB" dirty="0" err="1" smtClean="0"/>
              <a:t>Jaipur</a:t>
            </a: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err="1" smtClean="0"/>
              <a:t>Toseland</a:t>
            </a:r>
            <a:r>
              <a:rPr lang="en-GB" dirty="0" smtClean="0"/>
              <a:t> R W &amp; Rivas R F (2011), Introduction to Social Group Work, (7</a:t>
            </a:r>
            <a:r>
              <a:rPr lang="en-GB" baseline="30000" dirty="0" smtClean="0"/>
              <a:t>th</a:t>
            </a:r>
            <a:r>
              <a:rPr lang="en-GB" dirty="0" smtClean="0"/>
              <a:t> edition), 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Bhattacharya S. (2008), Social Work An Integrated Approach, Deep &amp; Deep Publications , Delhi </a:t>
            </a:r>
          </a:p>
          <a:p>
            <a:pPr eaLnBrk="1" hangingPunct="1"/>
            <a:endParaRPr lang="en-GB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9C529-2972-405A-A2C8-9D7CCEE0DF1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References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177</TotalTime>
  <Words>141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Characteristics of Social Group</vt:lpstr>
      <vt:lpstr>Marjorie Murphy, 1959</vt:lpstr>
      <vt:lpstr>Characteristics of Social Group</vt:lpstr>
      <vt:lpstr>Characteristics of Social Group</vt:lpstr>
      <vt:lpstr>Characteristics of Social Group</vt:lpstr>
      <vt:lpstr>Characteristics of Social Group</vt:lpstr>
      <vt:lpstr>Characteristics of Social Group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Social Group</dc:title>
  <dc:creator>ADMIN</dc:creator>
  <cp:lastModifiedBy>ADMIN</cp:lastModifiedBy>
  <cp:revision>11</cp:revision>
  <dcterms:created xsi:type="dcterms:W3CDTF">2018-01-15T04:45:34Z</dcterms:created>
  <dcterms:modified xsi:type="dcterms:W3CDTF">2019-01-17T17:28:05Z</dcterms:modified>
</cp:coreProperties>
</file>