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8" r:id="rId6"/>
    <p:sldId id="264" r:id="rId7"/>
    <p:sldId id="263" r:id="rId8"/>
    <p:sldId id="265" r:id="rId9"/>
    <p:sldId id="266" r:id="rId10"/>
    <p:sldId id="268" r:id="rId11"/>
    <p:sldId id="267" r:id="rId12"/>
    <p:sldId id="269" r:id="rId13"/>
    <p:sldId id="270" r:id="rId14"/>
    <p:sldId id="271" r:id="rId15"/>
    <p:sldId id="259" r:id="rId16"/>
    <p:sldId id="272" r:id="rId17"/>
    <p:sldId id="273" r:id="rId18"/>
    <p:sldId id="275" r:id="rId19"/>
    <p:sldId id="277" r:id="rId20"/>
    <p:sldId id="276" r:id="rId21"/>
    <p:sldId id="278" r:id="rId22"/>
    <p:sldId id="260"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6" autoAdjust="0"/>
    <p:restoredTop sz="94660"/>
  </p:normalViewPr>
  <p:slideViewPr>
    <p:cSldViewPr>
      <p:cViewPr varScale="1">
        <p:scale>
          <a:sx n="68" d="100"/>
          <a:sy n="68" d="100"/>
        </p:scale>
        <p:origin x="-14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1/18/2019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1/18/2019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r>
              <a:rPr lang="en-US" dirty="0" smtClean="0"/>
              <a:t>Mr. Vijay </a:t>
            </a:r>
            <a:r>
              <a:rPr lang="en-US" dirty="0" err="1" smtClean="0"/>
              <a:t>Sansare</a:t>
            </a:r>
            <a:endParaRPr lang="en-US" dirty="0" smtClean="0"/>
          </a:p>
          <a:p>
            <a:r>
              <a:rPr lang="en-US" dirty="0" smtClean="0"/>
              <a:t>Assistant Professor</a:t>
            </a:r>
            <a:endParaRPr lang="en-IN" dirty="0" smtClean="0"/>
          </a:p>
        </p:txBody>
      </p:sp>
      <p:sp>
        <p:nvSpPr>
          <p:cNvPr id="2" name="Title 1"/>
          <p:cNvSpPr>
            <a:spLocks noGrp="1"/>
          </p:cNvSpPr>
          <p:nvPr>
            <p:ph type="ctrTitle"/>
          </p:nvPr>
        </p:nvSpPr>
        <p:spPr/>
        <p:txBody>
          <a:bodyPr/>
          <a:lstStyle/>
          <a:p>
            <a:r>
              <a:rPr lang="en-US" dirty="0" smtClean="0"/>
              <a:t>Child Rearing Practices</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Child Effect Model (Bell, 1968)</a:t>
            </a:r>
            <a:endParaRPr lang="en-IN" dirty="0"/>
          </a:p>
        </p:txBody>
      </p:sp>
      <p:sp>
        <p:nvSpPr>
          <p:cNvPr id="3" name="Content Placeholder 2"/>
          <p:cNvSpPr>
            <a:spLocks noGrp="1"/>
          </p:cNvSpPr>
          <p:nvPr>
            <p:ph sz="quarter" idx="1"/>
          </p:nvPr>
        </p:nvSpPr>
        <p:spPr/>
        <p:txBody>
          <a:bodyPr>
            <a:normAutofit fontScale="85000" lnSpcReduction="20000"/>
          </a:bodyPr>
          <a:lstStyle/>
          <a:p>
            <a:pPr algn="just"/>
            <a:r>
              <a:rPr lang="en-IN" dirty="0" smtClean="0"/>
              <a:t>In contrast to trait model of parenting is the child effect model of parenting. </a:t>
            </a:r>
          </a:p>
          <a:p>
            <a:pPr algn="just"/>
            <a:r>
              <a:rPr lang="en-IN" dirty="0" smtClean="0"/>
              <a:t>This model conceptualises child rearing as determined by characteristics of the child, such as temperament, age, gender, behaviour, appearance and activity level.</a:t>
            </a:r>
          </a:p>
          <a:p>
            <a:pPr algn="just"/>
            <a:r>
              <a:rPr lang="en-IN" dirty="0" smtClean="0"/>
              <a:t>This model was criticised for its one sided perspective of parent child dynamics.</a:t>
            </a:r>
          </a:p>
          <a:p>
            <a:pPr algn="just"/>
            <a:r>
              <a:rPr lang="en-IN" dirty="0" smtClean="0"/>
              <a:t>According to this model it is not just the parents who influence the child but the child also influences the parent by their typical behaviours. </a:t>
            </a:r>
          </a:p>
          <a:p>
            <a:pPr algn="just"/>
            <a:r>
              <a:rPr lang="en-IN" dirty="0" smtClean="0"/>
              <a:t>Child effect model of socialisation, the child is the actor and the parent is the reactor.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Process Model (</a:t>
            </a:r>
            <a:r>
              <a:rPr lang="en-IN" dirty="0" err="1" smtClean="0"/>
              <a:t>Belsky</a:t>
            </a:r>
            <a:r>
              <a:rPr lang="en-IN" dirty="0" smtClean="0"/>
              <a:t>, 1984)</a:t>
            </a:r>
            <a:endParaRPr lang="en-IN" dirty="0"/>
          </a:p>
        </p:txBody>
      </p:sp>
      <p:sp>
        <p:nvSpPr>
          <p:cNvPr id="3" name="Content Placeholder 2"/>
          <p:cNvSpPr>
            <a:spLocks noGrp="1"/>
          </p:cNvSpPr>
          <p:nvPr>
            <p:ph sz="quarter" idx="1"/>
          </p:nvPr>
        </p:nvSpPr>
        <p:spPr/>
        <p:txBody>
          <a:bodyPr>
            <a:normAutofit lnSpcReduction="10000"/>
          </a:bodyPr>
          <a:lstStyle/>
          <a:p>
            <a:pPr algn="just"/>
            <a:r>
              <a:rPr lang="en-IN" dirty="0" smtClean="0"/>
              <a:t>He pioneered theories of the processes of competent parental functioning. </a:t>
            </a:r>
          </a:p>
          <a:p>
            <a:pPr algn="just"/>
            <a:r>
              <a:rPr lang="en-IN" dirty="0" smtClean="0"/>
              <a:t>His model focused on factors affecting parental behaviour and how such factors affect child-rearing, which in turn influences child development.</a:t>
            </a:r>
          </a:p>
          <a:p>
            <a:pPr algn="just"/>
            <a:r>
              <a:rPr lang="en-IN" dirty="0" smtClean="0"/>
              <a:t>Parenting is multiply determined by characteristics of the parent, child, and contextual subsystems of social support.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Transactional Model (</a:t>
            </a:r>
            <a:r>
              <a:rPr lang="en-IN" dirty="0" err="1" smtClean="0"/>
              <a:t>Sameroff</a:t>
            </a:r>
            <a:r>
              <a:rPr lang="en-IN" dirty="0" smtClean="0"/>
              <a:t>, 1975)</a:t>
            </a:r>
            <a:endParaRPr lang="en-IN" dirty="0"/>
          </a:p>
        </p:txBody>
      </p:sp>
      <p:sp>
        <p:nvSpPr>
          <p:cNvPr id="3" name="Content Placeholder 2"/>
          <p:cNvSpPr>
            <a:spLocks noGrp="1"/>
          </p:cNvSpPr>
          <p:nvPr>
            <p:ph sz="quarter" idx="1"/>
          </p:nvPr>
        </p:nvSpPr>
        <p:spPr/>
        <p:txBody>
          <a:bodyPr/>
          <a:lstStyle/>
          <a:p>
            <a:pPr algn="just"/>
            <a:endParaRPr lang="en-IN" dirty="0" smtClean="0"/>
          </a:p>
          <a:p>
            <a:pPr algn="just"/>
            <a:endParaRPr lang="en-IN" dirty="0" smtClean="0"/>
          </a:p>
          <a:p>
            <a:pPr algn="just"/>
            <a:r>
              <a:rPr lang="en-IN" dirty="0" smtClean="0"/>
              <a:t>This model highlights the bidirectional reciprocal influences of both parents and children in parenting and child development.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Contextual Model</a:t>
            </a:r>
            <a:endParaRPr lang="en-IN" dirty="0"/>
          </a:p>
        </p:txBody>
      </p:sp>
      <p:sp>
        <p:nvSpPr>
          <p:cNvPr id="3" name="Content Placeholder 2"/>
          <p:cNvSpPr>
            <a:spLocks noGrp="1"/>
          </p:cNvSpPr>
          <p:nvPr>
            <p:ph sz="quarter" idx="1"/>
          </p:nvPr>
        </p:nvSpPr>
        <p:spPr/>
        <p:txBody>
          <a:bodyPr/>
          <a:lstStyle/>
          <a:p>
            <a:pPr algn="just"/>
            <a:r>
              <a:rPr lang="en-IN" dirty="0" smtClean="0"/>
              <a:t>In this model Parenting style is viewed as a context that facilitates or undermines parent’s efforts to socialise their children.</a:t>
            </a:r>
          </a:p>
          <a:p>
            <a:pPr lvl="1" algn="just"/>
            <a:r>
              <a:rPr lang="en-US" dirty="0" smtClean="0"/>
              <a:t>The goals towards which socialization is directed </a:t>
            </a:r>
          </a:p>
          <a:p>
            <a:pPr lvl="1" algn="just"/>
            <a:r>
              <a:rPr lang="en-US" dirty="0" smtClean="0"/>
              <a:t>The parenting practices used by parent to help children reach those goals </a:t>
            </a:r>
          </a:p>
          <a:p>
            <a:pPr lvl="1" algn="just"/>
            <a:r>
              <a:rPr lang="en-US" dirty="0" smtClean="0"/>
              <a:t>The parenting style or emotional climate within which socialization occurs. </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Parenting Style </a:t>
            </a:r>
            <a:endParaRPr lang="en-IN" dirty="0"/>
          </a:p>
        </p:txBody>
      </p:sp>
      <p:sp>
        <p:nvSpPr>
          <p:cNvPr id="3" name="Content Placeholder 2"/>
          <p:cNvSpPr>
            <a:spLocks noGrp="1"/>
          </p:cNvSpPr>
          <p:nvPr>
            <p:ph sz="quarter" idx="1"/>
          </p:nvPr>
        </p:nvSpPr>
        <p:spPr/>
        <p:txBody>
          <a:bodyPr>
            <a:normAutofit fontScale="92500" lnSpcReduction="20000"/>
          </a:bodyPr>
          <a:lstStyle/>
          <a:p>
            <a:pPr algn="just"/>
            <a:r>
              <a:rPr lang="en-IN" dirty="0" smtClean="0"/>
              <a:t>Darling and Steinberg (1993) are of the view that parenting style and parenting practices are the mechanisms through which parents directly help their child attain their socialisation goals. </a:t>
            </a:r>
          </a:p>
          <a:p>
            <a:pPr algn="just"/>
            <a:r>
              <a:rPr lang="en-IN" dirty="0" smtClean="0"/>
              <a:t>It must be kept in mind that the primary processes by which parenting style influences child development are indirect.</a:t>
            </a:r>
          </a:p>
          <a:p>
            <a:pPr algn="just"/>
            <a:r>
              <a:rPr lang="en-IN" dirty="0" err="1" smtClean="0"/>
              <a:t>Baumrind</a:t>
            </a:r>
            <a:r>
              <a:rPr lang="en-IN" dirty="0" smtClean="0"/>
              <a:t> (1971) viewed the socialisation process as dynamic and pointed out that the parenting style used actually altered how open children are to their parent’s attempts to socialise them.</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Parenting Style and Dimension</a:t>
            </a:r>
            <a:endParaRPr lang="en-IN" dirty="0"/>
          </a:p>
        </p:txBody>
      </p:sp>
      <p:sp>
        <p:nvSpPr>
          <p:cNvPr id="3" name="Content Placeholder 2"/>
          <p:cNvSpPr>
            <a:spLocks noGrp="1"/>
          </p:cNvSpPr>
          <p:nvPr>
            <p:ph sz="quarter" idx="1"/>
          </p:nvPr>
        </p:nvSpPr>
        <p:spPr/>
        <p:txBody>
          <a:bodyPr/>
          <a:lstStyle/>
          <a:p>
            <a:endParaRPr lang="en-IN" dirty="0" smtClean="0"/>
          </a:p>
          <a:p>
            <a:r>
              <a:rPr lang="en-IN" dirty="0" smtClean="0"/>
              <a:t>Authoritarian Style</a:t>
            </a:r>
          </a:p>
          <a:p>
            <a:r>
              <a:rPr lang="en-IN" dirty="0" smtClean="0"/>
              <a:t>Authoritative Style</a:t>
            </a:r>
          </a:p>
          <a:p>
            <a:r>
              <a:rPr lang="en-IN" dirty="0" smtClean="0"/>
              <a:t>Permissive Style</a:t>
            </a:r>
          </a:p>
          <a:p>
            <a:r>
              <a:rPr lang="en-IN" dirty="0" smtClean="0"/>
              <a:t>Uninvolved Style</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Parenting Style and Dimension</a:t>
            </a:r>
            <a:endParaRPr lang="en-IN" dirty="0"/>
          </a:p>
        </p:txBody>
      </p:sp>
      <p:sp>
        <p:nvSpPr>
          <p:cNvPr id="3" name="Content Placeholder 2"/>
          <p:cNvSpPr>
            <a:spLocks noGrp="1"/>
          </p:cNvSpPr>
          <p:nvPr>
            <p:ph sz="quarter" idx="1"/>
          </p:nvPr>
        </p:nvSpPr>
        <p:spPr/>
        <p:txBody>
          <a:bodyPr>
            <a:normAutofit/>
          </a:bodyPr>
          <a:lstStyle/>
          <a:p>
            <a:pPr algn="just"/>
            <a:r>
              <a:rPr lang="en-IN" dirty="0" smtClean="0"/>
              <a:t>Based on these dimensions, </a:t>
            </a:r>
            <a:r>
              <a:rPr lang="en-IN" dirty="0" err="1" smtClean="0"/>
              <a:t>Baumrind</a:t>
            </a:r>
            <a:r>
              <a:rPr lang="en-IN" dirty="0" smtClean="0"/>
              <a:t> (1967) suggested that the majority of parents display one of above parenting styles.</a:t>
            </a:r>
          </a:p>
          <a:p>
            <a:pPr lvl="1" algn="just"/>
            <a:r>
              <a:rPr lang="en-IN" dirty="0" smtClean="0"/>
              <a:t>Disciplinary strategies</a:t>
            </a:r>
          </a:p>
          <a:p>
            <a:pPr lvl="1" algn="just"/>
            <a:r>
              <a:rPr lang="en-IN" dirty="0" smtClean="0"/>
              <a:t>Warmth and nurturance</a:t>
            </a:r>
          </a:p>
          <a:p>
            <a:pPr lvl="1" algn="just"/>
            <a:r>
              <a:rPr lang="en-IN" dirty="0" smtClean="0"/>
              <a:t>Communication styles</a:t>
            </a:r>
          </a:p>
          <a:p>
            <a:pPr lvl="1" algn="just"/>
            <a:r>
              <a:rPr lang="en-IN" dirty="0" smtClean="0"/>
              <a:t>Expectations of maturity and control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Authoritarian Style</a:t>
            </a:r>
            <a:endParaRPr lang="en-IN" dirty="0"/>
          </a:p>
        </p:txBody>
      </p:sp>
      <p:sp>
        <p:nvSpPr>
          <p:cNvPr id="3" name="Content Placeholder 2"/>
          <p:cNvSpPr>
            <a:spLocks noGrp="1"/>
          </p:cNvSpPr>
          <p:nvPr>
            <p:ph sz="quarter" idx="1"/>
          </p:nvPr>
        </p:nvSpPr>
        <p:spPr/>
        <p:txBody>
          <a:bodyPr>
            <a:normAutofit fontScale="77500" lnSpcReduction="20000"/>
          </a:bodyPr>
          <a:lstStyle/>
          <a:p>
            <a:pPr algn="just"/>
            <a:r>
              <a:rPr lang="en-IN" dirty="0" smtClean="0"/>
              <a:t>In this style of parenting, children are expected to follow the strict rules established by the parents. Failure to follow such rules usually results in punishment.</a:t>
            </a:r>
          </a:p>
          <a:p>
            <a:pPr algn="just"/>
            <a:r>
              <a:rPr lang="en-IN" dirty="0" smtClean="0"/>
              <a:t>Authoritarian parents fail to explain the reasoning behind these rules. </a:t>
            </a:r>
          </a:p>
          <a:p>
            <a:pPr algn="just"/>
            <a:r>
              <a:rPr lang="en-IN" dirty="0" smtClean="0"/>
              <a:t>If asked to explain, the parent might simply reply, “Because I said so.” </a:t>
            </a:r>
          </a:p>
          <a:p>
            <a:pPr algn="just"/>
            <a:r>
              <a:rPr lang="en-IN" dirty="0" smtClean="0"/>
              <a:t>These parents have high demands, but are not responsive to their children. </a:t>
            </a:r>
          </a:p>
          <a:p>
            <a:pPr algn="just"/>
            <a:r>
              <a:rPr lang="en-IN" dirty="0" smtClean="0"/>
              <a:t>According to </a:t>
            </a:r>
            <a:r>
              <a:rPr lang="en-IN" dirty="0" err="1" smtClean="0"/>
              <a:t>Baumrind</a:t>
            </a:r>
            <a:r>
              <a:rPr lang="en-IN" dirty="0" smtClean="0"/>
              <a:t>, these parents “are obedience- and status-oriented, and expect their orders to be obeyed without explanation” (1991).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Authoritative Style</a:t>
            </a:r>
            <a:endParaRPr lang="en-IN" dirty="0"/>
          </a:p>
        </p:txBody>
      </p:sp>
      <p:sp>
        <p:nvSpPr>
          <p:cNvPr id="3" name="Content Placeholder 2"/>
          <p:cNvSpPr>
            <a:spLocks noGrp="1"/>
          </p:cNvSpPr>
          <p:nvPr>
            <p:ph sz="quarter" idx="1"/>
          </p:nvPr>
        </p:nvSpPr>
        <p:spPr/>
        <p:txBody>
          <a:bodyPr>
            <a:normAutofit fontScale="92500" lnSpcReduction="20000"/>
          </a:bodyPr>
          <a:lstStyle/>
          <a:p>
            <a:pPr algn="just"/>
            <a:r>
              <a:rPr lang="en-IN" dirty="0" smtClean="0"/>
              <a:t>Like authoritarian parents, those with an authoritative parenting style establish</a:t>
            </a:r>
          </a:p>
          <a:p>
            <a:pPr algn="just"/>
            <a:r>
              <a:rPr lang="en-IN" dirty="0" smtClean="0"/>
              <a:t>rules and guidelines that their children are expected to follow. </a:t>
            </a:r>
          </a:p>
          <a:p>
            <a:pPr algn="just"/>
            <a:r>
              <a:rPr lang="en-IN" dirty="0" smtClean="0"/>
              <a:t>However, this parenting style is much more democratic. </a:t>
            </a:r>
          </a:p>
          <a:p>
            <a:pPr algn="just"/>
            <a:r>
              <a:rPr lang="en-IN" dirty="0" smtClean="0"/>
              <a:t>Authoritative parents are responsive to their children and willing to listen to questions. </a:t>
            </a:r>
          </a:p>
          <a:p>
            <a:pPr algn="just"/>
            <a:r>
              <a:rPr lang="en-IN" dirty="0" smtClean="0"/>
              <a:t>When children fail to meet the expectations, these parents are more nurturing and forgiving rather than punishing.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Authoritative Style</a:t>
            </a:r>
            <a:endParaRPr lang="en-IN" dirty="0"/>
          </a:p>
        </p:txBody>
      </p:sp>
      <p:sp>
        <p:nvSpPr>
          <p:cNvPr id="3" name="Content Placeholder 2"/>
          <p:cNvSpPr>
            <a:spLocks noGrp="1"/>
          </p:cNvSpPr>
          <p:nvPr>
            <p:ph sz="quarter" idx="1"/>
          </p:nvPr>
        </p:nvSpPr>
        <p:spPr/>
        <p:txBody>
          <a:bodyPr>
            <a:normAutofit fontScale="92500" lnSpcReduction="10000"/>
          </a:bodyPr>
          <a:lstStyle/>
          <a:p>
            <a:pPr algn="just"/>
            <a:r>
              <a:rPr lang="en-IN" dirty="0" err="1" smtClean="0"/>
              <a:t>Baumrind</a:t>
            </a:r>
            <a:r>
              <a:rPr lang="en-IN" dirty="0" smtClean="0"/>
              <a:t> suggests that these parents “monitor and impart clear standards for their children’s conduct. </a:t>
            </a:r>
          </a:p>
          <a:p>
            <a:pPr algn="just"/>
            <a:r>
              <a:rPr lang="en-IN" dirty="0" smtClean="0"/>
              <a:t>They are assertive, but not intrusive and restrictive. </a:t>
            </a:r>
          </a:p>
          <a:p>
            <a:pPr algn="just"/>
            <a:r>
              <a:rPr lang="en-IN" dirty="0" smtClean="0"/>
              <a:t>Their disciplinary methods are supportive, rather than punitive. </a:t>
            </a:r>
          </a:p>
          <a:p>
            <a:pPr algn="just"/>
            <a:r>
              <a:rPr lang="en-IN" dirty="0" smtClean="0"/>
              <a:t>They want their children to be assertive as well as socially responsible, and self-regulated as well as cooperative” (1991).</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and Terminology</a:t>
            </a:r>
            <a:endParaRPr lang="en-IN" dirty="0"/>
          </a:p>
        </p:txBody>
      </p:sp>
      <p:sp>
        <p:nvSpPr>
          <p:cNvPr id="3" name="Content Placeholder 2"/>
          <p:cNvSpPr>
            <a:spLocks noGrp="1"/>
          </p:cNvSpPr>
          <p:nvPr>
            <p:ph sz="quarter" idx="1"/>
          </p:nvPr>
        </p:nvSpPr>
        <p:spPr/>
        <p:txBody>
          <a:bodyPr>
            <a:normAutofit/>
          </a:bodyPr>
          <a:lstStyle/>
          <a:p>
            <a:pPr algn="just"/>
            <a:r>
              <a:rPr lang="en-IN" dirty="0" smtClean="0"/>
              <a:t>Child rearing practices are parenting practices which are the mechanisms through which parents directly help their children attain socialisation goals.</a:t>
            </a:r>
          </a:p>
          <a:p>
            <a:r>
              <a:rPr lang="en-IN" dirty="0" smtClean="0"/>
              <a:t>Child rearing is a process. It involves planning, formulating, and implementing a programme of bringing up children in a certain way that is in line with the requirement of the family and society.</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Permissive Style</a:t>
            </a:r>
            <a:endParaRPr lang="en-IN" dirty="0"/>
          </a:p>
        </p:txBody>
      </p:sp>
      <p:sp>
        <p:nvSpPr>
          <p:cNvPr id="3" name="Content Placeholder 2"/>
          <p:cNvSpPr>
            <a:spLocks noGrp="1"/>
          </p:cNvSpPr>
          <p:nvPr>
            <p:ph sz="quarter" idx="1"/>
          </p:nvPr>
        </p:nvSpPr>
        <p:spPr/>
        <p:txBody>
          <a:bodyPr>
            <a:normAutofit fontScale="77500" lnSpcReduction="20000"/>
          </a:bodyPr>
          <a:lstStyle/>
          <a:p>
            <a:pPr algn="just"/>
            <a:r>
              <a:rPr lang="en-IN" dirty="0" smtClean="0"/>
              <a:t>Permissive parents, sometimes referred to as indulgent parents, have very few demands to make of their children. </a:t>
            </a:r>
          </a:p>
          <a:p>
            <a:pPr algn="just"/>
            <a:r>
              <a:rPr lang="en-IN" dirty="0" smtClean="0"/>
              <a:t>These parents rarely discipline their children because they have relatively low expectations of maturity and self-control.</a:t>
            </a:r>
          </a:p>
          <a:p>
            <a:pPr algn="just"/>
            <a:r>
              <a:rPr lang="en-IN" dirty="0" smtClean="0"/>
              <a:t>According to </a:t>
            </a:r>
            <a:r>
              <a:rPr lang="en-IN" dirty="0" err="1" smtClean="0"/>
              <a:t>Baumrind</a:t>
            </a:r>
            <a:r>
              <a:rPr lang="en-IN" dirty="0" smtClean="0"/>
              <a:t>, permissive parents “are more responsive than they are demanding. </a:t>
            </a:r>
          </a:p>
          <a:p>
            <a:pPr algn="just"/>
            <a:r>
              <a:rPr lang="en-IN" dirty="0" smtClean="0"/>
              <a:t>They are non-traditional and lenient, do not require mature behaviour, allow considerable self-regulation, and avoid confrontation” (1991). </a:t>
            </a:r>
          </a:p>
          <a:p>
            <a:pPr algn="just"/>
            <a:r>
              <a:rPr lang="en-IN" dirty="0" smtClean="0"/>
              <a:t>Permissive parents are generally nurturing and communicative with their children, often taking on the status of a friend more than that of a parent.</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Uninvolved Style</a:t>
            </a:r>
            <a:endParaRPr lang="en-IN" dirty="0"/>
          </a:p>
        </p:txBody>
      </p:sp>
      <p:sp>
        <p:nvSpPr>
          <p:cNvPr id="3" name="Content Placeholder 2"/>
          <p:cNvSpPr>
            <a:spLocks noGrp="1"/>
          </p:cNvSpPr>
          <p:nvPr>
            <p:ph sz="quarter" idx="1"/>
          </p:nvPr>
        </p:nvSpPr>
        <p:spPr/>
        <p:txBody>
          <a:bodyPr>
            <a:normAutofit lnSpcReduction="10000"/>
          </a:bodyPr>
          <a:lstStyle/>
          <a:p>
            <a:pPr algn="just"/>
            <a:r>
              <a:rPr lang="en-IN" dirty="0" smtClean="0"/>
              <a:t>An uninvolved parenting style is characterised by few demands, low responsiveness and little communication. </a:t>
            </a:r>
          </a:p>
          <a:p>
            <a:pPr algn="just"/>
            <a:r>
              <a:rPr lang="en-IN" dirty="0" smtClean="0"/>
              <a:t>While these parents </a:t>
            </a:r>
            <a:r>
              <a:rPr lang="en-IN" dirty="0" err="1" smtClean="0"/>
              <a:t>fulfill</a:t>
            </a:r>
            <a:r>
              <a:rPr lang="en-IN" dirty="0" smtClean="0"/>
              <a:t> the child’s basic needs, they are generally detached from their child’s life. </a:t>
            </a:r>
          </a:p>
          <a:p>
            <a:pPr algn="just"/>
            <a:r>
              <a:rPr lang="en-IN" dirty="0" smtClean="0"/>
              <a:t>In extreme cases, these parents may even reject or neglect the needs of their children. </a:t>
            </a:r>
          </a:p>
          <a:p>
            <a:pPr algn="just"/>
            <a:r>
              <a:rPr lang="en-IN" dirty="0" smtClean="0"/>
              <a:t>This is also called neglectful parenting.</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Parenting Style </a:t>
            </a:r>
            <a:endParaRPr lang="en-IN" dirty="0"/>
          </a:p>
        </p:txBody>
      </p:sp>
      <p:sp>
        <p:nvSpPr>
          <p:cNvPr id="3" name="Content Placeholder 2"/>
          <p:cNvSpPr>
            <a:spLocks noGrp="1"/>
          </p:cNvSpPr>
          <p:nvPr>
            <p:ph sz="quarter" idx="1"/>
          </p:nvPr>
        </p:nvSpPr>
        <p:spPr/>
        <p:txBody>
          <a:bodyPr>
            <a:normAutofit/>
          </a:bodyPr>
          <a:lstStyle/>
          <a:p>
            <a:pPr algn="just"/>
            <a:r>
              <a:rPr lang="en-IN" dirty="0" smtClean="0"/>
              <a:t>Authoritarian parenting styles generally lead to children who are obedient and proficient, but they rank lower in happiness, social competence and self-esteem.</a:t>
            </a:r>
          </a:p>
          <a:p>
            <a:pPr algn="just"/>
            <a:endParaRPr lang="en-IN" dirty="0" smtClean="0"/>
          </a:p>
          <a:p>
            <a:pPr algn="just"/>
            <a:r>
              <a:rPr lang="en-IN" dirty="0" smtClean="0"/>
              <a:t>Authoritative parenting styles tend to result in children who are happy, capable and successful.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Parenting Style </a:t>
            </a:r>
            <a:endParaRPr lang="en-IN" dirty="0"/>
          </a:p>
        </p:txBody>
      </p:sp>
      <p:sp>
        <p:nvSpPr>
          <p:cNvPr id="3" name="Content Placeholder 2"/>
          <p:cNvSpPr>
            <a:spLocks noGrp="1"/>
          </p:cNvSpPr>
          <p:nvPr>
            <p:ph sz="quarter" idx="1"/>
          </p:nvPr>
        </p:nvSpPr>
        <p:spPr/>
        <p:txBody>
          <a:bodyPr>
            <a:normAutofit fontScale="92500" lnSpcReduction="10000"/>
          </a:bodyPr>
          <a:lstStyle/>
          <a:p>
            <a:pPr algn="just"/>
            <a:r>
              <a:rPr lang="en-IN" dirty="0" smtClean="0"/>
              <a:t>Permissive parenting often results in children who rank low in happiness and self-regulation. These children are more likely to experience problems with authority and tend to perform poorly in school.</a:t>
            </a:r>
          </a:p>
          <a:p>
            <a:pPr algn="just"/>
            <a:endParaRPr lang="en-IN" dirty="0" smtClean="0"/>
          </a:p>
          <a:p>
            <a:pPr algn="just"/>
            <a:r>
              <a:rPr lang="en-IN" dirty="0" smtClean="0"/>
              <a:t>Uninvolved parenting styles rank lowest across all life domains. These children tend to lack self-control, have low self-esteem and are less competent than their peers.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and Terminology</a:t>
            </a:r>
            <a:endParaRPr lang="en-IN" dirty="0"/>
          </a:p>
        </p:txBody>
      </p:sp>
      <p:sp>
        <p:nvSpPr>
          <p:cNvPr id="3" name="Content Placeholder 2"/>
          <p:cNvSpPr>
            <a:spLocks noGrp="1"/>
          </p:cNvSpPr>
          <p:nvPr>
            <p:ph sz="quarter" idx="1"/>
          </p:nvPr>
        </p:nvSpPr>
        <p:spPr/>
        <p:txBody>
          <a:bodyPr>
            <a:normAutofit/>
          </a:bodyPr>
          <a:lstStyle/>
          <a:p>
            <a:pPr algn="just"/>
            <a:r>
              <a:rPr lang="en-IN" dirty="0" smtClean="0"/>
              <a:t>A ‘child’ mind is considered a tabula rasa (John Locke) in that it is a clean slate and the parents can mould the child in any way they feel like.</a:t>
            </a:r>
          </a:p>
          <a:p>
            <a:pPr algn="just"/>
            <a:r>
              <a:rPr lang="en-IN" dirty="0" smtClean="0"/>
              <a:t>In this process the child learns the moral values, ethical issues, expectations from him by the family and society, and a set of patterns of behaviour which are essential for the proper growth and development of the child that would contribute positively to the family and the society.</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and Terminology</a:t>
            </a:r>
            <a:endParaRPr lang="en-IN" dirty="0"/>
          </a:p>
        </p:txBody>
      </p:sp>
      <p:sp>
        <p:nvSpPr>
          <p:cNvPr id="3" name="Content Placeholder 2"/>
          <p:cNvSpPr>
            <a:spLocks noGrp="1"/>
          </p:cNvSpPr>
          <p:nvPr>
            <p:ph sz="quarter" idx="1"/>
          </p:nvPr>
        </p:nvSpPr>
        <p:spPr/>
        <p:txBody>
          <a:bodyPr>
            <a:normAutofit/>
          </a:bodyPr>
          <a:lstStyle/>
          <a:p>
            <a:pPr algn="just"/>
            <a:r>
              <a:rPr lang="en-IN" dirty="0" smtClean="0"/>
              <a:t>This process involves inculcating in children certain values, attitudes, opinions and beliefs through direct teaching, modelling, and imitation. </a:t>
            </a:r>
          </a:p>
          <a:p>
            <a:pPr algn="just"/>
            <a:r>
              <a:rPr lang="en-IN" dirty="0" smtClean="0"/>
              <a:t>These acquired patterns of behaviour are reinforced by the parents by praise and reward and where the child learns wrong patterns of behaviour, the same is punished.</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Parenting</a:t>
            </a:r>
            <a:endParaRPr lang="en-IN" dirty="0"/>
          </a:p>
        </p:txBody>
      </p:sp>
      <p:sp>
        <p:nvSpPr>
          <p:cNvPr id="3" name="Content Placeholder 2"/>
          <p:cNvSpPr>
            <a:spLocks noGrp="1"/>
          </p:cNvSpPr>
          <p:nvPr>
            <p:ph sz="quarter" idx="1"/>
          </p:nvPr>
        </p:nvSpPr>
        <p:spPr/>
        <p:txBody>
          <a:bodyPr>
            <a:normAutofit/>
          </a:bodyPr>
          <a:lstStyle/>
          <a:p>
            <a:pPr algn="just"/>
            <a:r>
              <a:rPr lang="en-IN" dirty="0" smtClean="0"/>
              <a:t>According to the Indian view of child development, the notion of </a:t>
            </a:r>
            <a:r>
              <a:rPr lang="en-IN" i="1" dirty="0" err="1" smtClean="0"/>
              <a:t>Samskara</a:t>
            </a:r>
            <a:r>
              <a:rPr lang="en-IN" i="1" dirty="0" smtClean="0"/>
              <a:t> is </a:t>
            </a:r>
            <a:r>
              <a:rPr lang="en-IN" dirty="0" smtClean="0"/>
              <a:t>unique of both innate nature of the individual and the time dimension in development, where in an individual’s actions and thoughts are believed to carry over their effects across lives (</a:t>
            </a:r>
            <a:r>
              <a:rPr lang="en-IN" dirty="0" err="1" smtClean="0"/>
              <a:t>Kakar</a:t>
            </a:r>
            <a:r>
              <a:rPr lang="en-IN" dirty="0" smtClean="0"/>
              <a:t>, 1999). </a:t>
            </a:r>
          </a:p>
          <a:p>
            <a:pPr algn="just"/>
            <a:r>
              <a:rPr lang="en-IN" dirty="0" smtClean="0"/>
              <a:t>In India each significant stage, from conception to cremation, is celebrated as a reminder that life is a gift from God which should be duly respected and lived according to His wishes.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Parenting</a:t>
            </a:r>
            <a:endParaRPr lang="en-IN" dirty="0"/>
          </a:p>
        </p:txBody>
      </p:sp>
      <p:sp>
        <p:nvSpPr>
          <p:cNvPr id="3" name="Content Placeholder 2"/>
          <p:cNvSpPr>
            <a:spLocks noGrp="1"/>
          </p:cNvSpPr>
          <p:nvPr>
            <p:ph sz="quarter" idx="1"/>
          </p:nvPr>
        </p:nvSpPr>
        <p:spPr/>
        <p:txBody>
          <a:bodyPr>
            <a:normAutofit/>
          </a:bodyPr>
          <a:lstStyle/>
          <a:p>
            <a:pPr algn="just"/>
            <a:r>
              <a:rPr lang="en-IN" dirty="0" smtClean="0"/>
              <a:t>The Vedic seers prescribed a set of observances, known as </a:t>
            </a:r>
            <a:r>
              <a:rPr lang="en-IN" dirty="0" err="1" smtClean="0"/>
              <a:t>Samskaras</a:t>
            </a:r>
            <a:r>
              <a:rPr lang="en-IN" dirty="0" smtClean="0"/>
              <a:t> which are practiced in the Indian households though in the modern days a few are still being practiced while much of the practices have been given up.</a:t>
            </a:r>
            <a:endParaRPr lang="en-IN" smtClean="0"/>
          </a:p>
          <a:p>
            <a:pPr algn="just"/>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Parenting</a:t>
            </a:r>
            <a:endParaRPr lang="en-IN" dirty="0"/>
          </a:p>
        </p:txBody>
      </p:sp>
      <p:sp>
        <p:nvSpPr>
          <p:cNvPr id="3" name="Content Placeholder 2"/>
          <p:cNvSpPr>
            <a:spLocks noGrp="1"/>
          </p:cNvSpPr>
          <p:nvPr>
            <p:ph sz="quarter" idx="1"/>
          </p:nvPr>
        </p:nvSpPr>
        <p:spPr/>
        <p:txBody>
          <a:bodyPr>
            <a:normAutofit/>
          </a:bodyPr>
          <a:lstStyle/>
          <a:p>
            <a:pPr algn="just"/>
            <a:r>
              <a:rPr lang="en-IN" dirty="0" smtClean="0"/>
              <a:t>The child is born with innate predispositions </a:t>
            </a:r>
            <a:r>
              <a:rPr lang="en-IN" i="1" dirty="0" smtClean="0"/>
              <a:t>“</a:t>
            </a:r>
            <a:r>
              <a:rPr lang="en-IN" i="1" dirty="0" err="1" smtClean="0"/>
              <a:t>samskaras</a:t>
            </a:r>
            <a:r>
              <a:rPr lang="en-IN" i="1" dirty="0" smtClean="0"/>
              <a:t>” and the family must nurture the child such that his potential is </a:t>
            </a:r>
            <a:r>
              <a:rPr lang="en-IN" dirty="0" smtClean="0"/>
              <a:t>actualized.</a:t>
            </a:r>
          </a:p>
          <a:p>
            <a:pPr algn="just"/>
            <a:endParaRPr lang="en-IN" dirty="0" smtClean="0"/>
          </a:p>
          <a:p>
            <a:pPr algn="just"/>
            <a:r>
              <a:rPr lang="en-IN" dirty="0" smtClean="0"/>
              <a:t>The traditional child rearing practices are guided by the principle of child centeredness, with mother as the primary socialiser and father as the provider and disciplinarian.</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Parenting</a:t>
            </a:r>
            <a:endParaRPr lang="en-IN" dirty="0"/>
          </a:p>
        </p:txBody>
      </p:sp>
      <p:sp>
        <p:nvSpPr>
          <p:cNvPr id="3" name="Content Placeholder 2"/>
          <p:cNvSpPr>
            <a:spLocks noGrp="1"/>
          </p:cNvSpPr>
          <p:nvPr>
            <p:ph sz="quarter" idx="1"/>
          </p:nvPr>
        </p:nvSpPr>
        <p:spPr/>
        <p:txBody>
          <a:bodyPr/>
          <a:lstStyle/>
          <a:p>
            <a:pPr algn="just"/>
            <a:endParaRPr lang="en-IN" dirty="0" smtClean="0"/>
          </a:p>
          <a:p>
            <a:pPr algn="just"/>
            <a:r>
              <a:rPr lang="en-IN" dirty="0" smtClean="0"/>
              <a:t>Trait Model</a:t>
            </a:r>
          </a:p>
          <a:p>
            <a:pPr algn="just"/>
            <a:r>
              <a:rPr lang="en-IN" dirty="0" smtClean="0"/>
              <a:t>Child Effect Model</a:t>
            </a:r>
          </a:p>
          <a:p>
            <a:pPr algn="just"/>
            <a:r>
              <a:rPr lang="en-IN" dirty="0" smtClean="0"/>
              <a:t>Process Model</a:t>
            </a:r>
          </a:p>
          <a:p>
            <a:pPr algn="just"/>
            <a:r>
              <a:rPr lang="en-IN" dirty="0" smtClean="0"/>
              <a:t>Transactional Model</a:t>
            </a:r>
          </a:p>
          <a:p>
            <a:pPr algn="just"/>
            <a:r>
              <a:rPr lang="en-IN" dirty="0" smtClean="0"/>
              <a:t>Contextual Model</a:t>
            </a:r>
          </a:p>
          <a:p>
            <a:pPr algn="just"/>
            <a:r>
              <a:rPr lang="en-IN" dirty="0" smtClean="0"/>
              <a:t>Parenting Style</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Trait Model (Holden and Miller, 1999)</a:t>
            </a:r>
            <a:endParaRPr lang="en-IN" dirty="0"/>
          </a:p>
        </p:txBody>
      </p:sp>
      <p:sp>
        <p:nvSpPr>
          <p:cNvPr id="3" name="Content Placeholder 2"/>
          <p:cNvSpPr>
            <a:spLocks noGrp="1"/>
          </p:cNvSpPr>
          <p:nvPr>
            <p:ph sz="quarter" idx="1"/>
          </p:nvPr>
        </p:nvSpPr>
        <p:spPr/>
        <p:txBody>
          <a:bodyPr>
            <a:normAutofit fontScale="92500" lnSpcReduction="20000"/>
          </a:bodyPr>
          <a:lstStyle/>
          <a:p>
            <a:pPr algn="just"/>
            <a:r>
              <a:rPr lang="en-IN" dirty="0" smtClean="0"/>
              <a:t>The most prominent is the trait model of parenting which postulates stable, recurrent enduring pattern of behaviour embodied by parents consistent across time, situations and children as the essence of parenting.</a:t>
            </a:r>
          </a:p>
          <a:p>
            <a:pPr algn="just"/>
            <a:r>
              <a:rPr lang="en-IN" dirty="0" smtClean="0"/>
              <a:t>If personality is defined in terms of personality traits, and if traits are thought to be inherited, then parental styles of child rearing would appear to have little influence on children’s personality. </a:t>
            </a:r>
          </a:p>
          <a:p>
            <a:pPr algn="just"/>
            <a:r>
              <a:rPr lang="en-IN" dirty="0" smtClean="0"/>
              <a:t>The only influence parents would have on their children’s personality is a biological one.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452</TotalTime>
  <Words>1389</Words>
  <Application>Microsoft Office PowerPoint</Application>
  <PresentationFormat>On-screen Show (4:3)</PresentationFormat>
  <Paragraphs>105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Child Rearing Practices</vt:lpstr>
      <vt:lpstr>Concept and Terminology</vt:lpstr>
      <vt:lpstr>Concept and Terminology</vt:lpstr>
      <vt:lpstr>Concept and Terminology</vt:lpstr>
      <vt:lpstr>Models of Parenting</vt:lpstr>
      <vt:lpstr>Models of Parenting</vt:lpstr>
      <vt:lpstr>Models of Parenting</vt:lpstr>
      <vt:lpstr>Models of Parenting</vt:lpstr>
      <vt:lpstr>Trait Model (Holden and Miller, 1999)</vt:lpstr>
      <vt:lpstr>Child Effect Model (Bell, 1968)</vt:lpstr>
      <vt:lpstr>Process Model (Belsky, 1984)</vt:lpstr>
      <vt:lpstr>Transactional Model (Sameroff, 1975)</vt:lpstr>
      <vt:lpstr>Contextual Model</vt:lpstr>
      <vt:lpstr>Parenting Style </vt:lpstr>
      <vt:lpstr>Parenting Style and Dimension</vt:lpstr>
      <vt:lpstr>Parenting Style and Dimension</vt:lpstr>
      <vt:lpstr>Authoritarian Style</vt:lpstr>
      <vt:lpstr>Authoritative Style</vt:lpstr>
      <vt:lpstr>Authoritative Style</vt:lpstr>
      <vt:lpstr>Permissive Style</vt:lpstr>
      <vt:lpstr>Uninvolved Style</vt:lpstr>
      <vt:lpstr>Impact of Parenting Style </vt:lpstr>
      <vt:lpstr>Impact of Parenting Style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Rearing Practices</dc:title>
  <dc:creator>ADMIN</dc:creator>
  <cp:lastModifiedBy>ADMIN</cp:lastModifiedBy>
  <cp:revision>22</cp:revision>
  <dcterms:created xsi:type="dcterms:W3CDTF">2006-08-16T00:00:00Z</dcterms:created>
  <dcterms:modified xsi:type="dcterms:W3CDTF">2019-01-18T06:04:16Z</dcterms:modified>
</cp:coreProperties>
</file>