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7" r:id="rId10"/>
    <p:sldId id="268" r:id="rId11"/>
    <p:sldId id="270" r:id="rId12"/>
    <p:sldId id="271" r:id="rId13"/>
    <p:sldId id="272" r:id="rId14"/>
    <p:sldId id="269" r:id="rId15"/>
    <p:sldId id="265" r:id="rId16"/>
    <p:sldId id="266" r:id="rId17"/>
    <p:sldId id="25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1/18/2019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1/18/2019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1/18/2019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hildlineindia.org.in/vulnerable-children.htm" TargetMode="External"/><Relationship Id="rId2" Type="http://schemas.openxmlformats.org/officeDocument/2006/relationships/hyperlink" Target="https://womenchild.maharashtra.gov.in/contentmi/innerpage/policies-ma.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Children in Need of Care and Protection</a:t>
            </a:r>
            <a:endParaRPr lang="en-IN" dirty="0"/>
          </a:p>
        </p:txBody>
      </p:sp>
      <p:sp>
        <p:nvSpPr>
          <p:cNvPr id="3" name="Subtitle 2"/>
          <p:cNvSpPr>
            <a:spLocks noGrp="1"/>
          </p:cNvSpPr>
          <p:nvPr>
            <p:ph type="subTitle" idx="1"/>
          </p:nvPr>
        </p:nvSpPr>
        <p:spPr/>
        <p:txBody>
          <a:bodyPr>
            <a:normAutofit fontScale="92500" lnSpcReduction="20000"/>
          </a:bodyPr>
          <a:lstStyle/>
          <a:p>
            <a:endParaRPr lang="en-US" dirty="0" smtClean="0"/>
          </a:p>
          <a:p>
            <a:r>
              <a:rPr lang="en-US" dirty="0" smtClean="0"/>
              <a:t>Mr. Vijay </a:t>
            </a:r>
            <a:r>
              <a:rPr lang="en-US" dirty="0" err="1" smtClean="0"/>
              <a:t>Sansare</a:t>
            </a:r>
            <a:endParaRPr lang="en-US" dirty="0" smtClean="0"/>
          </a:p>
          <a:p>
            <a:r>
              <a:rPr lang="en-US" dirty="0" smtClean="0"/>
              <a:t>Assistant Professor</a:t>
            </a:r>
            <a:endParaRPr lang="en-IN" dirty="0" smtClean="0"/>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stretch>
            <a:fillRect/>
          </a:stretch>
        </p:blipFill>
        <p:spPr bwMode="auto">
          <a:xfrm>
            <a:off x="2143125" y="1567656"/>
            <a:ext cx="4857750" cy="4352925"/>
          </a:xfrm>
          <a:prstGeom prst="rect">
            <a:avLst/>
          </a:prstGeom>
          <a:noFill/>
          <a:ln w="9525">
            <a:noFill/>
            <a:miter lim="800000"/>
            <a:headEnd/>
            <a:tailEnd/>
          </a:ln>
          <a:effectLst/>
        </p:spPr>
      </p:pic>
      <p:sp>
        <p:nvSpPr>
          <p:cNvPr id="2" name="Title 1"/>
          <p:cNvSpPr>
            <a:spLocks noGrp="1"/>
          </p:cNvSpPr>
          <p:nvPr>
            <p:ph type="title"/>
          </p:nvPr>
        </p:nvSpPr>
        <p:spPr/>
        <p:txBody>
          <a:bodyPr>
            <a:noAutofit/>
          </a:bodyPr>
          <a:lstStyle/>
          <a:p>
            <a:r>
              <a:rPr lang="en-IN" sz="2400" b="1" dirty="0" smtClean="0"/>
              <a:t>Victims of Child Abuse </a:t>
            </a:r>
            <a:br>
              <a:rPr lang="en-IN" sz="2400" b="1" dirty="0" smtClean="0"/>
            </a:br>
            <a:r>
              <a:rPr lang="en-IN" sz="2400" dirty="0" smtClean="0"/>
              <a:t>The Study on child abuse by MWCD in 2007 with 12447 respondents stated the following forms of abuse</a:t>
            </a:r>
            <a:endParaRPr lang="en-IN"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Child trafficking could be for: </a:t>
            </a:r>
          </a:p>
          <a:p>
            <a:pPr lvl="1"/>
            <a:r>
              <a:rPr lang="en-IN" dirty="0" smtClean="0"/>
              <a:t>Sexual exploitation </a:t>
            </a:r>
          </a:p>
          <a:p>
            <a:pPr lvl="1"/>
            <a:r>
              <a:rPr lang="en-IN" dirty="0" smtClean="0"/>
              <a:t>Illegal activities </a:t>
            </a:r>
          </a:p>
          <a:p>
            <a:pPr lvl="1"/>
            <a:r>
              <a:rPr lang="en-IN" dirty="0" smtClean="0"/>
              <a:t>Labour </a:t>
            </a:r>
          </a:p>
          <a:p>
            <a:pPr lvl="1"/>
            <a:r>
              <a:rPr lang="en-IN" dirty="0" smtClean="0"/>
              <a:t>Entertainment and sports </a:t>
            </a:r>
          </a:p>
          <a:p>
            <a:pPr lvl="1"/>
            <a:r>
              <a:rPr lang="en-IN" dirty="0" smtClean="0"/>
              <a:t>Adoption </a:t>
            </a:r>
          </a:p>
          <a:p>
            <a:pPr lvl="1"/>
            <a:r>
              <a:rPr lang="en-IN" dirty="0" smtClean="0"/>
              <a:t>Marriage </a:t>
            </a:r>
          </a:p>
          <a:p>
            <a:endParaRPr lang="en-IN" dirty="0"/>
          </a:p>
        </p:txBody>
      </p:sp>
      <p:sp>
        <p:nvSpPr>
          <p:cNvPr id="2" name="Title 1"/>
          <p:cNvSpPr>
            <a:spLocks noGrp="1"/>
          </p:cNvSpPr>
          <p:nvPr>
            <p:ph type="title"/>
          </p:nvPr>
        </p:nvSpPr>
        <p:spPr/>
        <p:txBody>
          <a:bodyPr>
            <a:normAutofit/>
          </a:bodyPr>
          <a:lstStyle/>
          <a:p>
            <a:r>
              <a:rPr lang="en-IN" b="1" dirty="0" smtClean="0"/>
              <a:t>Child Trafficking </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en-IN" dirty="0" smtClean="0"/>
              <a:t>It is estimated that half a million children have been abducted and forced to work in India's cities. </a:t>
            </a:r>
          </a:p>
          <a:p>
            <a:pPr algn="just"/>
            <a:r>
              <a:rPr lang="en-IN" dirty="0" smtClean="0"/>
              <a:t>About 200,000 persons are trafficked into, within or through India every year ( US State Department). </a:t>
            </a:r>
          </a:p>
          <a:p>
            <a:pPr algn="just"/>
            <a:r>
              <a:rPr lang="en-IN" dirty="0" smtClean="0"/>
              <a:t>According to NHRC Report, only 10 % of human trafficking in India is international, while almost 90% is interstate </a:t>
            </a:r>
          </a:p>
          <a:p>
            <a:pPr algn="just"/>
            <a:r>
              <a:rPr lang="en-IN" dirty="0" smtClean="0"/>
              <a:t>NCRB reported 65,038 missing children in the country in 2012. </a:t>
            </a:r>
          </a:p>
          <a:p>
            <a:pPr algn="just"/>
            <a:r>
              <a:rPr lang="en-IN" dirty="0" smtClean="0"/>
              <a:t>NCRB reported that in 2004, as many as 2,265 cases of kidnapping and abduction of children qualified as forms of trafficking and were reported to the police. </a:t>
            </a:r>
          </a:p>
          <a:p>
            <a:pPr algn="just"/>
            <a:r>
              <a:rPr lang="en-IN" dirty="0" smtClean="0"/>
              <a:t>Of these, 1,593 cases were of kidnapping for marriage, 414 were for illicit sex, 92 for unlawful activity, 101 for prostitution and the rest for various other things like slavery, beggary and even selling body parts. </a:t>
            </a:r>
          </a:p>
        </p:txBody>
      </p:sp>
      <p:sp>
        <p:nvSpPr>
          <p:cNvPr id="2" name="Title 1"/>
          <p:cNvSpPr>
            <a:spLocks noGrp="1"/>
          </p:cNvSpPr>
          <p:nvPr>
            <p:ph type="title"/>
          </p:nvPr>
        </p:nvSpPr>
        <p:spPr/>
        <p:txBody>
          <a:bodyPr>
            <a:normAutofit/>
          </a:bodyPr>
          <a:lstStyle/>
          <a:p>
            <a:r>
              <a:rPr lang="en-IN" b="1" dirty="0" smtClean="0"/>
              <a:t>Child Trafficking </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en-IN" dirty="0" smtClean="0"/>
              <a:t>Most of these children (72 per cent) were between 16 and18 years of age. </a:t>
            </a:r>
          </a:p>
          <a:p>
            <a:pPr algn="just"/>
            <a:r>
              <a:rPr lang="en-IN" dirty="0" smtClean="0"/>
              <a:t>Twenty-five per cent were children aged 11-15 years. </a:t>
            </a:r>
          </a:p>
          <a:p>
            <a:pPr algn="just"/>
            <a:r>
              <a:rPr lang="en-IN" dirty="0" smtClean="0"/>
              <a:t>child prostitution through abduction is estimated to be 40 percent. </a:t>
            </a:r>
          </a:p>
          <a:p>
            <a:pPr algn="just"/>
            <a:r>
              <a:rPr lang="en-IN" dirty="0" smtClean="0"/>
              <a:t>The total percentage of </a:t>
            </a:r>
            <a:r>
              <a:rPr lang="en-IN" dirty="0" err="1" smtClean="0"/>
              <a:t>Devadasis</a:t>
            </a:r>
            <a:r>
              <a:rPr lang="en-IN" dirty="0" smtClean="0"/>
              <a:t> is 80 percent of the total number in prostitution. </a:t>
            </a:r>
          </a:p>
          <a:p>
            <a:pPr algn="just"/>
            <a:r>
              <a:rPr lang="en-IN" dirty="0" smtClean="0"/>
              <a:t>About 5 percent of the children come after the incidence of Rape. </a:t>
            </a:r>
          </a:p>
          <a:p>
            <a:pPr algn="just"/>
            <a:r>
              <a:rPr lang="en-IN" dirty="0" smtClean="0"/>
              <a:t>About 8 percent of children come to prostitution because of the incidence of Incest. </a:t>
            </a:r>
          </a:p>
          <a:p>
            <a:pPr algn="just"/>
            <a:r>
              <a:rPr lang="en-IN" dirty="0" smtClean="0"/>
              <a:t>About 10 percent of child prostitutes are children of prostitutes. </a:t>
            </a:r>
          </a:p>
        </p:txBody>
      </p:sp>
      <p:sp>
        <p:nvSpPr>
          <p:cNvPr id="2" name="Title 1"/>
          <p:cNvSpPr>
            <a:spLocks noGrp="1"/>
          </p:cNvSpPr>
          <p:nvPr>
            <p:ph type="title"/>
          </p:nvPr>
        </p:nvSpPr>
        <p:spPr/>
        <p:txBody>
          <a:bodyPr>
            <a:normAutofit/>
          </a:bodyPr>
          <a:lstStyle/>
          <a:p>
            <a:r>
              <a:rPr lang="en-IN" b="1" dirty="0" smtClean="0"/>
              <a:t>Child Trafficking </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IN" dirty="0" smtClean="0"/>
              <a:t>Children in Conflict with Law (CCL) (IPC Crimes) have increased by 13.6 per cent over 2012. (31,725 cases were registered in 2013 against 27,936 cases in 2012). </a:t>
            </a:r>
          </a:p>
          <a:p>
            <a:pPr algn="just"/>
            <a:r>
              <a:rPr lang="en-IN" dirty="0" smtClean="0"/>
              <a:t>Decrease of cases was observed under the crime head Counterfeiting, Arson, Riots, Dowry Deaths, Cheating and </a:t>
            </a:r>
            <a:r>
              <a:rPr lang="en-IN" dirty="0" err="1" smtClean="0"/>
              <a:t>Dacoity</a:t>
            </a:r>
            <a:r>
              <a:rPr lang="en-IN" dirty="0" smtClean="0"/>
              <a:t> in 2013 over 2012. </a:t>
            </a:r>
          </a:p>
          <a:p>
            <a:pPr algn="just"/>
            <a:r>
              <a:rPr lang="en-IN" dirty="0" smtClean="0"/>
              <a:t>Increase in incidents was found under the head: 'Assault on Women with intent to outrage her modesty' (132.3 %) followed by 'insult to the modesty of women' (70.5 %)and 'rape' (60.3 %). </a:t>
            </a:r>
          </a:p>
        </p:txBody>
      </p:sp>
      <p:sp>
        <p:nvSpPr>
          <p:cNvPr id="2" name="Title 1"/>
          <p:cNvSpPr>
            <a:spLocks noGrp="1"/>
          </p:cNvSpPr>
          <p:nvPr>
            <p:ph type="title"/>
          </p:nvPr>
        </p:nvSpPr>
        <p:spPr/>
        <p:txBody>
          <a:bodyPr>
            <a:normAutofit/>
          </a:bodyPr>
          <a:lstStyle/>
          <a:p>
            <a:r>
              <a:rPr lang="en-IN" b="1" dirty="0" smtClean="0"/>
              <a:t>Child in Conflict with Law</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a:p>
        </p:txBody>
      </p:sp>
      <p:sp>
        <p:nvSpPr>
          <p:cNvPr id="2" name="Title 1"/>
          <p:cNvSpPr>
            <a:spLocks noGrp="1"/>
          </p:cNvSpPr>
          <p:nvPr>
            <p:ph type="title"/>
          </p:nvPr>
        </p:nvSpPr>
        <p:spPr/>
        <p:txBody>
          <a:bodyPr/>
          <a:lstStyle/>
          <a:p>
            <a:endParaRPr lang="en-IN"/>
          </a:p>
        </p:txBody>
      </p:sp>
      <p:pic>
        <p:nvPicPr>
          <p:cNvPr id="2050" name="Picture 2"/>
          <p:cNvPicPr>
            <a:picLocks noChangeAspect="1" noChangeArrowheads="1"/>
          </p:cNvPicPr>
          <p:nvPr/>
        </p:nvPicPr>
        <p:blipFill>
          <a:blip r:embed="rId2"/>
          <a:srcRect/>
          <a:stretch>
            <a:fillRect/>
          </a:stretch>
        </p:blipFill>
        <p:spPr bwMode="auto">
          <a:xfrm>
            <a:off x="457200" y="304800"/>
            <a:ext cx="8305800" cy="5867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a:p>
        </p:txBody>
      </p:sp>
      <p:sp>
        <p:nvSpPr>
          <p:cNvPr id="2" name="Title 1"/>
          <p:cNvSpPr>
            <a:spLocks noGrp="1"/>
          </p:cNvSpPr>
          <p:nvPr>
            <p:ph type="title"/>
          </p:nvPr>
        </p:nvSpPr>
        <p:spPr/>
        <p:txBody>
          <a:bodyPr/>
          <a:lstStyle/>
          <a:p>
            <a:endParaRPr lang="en-IN"/>
          </a:p>
        </p:txBody>
      </p:sp>
      <p:pic>
        <p:nvPicPr>
          <p:cNvPr id="3074" name="Picture 2"/>
          <p:cNvPicPr>
            <a:picLocks noChangeAspect="1" noChangeArrowheads="1"/>
          </p:cNvPicPr>
          <p:nvPr/>
        </p:nvPicPr>
        <p:blipFill>
          <a:blip r:embed="rId2"/>
          <a:srcRect/>
          <a:stretch>
            <a:fillRect/>
          </a:stretch>
        </p:blipFill>
        <p:spPr bwMode="auto">
          <a:xfrm>
            <a:off x="457200" y="304800"/>
            <a:ext cx="8229599" cy="579120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hlinkClick r:id="rId2"/>
              </a:rPr>
              <a:t>https://womenchild.maharashtra.gov.in/contentmi/innerpage/policies-ma.php</a:t>
            </a:r>
            <a:endParaRPr lang="en-IN" dirty="0" smtClean="0"/>
          </a:p>
          <a:p>
            <a:r>
              <a:rPr lang="en-IN" dirty="0" smtClean="0">
                <a:hlinkClick r:id="rId3"/>
              </a:rPr>
              <a:t>http://www.childlineindia.org.in/vulnerable-children.htm</a:t>
            </a:r>
            <a:r>
              <a:rPr lang="en-IN" dirty="0" smtClean="0"/>
              <a:t> </a:t>
            </a:r>
          </a:p>
          <a:p>
            <a:r>
              <a:rPr lang="en-IN" dirty="0" smtClean="0"/>
              <a:t>National Institute of Public Cooperation and Child Development, 5, </a:t>
            </a:r>
            <a:r>
              <a:rPr lang="en-IN" dirty="0" err="1" smtClean="0"/>
              <a:t>Siri</a:t>
            </a:r>
            <a:r>
              <a:rPr lang="en-IN" dirty="0" smtClean="0"/>
              <a:t> Institutional Area, </a:t>
            </a:r>
            <a:r>
              <a:rPr lang="en-IN" dirty="0" err="1" smtClean="0"/>
              <a:t>Hauz</a:t>
            </a:r>
            <a:r>
              <a:rPr lang="en-IN" dirty="0" smtClean="0"/>
              <a:t> </a:t>
            </a:r>
            <a:r>
              <a:rPr lang="en-IN" dirty="0" err="1" smtClean="0"/>
              <a:t>Khas</a:t>
            </a:r>
            <a:r>
              <a:rPr lang="en-IN" dirty="0" smtClean="0"/>
              <a:t>, New Delhi- 110016 </a:t>
            </a:r>
          </a:p>
          <a:p>
            <a:endParaRPr lang="en-IN" dirty="0"/>
          </a:p>
        </p:txBody>
      </p:sp>
      <p:sp>
        <p:nvSpPr>
          <p:cNvPr id="2" name="Title 1"/>
          <p:cNvSpPr>
            <a:spLocks noGrp="1"/>
          </p:cNvSpPr>
          <p:nvPr>
            <p:ph type="title"/>
          </p:nvPr>
        </p:nvSpPr>
        <p:spPr/>
        <p:txBody>
          <a:bodyPr/>
          <a:lstStyle/>
          <a:p>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IN" dirty="0" smtClean="0"/>
              <a:t>All children due to their age are considered to be at risk for exploitation, abuse, violence and neglect. </a:t>
            </a:r>
          </a:p>
          <a:p>
            <a:pPr algn="just"/>
            <a:r>
              <a:rPr lang="en-IN" dirty="0" smtClean="0"/>
              <a:t>But vulnerability cannot be defined simply by age. </a:t>
            </a:r>
          </a:p>
          <a:p>
            <a:pPr algn="just"/>
            <a:r>
              <a:rPr lang="en-IN" dirty="0" smtClean="0"/>
              <a:t>Though age is one component, Vulnerability is also measured by the child's capability for self-protection.</a:t>
            </a:r>
          </a:p>
          <a:p>
            <a:pPr algn="just"/>
            <a:r>
              <a:rPr lang="en-IN" dirty="0" smtClean="0"/>
              <a:t>The question that arises is, are children capable of protecting themselves. </a:t>
            </a:r>
          </a:p>
          <a:p>
            <a:pPr algn="just"/>
            <a:r>
              <a:rPr lang="en-IN" dirty="0" smtClean="0"/>
              <a:t>Can children provide for their basic needs, defend against a dangerous situation or even recognise a dangerous situation is developing?</a:t>
            </a:r>
            <a:endParaRPr lang="en-IN" dirty="0"/>
          </a:p>
        </p:txBody>
      </p:sp>
      <p:sp>
        <p:nvSpPr>
          <p:cNvPr id="2" name="Title 1"/>
          <p:cNvSpPr>
            <a:spLocks noGrp="1"/>
          </p:cNvSpPr>
          <p:nvPr>
            <p:ph type="title"/>
          </p:nvPr>
        </p:nvSpPr>
        <p:spPr/>
        <p:txBody>
          <a:bodyPr/>
          <a:lstStyle/>
          <a:p>
            <a:r>
              <a:rPr lang="en-US" dirty="0" smtClean="0"/>
              <a:t>Vulnerable Children</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IN" dirty="0" smtClean="0"/>
              <a:t>A child's vulnerability comes from various factors that hinder a child's ability to function and grow normally. </a:t>
            </a:r>
          </a:p>
          <a:p>
            <a:pPr algn="just"/>
            <a:r>
              <a:rPr lang="en-IN" dirty="0" smtClean="0"/>
              <a:t>vulnerability of children is further compounded by the following factors:</a:t>
            </a:r>
          </a:p>
          <a:p>
            <a:pPr lvl="1" algn="just"/>
            <a:r>
              <a:rPr lang="en-IN" dirty="0" smtClean="0"/>
              <a:t>Age within age</a:t>
            </a:r>
          </a:p>
          <a:p>
            <a:pPr lvl="1" algn="just"/>
            <a:r>
              <a:rPr lang="en-IN" dirty="0" smtClean="0"/>
              <a:t>Physical disabilities</a:t>
            </a:r>
          </a:p>
          <a:p>
            <a:pPr lvl="1" algn="just"/>
            <a:r>
              <a:rPr lang="en-IN" dirty="0" smtClean="0"/>
              <a:t>Mental disabilities</a:t>
            </a:r>
          </a:p>
          <a:p>
            <a:pPr lvl="1" algn="just"/>
            <a:r>
              <a:rPr lang="en-IN" dirty="0" smtClean="0"/>
              <a:t>Provocative behaviours</a:t>
            </a:r>
          </a:p>
          <a:p>
            <a:pPr lvl="1" algn="just"/>
            <a:r>
              <a:rPr lang="en-IN" dirty="0" smtClean="0"/>
              <a:t>Powerlessness</a:t>
            </a:r>
          </a:p>
          <a:p>
            <a:pPr lvl="1" algn="just"/>
            <a:r>
              <a:rPr lang="en-IN" dirty="0" smtClean="0"/>
              <a:t>Defencelessness</a:t>
            </a:r>
          </a:p>
          <a:p>
            <a:pPr lvl="1" algn="just"/>
            <a:r>
              <a:rPr lang="en-IN" dirty="0" smtClean="0"/>
              <a:t>Passivity</a:t>
            </a:r>
          </a:p>
          <a:p>
            <a:pPr lvl="1" algn="just"/>
            <a:r>
              <a:rPr lang="en-IN" dirty="0" smtClean="0"/>
              <a:t>Illness</a:t>
            </a:r>
          </a:p>
          <a:p>
            <a:pPr lvl="1" algn="just"/>
            <a:r>
              <a:rPr lang="en-US" dirty="0" smtClean="0"/>
              <a:t>Invisible </a:t>
            </a:r>
            <a:endParaRPr lang="en-IN" dirty="0" smtClean="0"/>
          </a:p>
        </p:txBody>
      </p:sp>
      <p:sp>
        <p:nvSpPr>
          <p:cNvPr id="2" name="Title 1"/>
          <p:cNvSpPr>
            <a:spLocks noGrp="1"/>
          </p:cNvSpPr>
          <p:nvPr>
            <p:ph type="title"/>
          </p:nvPr>
        </p:nvSpPr>
        <p:spPr/>
        <p:txBody>
          <a:bodyPr/>
          <a:lstStyle/>
          <a:p>
            <a:r>
              <a:rPr lang="en-US" dirty="0" smtClean="0"/>
              <a:t>Vulnerable Children</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IN" dirty="0" smtClean="0"/>
              <a:t>ICPS and JJA, defines vulnerability in two categories: children in need of care and protection and children in conflict with law.</a:t>
            </a:r>
          </a:p>
          <a:p>
            <a:pPr algn="just"/>
            <a:r>
              <a:rPr lang="en-IN" dirty="0" smtClean="0"/>
              <a:t>Children in need of care and protection is defined as a child who: Doesn't have a home or shelter and no means to obtain such an abode Resides with a person(s) who has threatened to harm them and is likely to carry out that threat, harmed other children and hence is likely to kill, abuse or neglect the child.</a:t>
            </a:r>
          </a:p>
          <a:p>
            <a:pPr algn="just"/>
            <a:r>
              <a:rPr lang="en-IN" dirty="0" smtClean="0"/>
              <a:t>Is mentally or physically handicapped, or has an illness, terminal or incurable disease and has no one to provide and care for him/her.</a:t>
            </a:r>
          </a:p>
        </p:txBody>
      </p:sp>
      <p:sp>
        <p:nvSpPr>
          <p:cNvPr id="2" name="Title 1"/>
          <p:cNvSpPr>
            <a:spLocks noGrp="1"/>
          </p:cNvSpPr>
          <p:nvPr>
            <p:ph type="title"/>
          </p:nvPr>
        </p:nvSpPr>
        <p:spPr/>
        <p:txBody>
          <a:bodyPr>
            <a:noAutofit/>
          </a:bodyPr>
          <a:lstStyle/>
          <a:p>
            <a:r>
              <a:rPr lang="en-IN" sz="3600" dirty="0" smtClean="0"/>
              <a:t>The Integrated Child Protection Scheme (ICPS) like the Juvenile Justice Act, 2000</a:t>
            </a:r>
            <a:endParaRPr lang="en-IN"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en-IN" dirty="0" smtClean="0"/>
              <a:t>Has a parent or guardian deemed unfit or unable to take care of the child.</a:t>
            </a:r>
          </a:p>
          <a:p>
            <a:pPr algn="just"/>
            <a:r>
              <a:rPr lang="en-IN" dirty="0" smtClean="0"/>
              <a:t>Is an orphan, has no family to take care of him/her, or is a runaway or missing child whose parents cannot be located after a reasonable search period.</a:t>
            </a:r>
          </a:p>
          <a:p>
            <a:pPr algn="just"/>
            <a:r>
              <a:rPr lang="en-IN" dirty="0" smtClean="0"/>
              <a:t>Is being or is likely to be sexual, mentally, emotionally or physically abused, tortured or exploited.</a:t>
            </a:r>
          </a:p>
          <a:p>
            <a:pPr algn="just"/>
            <a:r>
              <a:rPr lang="en-IN" dirty="0" smtClean="0"/>
              <a:t>Is being trafficked or abusing drug substances.</a:t>
            </a:r>
          </a:p>
          <a:p>
            <a:pPr algn="just"/>
            <a:r>
              <a:rPr lang="en-IN" dirty="0" smtClean="0"/>
              <a:t>Is being abused for unthinkable gains or illegal activities.</a:t>
            </a:r>
          </a:p>
          <a:p>
            <a:pPr algn="just"/>
            <a:r>
              <a:rPr lang="en-IN" dirty="0" smtClean="0"/>
              <a:t>Is a victim of arm conflict, civil unrest or a natural disaster.</a:t>
            </a:r>
          </a:p>
        </p:txBody>
      </p:sp>
      <p:sp>
        <p:nvSpPr>
          <p:cNvPr id="2" name="Title 1"/>
          <p:cNvSpPr>
            <a:spLocks noGrp="1"/>
          </p:cNvSpPr>
          <p:nvPr>
            <p:ph type="title"/>
          </p:nvPr>
        </p:nvSpPr>
        <p:spPr/>
        <p:txBody>
          <a:bodyPr>
            <a:noAutofit/>
          </a:bodyPr>
          <a:lstStyle/>
          <a:p>
            <a:r>
              <a:rPr lang="en-IN" sz="3600" dirty="0" smtClean="0"/>
              <a:t>The Integrated Child Protection Scheme (ICPS) like the Juvenile Justice Act, 2000</a:t>
            </a:r>
            <a:endParaRPr lang="en-IN"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Total number of children in India: 440 million </a:t>
            </a:r>
          </a:p>
          <a:p>
            <a:pPr algn="just"/>
            <a:r>
              <a:rPr lang="en-IN" dirty="0" smtClean="0"/>
              <a:t>Children in difficult circumstances: </a:t>
            </a:r>
          </a:p>
          <a:p>
            <a:pPr lvl="1" algn="just"/>
            <a:r>
              <a:rPr lang="en-IN" dirty="0" smtClean="0"/>
              <a:t>About 172 million or 40 per cent children. </a:t>
            </a:r>
          </a:p>
          <a:p>
            <a:pPr lvl="1" algn="just"/>
            <a:r>
              <a:rPr lang="en-IN" dirty="0" smtClean="0"/>
              <a:t>These children include: </a:t>
            </a:r>
          </a:p>
          <a:p>
            <a:pPr lvl="1" algn="just"/>
            <a:r>
              <a:rPr lang="en-IN" dirty="0" smtClean="0"/>
              <a:t>Children without family support, </a:t>
            </a:r>
          </a:p>
          <a:p>
            <a:pPr lvl="1" algn="just"/>
            <a:r>
              <a:rPr lang="en-IN" dirty="0" smtClean="0"/>
              <a:t>Children forced into labour, </a:t>
            </a:r>
          </a:p>
          <a:p>
            <a:pPr lvl="1" algn="just"/>
            <a:r>
              <a:rPr lang="en-IN" dirty="0" smtClean="0"/>
              <a:t>Abused/trafficked, children on streets, </a:t>
            </a:r>
          </a:p>
          <a:p>
            <a:pPr lvl="1" algn="just"/>
            <a:r>
              <a:rPr lang="en-IN" dirty="0" smtClean="0"/>
              <a:t>Children affected by substance abuse, </a:t>
            </a:r>
          </a:p>
          <a:p>
            <a:pPr lvl="1" algn="just"/>
            <a:r>
              <a:rPr lang="en-IN" dirty="0" smtClean="0"/>
              <a:t>children in armed conflict/civil unrest/natural calamity etc. </a:t>
            </a:r>
            <a:endParaRPr lang="en-IN" dirty="0"/>
          </a:p>
        </p:txBody>
      </p:sp>
      <p:sp>
        <p:nvSpPr>
          <p:cNvPr id="2" name="Title 1"/>
          <p:cNvSpPr>
            <a:spLocks noGrp="1"/>
          </p:cNvSpPr>
          <p:nvPr>
            <p:ph type="title"/>
          </p:nvPr>
        </p:nvSpPr>
        <p:spPr/>
        <p:txBody>
          <a:bodyPr>
            <a:normAutofit fontScale="90000"/>
          </a:bodyPr>
          <a:lstStyle/>
          <a:p>
            <a:r>
              <a:rPr lang="en-IN" dirty="0" smtClean="0"/>
              <a:t>Facts and Figures about children </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smtClean="0"/>
              <a:t>Street children or children living and working on the streets are a common sight yet exact numbers are not known. </a:t>
            </a:r>
          </a:p>
          <a:p>
            <a:pPr algn="just"/>
            <a:r>
              <a:rPr lang="en-IN" dirty="0" smtClean="0"/>
              <a:t>About 50,923 (1 % of the total number of children in Delhi) children are living and working on streets of Delhi. </a:t>
            </a:r>
          </a:p>
          <a:p>
            <a:pPr algn="just"/>
            <a:r>
              <a:rPr lang="en-IN" dirty="0" smtClean="0"/>
              <a:t>Almost 50 % migrant children in Delhi did not want to go back to their place of origin. </a:t>
            </a:r>
          </a:p>
          <a:p>
            <a:pPr algn="just"/>
            <a:r>
              <a:rPr lang="en-IN" dirty="0" smtClean="0"/>
              <a:t>About 67.3 % children felt they were in danger on the streets. (Study: Surviving the Streets (2011) Save the children study). </a:t>
            </a:r>
            <a:endParaRPr lang="en-IN" dirty="0"/>
          </a:p>
        </p:txBody>
      </p:sp>
      <p:sp>
        <p:nvSpPr>
          <p:cNvPr id="2" name="Title 1"/>
          <p:cNvSpPr>
            <a:spLocks noGrp="1"/>
          </p:cNvSpPr>
          <p:nvPr>
            <p:ph type="title"/>
          </p:nvPr>
        </p:nvSpPr>
        <p:spPr/>
        <p:txBody>
          <a:bodyPr/>
          <a:lstStyle/>
          <a:p>
            <a:r>
              <a:rPr lang="en-IN" dirty="0" smtClean="0"/>
              <a:t>Children living on Streets</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a:p>
        </p:txBody>
      </p:sp>
      <p:sp>
        <p:nvSpPr>
          <p:cNvPr id="2" name="Title 1"/>
          <p:cNvSpPr>
            <a:spLocks noGrp="1"/>
          </p:cNvSpPr>
          <p:nvPr>
            <p:ph type="title"/>
          </p:nvPr>
        </p:nvSpPr>
        <p:spPr/>
        <p:txBody>
          <a:bodyPr>
            <a:noAutofit/>
          </a:bodyPr>
          <a:lstStyle/>
          <a:p>
            <a:r>
              <a:rPr lang="en-IN" sz="2000" dirty="0" smtClean="0"/>
              <a:t>The occupation wise distribution of children engaged in hazardous occupation as per census of India 2001 is shown below</a:t>
            </a:r>
            <a:endParaRPr lang="en-IN" sz="2000" dirty="0"/>
          </a:p>
        </p:txBody>
      </p:sp>
      <p:pic>
        <p:nvPicPr>
          <p:cNvPr id="1026" name="Picture 2"/>
          <p:cNvPicPr>
            <a:picLocks noChangeAspect="1" noChangeArrowheads="1"/>
          </p:cNvPicPr>
          <p:nvPr/>
        </p:nvPicPr>
        <p:blipFill>
          <a:blip r:embed="rId2"/>
          <a:srcRect/>
          <a:stretch>
            <a:fillRect/>
          </a:stretch>
        </p:blipFill>
        <p:spPr bwMode="auto">
          <a:xfrm>
            <a:off x="228600" y="1524000"/>
            <a:ext cx="8763000" cy="5181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a:p>
        </p:txBody>
      </p:sp>
      <p:sp>
        <p:nvSpPr>
          <p:cNvPr id="2" name="Title 1"/>
          <p:cNvSpPr>
            <a:spLocks noGrp="1"/>
          </p:cNvSpPr>
          <p:nvPr>
            <p:ph type="title"/>
          </p:nvPr>
        </p:nvSpPr>
        <p:spPr/>
        <p:txBody>
          <a:bodyPr/>
          <a:lstStyle/>
          <a:p>
            <a:endParaRPr lang="en-IN"/>
          </a:p>
        </p:txBody>
      </p:sp>
      <p:pic>
        <p:nvPicPr>
          <p:cNvPr id="4098" name="Picture 2"/>
          <p:cNvPicPr>
            <a:picLocks noChangeAspect="1" noChangeArrowheads="1"/>
          </p:cNvPicPr>
          <p:nvPr/>
        </p:nvPicPr>
        <p:blipFill>
          <a:blip r:embed="rId2"/>
          <a:srcRect/>
          <a:stretch>
            <a:fillRect/>
          </a:stretch>
        </p:blipFill>
        <p:spPr bwMode="auto">
          <a:xfrm>
            <a:off x="19050" y="0"/>
            <a:ext cx="9105900" cy="685800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3125</TotalTime>
  <Words>876</Words>
  <Application>Microsoft Office PowerPoint</Application>
  <PresentationFormat>On-screen Show (4:3)</PresentationFormat>
  <Paragraphs>80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Children in Need of Care and Protection</vt:lpstr>
      <vt:lpstr>Vulnerable Children</vt:lpstr>
      <vt:lpstr>Vulnerable Children</vt:lpstr>
      <vt:lpstr>The Integrated Child Protection Scheme (ICPS) like the Juvenile Justice Act, 2000</vt:lpstr>
      <vt:lpstr>The Integrated Child Protection Scheme (ICPS) like the Juvenile Justice Act, 2000</vt:lpstr>
      <vt:lpstr>Facts and Figures about children </vt:lpstr>
      <vt:lpstr>Children living on Streets</vt:lpstr>
      <vt:lpstr>The occupation wise distribution of children engaged in hazardous occupation as per census of India 2001 is shown below</vt:lpstr>
      <vt:lpstr>Slide 9</vt:lpstr>
      <vt:lpstr>Victims of Child Abuse  The Study on child abuse by MWCD in 2007 with 12447 respondents stated the following forms of abuse</vt:lpstr>
      <vt:lpstr>Child Trafficking </vt:lpstr>
      <vt:lpstr>Child Trafficking </vt:lpstr>
      <vt:lpstr>Child Trafficking </vt:lpstr>
      <vt:lpstr>Child in Conflict with Law</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Children in Need of Care and Protection</dc:title>
  <dc:creator>ADMIN</dc:creator>
  <cp:lastModifiedBy>ADMIN</cp:lastModifiedBy>
  <cp:revision>12</cp:revision>
  <dcterms:created xsi:type="dcterms:W3CDTF">2006-08-16T00:00:00Z</dcterms:created>
  <dcterms:modified xsi:type="dcterms:W3CDTF">2019-01-18T06:03:49Z</dcterms:modified>
</cp:coreProperties>
</file>