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95" autoAdjust="0"/>
  </p:normalViewPr>
  <p:slideViewPr>
    <p:cSldViewPr>
      <p:cViewPr varScale="1">
        <p:scale>
          <a:sx n="74" d="100"/>
          <a:sy n="74" d="100"/>
        </p:scale>
        <p:origin x="-1044" y="-90"/>
      </p:cViewPr>
      <p:guideLst>
        <p:guide orient="horz" pos="2160"/>
        <p:guide pos="2880"/>
      </p:guideLst>
    </p:cSldViewPr>
  </p:slideViewPr>
  <p:outlineViewPr>
    <p:cViewPr>
      <p:scale>
        <a:sx n="33" d="100"/>
        <a:sy n="33" d="100"/>
      </p:scale>
      <p:origin x="0" y="490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descr="Canvas"/>
          <p:cNvSpPr>
            <a:spLocks noChangeArrowheads="1"/>
          </p:cNvSpPr>
          <p:nvPr/>
        </p:nvSpPr>
        <p:spPr bwMode="white">
          <a:xfrm>
            <a:off x="528638" y="201613"/>
            <a:ext cx="8397875" cy="6467475"/>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lgn="ctr"/>
            <a:endParaRPr kumimoji="1" lang="en-US"/>
          </a:p>
        </p:txBody>
      </p:sp>
      <p:pic>
        <p:nvPicPr>
          <p:cNvPr id="6147" name="Picture 3" descr="A:\minispir.GIF"/>
          <p:cNvPicPr>
            <a:picLocks noChangeAspect="1" noChangeArrowheads="1"/>
          </p:cNvPicPr>
          <p:nvPr/>
        </p:nvPicPr>
        <p:blipFill>
          <a:blip r:embed="rId3" cstate="print"/>
          <a:srcRect/>
          <a:stretch>
            <a:fillRect/>
          </a:stretch>
        </p:blipFill>
        <p:spPr bwMode="ltGray">
          <a:xfrm>
            <a:off x="0" y="50800"/>
            <a:ext cx="1181100" cy="4286250"/>
          </a:xfrm>
          <a:prstGeom prst="rect">
            <a:avLst/>
          </a:prstGeom>
          <a:noFill/>
        </p:spPr>
      </p:pic>
      <p:sp>
        <p:nvSpPr>
          <p:cNvPr id="6148" name="Rectangle 4" descr="Canvas"/>
          <p:cNvSpPr>
            <a:spLocks noChangeArrowheads="1"/>
          </p:cNvSpPr>
          <p:nvPr/>
        </p:nvSpPr>
        <p:spPr bwMode="white">
          <a:xfrm>
            <a:off x="596900" y="4130675"/>
            <a:ext cx="1041400" cy="457200"/>
          </a:xfrm>
          <a:prstGeom prst="rect">
            <a:avLst/>
          </a:prstGeom>
          <a:blipFill dpi="0" rotWithShape="0">
            <a:blip r:embed="rId2" cstate="print"/>
            <a:srcRect/>
            <a:tile tx="0" ty="0" sx="100000" sy="100000" flip="none" algn="tl"/>
          </a:blipFill>
          <a:ln w="9525">
            <a:noFill/>
            <a:miter lim="800000"/>
            <a:headEnd/>
            <a:tailEnd/>
          </a:ln>
          <a:effectLst/>
        </p:spPr>
        <p:txBody>
          <a:bodyPr wrap="none" anchor="ctr"/>
          <a:lstStyle/>
          <a:p>
            <a:pPr algn="ctr"/>
            <a:endParaRPr kumimoji="1" lang="en-US"/>
          </a:p>
        </p:txBody>
      </p:sp>
      <p:pic>
        <p:nvPicPr>
          <p:cNvPr id="6149" name="Picture 5" descr="A:\minispir.GIF"/>
          <p:cNvPicPr>
            <a:picLocks noChangeAspect="1" noChangeArrowheads="1"/>
          </p:cNvPicPr>
          <p:nvPr/>
        </p:nvPicPr>
        <p:blipFill>
          <a:blip r:embed="rId3" cstate="print"/>
          <a:srcRect t="39999"/>
          <a:stretch>
            <a:fillRect/>
          </a:stretch>
        </p:blipFill>
        <p:spPr bwMode="ltGray">
          <a:xfrm>
            <a:off x="0" y="4222750"/>
            <a:ext cx="1181100" cy="2571750"/>
          </a:xfrm>
          <a:prstGeom prst="rect">
            <a:avLst/>
          </a:prstGeom>
          <a:noFill/>
        </p:spPr>
      </p:pic>
      <p:sp>
        <p:nvSpPr>
          <p:cNvPr id="6150" name="Rectangle 6"/>
          <p:cNvSpPr>
            <a:spLocks noGrp="1" noChangeArrowheads="1"/>
          </p:cNvSpPr>
          <p:nvPr>
            <p:ph type="ctrTitle"/>
          </p:nvPr>
        </p:nvSpPr>
        <p:spPr>
          <a:xfrm>
            <a:off x="914400" y="2057400"/>
            <a:ext cx="7721600" cy="1143000"/>
          </a:xfrm>
        </p:spPr>
        <p:txBody>
          <a:bodyPr/>
          <a:lstStyle>
            <a:lvl1pPr>
              <a:defRPr/>
            </a:lvl1pPr>
          </a:lstStyle>
          <a:p>
            <a:r>
              <a:rPr lang="en-US" smtClean="0"/>
              <a:t>Click to edit Master title style</a:t>
            </a:r>
            <a:endParaRPr lang="en-US"/>
          </a:p>
        </p:txBody>
      </p:sp>
      <p:sp>
        <p:nvSpPr>
          <p:cNvPr id="6151"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US" smtClean="0"/>
              <a:t>Click to edit Master subtitle style</a:t>
            </a:r>
            <a:endParaRPr lang="en-US"/>
          </a:p>
        </p:txBody>
      </p:sp>
      <p:sp>
        <p:nvSpPr>
          <p:cNvPr id="6152" name="Rectangle 8"/>
          <p:cNvSpPr>
            <a:spLocks noGrp="1" noChangeArrowheads="1"/>
          </p:cNvSpPr>
          <p:nvPr>
            <p:ph type="dt" sz="quarter" idx="2"/>
          </p:nvPr>
        </p:nvSpPr>
        <p:spPr>
          <a:xfrm>
            <a:off x="1084263" y="6096000"/>
            <a:ext cx="1905000" cy="457200"/>
          </a:xfrm>
        </p:spPr>
        <p:txBody>
          <a:bodyPr/>
          <a:lstStyle>
            <a:lvl1pPr>
              <a:defRPr/>
            </a:lvl1pPr>
          </a:lstStyle>
          <a:p>
            <a:fld id="{F207190D-58F2-4D06-BDCE-A698AEEABB4A}" type="datetimeFigureOut">
              <a:rPr lang="en-SG" smtClean="0"/>
              <a:pPr/>
              <a:t>22/1/2016</a:t>
            </a:fld>
            <a:endParaRPr lang="en-SG"/>
          </a:p>
        </p:txBody>
      </p:sp>
      <p:sp>
        <p:nvSpPr>
          <p:cNvPr id="6153" name="Rectangle 9"/>
          <p:cNvSpPr>
            <a:spLocks noGrp="1" noChangeArrowheads="1"/>
          </p:cNvSpPr>
          <p:nvPr>
            <p:ph type="ftr" sz="quarter" idx="3"/>
          </p:nvPr>
        </p:nvSpPr>
        <p:spPr>
          <a:xfrm>
            <a:off x="3522663" y="6096000"/>
            <a:ext cx="2895600" cy="457200"/>
          </a:xfrm>
        </p:spPr>
        <p:txBody>
          <a:bodyPr/>
          <a:lstStyle>
            <a:lvl1pPr>
              <a:defRPr/>
            </a:lvl1pPr>
          </a:lstStyle>
          <a:p>
            <a:endParaRPr lang="en-SG"/>
          </a:p>
        </p:txBody>
      </p:sp>
      <p:sp>
        <p:nvSpPr>
          <p:cNvPr id="6154" name="Rectangle 10"/>
          <p:cNvSpPr>
            <a:spLocks noGrp="1" noChangeArrowheads="1"/>
          </p:cNvSpPr>
          <p:nvPr>
            <p:ph type="sldNum" sz="quarter" idx="4"/>
          </p:nvPr>
        </p:nvSpPr>
        <p:spPr>
          <a:xfrm>
            <a:off x="6951663" y="6096000"/>
            <a:ext cx="1905000" cy="457200"/>
          </a:xfrm>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fld id="{F207190D-58F2-4D06-BDCE-A698AEEABB4A}" type="datetimeFigureOut">
              <a:rPr lang="en-SG" smtClean="0"/>
              <a:pPr/>
              <a:t>22/1/2016</a:t>
            </a:fld>
            <a:endParaRPr lang="en-SG"/>
          </a:p>
        </p:txBody>
      </p:sp>
      <p:sp>
        <p:nvSpPr>
          <p:cNvPr id="5" name="Footer Placeholder 4"/>
          <p:cNvSpPr>
            <a:spLocks noGrp="1"/>
          </p:cNvSpPr>
          <p:nvPr>
            <p:ph type="ftr" sz="quarter" idx="11"/>
          </p:nvPr>
        </p:nvSpPr>
        <p:spPr/>
        <p:txBody>
          <a:bodyPr/>
          <a:lstStyle>
            <a:lvl1pPr>
              <a:defRPr/>
            </a:lvl1pPr>
          </a:lstStyle>
          <a:p>
            <a:endParaRPr lang="en-SG"/>
          </a:p>
        </p:txBody>
      </p:sp>
      <p:sp>
        <p:nvSpPr>
          <p:cNvPr id="6" name="Slide Number Placeholder 5"/>
          <p:cNvSpPr>
            <a:spLocks noGrp="1"/>
          </p:cNvSpPr>
          <p:nvPr>
            <p:ph type="sldNum" sz="quarter" idx="12"/>
          </p:nvPr>
        </p:nvSpPr>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fld id="{F207190D-58F2-4D06-BDCE-A698AEEABB4A}" type="datetimeFigureOut">
              <a:rPr lang="en-SG" smtClean="0"/>
              <a:pPr/>
              <a:t>22/1/2016</a:t>
            </a:fld>
            <a:endParaRPr lang="en-SG"/>
          </a:p>
        </p:txBody>
      </p:sp>
      <p:sp>
        <p:nvSpPr>
          <p:cNvPr id="5" name="Footer Placeholder 4"/>
          <p:cNvSpPr>
            <a:spLocks noGrp="1"/>
          </p:cNvSpPr>
          <p:nvPr>
            <p:ph type="ftr" sz="quarter" idx="11"/>
          </p:nvPr>
        </p:nvSpPr>
        <p:spPr/>
        <p:txBody>
          <a:bodyPr/>
          <a:lstStyle>
            <a:lvl1pPr>
              <a:defRPr/>
            </a:lvl1pPr>
          </a:lstStyle>
          <a:p>
            <a:endParaRPr lang="en-SG"/>
          </a:p>
        </p:txBody>
      </p:sp>
      <p:sp>
        <p:nvSpPr>
          <p:cNvPr id="6" name="Slide Number Placeholder 5"/>
          <p:cNvSpPr>
            <a:spLocks noGrp="1"/>
          </p:cNvSpPr>
          <p:nvPr>
            <p:ph type="sldNum" sz="quarter" idx="12"/>
          </p:nvPr>
        </p:nvSpPr>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fld id="{F207190D-58F2-4D06-BDCE-A698AEEABB4A}" type="datetimeFigureOut">
              <a:rPr lang="en-SG" smtClean="0"/>
              <a:pPr/>
              <a:t>22/1/2016</a:t>
            </a:fld>
            <a:endParaRPr lang="en-SG"/>
          </a:p>
        </p:txBody>
      </p:sp>
      <p:sp>
        <p:nvSpPr>
          <p:cNvPr id="5" name="Footer Placeholder 4"/>
          <p:cNvSpPr>
            <a:spLocks noGrp="1"/>
          </p:cNvSpPr>
          <p:nvPr>
            <p:ph type="ftr" sz="quarter" idx="11"/>
          </p:nvPr>
        </p:nvSpPr>
        <p:spPr/>
        <p:txBody>
          <a:bodyPr/>
          <a:lstStyle>
            <a:lvl1pPr>
              <a:defRPr/>
            </a:lvl1pPr>
          </a:lstStyle>
          <a:p>
            <a:endParaRPr lang="en-SG"/>
          </a:p>
        </p:txBody>
      </p:sp>
      <p:sp>
        <p:nvSpPr>
          <p:cNvPr id="6" name="Slide Number Placeholder 5"/>
          <p:cNvSpPr>
            <a:spLocks noGrp="1"/>
          </p:cNvSpPr>
          <p:nvPr>
            <p:ph type="sldNum" sz="quarter" idx="12"/>
          </p:nvPr>
        </p:nvSpPr>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F207190D-58F2-4D06-BDCE-A698AEEABB4A}" type="datetimeFigureOut">
              <a:rPr lang="en-SG" smtClean="0"/>
              <a:pPr/>
              <a:t>22/1/2016</a:t>
            </a:fld>
            <a:endParaRPr lang="en-SG"/>
          </a:p>
        </p:txBody>
      </p:sp>
      <p:sp>
        <p:nvSpPr>
          <p:cNvPr id="5" name="Footer Placeholder 4"/>
          <p:cNvSpPr>
            <a:spLocks noGrp="1"/>
          </p:cNvSpPr>
          <p:nvPr>
            <p:ph type="ftr" sz="quarter" idx="11"/>
          </p:nvPr>
        </p:nvSpPr>
        <p:spPr/>
        <p:txBody>
          <a:bodyPr/>
          <a:lstStyle>
            <a:lvl1pPr>
              <a:defRPr/>
            </a:lvl1pPr>
          </a:lstStyle>
          <a:p>
            <a:endParaRPr lang="en-SG"/>
          </a:p>
        </p:txBody>
      </p:sp>
      <p:sp>
        <p:nvSpPr>
          <p:cNvPr id="6" name="Slide Number Placeholder 5"/>
          <p:cNvSpPr>
            <a:spLocks noGrp="1"/>
          </p:cNvSpPr>
          <p:nvPr>
            <p:ph type="sldNum" sz="quarter" idx="12"/>
          </p:nvPr>
        </p:nvSpPr>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lvl1pPr>
              <a:defRPr/>
            </a:lvl1pPr>
          </a:lstStyle>
          <a:p>
            <a:fld id="{F207190D-58F2-4D06-BDCE-A698AEEABB4A}" type="datetimeFigureOut">
              <a:rPr lang="en-SG" smtClean="0"/>
              <a:pPr/>
              <a:t>22/1/2016</a:t>
            </a:fld>
            <a:endParaRPr lang="en-SG"/>
          </a:p>
        </p:txBody>
      </p:sp>
      <p:sp>
        <p:nvSpPr>
          <p:cNvPr id="6" name="Footer Placeholder 5"/>
          <p:cNvSpPr>
            <a:spLocks noGrp="1"/>
          </p:cNvSpPr>
          <p:nvPr>
            <p:ph type="ftr" sz="quarter" idx="11"/>
          </p:nvPr>
        </p:nvSpPr>
        <p:spPr/>
        <p:txBody>
          <a:bodyPr/>
          <a:lstStyle>
            <a:lvl1pPr>
              <a:defRPr/>
            </a:lvl1pPr>
          </a:lstStyle>
          <a:p>
            <a:endParaRPr lang="en-SG"/>
          </a:p>
        </p:txBody>
      </p:sp>
      <p:sp>
        <p:nvSpPr>
          <p:cNvPr id="7" name="Slide Number Placeholder 6"/>
          <p:cNvSpPr>
            <a:spLocks noGrp="1"/>
          </p:cNvSpPr>
          <p:nvPr>
            <p:ph type="sldNum" sz="quarter" idx="12"/>
          </p:nvPr>
        </p:nvSpPr>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lvl1pPr>
              <a:defRPr/>
            </a:lvl1pPr>
          </a:lstStyle>
          <a:p>
            <a:fld id="{F207190D-58F2-4D06-BDCE-A698AEEABB4A}" type="datetimeFigureOut">
              <a:rPr lang="en-SG" smtClean="0"/>
              <a:pPr/>
              <a:t>22/1/2016</a:t>
            </a:fld>
            <a:endParaRPr lang="en-SG"/>
          </a:p>
        </p:txBody>
      </p:sp>
      <p:sp>
        <p:nvSpPr>
          <p:cNvPr id="8" name="Footer Placeholder 7"/>
          <p:cNvSpPr>
            <a:spLocks noGrp="1"/>
          </p:cNvSpPr>
          <p:nvPr>
            <p:ph type="ftr" sz="quarter" idx="11"/>
          </p:nvPr>
        </p:nvSpPr>
        <p:spPr/>
        <p:txBody>
          <a:bodyPr/>
          <a:lstStyle>
            <a:lvl1pPr>
              <a:defRPr/>
            </a:lvl1pPr>
          </a:lstStyle>
          <a:p>
            <a:endParaRPr lang="en-SG"/>
          </a:p>
        </p:txBody>
      </p:sp>
      <p:sp>
        <p:nvSpPr>
          <p:cNvPr id="9" name="Slide Number Placeholder 8"/>
          <p:cNvSpPr>
            <a:spLocks noGrp="1"/>
          </p:cNvSpPr>
          <p:nvPr>
            <p:ph type="sldNum" sz="quarter" idx="12"/>
          </p:nvPr>
        </p:nvSpPr>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lvl1pPr>
              <a:defRPr/>
            </a:lvl1pPr>
          </a:lstStyle>
          <a:p>
            <a:fld id="{F207190D-58F2-4D06-BDCE-A698AEEABB4A}" type="datetimeFigureOut">
              <a:rPr lang="en-SG" smtClean="0"/>
              <a:pPr/>
              <a:t>22/1/2016</a:t>
            </a:fld>
            <a:endParaRPr lang="en-SG"/>
          </a:p>
        </p:txBody>
      </p:sp>
      <p:sp>
        <p:nvSpPr>
          <p:cNvPr id="4" name="Footer Placeholder 3"/>
          <p:cNvSpPr>
            <a:spLocks noGrp="1"/>
          </p:cNvSpPr>
          <p:nvPr>
            <p:ph type="ftr" sz="quarter" idx="11"/>
          </p:nvPr>
        </p:nvSpPr>
        <p:spPr/>
        <p:txBody>
          <a:bodyPr/>
          <a:lstStyle>
            <a:lvl1pPr>
              <a:defRPr/>
            </a:lvl1pPr>
          </a:lstStyle>
          <a:p>
            <a:endParaRPr lang="en-SG"/>
          </a:p>
        </p:txBody>
      </p:sp>
      <p:sp>
        <p:nvSpPr>
          <p:cNvPr id="5" name="Slide Number Placeholder 4"/>
          <p:cNvSpPr>
            <a:spLocks noGrp="1"/>
          </p:cNvSpPr>
          <p:nvPr>
            <p:ph type="sldNum" sz="quarter" idx="12"/>
          </p:nvPr>
        </p:nvSpPr>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207190D-58F2-4D06-BDCE-A698AEEABB4A}" type="datetimeFigureOut">
              <a:rPr lang="en-SG" smtClean="0"/>
              <a:pPr/>
              <a:t>22/1/2016</a:t>
            </a:fld>
            <a:endParaRPr lang="en-SG"/>
          </a:p>
        </p:txBody>
      </p:sp>
      <p:sp>
        <p:nvSpPr>
          <p:cNvPr id="3" name="Footer Placeholder 2"/>
          <p:cNvSpPr>
            <a:spLocks noGrp="1"/>
          </p:cNvSpPr>
          <p:nvPr>
            <p:ph type="ftr" sz="quarter" idx="11"/>
          </p:nvPr>
        </p:nvSpPr>
        <p:spPr/>
        <p:txBody>
          <a:bodyPr/>
          <a:lstStyle>
            <a:lvl1pPr>
              <a:defRPr/>
            </a:lvl1pPr>
          </a:lstStyle>
          <a:p>
            <a:endParaRPr lang="en-SG"/>
          </a:p>
        </p:txBody>
      </p:sp>
      <p:sp>
        <p:nvSpPr>
          <p:cNvPr id="4" name="Slide Number Placeholder 3"/>
          <p:cNvSpPr>
            <a:spLocks noGrp="1"/>
          </p:cNvSpPr>
          <p:nvPr>
            <p:ph type="sldNum" sz="quarter" idx="12"/>
          </p:nvPr>
        </p:nvSpPr>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207190D-58F2-4D06-BDCE-A698AEEABB4A}" type="datetimeFigureOut">
              <a:rPr lang="en-SG" smtClean="0"/>
              <a:pPr/>
              <a:t>22/1/2016</a:t>
            </a:fld>
            <a:endParaRPr lang="en-SG"/>
          </a:p>
        </p:txBody>
      </p:sp>
      <p:sp>
        <p:nvSpPr>
          <p:cNvPr id="6" name="Footer Placeholder 5"/>
          <p:cNvSpPr>
            <a:spLocks noGrp="1"/>
          </p:cNvSpPr>
          <p:nvPr>
            <p:ph type="ftr" sz="quarter" idx="11"/>
          </p:nvPr>
        </p:nvSpPr>
        <p:spPr/>
        <p:txBody>
          <a:bodyPr/>
          <a:lstStyle>
            <a:lvl1pPr>
              <a:defRPr/>
            </a:lvl1pPr>
          </a:lstStyle>
          <a:p>
            <a:endParaRPr lang="en-SG"/>
          </a:p>
        </p:txBody>
      </p:sp>
      <p:sp>
        <p:nvSpPr>
          <p:cNvPr id="7" name="Slide Number Placeholder 6"/>
          <p:cNvSpPr>
            <a:spLocks noGrp="1"/>
          </p:cNvSpPr>
          <p:nvPr>
            <p:ph type="sldNum" sz="quarter" idx="12"/>
          </p:nvPr>
        </p:nvSpPr>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207190D-58F2-4D06-BDCE-A698AEEABB4A}" type="datetimeFigureOut">
              <a:rPr lang="en-SG" smtClean="0"/>
              <a:pPr/>
              <a:t>22/1/2016</a:t>
            </a:fld>
            <a:endParaRPr lang="en-SG"/>
          </a:p>
        </p:txBody>
      </p:sp>
      <p:sp>
        <p:nvSpPr>
          <p:cNvPr id="6" name="Footer Placeholder 5"/>
          <p:cNvSpPr>
            <a:spLocks noGrp="1"/>
          </p:cNvSpPr>
          <p:nvPr>
            <p:ph type="ftr" sz="quarter" idx="11"/>
          </p:nvPr>
        </p:nvSpPr>
        <p:spPr/>
        <p:txBody>
          <a:bodyPr/>
          <a:lstStyle>
            <a:lvl1pPr>
              <a:defRPr/>
            </a:lvl1pPr>
          </a:lstStyle>
          <a:p>
            <a:endParaRPr lang="en-SG"/>
          </a:p>
        </p:txBody>
      </p:sp>
      <p:sp>
        <p:nvSpPr>
          <p:cNvPr id="7" name="Slide Number Placeholder 6"/>
          <p:cNvSpPr>
            <a:spLocks noGrp="1"/>
          </p:cNvSpPr>
          <p:nvPr>
            <p:ph type="sldNum" sz="quarter" idx="12"/>
          </p:nvPr>
        </p:nvSpPr>
        <p:spPr/>
        <p:txBody>
          <a:bodyPr/>
          <a:lstStyle>
            <a:lvl1pPr>
              <a:defRPr/>
            </a:lvl1pPr>
          </a:lstStyle>
          <a:p>
            <a:fld id="{512A1DE6-48A6-4F2D-BEC5-554C72505CCB}" type="slidenum">
              <a:rPr lang="en-SG" smtClean="0"/>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906D58"/>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122" name="Rectangle 1026"/>
          <p:cNvSpPr>
            <a:spLocks noChangeArrowheads="1"/>
          </p:cNvSpPr>
          <p:nvPr/>
        </p:nvSpPr>
        <p:spPr bwMode="ltGray">
          <a:xfrm>
            <a:off x="609600" y="228600"/>
            <a:ext cx="8239125" cy="6391275"/>
          </a:xfrm>
          <a:prstGeom prst="rect">
            <a:avLst/>
          </a:prstGeom>
          <a:solidFill>
            <a:srgbClr val="EDE7E3"/>
          </a:solidFill>
          <a:ln w="9525">
            <a:noFill/>
            <a:miter lim="800000"/>
            <a:headEnd/>
            <a:tailEnd/>
          </a:ln>
        </p:spPr>
        <p:txBody>
          <a:bodyPr wrap="none" anchor="ctr"/>
          <a:lstStyle/>
          <a:p>
            <a:pPr algn="ctr"/>
            <a:endParaRPr kumimoji="1" lang="en-US"/>
          </a:p>
        </p:txBody>
      </p:sp>
      <p:sp>
        <p:nvSpPr>
          <p:cNvPr id="5123" name="Line 1027"/>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lstStyle/>
          <a:p>
            <a:endParaRPr lang="en-SG"/>
          </a:p>
        </p:txBody>
      </p:sp>
      <p:pic>
        <p:nvPicPr>
          <p:cNvPr id="5124" name="Picture 1028" descr="A:\minispir.GIF"/>
          <p:cNvPicPr>
            <a:picLocks noChangeAspect="1" noChangeArrowheads="1"/>
          </p:cNvPicPr>
          <p:nvPr/>
        </p:nvPicPr>
        <p:blipFill>
          <a:blip r:embed="rId13" cstate="print"/>
          <a:srcRect b="5333"/>
          <a:stretch>
            <a:fillRect/>
          </a:stretch>
        </p:blipFill>
        <p:spPr bwMode="ltGray">
          <a:xfrm>
            <a:off x="0" y="50800"/>
            <a:ext cx="1181100" cy="4057650"/>
          </a:xfrm>
          <a:prstGeom prst="rect">
            <a:avLst/>
          </a:prstGeom>
          <a:noFill/>
        </p:spPr>
      </p:pic>
      <p:pic>
        <p:nvPicPr>
          <p:cNvPr id="5125" name="Picture 1029" descr="A:\minispir.GIF"/>
          <p:cNvPicPr>
            <a:picLocks noChangeAspect="1" noChangeArrowheads="1"/>
          </p:cNvPicPr>
          <p:nvPr/>
        </p:nvPicPr>
        <p:blipFill>
          <a:blip r:embed="rId13" cstate="print"/>
          <a:srcRect t="39999"/>
          <a:stretch>
            <a:fillRect/>
          </a:stretch>
        </p:blipFill>
        <p:spPr bwMode="ltGray">
          <a:xfrm>
            <a:off x="0" y="4222750"/>
            <a:ext cx="1181100" cy="2571750"/>
          </a:xfrm>
          <a:prstGeom prst="rect">
            <a:avLst/>
          </a:prstGeom>
          <a:noFill/>
        </p:spPr>
      </p:pic>
      <p:sp>
        <p:nvSpPr>
          <p:cNvPr id="5126" name="Rectangle 1030"/>
          <p:cNvSpPr>
            <a:spLocks noGrp="1" noChangeArrowheads="1"/>
          </p:cNvSpPr>
          <p:nvPr>
            <p:ph type="title"/>
          </p:nvPr>
        </p:nvSpPr>
        <p:spPr bwMode="auto">
          <a:xfrm>
            <a:off x="1066800" y="381000"/>
            <a:ext cx="7620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7" name="Rectangle 1031"/>
          <p:cNvSpPr>
            <a:spLocks noGrp="1" noChangeArrowheads="1"/>
          </p:cNvSpPr>
          <p:nvPr>
            <p:ph type="body" idx="1"/>
          </p:nvPr>
        </p:nvSpPr>
        <p:spPr bwMode="auto">
          <a:xfrm>
            <a:off x="1066800" y="1752600"/>
            <a:ext cx="76200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8" name="Rectangle 1032"/>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F207190D-58F2-4D06-BDCE-A698AEEABB4A}" type="datetimeFigureOut">
              <a:rPr lang="en-SG" smtClean="0"/>
              <a:pPr/>
              <a:t>22/1/2016</a:t>
            </a:fld>
            <a:endParaRPr lang="en-SG"/>
          </a:p>
        </p:txBody>
      </p:sp>
      <p:sp>
        <p:nvSpPr>
          <p:cNvPr id="5129" name="Rectangle 1033"/>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SG"/>
          </a:p>
        </p:txBody>
      </p:sp>
      <p:sp>
        <p:nvSpPr>
          <p:cNvPr id="5130" name="Rectangle 1034"/>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12A1DE6-48A6-4F2D-BEC5-554C72505CCB}" type="slidenum">
              <a:rPr lang="en-SG" smtClean="0"/>
              <a:pPr/>
              <a:t>‹#›</a:t>
            </a:fld>
            <a:endParaRPr lang="en-SG"/>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Community Based Assessment </a:t>
            </a:r>
            <a:endParaRPr lang="en-SG" dirty="0"/>
          </a:p>
        </p:txBody>
      </p:sp>
      <p:sp>
        <p:nvSpPr>
          <p:cNvPr id="3" name="Subtitle 2"/>
          <p:cNvSpPr>
            <a:spLocks noGrp="1"/>
          </p:cNvSpPr>
          <p:nvPr>
            <p:ph type="subTitle" idx="1"/>
          </p:nvPr>
        </p:nvSpPr>
        <p:spPr/>
        <p:txBody>
          <a:bodyPr/>
          <a:lstStyle/>
          <a:p>
            <a:r>
              <a:rPr lang="en-US" dirty="0" smtClean="0"/>
              <a:t>Meaning and Importance</a:t>
            </a:r>
            <a:endParaRPr lang="en-S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a:xfrm>
            <a:off x="1066800" y="1752600"/>
            <a:ext cx="7681664" cy="4772744"/>
          </a:xfrm>
        </p:spPr>
        <p:txBody>
          <a:bodyPr>
            <a:normAutofit fontScale="85000" lnSpcReduction="20000"/>
          </a:bodyPr>
          <a:lstStyle/>
          <a:p>
            <a:pPr lvl="0" algn="just"/>
            <a:r>
              <a:rPr lang="en-IN" dirty="0"/>
              <a:t>Assessment of needs (welfare &amp; developmental), problems, and concerns of the people by the people themselves by means of participatory methods</a:t>
            </a:r>
            <a:endParaRPr lang="en-SG" dirty="0"/>
          </a:p>
          <a:p>
            <a:pPr lvl="0" algn="just"/>
            <a:r>
              <a:rPr lang="en-IN" dirty="0"/>
              <a:t>Understanding the problems and needs of the people as they experience in contrast to assessment made by an external expert</a:t>
            </a:r>
            <a:endParaRPr lang="en-SG" dirty="0"/>
          </a:p>
          <a:p>
            <a:pPr lvl="0" algn="just"/>
            <a:r>
              <a:rPr lang="en-IN" dirty="0"/>
              <a:t>People know more about their problems, needs and the available options with regard to the solutions than the outsiders</a:t>
            </a:r>
            <a:endParaRPr lang="en-SG" dirty="0"/>
          </a:p>
          <a:p>
            <a:pPr lvl="0" algn="just"/>
            <a:r>
              <a:rPr lang="en-IN" dirty="0"/>
              <a:t>Given a chance, the people might solve their own problems in an efficient manner</a:t>
            </a:r>
            <a:endParaRPr lang="en-SG" dirty="0"/>
          </a:p>
          <a:p>
            <a:pPr lvl="0" algn="just"/>
            <a:r>
              <a:rPr lang="en-IN" dirty="0"/>
              <a:t>People’s solutions are more sustainable than a solution imposed from outside</a:t>
            </a:r>
            <a:endParaRPr lang="en-SG" dirty="0"/>
          </a:p>
          <a:p>
            <a:pPr algn="just"/>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a:xfrm>
            <a:off x="1066800" y="1752600"/>
            <a:ext cx="7753672" cy="4844752"/>
          </a:xfrm>
        </p:spPr>
        <p:txBody>
          <a:bodyPr>
            <a:normAutofit fontScale="85000" lnSpcReduction="10000"/>
          </a:bodyPr>
          <a:lstStyle/>
          <a:p>
            <a:pPr lvl="0" algn="just"/>
            <a:r>
              <a:rPr lang="en-IN" dirty="0"/>
              <a:t>People have better control of the situation, when their own plan is executed</a:t>
            </a:r>
            <a:endParaRPr lang="en-SG" dirty="0"/>
          </a:p>
          <a:p>
            <a:pPr lvl="0" algn="just"/>
            <a:r>
              <a:rPr lang="en-IN" dirty="0"/>
              <a:t>Outsiders often deal with the apparent (superficial) problems; but people know the root </a:t>
            </a:r>
            <a:r>
              <a:rPr lang="en-IN" dirty="0" smtClean="0"/>
              <a:t>causes.</a:t>
            </a:r>
            <a:endParaRPr lang="en-SG" dirty="0"/>
          </a:p>
          <a:p>
            <a:pPr lvl="0" algn="just"/>
            <a:r>
              <a:rPr lang="en-IN" dirty="0"/>
              <a:t>Community based assessment involves more brains to identify problems, assess their impact, plan for viable solutions, implement the action plan, monitor its progress and evaluate the outcome</a:t>
            </a:r>
            <a:endParaRPr lang="en-SG" dirty="0"/>
          </a:p>
          <a:p>
            <a:pPr lvl="0" algn="just"/>
            <a:r>
              <a:rPr lang="en-IN" dirty="0"/>
              <a:t>Community based assessment allows the people to take charge of their own </a:t>
            </a:r>
            <a:r>
              <a:rPr lang="en-IN" dirty="0" smtClean="0"/>
              <a:t>development</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pPr lvl="0" algn="l"/>
            <a:r>
              <a:rPr lang="en-IN" sz="3100" b="1" dirty="0" smtClean="0"/>
              <a:t>Participatory methods for need assessment, planning and social impact assessment</a:t>
            </a:r>
            <a:r>
              <a:rPr lang="en-SG" sz="6000" dirty="0" smtClean="0"/>
              <a:t/>
            </a:r>
            <a:br>
              <a:rPr lang="en-SG" sz="6000" dirty="0" smtClean="0"/>
            </a:br>
            <a:endParaRPr lang="en-SG" dirty="0"/>
          </a:p>
        </p:txBody>
      </p:sp>
      <p:sp>
        <p:nvSpPr>
          <p:cNvPr id="3" name="Content Placeholder 2"/>
          <p:cNvSpPr>
            <a:spLocks noGrp="1"/>
          </p:cNvSpPr>
          <p:nvPr>
            <p:ph idx="1"/>
          </p:nvPr>
        </p:nvSpPr>
        <p:spPr>
          <a:xfrm>
            <a:off x="827584" y="1600200"/>
            <a:ext cx="8064896" cy="4853136"/>
          </a:xfrm>
        </p:spPr>
        <p:txBody>
          <a:bodyPr>
            <a:normAutofit fontScale="92500" lnSpcReduction="10000"/>
          </a:bodyPr>
          <a:lstStyle/>
          <a:p>
            <a:pPr lvl="1">
              <a:buNone/>
            </a:pPr>
            <a:r>
              <a:rPr lang="en-IN" b="1" dirty="0" smtClean="0"/>
              <a:t>A) Community </a:t>
            </a:r>
            <a:r>
              <a:rPr lang="en-IN" b="1" dirty="0"/>
              <a:t>Need Assessment (CNA</a:t>
            </a:r>
            <a:r>
              <a:rPr lang="en-IN" b="1" dirty="0" smtClean="0"/>
              <a:t>): </a:t>
            </a:r>
            <a:endParaRPr lang="en-SG" sz="4000" dirty="0"/>
          </a:p>
          <a:p>
            <a:pPr lvl="0"/>
            <a:r>
              <a:rPr lang="en-IN" sz="3000" dirty="0"/>
              <a:t>CNA refers to participatory methods for need assessment</a:t>
            </a:r>
            <a:endParaRPr lang="en-SG" sz="4300" dirty="0"/>
          </a:p>
          <a:p>
            <a:pPr lvl="0"/>
            <a:r>
              <a:rPr lang="en-IN" sz="3000" dirty="0" smtClean="0"/>
              <a:t> CNA </a:t>
            </a:r>
            <a:r>
              <a:rPr lang="en-IN" sz="3000" dirty="0"/>
              <a:t>is the first step of community based assessment </a:t>
            </a:r>
            <a:endParaRPr lang="en-SG" sz="4300" dirty="0"/>
          </a:p>
          <a:p>
            <a:pPr lvl="1" algn="just"/>
            <a:r>
              <a:rPr lang="en-IN" dirty="0"/>
              <a:t>Inquiring about the development services within the community, their satisfaction with services, and the services needed further in the community with aim of community change that can build the capacity of community-based organisations that are designed to provide its residents’ services and development opportunities</a:t>
            </a:r>
            <a:endParaRPr lang="en-SG" sz="4000" dirty="0"/>
          </a:p>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a:xfrm>
            <a:off x="1066800" y="1752600"/>
            <a:ext cx="7753672" cy="4484712"/>
          </a:xfrm>
        </p:spPr>
        <p:txBody>
          <a:bodyPr/>
          <a:lstStyle/>
          <a:p>
            <a:pPr lvl="0"/>
            <a:r>
              <a:rPr lang="en-IN" b="1" dirty="0"/>
              <a:t>CNA has four phases</a:t>
            </a:r>
            <a:r>
              <a:rPr lang="en-IN" dirty="0"/>
              <a:t>:	</a:t>
            </a:r>
            <a:endParaRPr lang="en-SG" sz="4400" dirty="0"/>
          </a:p>
          <a:p>
            <a:pPr lvl="1"/>
            <a:r>
              <a:rPr lang="en-IN" dirty="0"/>
              <a:t>Planning and organising phase</a:t>
            </a:r>
            <a:endParaRPr lang="en-SG" sz="4000" dirty="0"/>
          </a:p>
          <a:p>
            <a:pPr lvl="1"/>
            <a:r>
              <a:rPr lang="en-IN" dirty="0"/>
              <a:t>Data collection</a:t>
            </a:r>
            <a:endParaRPr lang="en-SG" sz="4000" dirty="0"/>
          </a:p>
          <a:p>
            <a:pPr lvl="1"/>
            <a:r>
              <a:rPr lang="en-IN" dirty="0"/>
              <a:t>Summarising and disseminating the needs assessment survey results and</a:t>
            </a:r>
            <a:endParaRPr lang="en-SG" sz="4000" dirty="0"/>
          </a:p>
          <a:p>
            <a:pPr lvl="1"/>
            <a:r>
              <a:rPr lang="en-IN" dirty="0"/>
              <a:t>Sharing the results through public forums to facilitate action planning</a:t>
            </a:r>
            <a:endParaRPr lang="en-SG" sz="4000" dirty="0"/>
          </a:p>
          <a:p>
            <a:pPr>
              <a:buNone/>
            </a:pP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a:xfrm>
            <a:off x="1066800" y="1556792"/>
            <a:ext cx="7753672" cy="4968552"/>
          </a:xfrm>
        </p:spPr>
        <p:txBody>
          <a:bodyPr/>
          <a:lstStyle/>
          <a:p>
            <a:pPr lvl="0"/>
            <a:r>
              <a:rPr lang="en-IN" dirty="0"/>
              <a:t>Planning phase: </a:t>
            </a:r>
            <a:endParaRPr lang="en-SG" sz="4400" dirty="0"/>
          </a:p>
          <a:p>
            <a:pPr lvl="1"/>
            <a:r>
              <a:rPr lang="en-IN" dirty="0"/>
              <a:t>Establishing partnership between community based organisations </a:t>
            </a:r>
            <a:r>
              <a:rPr lang="en-IN" dirty="0" smtClean="0"/>
              <a:t>to </a:t>
            </a:r>
            <a:r>
              <a:rPr lang="en-IN" dirty="0"/>
              <a:t>be involved in need assessment; </a:t>
            </a:r>
            <a:endParaRPr lang="en-SG" sz="4000" dirty="0"/>
          </a:p>
          <a:p>
            <a:pPr lvl="1"/>
            <a:r>
              <a:rPr lang="en-IN" dirty="0"/>
              <a:t>knowing each other and to develop specific goals and objectives for the need assessment process</a:t>
            </a:r>
            <a:endParaRPr lang="en-SG" sz="4000" dirty="0"/>
          </a:p>
          <a:p>
            <a:pPr lvl="1"/>
            <a:r>
              <a:rPr lang="en-IN" dirty="0"/>
              <a:t>Information gathering: holding several meetings between organisation staff and other partners (grassroots groups or researchers)</a:t>
            </a:r>
            <a:endParaRPr lang="en-SG" sz="4000" dirty="0"/>
          </a:p>
          <a:p>
            <a:pPr>
              <a:buNone/>
            </a:pP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743744"/>
          </a:xfrm>
        </p:spPr>
        <p:txBody>
          <a:bodyPr/>
          <a:lstStyle/>
          <a:p>
            <a:endParaRPr lang="en-SG" dirty="0"/>
          </a:p>
        </p:txBody>
      </p:sp>
      <p:sp>
        <p:nvSpPr>
          <p:cNvPr id="3" name="Content Placeholder 2"/>
          <p:cNvSpPr>
            <a:spLocks noGrp="1"/>
          </p:cNvSpPr>
          <p:nvPr>
            <p:ph idx="1"/>
          </p:nvPr>
        </p:nvSpPr>
        <p:spPr>
          <a:xfrm>
            <a:off x="1066800" y="1556792"/>
            <a:ext cx="7620000" cy="4968552"/>
          </a:xfrm>
        </p:spPr>
        <p:txBody>
          <a:bodyPr>
            <a:normAutofit lnSpcReduction="10000"/>
          </a:bodyPr>
          <a:lstStyle/>
          <a:p>
            <a:pPr lvl="2" algn="just"/>
            <a:r>
              <a:rPr lang="en-IN" dirty="0"/>
              <a:t>Identify relevant stakeholders of the programme, programme staff, funders and the </a:t>
            </a:r>
            <a:r>
              <a:rPr lang="en-IN" dirty="0" smtClean="0"/>
              <a:t>beneficiaries of </a:t>
            </a:r>
            <a:r>
              <a:rPr lang="en-IN" dirty="0"/>
              <a:t>the programme</a:t>
            </a:r>
            <a:endParaRPr lang="en-SG" sz="3600" dirty="0"/>
          </a:p>
          <a:p>
            <a:pPr lvl="2" algn="just"/>
            <a:r>
              <a:rPr lang="en-IN" dirty="0"/>
              <a:t>Learn more about the </a:t>
            </a:r>
            <a:r>
              <a:rPr lang="en-IN" dirty="0" smtClean="0"/>
              <a:t>community, </a:t>
            </a:r>
            <a:r>
              <a:rPr lang="en-IN" dirty="0"/>
              <a:t>the organisation serves and its residents</a:t>
            </a:r>
            <a:endParaRPr lang="en-SG" sz="3600" dirty="0"/>
          </a:p>
          <a:p>
            <a:pPr lvl="2" algn="just"/>
            <a:r>
              <a:rPr lang="en-IN" dirty="0"/>
              <a:t>Review the literature available regarding the development or history of the programme, information developed by programme staff</a:t>
            </a:r>
            <a:endParaRPr lang="en-SG" sz="3600" dirty="0"/>
          </a:p>
          <a:p>
            <a:pPr lvl="2" algn="just"/>
            <a:r>
              <a:rPr lang="en-IN" dirty="0"/>
              <a:t>Share expectations and approach regarding the needs assessment with other partners</a:t>
            </a:r>
            <a:endParaRPr lang="en-SG" sz="3600" dirty="0"/>
          </a:p>
          <a:p>
            <a:pPr lvl="2" algn="just"/>
            <a:r>
              <a:rPr lang="en-IN" dirty="0"/>
              <a:t>Discuss and identify potential users of the agenda likely to be generated by the needs assessment process</a:t>
            </a:r>
            <a:endParaRPr lang="en-SG" sz="3600" dirty="0"/>
          </a:p>
          <a:p>
            <a:pPr algn="just"/>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815752"/>
          </a:xfrm>
        </p:spPr>
        <p:txBody>
          <a:bodyPr/>
          <a:lstStyle/>
          <a:p>
            <a:endParaRPr lang="en-SG" dirty="0"/>
          </a:p>
        </p:txBody>
      </p:sp>
      <p:sp>
        <p:nvSpPr>
          <p:cNvPr id="3" name="Content Placeholder 2"/>
          <p:cNvSpPr>
            <a:spLocks noGrp="1"/>
          </p:cNvSpPr>
          <p:nvPr>
            <p:ph idx="1"/>
          </p:nvPr>
        </p:nvSpPr>
        <p:spPr>
          <a:xfrm>
            <a:off x="899592" y="1700808"/>
            <a:ext cx="7753672" cy="4772744"/>
          </a:xfrm>
        </p:spPr>
        <p:txBody>
          <a:bodyPr/>
          <a:lstStyle/>
          <a:p>
            <a:pPr lvl="1" algn="just"/>
            <a:r>
              <a:rPr lang="en-IN" dirty="0"/>
              <a:t>Learn about the organisation and the programme being assessed</a:t>
            </a:r>
            <a:endParaRPr lang="en-SG" sz="4000" dirty="0"/>
          </a:p>
          <a:p>
            <a:pPr lvl="2" algn="just"/>
            <a:r>
              <a:rPr lang="en-IN" dirty="0"/>
              <a:t>Learn about the organisational culture and its philosophy by interviewing staff</a:t>
            </a:r>
            <a:endParaRPr lang="en-SG" sz="3600" dirty="0"/>
          </a:p>
          <a:p>
            <a:pPr lvl="2" algn="just"/>
            <a:r>
              <a:rPr lang="en-IN" dirty="0"/>
              <a:t>Learn about the community the organisation serves by reviewing the available materials and touring the community</a:t>
            </a:r>
            <a:endParaRPr lang="en-SG" sz="3600" dirty="0"/>
          </a:p>
          <a:p>
            <a:pPr lvl="2" algn="just"/>
            <a:r>
              <a:rPr lang="en-IN" dirty="0"/>
              <a:t>Literature review to see what the recent research has to offer (results of previous need assessments / research methodology)</a:t>
            </a:r>
            <a:endParaRPr lang="en-SG" sz="3600" dirty="0"/>
          </a:p>
          <a:p>
            <a:pPr algn="just"/>
            <a:endParaRPr lang="en-S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404664"/>
            <a:ext cx="7848872" cy="6120680"/>
          </a:xfrm>
        </p:spPr>
        <p:txBody>
          <a:bodyPr>
            <a:normAutofit fontScale="92500" lnSpcReduction="10000"/>
          </a:bodyPr>
          <a:lstStyle/>
          <a:p>
            <a:pPr marL="342900" lvl="2" indent="-342900" algn="just"/>
            <a:r>
              <a:rPr lang="en-SG" dirty="0" smtClean="0"/>
              <a:t>Details of programme in terms of implementation and development of service delivery</a:t>
            </a:r>
          </a:p>
          <a:p>
            <a:pPr marL="342900" lvl="2" indent="-342900" algn="just"/>
            <a:r>
              <a:rPr lang="en-SG" dirty="0" smtClean="0"/>
              <a:t>Resources of the organisation and the programme</a:t>
            </a:r>
          </a:p>
          <a:p>
            <a:pPr marL="342900" lvl="2" indent="-342900" algn="just"/>
            <a:r>
              <a:rPr lang="en-SG" dirty="0" smtClean="0"/>
              <a:t>Identify and learn about the programme that would most benefit from a need assessment</a:t>
            </a:r>
          </a:p>
          <a:p>
            <a:pPr marL="342900" lvl="2" indent="-342900" algn="just"/>
            <a:r>
              <a:rPr lang="en-IN" dirty="0" smtClean="0"/>
              <a:t>Identify </a:t>
            </a:r>
            <a:r>
              <a:rPr lang="en-IN" dirty="0"/>
              <a:t>goals and objectives for the needs assessment</a:t>
            </a:r>
            <a:endParaRPr lang="en-SG" sz="4000" dirty="0"/>
          </a:p>
          <a:p>
            <a:pPr lvl="2" algn="just"/>
            <a:r>
              <a:rPr lang="en-IN" dirty="0"/>
              <a:t>Identify the strategy to conduct a need assessment of the community</a:t>
            </a:r>
            <a:endParaRPr lang="en-SG" sz="3600" dirty="0"/>
          </a:p>
          <a:p>
            <a:pPr lvl="2" algn="just"/>
            <a:r>
              <a:rPr lang="en-IN" dirty="0"/>
              <a:t>Define goals for the needs assessment</a:t>
            </a:r>
            <a:endParaRPr lang="en-SG" sz="3600" dirty="0"/>
          </a:p>
          <a:p>
            <a:pPr lvl="2" algn="just"/>
            <a:r>
              <a:rPr lang="en-IN" dirty="0"/>
              <a:t>Discuss roles and expectations for each partner</a:t>
            </a:r>
            <a:endParaRPr lang="en-SG" sz="3600" dirty="0"/>
          </a:p>
          <a:p>
            <a:pPr lvl="2" algn="just"/>
            <a:r>
              <a:rPr lang="en-IN" dirty="0"/>
              <a:t>Defining specific purpose of the needs assessment: Use of the data collected: to set a new agenda, support a new programme, or support new changes in service delivery or policies</a:t>
            </a:r>
            <a:endParaRPr lang="en-SG" sz="3600" dirty="0"/>
          </a:p>
          <a:p>
            <a:pPr lvl="2" algn="just"/>
            <a:r>
              <a:rPr lang="en-IN" dirty="0"/>
              <a:t>Time line for the needs assessment</a:t>
            </a:r>
            <a:endParaRPr lang="en-SG" sz="3600" dirty="0"/>
          </a:p>
          <a:p>
            <a:pPr lvl="2" algn="just"/>
            <a:r>
              <a:rPr lang="en-IN" dirty="0"/>
              <a:t>Identify the target population, selection of the sample from the population</a:t>
            </a:r>
            <a:endParaRPr lang="en-SG" sz="3600" dirty="0"/>
          </a:p>
          <a:p>
            <a:pPr marL="342900" lvl="2" indent="-342900" algn="just"/>
            <a:endParaRPr lang="en-SG" dirty="0"/>
          </a:p>
        </p:txBody>
      </p:sp>
    </p:spTree>
  </p:cSld>
  <p:clrMapOvr>
    <a:masterClrMapping/>
  </p:clrMapOvr>
</p:sld>
</file>

<file path=ppt/theme/theme1.xml><?xml version="1.0" encoding="utf-8"?>
<a:theme xmlns:a="http://schemas.openxmlformats.org/drawingml/2006/main" name="Theme1">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Theme1</Template>
  <TotalTime>46</TotalTime>
  <Words>559</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Theme1</vt:lpstr>
      <vt:lpstr>Community Based Assessment </vt:lpstr>
      <vt:lpstr>PowerPoint Presentation</vt:lpstr>
      <vt:lpstr>PowerPoint Presentation</vt:lpstr>
      <vt:lpstr>Participatory methods for need assessment, planning and social impact assessment </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Based Assessment </dc:title>
  <dc:creator>hp</dc:creator>
  <cp:lastModifiedBy>Pradeep</cp:lastModifiedBy>
  <cp:revision>11</cp:revision>
  <dcterms:created xsi:type="dcterms:W3CDTF">2013-02-04T16:43:27Z</dcterms:created>
  <dcterms:modified xsi:type="dcterms:W3CDTF">2016-01-22T06:13:38Z</dcterms:modified>
</cp:coreProperties>
</file>