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7" r:id="rId6"/>
    <p:sldId id="269" r:id="rId7"/>
    <p:sldId id="261" r:id="rId8"/>
    <p:sldId id="262" r:id="rId9"/>
    <p:sldId id="263" r:id="rId10"/>
    <p:sldId id="264" r:id="rId11"/>
    <p:sldId id="270" r:id="rId12"/>
    <p:sldId id="268" r:id="rId13"/>
    <p:sldId id="259" r:id="rId14"/>
    <p:sldId id="265" r:id="rId15"/>
    <p:sldId id="271" r:id="rId16"/>
    <p:sldId id="273" r:id="rId17"/>
    <p:sldId id="266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85247E0-BE0F-4F4E-B146-62D7E428C620}" type="datetimeFigureOut">
              <a:rPr lang="en-US" smtClean="0"/>
              <a:pPr/>
              <a:t>1/17/2019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88263A5-9E6F-4D95-8EA2-47D2F1BCB20D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ethicsusa.org/values-in-action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Programme PLANNING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program planning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Justify the budget and gain financial support </a:t>
            </a:r>
          </a:p>
          <a:p>
            <a:r>
              <a:rPr lang="en-US" dirty="0" smtClean="0"/>
              <a:t>Determine the priorities </a:t>
            </a:r>
          </a:p>
          <a:p>
            <a:r>
              <a:rPr lang="en-US" dirty="0" smtClean="0"/>
              <a:t>Define the goals</a:t>
            </a:r>
          </a:p>
          <a:p>
            <a:r>
              <a:rPr lang="en-US" dirty="0" smtClean="0"/>
              <a:t>To provide means for evaluation, also norms and standard of the services </a:t>
            </a:r>
          </a:p>
          <a:p>
            <a:r>
              <a:rPr lang="en-US" dirty="0" smtClean="0"/>
              <a:t>To documents the details of activities and instructions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Factors in Programme Planning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The programme must be in accord with the facilities and traditions of the community </a:t>
            </a:r>
          </a:p>
          <a:p>
            <a:r>
              <a:rPr lang="en-IN" dirty="0" smtClean="0"/>
              <a:t>The programme must be tailored to fit into the needs and interest of the group members. </a:t>
            </a:r>
          </a:p>
          <a:p>
            <a:r>
              <a:rPr lang="en-IN" dirty="0" smtClean="0"/>
              <a:t>The programme must be based upon the resources which exist in the community </a:t>
            </a:r>
          </a:p>
          <a:p>
            <a:r>
              <a:rPr lang="en-IN" dirty="0" smtClean="0"/>
              <a:t>The programme should provide opportunities for all members to participate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Program Planning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</a:t>
            </a:r>
            <a:r>
              <a:rPr lang="hi-IN" dirty="0" smtClean="0"/>
              <a:t>nterest and need of group members </a:t>
            </a:r>
          </a:p>
          <a:p>
            <a:endParaRPr lang="hi-IN" dirty="0"/>
          </a:p>
          <a:p>
            <a:r>
              <a:rPr lang="en-IN" dirty="0" smtClean="0"/>
              <a:t>R</a:t>
            </a:r>
            <a:r>
              <a:rPr lang="hi-IN" dirty="0" smtClean="0"/>
              <a:t>es</a:t>
            </a:r>
            <a:r>
              <a:rPr lang="en-US" dirty="0" smtClean="0"/>
              <a:t>p</a:t>
            </a:r>
            <a:r>
              <a:rPr lang="hi-IN" dirty="0" smtClean="0"/>
              <a:t>ons</a:t>
            </a:r>
            <a:r>
              <a:rPr lang="en-US" dirty="0" err="1" smtClean="0"/>
              <a:t>i</a:t>
            </a:r>
            <a:r>
              <a:rPr lang="hi-IN" dirty="0" smtClean="0"/>
              <a:t>bilty as per the ability of group members </a:t>
            </a:r>
          </a:p>
          <a:p>
            <a:endParaRPr lang="hi-IN" dirty="0"/>
          </a:p>
          <a:p>
            <a:r>
              <a:rPr lang="en-IN" dirty="0" smtClean="0"/>
              <a:t>C</a:t>
            </a:r>
            <a:r>
              <a:rPr lang="hi-IN" dirty="0" smtClean="0"/>
              <a:t>irculting responsibilty of the tas</a:t>
            </a:r>
            <a:r>
              <a:rPr lang="en-US" dirty="0" smtClean="0"/>
              <a:t>k</a:t>
            </a:r>
            <a:r>
              <a:rPr lang="hi-IN" dirty="0" smtClean="0"/>
              <a:t> or program </a:t>
            </a:r>
          </a:p>
          <a:p>
            <a:endParaRPr lang="hi-IN" dirty="0"/>
          </a:p>
          <a:p>
            <a:r>
              <a:rPr lang="en-IN" dirty="0" smtClean="0"/>
              <a:t>I</a:t>
            </a:r>
            <a:r>
              <a:rPr lang="hi-IN" dirty="0" smtClean="0"/>
              <a:t>f the group is big converting it into small sub groups </a:t>
            </a:r>
          </a:p>
        </p:txBody>
      </p:sp>
    </p:spTree>
    <p:extLst>
      <p:ext uri="{BB962C8B-B14F-4D97-AF65-F5344CB8AC3E}">
        <p14:creationId xmlns:p14="http://schemas.microsoft.com/office/powerpoint/2010/main" xmlns="" val="412557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process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Setting goal</a:t>
            </a:r>
          </a:p>
          <a:p>
            <a:r>
              <a:rPr lang="en-US" dirty="0" smtClean="0"/>
              <a:t>Brainstorming with members </a:t>
            </a:r>
          </a:p>
          <a:p>
            <a:r>
              <a:rPr lang="en-US" dirty="0" smtClean="0"/>
              <a:t>Planning the program in the line with goals </a:t>
            </a:r>
          </a:p>
          <a:p>
            <a:r>
              <a:rPr lang="en-US" dirty="0" smtClean="0"/>
              <a:t>Obtaining the approval of the program</a:t>
            </a:r>
          </a:p>
          <a:p>
            <a:r>
              <a:rPr lang="en-US" dirty="0" smtClean="0"/>
              <a:t>Assign individual, group and sub group responsibilities  </a:t>
            </a:r>
          </a:p>
          <a:p>
            <a:r>
              <a:rPr lang="en-US" dirty="0" smtClean="0"/>
              <a:t>Implementation of the program </a:t>
            </a:r>
          </a:p>
          <a:p>
            <a:r>
              <a:rPr lang="en-US" dirty="0" smtClean="0"/>
              <a:t>Periodic evaluation and feedback </a:t>
            </a:r>
          </a:p>
          <a:p>
            <a:r>
              <a:rPr lang="en-US" dirty="0" smtClean="0"/>
              <a:t>Follow up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implementation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Overall framework </a:t>
            </a:r>
          </a:p>
          <a:p>
            <a:endParaRPr lang="en-US" dirty="0" smtClean="0"/>
          </a:p>
          <a:p>
            <a:r>
              <a:rPr lang="en-US" dirty="0" smtClean="0"/>
              <a:t>Challenges</a:t>
            </a:r>
          </a:p>
          <a:p>
            <a:endParaRPr lang="en-US" dirty="0" smtClean="0"/>
          </a:p>
          <a:p>
            <a:r>
              <a:rPr lang="en-US" dirty="0" smtClean="0"/>
              <a:t>Activity wise details</a:t>
            </a:r>
          </a:p>
          <a:p>
            <a:pPr lvl="1"/>
            <a:r>
              <a:rPr lang="en-US" dirty="0" smtClean="0"/>
              <a:t>Communication, Launch workshop, Short term, training, Medium term training, Laboratory development, Library support, International training, Participation in international, Conference, Meetings, Changes, Administrative issues </a:t>
            </a:r>
          </a:p>
          <a:p>
            <a:pPr lvl="1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of program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Character building </a:t>
            </a:r>
          </a:p>
          <a:p>
            <a:r>
              <a:rPr lang="en-US" dirty="0" smtClean="0"/>
              <a:t>Specific interaction </a:t>
            </a:r>
          </a:p>
          <a:p>
            <a:r>
              <a:rPr lang="en-US" dirty="0" smtClean="0"/>
              <a:t>Mutual Cooperation </a:t>
            </a:r>
          </a:p>
          <a:p>
            <a:r>
              <a:rPr lang="en-US" dirty="0" smtClean="0"/>
              <a:t>Healthy environments </a:t>
            </a:r>
          </a:p>
          <a:p>
            <a:r>
              <a:rPr lang="en-US" dirty="0" smtClean="0"/>
              <a:t>Cohesiveness </a:t>
            </a:r>
            <a:r>
              <a:rPr lang="hi-IN" dirty="0" smtClean="0"/>
              <a:t>चिकटपणा</a:t>
            </a:r>
            <a:endParaRPr lang="en-US" dirty="0" smtClean="0"/>
          </a:p>
          <a:p>
            <a:r>
              <a:rPr lang="en-US" dirty="0" smtClean="0"/>
              <a:t>Develops Understanding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of program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Rehearsal / practice </a:t>
            </a:r>
          </a:p>
          <a:p>
            <a:r>
              <a:rPr lang="en-US" dirty="0" smtClean="0"/>
              <a:t>Behavioral change</a:t>
            </a:r>
          </a:p>
          <a:p>
            <a:r>
              <a:rPr lang="en-US" dirty="0" smtClean="0"/>
              <a:t>Reciprocal </a:t>
            </a:r>
          </a:p>
          <a:p>
            <a:r>
              <a:rPr lang="en-US" dirty="0" smtClean="0"/>
              <a:t>Collective decision making </a:t>
            </a:r>
          </a:p>
          <a:p>
            <a:r>
              <a:rPr lang="en-US" dirty="0" smtClean="0"/>
              <a:t>Peer relationship</a:t>
            </a:r>
          </a:p>
          <a:p>
            <a:r>
              <a:rPr lang="en-US" dirty="0" smtClean="0"/>
              <a:t>Potentiality to fulfill the needs of member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References, </a:t>
            </a:r>
          </a:p>
          <a:p>
            <a:pPr lvl="1"/>
            <a:r>
              <a:rPr lang="en-US" dirty="0" smtClean="0"/>
              <a:t>www.scribbd.com</a:t>
            </a:r>
            <a:endParaRPr lang="hi-IN" dirty="0" smtClean="0"/>
          </a:p>
          <a:p>
            <a:pPr lvl="1"/>
            <a:endParaRPr lang="hi-IN" dirty="0" smtClean="0"/>
          </a:p>
          <a:p>
            <a:pPr lvl="1"/>
            <a:r>
              <a:rPr lang="hi-IN" i="1" dirty="0"/>
              <a:t>प्रा. प्रदीपकुमार, व्यावसायिक समाजकार्यत, व्यक्ती, समूह आणि समुदयासोबत कार्य, यश पब्लिशर्स डिस्ट्रीब्यूटर्स, महाल, नागपूर – ३२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http://theteamconferenceandgroupworkproject.org/about-social-group-work/the-values-of-social-group-work/ 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http://ethicsusa.org/values-in-action/</a:t>
            </a:r>
            <a:endParaRPr lang="en-US" dirty="0" smtClean="0"/>
          </a:p>
          <a:p>
            <a:r>
              <a:rPr lang="en-US" dirty="0" smtClean="0"/>
              <a:t>http://blog.cengage.com/tips-for-students-seven-reasons-to-value-group-work/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Thank you…!!!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Social Group Work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The right of people to contribute actively to their own destinies.</a:t>
            </a:r>
          </a:p>
          <a:p>
            <a:r>
              <a:rPr lang="en-IN" dirty="0" smtClean="0"/>
              <a:t>Respect for what people can do on their own behalf and on behalf of others.</a:t>
            </a:r>
          </a:p>
          <a:p>
            <a:r>
              <a:rPr lang="en-IN" dirty="0" smtClean="0"/>
              <a:t>The right to shape the nature of service/treatment toward relevance.</a:t>
            </a:r>
          </a:p>
          <a:p>
            <a:r>
              <a:rPr lang="en-IN" dirty="0" smtClean="0"/>
              <a:t>Shared authority over process in which one is immersed.</a:t>
            </a:r>
          </a:p>
          <a:p>
            <a:r>
              <a:rPr lang="en-IN" dirty="0" smtClean="0"/>
              <a:t>The right to be happy and productive.</a:t>
            </a:r>
          </a:p>
          <a:p>
            <a:r>
              <a:rPr lang="en-IN" dirty="0" smtClean="0"/>
              <a:t>Respect for/appreciation of difference.</a:t>
            </a:r>
          </a:p>
          <a:p>
            <a:r>
              <a:rPr lang="en-US" dirty="0" smtClean="0"/>
              <a:t>Mutual aid 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3200" dirty="0" smtClean="0"/>
          </a:p>
          <a:p>
            <a:r>
              <a:rPr lang="en-IN" sz="3200" dirty="0" smtClean="0"/>
              <a:t>Concept of Programme</a:t>
            </a:r>
          </a:p>
          <a:p>
            <a:r>
              <a:rPr lang="en-US" sz="3200" dirty="0" smtClean="0"/>
              <a:t>Significance of </a:t>
            </a:r>
            <a:r>
              <a:rPr lang="en-IN" sz="3200" dirty="0" smtClean="0"/>
              <a:t>Programme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Values of </a:t>
            </a:r>
            <a:r>
              <a:rPr lang="en-IN" sz="3200" dirty="0" smtClean="0"/>
              <a:t>Programme</a:t>
            </a:r>
            <a:r>
              <a:rPr lang="en-US" sz="3200" dirty="0" smtClean="0"/>
              <a:t> </a:t>
            </a:r>
            <a:endParaRPr lang="en-IN" sz="3200" dirty="0" smtClean="0"/>
          </a:p>
          <a:p>
            <a:r>
              <a:rPr lang="en-IN" sz="3200" dirty="0" smtClean="0"/>
              <a:t>Principles of programme planning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</a:t>
            </a:r>
            <a:r>
              <a:rPr lang="en-IN" sz="4000" dirty="0" smtClean="0"/>
              <a:t>Programme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program is a group of closely related &amp; independent activities </a:t>
            </a:r>
          </a:p>
          <a:p>
            <a:r>
              <a:rPr lang="en-US" dirty="0" smtClean="0"/>
              <a:t>Planned series of future events, items or performance </a:t>
            </a:r>
          </a:p>
          <a:p>
            <a:r>
              <a:rPr lang="en-US" dirty="0" smtClean="0"/>
              <a:t> A listing of the order of events and other pertinent information for a public presentation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</a:t>
            </a:r>
            <a:r>
              <a:rPr lang="en-IN" sz="4000" dirty="0" smtClean="0"/>
              <a:t>Programme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i-IN" dirty="0" smtClean="0"/>
              <a:t>कार्यक्रमात कशाचा समावेश केला जातो ? कार्यक्रम कशाप्रकारे करण्यात आला, कार्यक्रम घेण्याच्या पद्धति कोणकोणत्या होत्या? हे म्हणजे कार्यक्रम स्वरुप होय. </a:t>
            </a:r>
          </a:p>
          <a:p>
            <a:endParaRPr lang="en-IN" dirty="0" smtClean="0"/>
          </a:p>
          <a:p>
            <a:r>
              <a:rPr lang="en-IN" dirty="0" smtClean="0"/>
              <a:t>Purpose</a:t>
            </a:r>
            <a:r>
              <a:rPr lang="hi-IN" dirty="0" smtClean="0"/>
              <a:t> of program </a:t>
            </a:r>
          </a:p>
          <a:p>
            <a:endParaRPr lang="hi-IN" dirty="0" smtClean="0"/>
          </a:p>
          <a:p>
            <a:pPr lvl="1"/>
            <a:r>
              <a:rPr lang="en-IN" dirty="0" smtClean="0"/>
              <a:t>D</a:t>
            </a:r>
            <a:r>
              <a:rPr lang="hi-IN" dirty="0" smtClean="0"/>
              <a:t>evelopm</a:t>
            </a:r>
            <a:r>
              <a:rPr lang="en-US" dirty="0" smtClean="0"/>
              <a:t>e</a:t>
            </a:r>
            <a:r>
              <a:rPr lang="hi-IN" dirty="0" smtClean="0"/>
              <a:t>nt of group members or individual.</a:t>
            </a:r>
          </a:p>
          <a:p>
            <a:pPr lvl="1"/>
            <a:r>
              <a:rPr lang="en-IN" dirty="0" smtClean="0"/>
              <a:t>F</a:t>
            </a:r>
            <a:r>
              <a:rPr lang="hi-IN" dirty="0" smtClean="0"/>
              <a:t>ufilling the needs of group. </a:t>
            </a:r>
          </a:p>
          <a:p>
            <a:pPr lvl="1"/>
            <a:r>
              <a:rPr lang="en-IN" dirty="0" smtClean="0"/>
              <a:t>P</a:t>
            </a:r>
            <a:r>
              <a:rPr lang="hi-IN" dirty="0" smtClean="0"/>
              <a:t>ourposeful creation of interaction, relationship, an experience among the group members and seeking their development.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</a:t>
            </a:r>
            <a:r>
              <a:rPr lang="en-IN" sz="4000" dirty="0" smtClean="0"/>
              <a:t>Programme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system of projects or services intended to meet a group / public need </a:t>
            </a:r>
          </a:p>
          <a:p>
            <a:r>
              <a:rPr lang="en-US" dirty="0" smtClean="0"/>
              <a:t>A  plan of action aimed at accomplishing a clear business of objectives, with details on what is to be done, by whom, when, what…</a:t>
            </a:r>
          </a:p>
          <a:p>
            <a:endParaRPr lang="en-US" dirty="0" smtClean="0"/>
          </a:p>
          <a:p>
            <a:r>
              <a:rPr lang="en-US" dirty="0" smtClean="0"/>
              <a:t>Definition: </a:t>
            </a:r>
          </a:p>
          <a:p>
            <a:pPr>
              <a:buNone/>
            </a:pPr>
            <a:r>
              <a:rPr lang="en-US" dirty="0" smtClean="0"/>
              <a:t>	“A series of steps to be carried out or goals to be accomplished”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244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Activities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Play – all types of games (physical, intellectual, memory, sensory)</a:t>
            </a:r>
          </a:p>
          <a:p>
            <a:r>
              <a:rPr lang="en-US" dirty="0" smtClean="0"/>
              <a:t>Drama, mime, use of puppets, masks and role – play</a:t>
            </a:r>
          </a:p>
          <a:p>
            <a:r>
              <a:rPr lang="en-US" dirty="0" smtClean="0"/>
              <a:t>Talks </a:t>
            </a:r>
          </a:p>
          <a:p>
            <a:r>
              <a:rPr lang="en-US" dirty="0" smtClean="0"/>
              <a:t>Movements</a:t>
            </a:r>
          </a:p>
          <a:p>
            <a:r>
              <a:rPr lang="en-US" dirty="0" smtClean="0"/>
              <a:t>Work or tasks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program planning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Democratic socialist program planning </a:t>
            </a:r>
          </a:p>
          <a:p>
            <a:endParaRPr lang="en-US" dirty="0" smtClean="0"/>
          </a:p>
          <a:p>
            <a:r>
              <a:rPr lang="en-US" dirty="0" smtClean="0"/>
              <a:t>“The criteria of effectiveness” – </a:t>
            </a:r>
            <a:r>
              <a:rPr lang="en-US" dirty="0" err="1" smtClean="0"/>
              <a:t>Trecker</a:t>
            </a:r>
            <a:r>
              <a:rPr lang="en-US" dirty="0" smtClean="0"/>
              <a:t> (1955)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program planning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Program should grow out of the need &amp; interest </a:t>
            </a:r>
          </a:p>
          <a:p>
            <a:r>
              <a:rPr lang="en-US" dirty="0" smtClean="0"/>
              <a:t>Program must consider the factors, such as age, cultural background, economics differences</a:t>
            </a:r>
          </a:p>
          <a:p>
            <a:r>
              <a:rPr lang="en-US" dirty="0" smtClean="0"/>
              <a:t>Program should provide individuals with  experiences &amp; opportunities </a:t>
            </a:r>
          </a:p>
          <a:p>
            <a:r>
              <a:rPr lang="en-US" dirty="0" smtClean="0"/>
              <a:t>It should be flexible and varied to satisfy a variety of needs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program planning				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 should evolve from simple to more complex with movement coming Discipline </a:t>
            </a:r>
          </a:p>
          <a:p>
            <a:r>
              <a:rPr lang="en-US" dirty="0" smtClean="0"/>
              <a:t>Intrinsic motivation </a:t>
            </a:r>
          </a:p>
          <a:p>
            <a:r>
              <a:rPr lang="en-US" dirty="0" smtClean="0"/>
              <a:t>Honesty, truth and self criticism </a:t>
            </a:r>
          </a:p>
          <a:p>
            <a:r>
              <a:rPr lang="en-US" dirty="0" smtClean="0"/>
              <a:t>Creative </a:t>
            </a:r>
          </a:p>
          <a:p>
            <a:r>
              <a:rPr lang="en-US" dirty="0" smtClean="0"/>
              <a:t>Service, sacrifice and opposing privileges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3528</TotalTime>
  <Words>663</Words>
  <Application>Microsoft Office PowerPoint</Application>
  <PresentationFormat>On-screen Show (4:3)</PresentationFormat>
  <Paragraphs>127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Programme PLANNING </vt:lpstr>
      <vt:lpstr>Topics</vt:lpstr>
      <vt:lpstr>Concept of Programme</vt:lpstr>
      <vt:lpstr>Concept of Programme</vt:lpstr>
      <vt:lpstr>Concept of Programme</vt:lpstr>
      <vt:lpstr>Program Activities </vt:lpstr>
      <vt:lpstr>Principles of program planning</vt:lpstr>
      <vt:lpstr>Principles of program planning</vt:lpstr>
      <vt:lpstr>Principles of program planning    cont…</vt:lpstr>
      <vt:lpstr>Importance of program planning</vt:lpstr>
      <vt:lpstr>Factors in Programme Planning </vt:lpstr>
      <vt:lpstr>Program Planning </vt:lpstr>
      <vt:lpstr>Program process</vt:lpstr>
      <vt:lpstr>Program implementation</vt:lpstr>
      <vt:lpstr>Values of program  </vt:lpstr>
      <vt:lpstr>Values of program  </vt:lpstr>
      <vt:lpstr>Slide 17</vt:lpstr>
      <vt:lpstr>Values Social Group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Programme in Social Group Work</dc:title>
  <dc:creator>S@i</dc:creator>
  <cp:lastModifiedBy>ADMIN</cp:lastModifiedBy>
  <cp:revision>44</cp:revision>
  <dcterms:created xsi:type="dcterms:W3CDTF">2013-10-05T02:48:41Z</dcterms:created>
  <dcterms:modified xsi:type="dcterms:W3CDTF">2019-01-17T17:28:22Z</dcterms:modified>
</cp:coreProperties>
</file>