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71" r:id="rId4"/>
    <p:sldId id="272" r:id="rId5"/>
    <p:sldId id="265" r:id="rId6"/>
    <p:sldId id="264" r:id="rId7"/>
    <p:sldId id="269" r:id="rId8"/>
    <p:sldId id="266" r:id="rId9"/>
    <p:sldId id="267" r:id="rId10"/>
    <p:sldId id="268" r:id="rId11"/>
    <p:sldId id="258" r:id="rId12"/>
    <p:sldId id="259" r:id="rId13"/>
    <p:sldId id="260" r:id="rId14"/>
    <p:sldId id="261" r:id="rId15"/>
    <p:sldId id="262" r:id="rId16"/>
    <p:sldId id="263" r:id="rId17"/>
    <p:sldId id="270" r:id="rId18"/>
    <p:sldId id="275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/>
          </a:p>
          <a:p>
            <a:endParaRPr lang="en-IN" b="1" dirty="0" smtClean="0"/>
          </a:p>
          <a:p>
            <a:r>
              <a:rPr lang="en-IN" b="1" dirty="0" smtClean="0"/>
              <a:t>Existential crises</a:t>
            </a:r>
            <a:r>
              <a:rPr lang="en-IN" dirty="0" smtClean="0"/>
              <a:t> are inner conflicts related to things such as life purpose, direction, and spirituality. </a:t>
            </a:r>
          </a:p>
          <a:p>
            <a:endParaRPr lang="en-IN" dirty="0" smtClean="0"/>
          </a:p>
          <a:p>
            <a:r>
              <a:rPr lang="en-IN" dirty="0" smtClean="0"/>
              <a:t>A midlife crisis is one example of a crisis that is often rooted in existential concerns.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Crisis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Increase or decrease in activity level</a:t>
            </a:r>
          </a:p>
          <a:p>
            <a:endParaRPr lang="en-IN" dirty="0" smtClean="0"/>
          </a:p>
          <a:p>
            <a:r>
              <a:rPr lang="en-IN" dirty="0" smtClean="0"/>
              <a:t>Decreased social activities</a:t>
            </a:r>
          </a:p>
          <a:p>
            <a:endParaRPr lang="en-IN" dirty="0" smtClean="0"/>
          </a:p>
          <a:p>
            <a:r>
              <a:rPr lang="en-IN" dirty="0" smtClean="0"/>
              <a:t>Increased relationship conflict</a:t>
            </a:r>
          </a:p>
          <a:p>
            <a:endParaRPr lang="en-IN" dirty="0" smtClean="0"/>
          </a:p>
          <a:p>
            <a:r>
              <a:rPr lang="en-IN" dirty="0" smtClean="0"/>
              <a:t>Diminished work performance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r>
              <a:rPr lang="en-US" dirty="0" smtClean="0"/>
              <a:t> Reactions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Increased substance use</a:t>
            </a:r>
          </a:p>
          <a:p>
            <a:endParaRPr lang="en-IN" dirty="0" smtClean="0"/>
          </a:p>
          <a:p>
            <a:r>
              <a:rPr lang="en-IN" dirty="0" smtClean="0"/>
              <a:t>Difficulties sleeping</a:t>
            </a:r>
          </a:p>
          <a:p>
            <a:endParaRPr lang="en-IN" dirty="0" smtClean="0"/>
          </a:p>
          <a:p>
            <a:r>
              <a:rPr lang="en-IN" dirty="0" smtClean="0"/>
              <a:t>Change in eating patterns/appetite</a:t>
            </a:r>
          </a:p>
          <a:p>
            <a:endParaRPr lang="en-IN" dirty="0" smtClean="0"/>
          </a:p>
          <a:p>
            <a:r>
              <a:rPr lang="en-IN" dirty="0" smtClean="0"/>
              <a:t>Diminished self-care</a:t>
            </a:r>
          </a:p>
          <a:p>
            <a:endParaRPr lang="en-IN" dirty="0" smtClean="0"/>
          </a:p>
          <a:p>
            <a:r>
              <a:rPr lang="en-IN" dirty="0" smtClean="0"/>
              <a:t>Physical reactions/complaints e.g. headaches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r>
              <a:rPr lang="en-US" dirty="0" smtClean="0"/>
              <a:t> Reactions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Confusion, lack of attention or ability to concentrate, and difficulty making decisions</a:t>
            </a:r>
          </a:p>
          <a:p>
            <a:endParaRPr lang="en-IN" dirty="0" smtClean="0"/>
          </a:p>
          <a:p>
            <a:r>
              <a:rPr lang="en-IN" dirty="0" smtClean="0"/>
              <a:t>Disconnection and feeling numb</a:t>
            </a:r>
          </a:p>
          <a:p>
            <a:endParaRPr lang="en-IN" dirty="0" smtClean="0"/>
          </a:p>
          <a:p>
            <a:r>
              <a:rPr lang="en-IN" dirty="0" smtClean="0"/>
              <a:t>Depressive or anxious reactions</a:t>
            </a:r>
          </a:p>
          <a:p>
            <a:endParaRPr lang="en-IN" dirty="0" smtClean="0"/>
          </a:p>
          <a:p>
            <a:r>
              <a:rPr lang="en-IN" dirty="0" smtClean="0"/>
              <a:t>Irritability, anger, frustration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r>
              <a:rPr lang="en-US" dirty="0" smtClean="0"/>
              <a:t> Reactions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Shock, sorrow, despair, guilt/self blame, grief, disbelief, hopelessness</a:t>
            </a:r>
          </a:p>
          <a:p>
            <a:endParaRPr lang="en-IN" dirty="0" smtClean="0"/>
          </a:p>
          <a:p>
            <a:r>
              <a:rPr lang="en-IN" dirty="0" smtClean="0"/>
              <a:t>Worry, fear, helplessness</a:t>
            </a:r>
          </a:p>
          <a:p>
            <a:endParaRPr lang="en-IN" dirty="0" smtClean="0"/>
          </a:p>
          <a:p>
            <a:r>
              <a:rPr lang="en-IN" dirty="0" smtClean="0"/>
              <a:t>Hypersensitivity</a:t>
            </a:r>
          </a:p>
          <a:p>
            <a:endParaRPr lang="en-IN" dirty="0" smtClean="0"/>
          </a:p>
          <a:p>
            <a:r>
              <a:rPr lang="en-IN" dirty="0" smtClean="0"/>
              <a:t>Loss of interest in usually pleasurable activities</a:t>
            </a:r>
          </a:p>
          <a:p>
            <a:endParaRPr lang="en-IN" dirty="0" smtClean="0"/>
          </a:p>
          <a:p>
            <a:r>
              <a:rPr lang="en-IN" dirty="0" smtClean="0"/>
              <a:t>Intrusive thoughts or memories, avoidance of reminders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r>
              <a:rPr lang="en-US" dirty="0" smtClean="0"/>
              <a:t> Reactions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According to </a:t>
            </a:r>
            <a:r>
              <a:rPr lang="en-IN" dirty="0" err="1" smtClean="0"/>
              <a:t>Wainrib</a:t>
            </a:r>
            <a:r>
              <a:rPr lang="en-IN" dirty="0" smtClean="0"/>
              <a:t> and Bloch (1998)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Disbelief</a:t>
            </a:r>
          </a:p>
          <a:p>
            <a:pPr lvl="1"/>
            <a:r>
              <a:rPr lang="en-IN" dirty="0" smtClean="0"/>
              <a:t>Emotional numbing</a:t>
            </a:r>
          </a:p>
          <a:p>
            <a:pPr lvl="1"/>
            <a:r>
              <a:rPr lang="en-IN" dirty="0" smtClean="0"/>
              <a:t>Nightmares and other sleep disturbances</a:t>
            </a:r>
          </a:p>
          <a:p>
            <a:pPr lvl="1"/>
            <a:r>
              <a:rPr lang="en-IN" dirty="0" smtClean="0"/>
              <a:t>Anger, moodiness, and irritability</a:t>
            </a:r>
          </a:p>
          <a:p>
            <a:pPr lvl="1"/>
            <a:r>
              <a:rPr lang="en-IN" dirty="0" smtClean="0"/>
              <a:t>Forgetfulness</a:t>
            </a:r>
          </a:p>
          <a:p>
            <a:pPr lvl="1"/>
            <a:r>
              <a:rPr lang="en-IN" dirty="0" smtClean="0"/>
              <a:t>Flashbacks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r>
              <a:rPr lang="en-US" dirty="0" smtClean="0"/>
              <a:t> Reactions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According to </a:t>
            </a:r>
            <a:r>
              <a:rPr lang="en-IN" dirty="0" err="1" smtClean="0"/>
              <a:t>Wainrib</a:t>
            </a:r>
            <a:r>
              <a:rPr lang="en-IN" dirty="0" smtClean="0"/>
              <a:t> and Bloch (1998)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Survivor guilt</a:t>
            </a:r>
          </a:p>
          <a:p>
            <a:pPr lvl="1"/>
            <a:r>
              <a:rPr lang="en-IN" dirty="0" smtClean="0"/>
              <a:t>Hyper vigilance</a:t>
            </a:r>
          </a:p>
          <a:p>
            <a:pPr lvl="1"/>
            <a:r>
              <a:rPr lang="en-IN" dirty="0" smtClean="0"/>
              <a:t>Loss of hope</a:t>
            </a:r>
          </a:p>
          <a:p>
            <a:pPr lvl="1"/>
            <a:r>
              <a:rPr lang="en-IN" dirty="0" smtClean="0"/>
              <a:t>Social withdrawal</a:t>
            </a:r>
          </a:p>
          <a:p>
            <a:pPr lvl="1"/>
            <a:r>
              <a:rPr lang="en-IN" dirty="0" smtClean="0"/>
              <a:t>Increased use of alcohol and drugs</a:t>
            </a:r>
          </a:p>
          <a:p>
            <a:pPr lvl="1"/>
            <a:r>
              <a:rPr lang="en-IN" dirty="0" smtClean="0"/>
              <a:t>Isolation from 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r>
              <a:rPr lang="en-US" dirty="0" smtClean="0"/>
              <a:t> Reactions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word </a:t>
            </a:r>
            <a:r>
              <a:rPr lang="en-IN" i="1" dirty="0" smtClean="0"/>
              <a:t>crisis </a:t>
            </a:r>
            <a:r>
              <a:rPr lang="en-IN" dirty="0" smtClean="0"/>
              <a:t>in Chinese is formed with the characters for </a:t>
            </a:r>
            <a:r>
              <a:rPr lang="en-IN" i="1" dirty="0" smtClean="0"/>
              <a:t>danger</a:t>
            </a:r>
            <a:r>
              <a:rPr lang="en-IN" dirty="0" smtClean="0"/>
              <a:t> and </a:t>
            </a:r>
            <a:r>
              <a:rPr lang="en-IN" i="1" dirty="0" smtClean="0"/>
              <a:t>opportunity.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https://www.verywell.com/what-is-a-crisis-2795061</a:t>
            </a:r>
          </a:p>
          <a:p>
            <a:endParaRPr lang="en-US" dirty="0" smtClean="0"/>
          </a:p>
          <a:p>
            <a:r>
              <a:rPr lang="en-IN" dirty="0" smtClean="0"/>
              <a:t>https://www.verywell.com/common-reactions-to-a-crisis-2795058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mr-IN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  <p:sp>
        <p:nvSpPr>
          <p:cNvPr id="28674" name="AutoShape 2" descr="Image result for cris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" name="Picture 5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64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A </a:t>
            </a:r>
            <a:r>
              <a:rPr lang="en-IN" b="1" dirty="0" smtClean="0"/>
              <a:t>crisis</a:t>
            </a:r>
            <a:r>
              <a:rPr lang="en-IN" dirty="0" smtClean="0"/>
              <a:t> (from the Greek </a:t>
            </a:r>
            <a:r>
              <a:rPr lang="en-IN" dirty="0" err="1" smtClean="0"/>
              <a:t>κρίσις</a:t>
            </a:r>
            <a:r>
              <a:rPr lang="en-IN" dirty="0" smtClean="0"/>
              <a:t> - </a:t>
            </a:r>
            <a:r>
              <a:rPr lang="en-IN" dirty="0" err="1" smtClean="0"/>
              <a:t>krisis</a:t>
            </a:r>
            <a:r>
              <a:rPr lang="en-IN" dirty="0" smtClean="0"/>
              <a:t>; plural: "</a:t>
            </a:r>
            <a:r>
              <a:rPr lang="en-IN" b="1" dirty="0" smtClean="0"/>
              <a:t>crises</a:t>
            </a:r>
            <a:r>
              <a:rPr lang="en-IN" dirty="0" smtClean="0"/>
              <a:t>"; adjectival form: "critical") is any event that is going (or is expected) to lead to an unstable and dangerous situation affecting an individual, group, community, or whole society.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 </a:t>
            </a:r>
            <a:r>
              <a:rPr lang="en-IN" b="1" dirty="0" smtClean="0"/>
              <a:t>crisis</a:t>
            </a:r>
            <a:r>
              <a:rPr lang="en-IN" dirty="0" smtClean="0"/>
              <a:t> might take many forms: moving house in exam week, being robbed, harassed or assaulted, facing illness or death, or losing your job.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Sometimes a </a:t>
            </a:r>
            <a:r>
              <a:rPr lang="en-IN" b="1" dirty="0" smtClean="0"/>
              <a:t>crisis</a:t>
            </a:r>
            <a:r>
              <a:rPr lang="en-IN" dirty="0" smtClean="0"/>
              <a:t> situation can be triggered by internal stressors such as depression with negative self talk.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In each case a </a:t>
            </a:r>
            <a:r>
              <a:rPr lang="en-IN" b="1" dirty="0" smtClean="0"/>
              <a:t>crisis</a:t>
            </a:r>
            <a:r>
              <a:rPr lang="en-IN" dirty="0" smtClean="0"/>
              <a:t> is an event which demands your attention.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2800" y="1481328"/>
            <a:ext cx="5334000" cy="4525963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pPr algn="just"/>
            <a:r>
              <a:rPr lang="en-IN" dirty="0" smtClean="0"/>
              <a:t>“…crisis is a perception or experience of an event or situation as an intolerable difficulty that exceeds the person’s current resources and coping mechanisms.” (James and Gilliland, 2001)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endParaRPr lang="en-IN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2619375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pPr algn="just"/>
            <a:r>
              <a:rPr lang="en-IN" dirty="0" smtClean="0"/>
              <a:t>“…an upset in equilibrium at the failure of one’s traditional problem-solving approach which results in disorganization, hopelessness, sadness, confusion, and panic.” (</a:t>
            </a:r>
            <a:r>
              <a:rPr lang="en-IN" dirty="0" err="1" smtClean="0"/>
              <a:t>Lillibridge</a:t>
            </a:r>
            <a:r>
              <a:rPr lang="en-IN" dirty="0" smtClean="0"/>
              <a:t> and </a:t>
            </a:r>
            <a:r>
              <a:rPr lang="en-IN" dirty="0" err="1" smtClean="0"/>
              <a:t>Klukken</a:t>
            </a:r>
            <a:r>
              <a:rPr lang="en-IN" dirty="0" smtClean="0"/>
              <a:t>, 1978)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5638800" cy="4525963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pPr algn="just"/>
            <a:r>
              <a:rPr lang="en-IN" dirty="0" smtClean="0"/>
              <a:t>“People are in a state of crisis when they face an obstacle to important life goals—and obstacle that is, for a time, insurmountable </a:t>
            </a:r>
            <a:r>
              <a:rPr lang="mr-IN" dirty="0" smtClean="0"/>
              <a:t>अनुल्लंघनिय</a:t>
            </a:r>
            <a:r>
              <a:rPr lang="en-IN" dirty="0" smtClean="0"/>
              <a:t> by the use of customary methods of problem-solving.” (</a:t>
            </a:r>
            <a:r>
              <a:rPr lang="en-IN" dirty="0" err="1" smtClean="0"/>
              <a:t>Caplan</a:t>
            </a:r>
            <a:r>
              <a:rPr lang="en-IN" dirty="0" smtClean="0"/>
              <a:t>, 1961)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 </a:t>
            </a:r>
            <a:r>
              <a:rPr lang="mr-IN" dirty="0" smtClean="0"/>
              <a:t>संकट</a:t>
            </a:r>
            <a:endParaRPr lang="en-IN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219200"/>
            <a:ext cx="272415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/>
          </a:p>
          <a:p>
            <a:endParaRPr lang="en-IN" b="1" dirty="0" smtClean="0"/>
          </a:p>
          <a:p>
            <a:pPr algn="just"/>
            <a:r>
              <a:rPr lang="en-IN" b="1" dirty="0" smtClean="0"/>
              <a:t>Developmental crises</a:t>
            </a:r>
            <a:r>
              <a:rPr lang="en-IN" dirty="0" smtClean="0"/>
              <a:t> occur as part of the process of growing and developing through various periods of life.</a:t>
            </a:r>
          </a:p>
          <a:p>
            <a:pPr algn="just"/>
            <a:endParaRPr lang="en-US" b="1" dirty="0" smtClean="0"/>
          </a:p>
          <a:p>
            <a:pPr algn="just"/>
            <a:r>
              <a:rPr lang="en-IN" dirty="0" smtClean="0"/>
              <a:t>Erikson’s Stages of Psychosocial Development</a:t>
            </a:r>
          </a:p>
          <a:p>
            <a:pPr lvl="1"/>
            <a:endParaRPr lang="en-IN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Crisis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/>
          </a:p>
          <a:p>
            <a:endParaRPr lang="en-IN" b="1" dirty="0" smtClean="0"/>
          </a:p>
          <a:p>
            <a:r>
              <a:rPr lang="en-IN" b="1" dirty="0" smtClean="0"/>
              <a:t>Situational crises</a:t>
            </a:r>
            <a:r>
              <a:rPr lang="en-IN" dirty="0" smtClean="0"/>
              <a:t> are sudden and unexpected, such as accidents and natural disasters. </a:t>
            </a:r>
          </a:p>
          <a:p>
            <a:endParaRPr lang="en-IN" dirty="0" smtClean="0"/>
          </a:p>
          <a:p>
            <a:r>
              <a:rPr lang="en-IN" dirty="0" smtClean="0"/>
              <a:t>Getting in a car accident, experiencing a flood or earthquake, or being the victim of a crime are just a few types of situational crises.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Crisis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</TotalTime>
  <Words>312</Words>
  <Application>Microsoft Office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Slide 1</vt:lpstr>
      <vt:lpstr>Crisis संकट</vt:lpstr>
      <vt:lpstr>Crisis संकट</vt:lpstr>
      <vt:lpstr>Crisis संकट</vt:lpstr>
      <vt:lpstr>Crisis संकट</vt:lpstr>
      <vt:lpstr>Crisis संकट</vt:lpstr>
      <vt:lpstr>Crisis संकट</vt:lpstr>
      <vt:lpstr>Types of Crisis </vt:lpstr>
      <vt:lpstr>Types of Crisis </vt:lpstr>
      <vt:lpstr>Types of Crisis </vt:lpstr>
      <vt:lpstr>Crisis संकट Reactions</vt:lpstr>
      <vt:lpstr>Crisis संकट Reactions</vt:lpstr>
      <vt:lpstr>Crisis संकट Reactions</vt:lpstr>
      <vt:lpstr>Crisis संकट Reactions</vt:lpstr>
      <vt:lpstr>Crisis संकट Reactions</vt:lpstr>
      <vt:lpstr>Crisis संकट Reactions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संकट</dc:title>
  <dc:creator>ADMIN</dc:creator>
  <cp:lastModifiedBy>ADMIN</cp:lastModifiedBy>
  <cp:revision>10</cp:revision>
  <dcterms:created xsi:type="dcterms:W3CDTF">2006-08-16T00:00:00Z</dcterms:created>
  <dcterms:modified xsi:type="dcterms:W3CDTF">2019-01-18T06:36:38Z</dcterms:modified>
</cp:coreProperties>
</file>