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26"/>
  </p:notesMasterIdLst>
  <p:sldIdLst>
    <p:sldId id="256" r:id="rId2"/>
    <p:sldId id="268" r:id="rId3"/>
    <p:sldId id="264" r:id="rId4"/>
    <p:sldId id="265" r:id="rId5"/>
    <p:sldId id="266" r:id="rId6"/>
    <p:sldId id="267" r:id="rId7"/>
    <p:sldId id="269" r:id="rId8"/>
    <p:sldId id="258" r:id="rId9"/>
    <p:sldId id="270" r:id="rId10"/>
    <p:sldId id="257" r:id="rId11"/>
    <p:sldId id="259" r:id="rId12"/>
    <p:sldId id="271" r:id="rId13"/>
    <p:sldId id="260" r:id="rId14"/>
    <p:sldId id="272" r:id="rId15"/>
    <p:sldId id="261" r:id="rId16"/>
    <p:sldId id="273" r:id="rId17"/>
    <p:sldId id="262" r:id="rId18"/>
    <p:sldId id="274" r:id="rId19"/>
    <p:sldId id="276" r:id="rId20"/>
    <p:sldId id="278" r:id="rId21"/>
    <p:sldId id="277" r:id="rId22"/>
    <p:sldId id="279" r:id="rId23"/>
    <p:sldId id="263" r:id="rId24"/>
    <p:sldId id="275" r:id="rId2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88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A603E5-C636-441F-B08C-5E42908FE49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D9842B-6026-4C50-B147-BF1103DC37A0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51AA-6E5A-49AB-82F2-BE8B710C24BC}" type="slidenum">
              <a:rPr lang="en-GB"/>
              <a:pPr/>
              <a:t>15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51AA-6E5A-49AB-82F2-BE8B710C24BC}" type="slidenum">
              <a:rPr lang="en-GB"/>
              <a:pPr/>
              <a:t>16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C1F82-111A-4D79-9930-51906F19D8F2}" type="slidenum">
              <a:rPr lang="en-GB"/>
              <a:pPr/>
              <a:t>17</a:t>
            </a:fld>
            <a:endParaRPr lang="en-GB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C1F82-111A-4D79-9930-51906F19D8F2}" type="slidenum">
              <a:rPr lang="en-GB"/>
              <a:pPr/>
              <a:t>18</a:t>
            </a:fld>
            <a:endParaRPr lang="en-GB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8FF4A9-3FD6-4D1E-A383-A8C541D44338}" type="slidenum">
              <a:rPr lang="en-GB"/>
              <a:pPr/>
              <a:t>23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C1018F-F7EB-4520-A10B-04E231334F3E}" type="slidenum">
              <a:rPr lang="en-GB"/>
              <a:pPr/>
              <a:t>7</a:t>
            </a:fld>
            <a:endParaRPr lang="en-GB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C1018F-F7EB-4520-A10B-04E231334F3E}" type="slidenum">
              <a:rPr lang="en-GB"/>
              <a:pPr/>
              <a:t>8</a:t>
            </a:fld>
            <a:endParaRPr lang="en-GB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CB160-D0AA-46D4-94DF-256DDE9CFD23}" type="slidenum">
              <a:rPr lang="en-GB"/>
              <a:pPr/>
              <a:t>9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CB160-D0AA-46D4-94DF-256DDE9CFD23}" type="slidenum">
              <a:rPr lang="en-GB"/>
              <a:pPr/>
              <a:t>10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39B920-F592-4101-A4CA-1A75E77E26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39B920-F592-4101-A4CA-1A75E77E26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EB10-D7ED-4154-A8B4-100EB9C42B9D}" type="slidenum">
              <a:rPr lang="en-GB"/>
              <a:pPr/>
              <a:t>13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EB10-D7ED-4154-A8B4-100EB9C42B9D}" type="slidenum">
              <a:rPr lang="en-GB"/>
              <a:pPr/>
              <a:t>14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89AF-8F27-4CD0-B3E5-F74A3514A1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679B-8742-4B09-8BBA-76F0B7781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13A27-B9BC-485B-8166-5FD89FD77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F8139F-9AAA-4CA6-9462-B75B7558FEF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EFB-1194-4AC9-BFCB-074B2D5DC3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AB16-484B-44CD-BB79-1B0D4EC785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D5F7-072D-48A0-BB79-9649C6122A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0110C-0D6C-447D-9922-F274C6B95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67F1-D9EB-4D9E-A315-0CB102A93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3F51-5641-4B43-B540-3FCC504DF0A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0D31-0D3F-454B-8F17-A609DD4B72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C88B-DF62-456E-8BE3-38A7112578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C4555-A1B0-4D9C-AC88-6EC473EF654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2057400"/>
          </a:xfrm>
        </p:spPr>
        <p:txBody>
          <a:bodyPr/>
          <a:lstStyle/>
          <a:p>
            <a:r>
              <a:rPr lang="en-GB" sz="2400"/>
              <a:t>Edward de Bono’s</a:t>
            </a:r>
            <a:r>
              <a:rPr lang="en-GB"/>
              <a:t/>
            </a:r>
            <a:br>
              <a:rPr lang="en-GB"/>
            </a:br>
            <a:r>
              <a:rPr lang="en-GB"/>
              <a:t>Six Thinking Hats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 The Red Hat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What do you feel about the suggestion?</a:t>
            </a:r>
          </a:p>
          <a:p>
            <a:endParaRPr lang="en-GB" sz="2800" dirty="0" smtClean="0"/>
          </a:p>
          <a:p>
            <a:r>
              <a:rPr lang="en-GB" sz="2800" dirty="0" smtClean="0"/>
              <a:t>What </a:t>
            </a:r>
            <a:r>
              <a:rPr lang="en-GB" sz="2800" dirty="0"/>
              <a:t>are your gut reactions?</a:t>
            </a:r>
          </a:p>
          <a:p>
            <a:endParaRPr lang="en-GB" sz="2800" dirty="0" smtClean="0"/>
          </a:p>
          <a:p>
            <a:r>
              <a:rPr lang="en-GB" sz="2800" dirty="0" smtClean="0"/>
              <a:t>What intuitions </a:t>
            </a:r>
            <a:r>
              <a:rPr lang="en-GB" sz="2800" dirty="0"/>
              <a:t>do you have?</a:t>
            </a:r>
          </a:p>
          <a:p>
            <a:endParaRPr lang="en-GB" sz="2800" dirty="0" smtClean="0"/>
          </a:p>
          <a:p>
            <a:r>
              <a:rPr lang="en-GB" sz="2800" dirty="0" smtClean="0"/>
              <a:t>Don’t </a:t>
            </a:r>
            <a:r>
              <a:rPr lang="en-GB" sz="2800" dirty="0"/>
              <a:t>think too long or too hard.</a:t>
            </a:r>
          </a:p>
          <a:p>
            <a:endParaRPr lang="en-GB" sz="2800" dirty="0"/>
          </a:p>
        </p:txBody>
      </p: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457200" y="2362200"/>
            <a:ext cx="3937000" cy="3276600"/>
            <a:chOff x="288" y="1488"/>
            <a:chExt cx="2480" cy="2064"/>
          </a:xfrm>
        </p:grpSpPr>
        <p:grpSp>
          <p:nvGrpSpPr>
            <p:cNvPr id="5133" name="Group 13"/>
            <p:cNvGrpSpPr>
              <a:grpSpLocks/>
            </p:cNvGrpSpPr>
            <p:nvPr/>
          </p:nvGrpSpPr>
          <p:grpSpPr bwMode="auto">
            <a:xfrm>
              <a:off x="288" y="1488"/>
              <a:ext cx="2480" cy="2064"/>
              <a:chOff x="192" y="1632"/>
              <a:chExt cx="2480" cy="2064"/>
            </a:xfrm>
          </p:grpSpPr>
          <p:sp>
            <p:nvSpPr>
              <p:cNvPr id="5130" name="Freeform 10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FF000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FF000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FF000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672" y="1776"/>
              <a:ext cx="1536" cy="536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528"/>
                </a:cxn>
                <a:cxn ang="0">
                  <a:pos x="720" y="480"/>
                </a:cxn>
                <a:cxn ang="0">
                  <a:pos x="1344" y="192"/>
                </a:cxn>
                <a:cxn ang="0">
                  <a:pos x="1536" y="0"/>
                </a:cxn>
              </a:cxnLst>
              <a:rect l="0" t="0" r="r" b="b"/>
              <a:pathLst>
                <a:path w="1536" h="536">
                  <a:moveTo>
                    <a:pt x="0" y="432"/>
                  </a:moveTo>
                  <a:cubicBezTo>
                    <a:pt x="84" y="476"/>
                    <a:pt x="168" y="520"/>
                    <a:pt x="288" y="528"/>
                  </a:cubicBezTo>
                  <a:cubicBezTo>
                    <a:pt x="408" y="536"/>
                    <a:pt x="544" y="536"/>
                    <a:pt x="720" y="480"/>
                  </a:cubicBezTo>
                  <a:cubicBezTo>
                    <a:pt x="896" y="424"/>
                    <a:pt x="1208" y="272"/>
                    <a:pt x="1344" y="192"/>
                  </a:cubicBezTo>
                  <a:cubicBezTo>
                    <a:pt x="1480" y="112"/>
                    <a:pt x="1512" y="32"/>
                    <a:pt x="1536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457200" y="2209800"/>
            <a:ext cx="3962400" cy="3276600"/>
            <a:chOff x="-1344" y="1344"/>
            <a:chExt cx="2480" cy="2064"/>
          </a:xfrm>
        </p:grpSpPr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-1344" y="1344"/>
              <a:ext cx="2480" cy="2064"/>
              <a:chOff x="192" y="1632"/>
              <a:chExt cx="2480" cy="2064"/>
            </a:xfrm>
          </p:grpSpPr>
          <p:sp>
            <p:nvSpPr>
              <p:cNvPr id="9221" name="Freeform 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FFFF00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FFFF00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FFFF00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-864" y="1824"/>
              <a:ext cx="1440" cy="480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96" y="480"/>
                </a:cxn>
                <a:cxn ang="0">
                  <a:pos x="288" y="240"/>
                </a:cxn>
                <a:cxn ang="0">
                  <a:pos x="384" y="288"/>
                </a:cxn>
                <a:cxn ang="0">
                  <a:pos x="576" y="96"/>
                </a:cxn>
                <a:cxn ang="0">
                  <a:pos x="816" y="240"/>
                </a:cxn>
                <a:cxn ang="0">
                  <a:pos x="912" y="0"/>
                </a:cxn>
                <a:cxn ang="0">
                  <a:pos x="1248" y="240"/>
                </a:cxn>
                <a:cxn ang="0">
                  <a:pos x="1344" y="0"/>
                </a:cxn>
                <a:cxn ang="0">
                  <a:pos x="1440" y="0"/>
                </a:cxn>
              </a:cxnLst>
              <a:rect l="0" t="0" r="r" b="b"/>
              <a:pathLst>
                <a:path w="1440" h="480">
                  <a:moveTo>
                    <a:pt x="0" y="432"/>
                  </a:moveTo>
                  <a:lnTo>
                    <a:pt x="96" y="480"/>
                  </a:lnTo>
                  <a:lnTo>
                    <a:pt x="288" y="240"/>
                  </a:lnTo>
                  <a:lnTo>
                    <a:pt x="384" y="288"/>
                  </a:lnTo>
                  <a:lnTo>
                    <a:pt x="576" y="96"/>
                  </a:lnTo>
                  <a:lnTo>
                    <a:pt x="816" y="240"/>
                  </a:lnTo>
                  <a:lnTo>
                    <a:pt x="912" y="0"/>
                  </a:lnTo>
                  <a:lnTo>
                    <a:pt x="1248" y="240"/>
                  </a:lnTo>
                  <a:lnTo>
                    <a:pt x="1344" y="0"/>
                  </a:lnTo>
                  <a:lnTo>
                    <a:pt x="1440" y="0"/>
                  </a:lnTo>
                </a:path>
              </a:pathLst>
            </a:custGeom>
            <a:solidFill>
              <a:srgbClr val="FFFF00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The Yellow Hat</a:t>
            </a:r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057400"/>
            <a:ext cx="3810000" cy="4114800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smtClean="0"/>
              <a:t>Positive</a:t>
            </a:r>
            <a:r>
              <a:rPr lang="en-GB" sz="2800" dirty="0" smtClean="0"/>
              <a:t>, optimistic, clear, effective and constructive. 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This hat helps you to think positively and to see all the benefits of the decision and the value in it. </a:t>
            </a:r>
            <a:endParaRPr lang="en-GB" sz="2800" dirty="0"/>
          </a:p>
        </p:txBody>
      </p: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1905000" y="3657600"/>
            <a:ext cx="990600" cy="228600"/>
            <a:chOff x="1152" y="2304"/>
            <a:chExt cx="624" cy="144"/>
          </a:xfrm>
        </p:grpSpPr>
        <p:grpSp>
          <p:nvGrpSpPr>
            <p:cNvPr id="9227" name="Group 11"/>
            <p:cNvGrpSpPr>
              <a:grpSpLocks/>
            </p:cNvGrpSpPr>
            <p:nvPr/>
          </p:nvGrpSpPr>
          <p:grpSpPr bwMode="auto">
            <a:xfrm>
              <a:off x="1152" y="2304"/>
              <a:ext cx="624" cy="144"/>
              <a:chOff x="1152" y="2304"/>
              <a:chExt cx="624" cy="144"/>
            </a:xfrm>
          </p:grpSpPr>
          <p:sp>
            <p:nvSpPr>
              <p:cNvPr id="9225" name="Oval 9"/>
              <p:cNvSpPr>
                <a:spLocks noChangeArrowheads="1"/>
              </p:cNvSpPr>
              <p:nvPr/>
            </p:nvSpPr>
            <p:spPr bwMode="auto">
              <a:xfrm>
                <a:off x="1152" y="2304"/>
                <a:ext cx="192" cy="14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26" name="Oval 10"/>
              <p:cNvSpPr>
                <a:spLocks noChangeArrowheads="1"/>
              </p:cNvSpPr>
              <p:nvPr/>
            </p:nvSpPr>
            <p:spPr bwMode="auto">
              <a:xfrm>
                <a:off x="1584" y="2304"/>
                <a:ext cx="192" cy="14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680" y="235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57200" y="2209800"/>
            <a:ext cx="3962400" cy="3276600"/>
            <a:chOff x="-1344" y="1344"/>
            <a:chExt cx="2480" cy="206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1344" y="1344"/>
              <a:ext cx="2480" cy="2064"/>
              <a:chOff x="192" y="1632"/>
              <a:chExt cx="2480" cy="2064"/>
            </a:xfrm>
          </p:grpSpPr>
          <p:sp>
            <p:nvSpPr>
              <p:cNvPr id="9221" name="Freeform 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FFFF00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FFFF00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FFFF00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-864" y="1824"/>
              <a:ext cx="1440" cy="480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96" y="480"/>
                </a:cxn>
                <a:cxn ang="0">
                  <a:pos x="288" y="240"/>
                </a:cxn>
                <a:cxn ang="0">
                  <a:pos x="384" y="288"/>
                </a:cxn>
                <a:cxn ang="0">
                  <a:pos x="576" y="96"/>
                </a:cxn>
                <a:cxn ang="0">
                  <a:pos x="816" y="240"/>
                </a:cxn>
                <a:cxn ang="0">
                  <a:pos x="912" y="0"/>
                </a:cxn>
                <a:cxn ang="0">
                  <a:pos x="1248" y="240"/>
                </a:cxn>
                <a:cxn ang="0">
                  <a:pos x="1344" y="0"/>
                </a:cxn>
                <a:cxn ang="0">
                  <a:pos x="1440" y="0"/>
                </a:cxn>
              </a:cxnLst>
              <a:rect l="0" t="0" r="r" b="b"/>
              <a:pathLst>
                <a:path w="1440" h="480">
                  <a:moveTo>
                    <a:pt x="0" y="432"/>
                  </a:moveTo>
                  <a:lnTo>
                    <a:pt x="96" y="480"/>
                  </a:lnTo>
                  <a:lnTo>
                    <a:pt x="288" y="240"/>
                  </a:lnTo>
                  <a:lnTo>
                    <a:pt x="384" y="288"/>
                  </a:lnTo>
                  <a:lnTo>
                    <a:pt x="576" y="96"/>
                  </a:lnTo>
                  <a:lnTo>
                    <a:pt x="816" y="240"/>
                  </a:lnTo>
                  <a:lnTo>
                    <a:pt x="912" y="0"/>
                  </a:lnTo>
                  <a:lnTo>
                    <a:pt x="1248" y="240"/>
                  </a:lnTo>
                  <a:lnTo>
                    <a:pt x="1344" y="0"/>
                  </a:lnTo>
                  <a:lnTo>
                    <a:pt x="1440" y="0"/>
                  </a:lnTo>
                </a:path>
              </a:pathLst>
            </a:custGeom>
            <a:solidFill>
              <a:srgbClr val="FFFF00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The Yellow Hat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057400"/>
            <a:ext cx="3810000" cy="4114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sz="2800" dirty="0"/>
              <a:t>The sunshine hat.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It </a:t>
            </a:r>
            <a:r>
              <a:rPr lang="en-GB" sz="2800" dirty="0"/>
              <a:t>is positive and constructive.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It </a:t>
            </a:r>
            <a:r>
              <a:rPr lang="en-GB" sz="2800" dirty="0"/>
              <a:t>is about effectiveness and getting a job done.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What </a:t>
            </a:r>
            <a:r>
              <a:rPr lang="en-GB" sz="2800" dirty="0"/>
              <a:t>are the benefits, the advantages?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905000" y="3657600"/>
            <a:ext cx="990600" cy="228600"/>
            <a:chOff x="1152" y="2304"/>
            <a:chExt cx="624" cy="144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152" y="2304"/>
              <a:ext cx="624" cy="144"/>
              <a:chOff x="1152" y="2304"/>
              <a:chExt cx="624" cy="144"/>
            </a:xfrm>
          </p:grpSpPr>
          <p:sp>
            <p:nvSpPr>
              <p:cNvPr id="9225" name="Oval 9"/>
              <p:cNvSpPr>
                <a:spLocks noChangeArrowheads="1"/>
              </p:cNvSpPr>
              <p:nvPr/>
            </p:nvSpPr>
            <p:spPr bwMode="auto">
              <a:xfrm>
                <a:off x="1152" y="2304"/>
                <a:ext cx="192" cy="14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26" name="Oval 10"/>
              <p:cNvSpPr>
                <a:spLocks noChangeArrowheads="1"/>
              </p:cNvSpPr>
              <p:nvPr/>
            </p:nvSpPr>
            <p:spPr bwMode="auto">
              <a:xfrm>
                <a:off x="1584" y="2304"/>
                <a:ext cx="192" cy="14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680" y="235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The Black Hat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sz="2800" b="1" dirty="0" smtClean="0"/>
              <a:t>Negative, </a:t>
            </a:r>
            <a:r>
              <a:rPr lang="en-GB" sz="2800" dirty="0" smtClean="0"/>
              <a:t>sees risks and thinks about why something will not function.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Using this hat look, cautiously &amp; defensively at all the bad points of the decision. 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Try to see why it might not work. </a:t>
            </a:r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457200" y="2362200"/>
            <a:ext cx="3937000" cy="3276600"/>
            <a:chOff x="288" y="1488"/>
            <a:chExt cx="2480" cy="2064"/>
          </a:xfrm>
        </p:grpSpPr>
        <p:grpSp>
          <p:nvGrpSpPr>
            <p:cNvPr id="11268" name="Group 4"/>
            <p:cNvGrpSpPr>
              <a:grpSpLocks/>
            </p:cNvGrpSpPr>
            <p:nvPr/>
          </p:nvGrpSpPr>
          <p:grpSpPr bwMode="auto">
            <a:xfrm>
              <a:off x="288" y="1488"/>
              <a:ext cx="2480" cy="2064"/>
              <a:chOff x="192" y="1632"/>
              <a:chExt cx="2480" cy="2064"/>
            </a:xfrm>
          </p:grpSpPr>
          <p:sp>
            <p:nvSpPr>
              <p:cNvPr id="11269" name="Freeform 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270" name="Freeform 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271" name="Freeform 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1274" name="Freeform 10"/>
            <p:cNvSpPr>
              <a:spLocks/>
            </p:cNvSpPr>
            <p:nvPr/>
          </p:nvSpPr>
          <p:spPr bwMode="auto">
            <a:xfrm>
              <a:off x="720" y="1776"/>
              <a:ext cx="1488" cy="616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96" y="576"/>
                </a:cxn>
                <a:cxn ang="0">
                  <a:pos x="528" y="576"/>
                </a:cxn>
                <a:cxn ang="0">
                  <a:pos x="1248" y="336"/>
                </a:cxn>
                <a:cxn ang="0">
                  <a:pos x="1488" y="0"/>
                </a:cxn>
              </a:cxnLst>
              <a:rect l="0" t="0" r="r" b="b"/>
              <a:pathLst>
                <a:path w="1488" h="616">
                  <a:moveTo>
                    <a:pt x="0" y="480"/>
                  </a:moveTo>
                  <a:cubicBezTo>
                    <a:pt x="4" y="520"/>
                    <a:pt x="8" y="560"/>
                    <a:pt x="96" y="576"/>
                  </a:cubicBezTo>
                  <a:cubicBezTo>
                    <a:pt x="184" y="592"/>
                    <a:pt x="336" y="616"/>
                    <a:pt x="528" y="576"/>
                  </a:cubicBezTo>
                  <a:cubicBezTo>
                    <a:pt x="720" y="536"/>
                    <a:pt x="1088" y="432"/>
                    <a:pt x="1248" y="336"/>
                  </a:cubicBezTo>
                  <a:cubicBezTo>
                    <a:pt x="1408" y="240"/>
                    <a:pt x="1448" y="120"/>
                    <a:pt x="1488" y="0"/>
                  </a:cubicBezTo>
                </a:path>
              </a:pathLst>
            </a:custGeom>
            <a:noFill/>
            <a:ln w="317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The Black Hat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sz="2800" dirty="0"/>
              <a:t>The caution hat.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In </a:t>
            </a:r>
            <a:r>
              <a:rPr lang="en-GB" sz="2800" dirty="0"/>
              <a:t>black hat the thinker points out errors or pit-falls.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What </a:t>
            </a:r>
            <a:r>
              <a:rPr lang="en-GB" sz="2800" dirty="0"/>
              <a:t>are the risks or dangers involved?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Identifies </a:t>
            </a:r>
            <a:r>
              <a:rPr lang="en-GB" sz="2800" dirty="0"/>
              <a:t>difficulties and problems.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7200" y="2362200"/>
            <a:ext cx="3937000" cy="3276600"/>
            <a:chOff x="288" y="1488"/>
            <a:chExt cx="2480" cy="206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88" y="1488"/>
              <a:ext cx="2480" cy="2064"/>
              <a:chOff x="192" y="1632"/>
              <a:chExt cx="2480" cy="2064"/>
            </a:xfrm>
          </p:grpSpPr>
          <p:sp>
            <p:nvSpPr>
              <p:cNvPr id="11269" name="Freeform 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270" name="Freeform 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271" name="Freeform 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1274" name="Freeform 10"/>
            <p:cNvSpPr>
              <a:spLocks/>
            </p:cNvSpPr>
            <p:nvPr/>
          </p:nvSpPr>
          <p:spPr bwMode="auto">
            <a:xfrm>
              <a:off x="720" y="1776"/>
              <a:ext cx="1488" cy="616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96" y="576"/>
                </a:cxn>
                <a:cxn ang="0">
                  <a:pos x="528" y="576"/>
                </a:cxn>
                <a:cxn ang="0">
                  <a:pos x="1248" y="336"/>
                </a:cxn>
                <a:cxn ang="0">
                  <a:pos x="1488" y="0"/>
                </a:cxn>
              </a:cxnLst>
              <a:rect l="0" t="0" r="r" b="b"/>
              <a:pathLst>
                <a:path w="1488" h="616">
                  <a:moveTo>
                    <a:pt x="0" y="480"/>
                  </a:moveTo>
                  <a:cubicBezTo>
                    <a:pt x="4" y="520"/>
                    <a:pt x="8" y="560"/>
                    <a:pt x="96" y="576"/>
                  </a:cubicBezTo>
                  <a:cubicBezTo>
                    <a:pt x="184" y="592"/>
                    <a:pt x="336" y="616"/>
                    <a:pt x="528" y="576"/>
                  </a:cubicBezTo>
                  <a:cubicBezTo>
                    <a:pt x="720" y="536"/>
                    <a:pt x="1088" y="432"/>
                    <a:pt x="1248" y="336"/>
                  </a:cubicBezTo>
                  <a:cubicBezTo>
                    <a:pt x="1408" y="240"/>
                    <a:pt x="1448" y="120"/>
                    <a:pt x="1488" y="0"/>
                  </a:cubicBezTo>
                </a:path>
              </a:pathLst>
            </a:custGeom>
            <a:noFill/>
            <a:ln w="317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GB"/>
              <a:t>The Green Hat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GB" sz="2800" b="1" dirty="0" smtClean="0"/>
              <a:t>Creative</a:t>
            </a:r>
            <a:r>
              <a:rPr lang="en-GB" sz="2800" dirty="0" smtClean="0"/>
              <a:t>, seeks alternatives. 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The green hat is where you can develop creative solutions to a problem. 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It is a freewheeling way of thinking, in which there is little criticism of ideas. </a:t>
            </a:r>
            <a:endParaRPr lang="en-GB" sz="2800" dirty="0"/>
          </a:p>
        </p:txBody>
      </p: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635000" y="2081213"/>
            <a:ext cx="3937000" cy="3481387"/>
            <a:chOff x="400" y="1311"/>
            <a:chExt cx="2480" cy="2193"/>
          </a:xfrm>
        </p:grpSpPr>
        <p:grpSp>
          <p:nvGrpSpPr>
            <p:cNvPr id="13329" name="Group 17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400" y="1440"/>
              <a:chExt cx="2480" cy="2064"/>
            </a:xfrm>
          </p:grpSpPr>
          <p:grpSp>
            <p:nvGrpSpPr>
              <p:cNvPr id="13316" name="Group 4"/>
              <p:cNvGrpSpPr>
                <a:grpSpLocks/>
              </p:cNvGrpSpPr>
              <p:nvPr/>
            </p:nvGrpSpPr>
            <p:grpSpPr bwMode="auto">
              <a:xfrm>
                <a:off x="400" y="1440"/>
                <a:ext cx="2480" cy="2064"/>
                <a:chOff x="192" y="1632"/>
                <a:chExt cx="2480" cy="2064"/>
              </a:xfrm>
            </p:grpSpPr>
            <p:sp>
              <p:nvSpPr>
                <p:cNvPr id="13317" name="Freeform 5"/>
                <p:cNvSpPr>
                  <a:spLocks/>
                </p:cNvSpPr>
                <p:nvPr/>
              </p:nvSpPr>
              <p:spPr bwMode="auto">
                <a:xfrm>
                  <a:off x="528" y="1632"/>
                  <a:ext cx="1632" cy="1608"/>
                </a:xfrm>
                <a:custGeom>
                  <a:avLst/>
                  <a:gdLst/>
                  <a:ahLst/>
                  <a:cxnLst>
                    <a:cxn ang="0">
                      <a:pos x="344" y="1368"/>
                    </a:cxn>
                    <a:cxn ang="0">
                      <a:pos x="104" y="600"/>
                    </a:cxn>
                    <a:cxn ang="0">
                      <a:pos x="968" y="72"/>
                    </a:cxn>
                    <a:cxn ang="0">
                      <a:pos x="1544" y="168"/>
                    </a:cxn>
                    <a:cxn ang="0">
                      <a:pos x="1496" y="1032"/>
                    </a:cxn>
                    <a:cxn ang="0">
                      <a:pos x="1352" y="1608"/>
                    </a:cxn>
                  </a:cxnLst>
                  <a:rect l="0" t="0" r="r" b="b"/>
                  <a:pathLst>
                    <a:path w="1632" h="1608">
                      <a:moveTo>
                        <a:pt x="344" y="1368"/>
                      </a:moveTo>
                      <a:cubicBezTo>
                        <a:pt x="172" y="1092"/>
                        <a:pt x="0" y="816"/>
                        <a:pt x="104" y="600"/>
                      </a:cubicBezTo>
                      <a:cubicBezTo>
                        <a:pt x="208" y="384"/>
                        <a:pt x="728" y="144"/>
                        <a:pt x="968" y="72"/>
                      </a:cubicBezTo>
                      <a:cubicBezTo>
                        <a:pt x="1208" y="0"/>
                        <a:pt x="1456" y="8"/>
                        <a:pt x="1544" y="168"/>
                      </a:cubicBezTo>
                      <a:cubicBezTo>
                        <a:pt x="1632" y="328"/>
                        <a:pt x="1528" y="792"/>
                        <a:pt x="1496" y="1032"/>
                      </a:cubicBezTo>
                      <a:cubicBezTo>
                        <a:pt x="1464" y="1272"/>
                        <a:pt x="1376" y="1504"/>
                        <a:pt x="1352" y="1608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318" name="Freeform 6"/>
                <p:cNvSpPr>
                  <a:spLocks/>
                </p:cNvSpPr>
                <p:nvPr/>
              </p:nvSpPr>
              <p:spPr bwMode="auto">
                <a:xfrm>
                  <a:off x="192" y="2640"/>
                  <a:ext cx="2480" cy="1056"/>
                </a:xfrm>
                <a:custGeom>
                  <a:avLst/>
                  <a:gdLst/>
                  <a:ahLst/>
                  <a:cxnLst>
                    <a:cxn ang="0">
                      <a:pos x="512" y="88"/>
                    </a:cxn>
                    <a:cxn ang="0">
                      <a:pos x="416" y="88"/>
                    </a:cxn>
                    <a:cxn ang="0">
                      <a:pos x="176" y="616"/>
                    </a:cxn>
                    <a:cxn ang="0">
                      <a:pos x="1472" y="1048"/>
                    </a:cxn>
                    <a:cxn ang="0">
                      <a:pos x="2336" y="664"/>
                    </a:cxn>
                    <a:cxn ang="0">
                      <a:pos x="2336" y="568"/>
                    </a:cxn>
                    <a:cxn ang="0">
                      <a:pos x="2000" y="184"/>
                    </a:cxn>
                    <a:cxn ang="0">
                      <a:pos x="1760" y="184"/>
                    </a:cxn>
                  </a:cxnLst>
                  <a:rect l="0" t="0" r="r" b="b"/>
                  <a:pathLst>
                    <a:path w="2480" h="1056">
                      <a:moveTo>
                        <a:pt x="512" y="88"/>
                      </a:moveTo>
                      <a:cubicBezTo>
                        <a:pt x="492" y="44"/>
                        <a:pt x="472" y="0"/>
                        <a:pt x="416" y="88"/>
                      </a:cubicBezTo>
                      <a:cubicBezTo>
                        <a:pt x="360" y="176"/>
                        <a:pt x="0" y="456"/>
                        <a:pt x="176" y="616"/>
                      </a:cubicBezTo>
                      <a:cubicBezTo>
                        <a:pt x="352" y="776"/>
                        <a:pt x="1112" y="1040"/>
                        <a:pt x="1472" y="1048"/>
                      </a:cubicBezTo>
                      <a:cubicBezTo>
                        <a:pt x="1832" y="1056"/>
                        <a:pt x="2192" y="744"/>
                        <a:pt x="2336" y="664"/>
                      </a:cubicBezTo>
                      <a:cubicBezTo>
                        <a:pt x="2480" y="584"/>
                        <a:pt x="2392" y="648"/>
                        <a:pt x="2336" y="568"/>
                      </a:cubicBezTo>
                      <a:cubicBezTo>
                        <a:pt x="2280" y="488"/>
                        <a:pt x="2096" y="248"/>
                        <a:pt x="2000" y="184"/>
                      </a:cubicBezTo>
                      <a:cubicBezTo>
                        <a:pt x="1904" y="120"/>
                        <a:pt x="1800" y="184"/>
                        <a:pt x="1760" y="184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319" name="Freeform 7"/>
                <p:cNvSpPr>
                  <a:spLocks/>
                </p:cNvSpPr>
                <p:nvPr/>
              </p:nvSpPr>
              <p:spPr bwMode="auto">
                <a:xfrm>
                  <a:off x="864" y="3024"/>
                  <a:ext cx="1008" cy="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4" y="192"/>
                    </a:cxn>
                    <a:cxn ang="0">
                      <a:pos x="720" y="288"/>
                    </a:cxn>
                    <a:cxn ang="0">
                      <a:pos x="1008" y="192"/>
                    </a:cxn>
                  </a:cxnLst>
                  <a:rect l="0" t="0" r="r" b="b"/>
                  <a:pathLst>
                    <a:path w="1008" h="288">
                      <a:moveTo>
                        <a:pt x="0" y="0"/>
                      </a:moveTo>
                      <a:cubicBezTo>
                        <a:pt x="12" y="72"/>
                        <a:pt x="24" y="144"/>
                        <a:pt x="144" y="192"/>
                      </a:cubicBezTo>
                      <a:cubicBezTo>
                        <a:pt x="264" y="240"/>
                        <a:pt x="576" y="288"/>
                        <a:pt x="720" y="288"/>
                      </a:cubicBezTo>
                      <a:cubicBezTo>
                        <a:pt x="864" y="288"/>
                        <a:pt x="936" y="240"/>
                        <a:pt x="1008" y="192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3328" name="Freeform 16"/>
              <p:cNvSpPr>
                <a:spLocks/>
              </p:cNvSpPr>
              <p:nvPr/>
            </p:nvSpPr>
            <p:spPr bwMode="auto">
              <a:xfrm>
                <a:off x="816" y="1728"/>
                <a:ext cx="1520" cy="672"/>
              </a:xfrm>
              <a:custGeom>
                <a:avLst/>
                <a:gdLst/>
                <a:ahLst/>
                <a:cxnLst>
                  <a:cxn ang="0">
                    <a:pos x="0" y="480"/>
                  </a:cxn>
                  <a:cxn ang="0">
                    <a:pos x="384" y="672"/>
                  </a:cxn>
                  <a:cxn ang="0">
                    <a:pos x="1008" y="480"/>
                  </a:cxn>
                  <a:cxn ang="0">
                    <a:pos x="1440" y="144"/>
                  </a:cxn>
                  <a:cxn ang="0">
                    <a:pos x="1488" y="0"/>
                  </a:cxn>
                </a:cxnLst>
                <a:rect l="0" t="0" r="r" b="b"/>
                <a:pathLst>
                  <a:path w="1520" h="672">
                    <a:moveTo>
                      <a:pt x="0" y="480"/>
                    </a:moveTo>
                    <a:cubicBezTo>
                      <a:pt x="108" y="576"/>
                      <a:pt x="216" y="672"/>
                      <a:pt x="384" y="672"/>
                    </a:cubicBezTo>
                    <a:cubicBezTo>
                      <a:pt x="552" y="672"/>
                      <a:pt x="832" y="568"/>
                      <a:pt x="1008" y="480"/>
                    </a:cubicBezTo>
                    <a:cubicBezTo>
                      <a:pt x="1184" y="392"/>
                      <a:pt x="1360" y="224"/>
                      <a:pt x="1440" y="144"/>
                    </a:cubicBezTo>
                    <a:cubicBezTo>
                      <a:pt x="1520" y="64"/>
                      <a:pt x="1504" y="32"/>
                      <a:pt x="1488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3330" name="Freeform 18"/>
            <p:cNvSpPr>
              <a:spLocks/>
            </p:cNvSpPr>
            <p:nvPr/>
          </p:nvSpPr>
          <p:spPr bwMode="auto">
            <a:xfrm>
              <a:off x="1145" y="1311"/>
              <a:ext cx="177" cy="720"/>
            </a:xfrm>
            <a:custGeom>
              <a:avLst/>
              <a:gdLst/>
              <a:ahLst/>
              <a:cxnLst>
                <a:cxn ang="0">
                  <a:pos x="101" y="720"/>
                </a:cxn>
                <a:cxn ang="0">
                  <a:pos x="0" y="452"/>
                </a:cxn>
                <a:cxn ang="0">
                  <a:pos x="9" y="129"/>
                </a:cxn>
                <a:cxn ang="0">
                  <a:pos x="55" y="83"/>
                </a:cxn>
                <a:cxn ang="0">
                  <a:pos x="157" y="0"/>
                </a:cxn>
                <a:cxn ang="0">
                  <a:pos x="157" y="157"/>
                </a:cxn>
                <a:cxn ang="0">
                  <a:pos x="120" y="194"/>
                </a:cxn>
                <a:cxn ang="0">
                  <a:pos x="92" y="258"/>
                </a:cxn>
                <a:cxn ang="0">
                  <a:pos x="101" y="563"/>
                </a:cxn>
              </a:cxnLst>
              <a:rect l="0" t="0" r="r" b="b"/>
              <a:pathLst>
                <a:path w="177" h="720">
                  <a:moveTo>
                    <a:pt x="101" y="720"/>
                  </a:moveTo>
                  <a:cubicBezTo>
                    <a:pt x="95" y="581"/>
                    <a:pt x="130" y="495"/>
                    <a:pt x="0" y="452"/>
                  </a:cubicBezTo>
                  <a:cubicBezTo>
                    <a:pt x="3" y="344"/>
                    <a:pt x="1" y="236"/>
                    <a:pt x="9" y="129"/>
                  </a:cubicBezTo>
                  <a:cubicBezTo>
                    <a:pt x="11" y="103"/>
                    <a:pt x="40" y="95"/>
                    <a:pt x="55" y="83"/>
                  </a:cubicBezTo>
                  <a:cubicBezTo>
                    <a:pt x="92" y="53"/>
                    <a:pt x="110" y="15"/>
                    <a:pt x="157" y="0"/>
                  </a:cubicBezTo>
                  <a:cubicBezTo>
                    <a:pt x="177" y="61"/>
                    <a:pt x="177" y="50"/>
                    <a:pt x="157" y="157"/>
                  </a:cubicBezTo>
                  <a:cubicBezTo>
                    <a:pt x="154" y="174"/>
                    <a:pt x="130" y="179"/>
                    <a:pt x="120" y="194"/>
                  </a:cubicBezTo>
                  <a:cubicBezTo>
                    <a:pt x="103" y="219"/>
                    <a:pt x="101" y="232"/>
                    <a:pt x="92" y="258"/>
                  </a:cubicBezTo>
                  <a:cubicBezTo>
                    <a:pt x="104" y="458"/>
                    <a:pt x="101" y="357"/>
                    <a:pt x="101" y="563"/>
                  </a:cubicBezTo>
                </a:path>
              </a:pathLst>
            </a:custGeom>
            <a:solidFill>
              <a:srgbClr val="008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GB"/>
              <a:t>The Green Hat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/>
              <a:t>This is the creative mode of thinking.</a:t>
            </a:r>
          </a:p>
          <a:p>
            <a:endParaRPr lang="en-GB" sz="2800" dirty="0" smtClean="0"/>
          </a:p>
          <a:p>
            <a:r>
              <a:rPr lang="en-GB" sz="2800" dirty="0" smtClean="0"/>
              <a:t>Green </a:t>
            </a:r>
            <a:r>
              <a:rPr lang="en-GB" sz="2800" dirty="0"/>
              <a:t>represents growth and movement.</a:t>
            </a:r>
          </a:p>
          <a:p>
            <a:endParaRPr lang="en-GB" sz="2800" dirty="0" smtClean="0"/>
          </a:p>
          <a:p>
            <a:r>
              <a:rPr lang="en-GB" sz="2800" dirty="0" smtClean="0"/>
              <a:t>In </a:t>
            </a:r>
            <a:r>
              <a:rPr lang="en-GB" sz="2800" dirty="0"/>
              <a:t>green hat we look to new ideas and solutions.</a:t>
            </a:r>
          </a:p>
          <a:p>
            <a:endParaRPr lang="en-GB" sz="2800" dirty="0" smtClean="0"/>
          </a:p>
          <a:p>
            <a:r>
              <a:rPr lang="en-GB" sz="2800" dirty="0" smtClean="0"/>
              <a:t>Lateral </a:t>
            </a:r>
            <a:r>
              <a:rPr lang="en-GB" sz="2800" dirty="0"/>
              <a:t>thinking wears a green hat.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35000" y="2081213"/>
            <a:ext cx="3937000" cy="3481387"/>
            <a:chOff x="400" y="1311"/>
            <a:chExt cx="2480" cy="2193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400" y="1440"/>
              <a:chExt cx="2480" cy="2064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400" y="1440"/>
                <a:ext cx="2480" cy="2064"/>
                <a:chOff x="192" y="1632"/>
                <a:chExt cx="2480" cy="2064"/>
              </a:xfrm>
            </p:grpSpPr>
            <p:sp>
              <p:nvSpPr>
                <p:cNvPr id="13317" name="Freeform 5"/>
                <p:cNvSpPr>
                  <a:spLocks/>
                </p:cNvSpPr>
                <p:nvPr/>
              </p:nvSpPr>
              <p:spPr bwMode="auto">
                <a:xfrm>
                  <a:off x="528" y="1632"/>
                  <a:ext cx="1632" cy="1608"/>
                </a:xfrm>
                <a:custGeom>
                  <a:avLst/>
                  <a:gdLst/>
                  <a:ahLst/>
                  <a:cxnLst>
                    <a:cxn ang="0">
                      <a:pos x="344" y="1368"/>
                    </a:cxn>
                    <a:cxn ang="0">
                      <a:pos x="104" y="600"/>
                    </a:cxn>
                    <a:cxn ang="0">
                      <a:pos x="968" y="72"/>
                    </a:cxn>
                    <a:cxn ang="0">
                      <a:pos x="1544" y="168"/>
                    </a:cxn>
                    <a:cxn ang="0">
                      <a:pos x="1496" y="1032"/>
                    </a:cxn>
                    <a:cxn ang="0">
                      <a:pos x="1352" y="1608"/>
                    </a:cxn>
                  </a:cxnLst>
                  <a:rect l="0" t="0" r="r" b="b"/>
                  <a:pathLst>
                    <a:path w="1632" h="1608">
                      <a:moveTo>
                        <a:pt x="344" y="1368"/>
                      </a:moveTo>
                      <a:cubicBezTo>
                        <a:pt x="172" y="1092"/>
                        <a:pt x="0" y="816"/>
                        <a:pt x="104" y="600"/>
                      </a:cubicBezTo>
                      <a:cubicBezTo>
                        <a:pt x="208" y="384"/>
                        <a:pt x="728" y="144"/>
                        <a:pt x="968" y="72"/>
                      </a:cubicBezTo>
                      <a:cubicBezTo>
                        <a:pt x="1208" y="0"/>
                        <a:pt x="1456" y="8"/>
                        <a:pt x="1544" y="168"/>
                      </a:cubicBezTo>
                      <a:cubicBezTo>
                        <a:pt x="1632" y="328"/>
                        <a:pt x="1528" y="792"/>
                        <a:pt x="1496" y="1032"/>
                      </a:cubicBezTo>
                      <a:cubicBezTo>
                        <a:pt x="1464" y="1272"/>
                        <a:pt x="1376" y="1504"/>
                        <a:pt x="1352" y="1608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318" name="Freeform 6"/>
                <p:cNvSpPr>
                  <a:spLocks/>
                </p:cNvSpPr>
                <p:nvPr/>
              </p:nvSpPr>
              <p:spPr bwMode="auto">
                <a:xfrm>
                  <a:off x="192" y="2640"/>
                  <a:ext cx="2480" cy="1056"/>
                </a:xfrm>
                <a:custGeom>
                  <a:avLst/>
                  <a:gdLst/>
                  <a:ahLst/>
                  <a:cxnLst>
                    <a:cxn ang="0">
                      <a:pos x="512" y="88"/>
                    </a:cxn>
                    <a:cxn ang="0">
                      <a:pos x="416" y="88"/>
                    </a:cxn>
                    <a:cxn ang="0">
                      <a:pos x="176" y="616"/>
                    </a:cxn>
                    <a:cxn ang="0">
                      <a:pos x="1472" y="1048"/>
                    </a:cxn>
                    <a:cxn ang="0">
                      <a:pos x="2336" y="664"/>
                    </a:cxn>
                    <a:cxn ang="0">
                      <a:pos x="2336" y="568"/>
                    </a:cxn>
                    <a:cxn ang="0">
                      <a:pos x="2000" y="184"/>
                    </a:cxn>
                    <a:cxn ang="0">
                      <a:pos x="1760" y="184"/>
                    </a:cxn>
                  </a:cxnLst>
                  <a:rect l="0" t="0" r="r" b="b"/>
                  <a:pathLst>
                    <a:path w="2480" h="1056">
                      <a:moveTo>
                        <a:pt x="512" y="88"/>
                      </a:moveTo>
                      <a:cubicBezTo>
                        <a:pt x="492" y="44"/>
                        <a:pt x="472" y="0"/>
                        <a:pt x="416" y="88"/>
                      </a:cubicBezTo>
                      <a:cubicBezTo>
                        <a:pt x="360" y="176"/>
                        <a:pt x="0" y="456"/>
                        <a:pt x="176" y="616"/>
                      </a:cubicBezTo>
                      <a:cubicBezTo>
                        <a:pt x="352" y="776"/>
                        <a:pt x="1112" y="1040"/>
                        <a:pt x="1472" y="1048"/>
                      </a:cubicBezTo>
                      <a:cubicBezTo>
                        <a:pt x="1832" y="1056"/>
                        <a:pt x="2192" y="744"/>
                        <a:pt x="2336" y="664"/>
                      </a:cubicBezTo>
                      <a:cubicBezTo>
                        <a:pt x="2480" y="584"/>
                        <a:pt x="2392" y="648"/>
                        <a:pt x="2336" y="568"/>
                      </a:cubicBezTo>
                      <a:cubicBezTo>
                        <a:pt x="2280" y="488"/>
                        <a:pt x="2096" y="248"/>
                        <a:pt x="2000" y="184"/>
                      </a:cubicBezTo>
                      <a:cubicBezTo>
                        <a:pt x="1904" y="120"/>
                        <a:pt x="1800" y="184"/>
                        <a:pt x="1760" y="184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319" name="Freeform 7"/>
                <p:cNvSpPr>
                  <a:spLocks/>
                </p:cNvSpPr>
                <p:nvPr/>
              </p:nvSpPr>
              <p:spPr bwMode="auto">
                <a:xfrm>
                  <a:off x="864" y="3024"/>
                  <a:ext cx="1008" cy="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4" y="192"/>
                    </a:cxn>
                    <a:cxn ang="0">
                      <a:pos x="720" y="288"/>
                    </a:cxn>
                    <a:cxn ang="0">
                      <a:pos x="1008" y="192"/>
                    </a:cxn>
                  </a:cxnLst>
                  <a:rect l="0" t="0" r="r" b="b"/>
                  <a:pathLst>
                    <a:path w="1008" h="288">
                      <a:moveTo>
                        <a:pt x="0" y="0"/>
                      </a:moveTo>
                      <a:cubicBezTo>
                        <a:pt x="12" y="72"/>
                        <a:pt x="24" y="144"/>
                        <a:pt x="144" y="192"/>
                      </a:cubicBezTo>
                      <a:cubicBezTo>
                        <a:pt x="264" y="240"/>
                        <a:pt x="576" y="288"/>
                        <a:pt x="720" y="288"/>
                      </a:cubicBezTo>
                      <a:cubicBezTo>
                        <a:pt x="864" y="288"/>
                        <a:pt x="936" y="240"/>
                        <a:pt x="1008" y="192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3328" name="Freeform 16"/>
              <p:cNvSpPr>
                <a:spLocks/>
              </p:cNvSpPr>
              <p:nvPr/>
            </p:nvSpPr>
            <p:spPr bwMode="auto">
              <a:xfrm>
                <a:off x="816" y="1728"/>
                <a:ext cx="1520" cy="672"/>
              </a:xfrm>
              <a:custGeom>
                <a:avLst/>
                <a:gdLst/>
                <a:ahLst/>
                <a:cxnLst>
                  <a:cxn ang="0">
                    <a:pos x="0" y="480"/>
                  </a:cxn>
                  <a:cxn ang="0">
                    <a:pos x="384" y="672"/>
                  </a:cxn>
                  <a:cxn ang="0">
                    <a:pos x="1008" y="480"/>
                  </a:cxn>
                  <a:cxn ang="0">
                    <a:pos x="1440" y="144"/>
                  </a:cxn>
                  <a:cxn ang="0">
                    <a:pos x="1488" y="0"/>
                  </a:cxn>
                </a:cxnLst>
                <a:rect l="0" t="0" r="r" b="b"/>
                <a:pathLst>
                  <a:path w="1520" h="672">
                    <a:moveTo>
                      <a:pt x="0" y="480"/>
                    </a:moveTo>
                    <a:cubicBezTo>
                      <a:pt x="108" y="576"/>
                      <a:pt x="216" y="672"/>
                      <a:pt x="384" y="672"/>
                    </a:cubicBezTo>
                    <a:cubicBezTo>
                      <a:pt x="552" y="672"/>
                      <a:pt x="832" y="568"/>
                      <a:pt x="1008" y="480"/>
                    </a:cubicBezTo>
                    <a:cubicBezTo>
                      <a:pt x="1184" y="392"/>
                      <a:pt x="1360" y="224"/>
                      <a:pt x="1440" y="144"/>
                    </a:cubicBezTo>
                    <a:cubicBezTo>
                      <a:pt x="1520" y="64"/>
                      <a:pt x="1504" y="32"/>
                      <a:pt x="1488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3330" name="Freeform 18"/>
            <p:cNvSpPr>
              <a:spLocks/>
            </p:cNvSpPr>
            <p:nvPr/>
          </p:nvSpPr>
          <p:spPr bwMode="auto">
            <a:xfrm>
              <a:off x="1145" y="1311"/>
              <a:ext cx="177" cy="720"/>
            </a:xfrm>
            <a:custGeom>
              <a:avLst/>
              <a:gdLst/>
              <a:ahLst/>
              <a:cxnLst>
                <a:cxn ang="0">
                  <a:pos x="101" y="720"/>
                </a:cxn>
                <a:cxn ang="0">
                  <a:pos x="0" y="452"/>
                </a:cxn>
                <a:cxn ang="0">
                  <a:pos x="9" y="129"/>
                </a:cxn>
                <a:cxn ang="0">
                  <a:pos x="55" y="83"/>
                </a:cxn>
                <a:cxn ang="0">
                  <a:pos x="157" y="0"/>
                </a:cxn>
                <a:cxn ang="0">
                  <a:pos x="157" y="157"/>
                </a:cxn>
                <a:cxn ang="0">
                  <a:pos x="120" y="194"/>
                </a:cxn>
                <a:cxn ang="0">
                  <a:pos x="92" y="258"/>
                </a:cxn>
                <a:cxn ang="0">
                  <a:pos x="101" y="563"/>
                </a:cxn>
              </a:cxnLst>
              <a:rect l="0" t="0" r="r" b="b"/>
              <a:pathLst>
                <a:path w="177" h="720">
                  <a:moveTo>
                    <a:pt x="101" y="720"/>
                  </a:moveTo>
                  <a:cubicBezTo>
                    <a:pt x="95" y="581"/>
                    <a:pt x="130" y="495"/>
                    <a:pt x="0" y="452"/>
                  </a:cubicBezTo>
                  <a:cubicBezTo>
                    <a:pt x="3" y="344"/>
                    <a:pt x="1" y="236"/>
                    <a:pt x="9" y="129"/>
                  </a:cubicBezTo>
                  <a:cubicBezTo>
                    <a:pt x="11" y="103"/>
                    <a:pt x="40" y="95"/>
                    <a:pt x="55" y="83"/>
                  </a:cubicBezTo>
                  <a:cubicBezTo>
                    <a:pt x="92" y="53"/>
                    <a:pt x="110" y="15"/>
                    <a:pt x="157" y="0"/>
                  </a:cubicBezTo>
                  <a:cubicBezTo>
                    <a:pt x="177" y="61"/>
                    <a:pt x="177" y="50"/>
                    <a:pt x="157" y="157"/>
                  </a:cubicBezTo>
                  <a:cubicBezTo>
                    <a:pt x="154" y="174"/>
                    <a:pt x="130" y="179"/>
                    <a:pt x="120" y="194"/>
                  </a:cubicBezTo>
                  <a:cubicBezTo>
                    <a:pt x="103" y="219"/>
                    <a:pt x="101" y="232"/>
                    <a:pt x="92" y="258"/>
                  </a:cubicBezTo>
                  <a:cubicBezTo>
                    <a:pt x="104" y="458"/>
                    <a:pt x="101" y="357"/>
                    <a:pt x="101" y="563"/>
                  </a:cubicBezTo>
                </a:path>
              </a:pathLst>
            </a:custGeom>
            <a:solidFill>
              <a:srgbClr val="008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0000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GB"/>
              <a:t>The Blue Hat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b="1" dirty="0" smtClean="0"/>
              <a:t>Or Meta hat, thinking about thinking</a:t>
            </a:r>
            <a:r>
              <a:rPr lang="en-GB" sz="2800" dirty="0" smtClean="0"/>
              <a:t>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The blue thinker’s role is to keep an overview of what thinking is necessary to scout the subject. </a:t>
            </a:r>
            <a:endParaRPr lang="en-GB" sz="2800" dirty="0"/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533400" y="2133600"/>
            <a:ext cx="3937000" cy="3276600"/>
            <a:chOff x="400" y="1440"/>
            <a:chExt cx="2480" cy="2064"/>
          </a:xfrm>
        </p:grpSpPr>
        <p:grpSp>
          <p:nvGrpSpPr>
            <p:cNvPr id="15365" name="Group 5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192" y="1632"/>
              <a:chExt cx="2480" cy="2064"/>
            </a:xfrm>
          </p:grpSpPr>
          <p:sp>
            <p:nvSpPr>
              <p:cNvPr id="15366" name="Freeform 6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367" name="Freeform 7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5369" name="Freeform 9"/>
            <p:cNvSpPr>
              <a:spLocks/>
            </p:cNvSpPr>
            <p:nvPr/>
          </p:nvSpPr>
          <p:spPr bwMode="auto">
            <a:xfrm>
              <a:off x="816" y="1728"/>
              <a:ext cx="1520" cy="672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384" y="672"/>
                </a:cxn>
                <a:cxn ang="0">
                  <a:pos x="1008" y="480"/>
                </a:cxn>
                <a:cxn ang="0">
                  <a:pos x="1440" y="144"/>
                </a:cxn>
                <a:cxn ang="0">
                  <a:pos x="1488" y="0"/>
                </a:cxn>
              </a:cxnLst>
              <a:rect l="0" t="0" r="r" b="b"/>
              <a:pathLst>
                <a:path w="1520" h="672">
                  <a:moveTo>
                    <a:pt x="0" y="480"/>
                  </a:moveTo>
                  <a:cubicBezTo>
                    <a:pt x="108" y="576"/>
                    <a:pt x="216" y="672"/>
                    <a:pt x="384" y="672"/>
                  </a:cubicBezTo>
                  <a:cubicBezTo>
                    <a:pt x="552" y="672"/>
                    <a:pt x="832" y="568"/>
                    <a:pt x="1008" y="480"/>
                  </a:cubicBezTo>
                  <a:cubicBezTo>
                    <a:pt x="1184" y="392"/>
                    <a:pt x="1360" y="224"/>
                    <a:pt x="1440" y="144"/>
                  </a:cubicBezTo>
                  <a:cubicBezTo>
                    <a:pt x="1520" y="64"/>
                    <a:pt x="1504" y="32"/>
                    <a:pt x="1488" y="0"/>
                  </a:cubicBezTo>
                </a:path>
              </a:pathLst>
            </a:custGeom>
            <a:solidFill>
              <a:srgbClr val="3333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0000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GB"/>
              <a:t>The Blue Hat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sz="2800" dirty="0"/>
              <a:t>The control hat, organising thinking itself.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Sets </a:t>
            </a:r>
            <a:r>
              <a:rPr lang="en-GB" sz="2800" dirty="0"/>
              <a:t>the focus, calls for the use of other hats.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Monitors </a:t>
            </a:r>
            <a:r>
              <a:rPr lang="en-GB" sz="2800" dirty="0"/>
              <a:t>and reflects on the thinking processes used.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Blue </a:t>
            </a:r>
            <a:r>
              <a:rPr lang="en-GB" sz="2800" dirty="0"/>
              <a:t>is for planning.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2133600"/>
            <a:ext cx="3937000" cy="3276600"/>
            <a:chOff x="400" y="1440"/>
            <a:chExt cx="2480" cy="206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192" y="1632"/>
              <a:chExt cx="2480" cy="2064"/>
            </a:xfrm>
          </p:grpSpPr>
          <p:sp>
            <p:nvSpPr>
              <p:cNvPr id="15366" name="Freeform 6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367" name="Freeform 7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5369" name="Freeform 9"/>
            <p:cNvSpPr>
              <a:spLocks/>
            </p:cNvSpPr>
            <p:nvPr/>
          </p:nvSpPr>
          <p:spPr bwMode="auto">
            <a:xfrm>
              <a:off x="816" y="1728"/>
              <a:ext cx="1520" cy="672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384" y="672"/>
                </a:cxn>
                <a:cxn ang="0">
                  <a:pos x="1008" y="480"/>
                </a:cxn>
                <a:cxn ang="0">
                  <a:pos x="1440" y="144"/>
                </a:cxn>
                <a:cxn ang="0">
                  <a:pos x="1488" y="0"/>
                </a:cxn>
              </a:cxnLst>
              <a:rect l="0" t="0" r="r" b="b"/>
              <a:pathLst>
                <a:path w="1520" h="672">
                  <a:moveTo>
                    <a:pt x="0" y="480"/>
                  </a:moveTo>
                  <a:cubicBezTo>
                    <a:pt x="108" y="576"/>
                    <a:pt x="216" y="672"/>
                    <a:pt x="384" y="672"/>
                  </a:cubicBezTo>
                  <a:cubicBezTo>
                    <a:pt x="552" y="672"/>
                    <a:pt x="832" y="568"/>
                    <a:pt x="1008" y="480"/>
                  </a:cubicBezTo>
                  <a:cubicBezTo>
                    <a:pt x="1184" y="392"/>
                    <a:pt x="1360" y="224"/>
                    <a:pt x="1440" y="144"/>
                  </a:cubicBezTo>
                  <a:cubicBezTo>
                    <a:pt x="1520" y="64"/>
                    <a:pt x="1504" y="32"/>
                    <a:pt x="1488" y="0"/>
                  </a:cubicBezTo>
                </a:path>
              </a:pathLst>
            </a:custGeom>
            <a:solidFill>
              <a:srgbClr val="3333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Six Thinking Hats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8728" y="1981200"/>
            <a:ext cx="7029472" cy="4114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Allows you to say things without risks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Generates understanding that there are multiple perspectives on an issue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convenient mechanism for ‘switching a gears’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Requirements – six volunteers </a:t>
            </a:r>
          </a:p>
          <a:p>
            <a:endParaRPr lang="en-US" dirty="0" smtClean="0"/>
          </a:p>
          <a:p>
            <a:r>
              <a:rPr lang="en-US" dirty="0" smtClean="0"/>
              <a:t>Ask them their view on – poverty is bad / child laborers must be promoted  / farmers commit suicide due depths etc. </a:t>
            </a:r>
          </a:p>
          <a:p>
            <a:endParaRPr lang="en-US" dirty="0" smtClean="0"/>
          </a:p>
          <a:p>
            <a:r>
              <a:rPr lang="en-US" dirty="0" smtClean="0"/>
              <a:t>Ask them to give their opinions </a:t>
            </a:r>
            <a:endParaRPr lang="en-IN" dirty="0" smtClean="0"/>
          </a:p>
          <a:p>
            <a:endParaRPr lang="en-US" dirty="0" smtClean="0"/>
          </a:p>
          <a:p>
            <a:r>
              <a:rPr lang="en-US" dirty="0" smtClean="0"/>
              <a:t>Discussions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Six Thinking Hats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8728" y="1981200"/>
            <a:ext cx="7029472" cy="4114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Focuses on thinking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Leads to more creative thinking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Improves communication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Improves decision making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and Practical Tips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7290" y="1981200"/>
            <a:ext cx="7100910" cy="4114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purely rational decision </a:t>
            </a:r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ounder and </a:t>
            </a:r>
            <a:r>
              <a:rPr lang="en-US" dirty="0"/>
              <a:t>m</a:t>
            </a:r>
            <a:r>
              <a:rPr lang="en-US" dirty="0" smtClean="0"/>
              <a:t>ore resilient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and Practical Tips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7290" y="1981200"/>
            <a:ext cx="7100910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Session facilitator must, </a:t>
            </a:r>
          </a:p>
          <a:p>
            <a:pPr lvl="1" algn="just"/>
            <a:r>
              <a:rPr lang="en-US" dirty="0" smtClean="0"/>
              <a:t>Define the focus of you thinking </a:t>
            </a:r>
          </a:p>
          <a:p>
            <a:pPr lvl="1" algn="just"/>
            <a:r>
              <a:rPr lang="en-US" dirty="0" smtClean="0"/>
              <a:t>Plan the sequence and timing of the thinking </a:t>
            </a:r>
          </a:p>
          <a:p>
            <a:pPr lvl="1" algn="just"/>
            <a:r>
              <a:rPr lang="en-US" dirty="0" smtClean="0"/>
              <a:t>As for changes in the thinking if needed</a:t>
            </a:r>
          </a:p>
          <a:p>
            <a:pPr lvl="1" algn="just"/>
            <a:r>
              <a:rPr lang="en-US" dirty="0" smtClean="0"/>
              <a:t>Handle request from the group for changes in the thinking </a:t>
            </a:r>
          </a:p>
          <a:p>
            <a:pPr lvl="1" algn="just"/>
            <a:r>
              <a:rPr lang="en-US" dirty="0" smtClean="0"/>
              <a:t>Capture periodic or final summaries of the thinking for consideration by the team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543800" cy="1066800"/>
          </a:xfrm>
        </p:spPr>
        <p:txBody>
          <a:bodyPr/>
          <a:lstStyle/>
          <a:p>
            <a:r>
              <a:rPr lang="en-GB"/>
              <a:t>Six Thinking Hats 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1066800" y="1905000"/>
            <a:ext cx="1447800" cy="1295400"/>
            <a:chOff x="400" y="1440"/>
            <a:chExt cx="2480" cy="2064"/>
          </a:xfrm>
        </p:grpSpPr>
        <p:grpSp>
          <p:nvGrpSpPr>
            <p:cNvPr id="17412" name="Group 4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192" y="1632"/>
              <a:chExt cx="2480" cy="2064"/>
            </a:xfrm>
          </p:grpSpPr>
          <p:sp>
            <p:nvSpPr>
              <p:cNvPr id="17413" name="Freeform 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FF0000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14" name="Freeform 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FF0000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15" name="Freeform 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FF0000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7416" name="Freeform 8"/>
            <p:cNvSpPr>
              <a:spLocks/>
            </p:cNvSpPr>
            <p:nvPr/>
          </p:nvSpPr>
          <p:spPr bwMode="auto">
            <a:xfrm>
              <a:off x="816" y="1728"/>
              <a:ext cx="1520" cy="672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384" y="672"/>
                </a:cxn>
                <a:cxn ang="0">
                  <a:pos x="1008" y="480"/>
                </a:cxn>
                <a:cxn ang="0">
                  <a:pos x="1440" y="144"/>
                </a:cxn>
                <a:cxn ang="0">
                  <a:pos x="1488" y="0"/>
                </a:cxn>
              </a:cxnLst>
              <a:rect l="0" t="0" r="r" b="b"/>
              <a:pathLst>
                <a:path w="1520" h="672">
                  <a:moveTo>
                    <a:pt x="0" y="480"/>
                  </a:moveTo>
                  <a:cubicBezTo>
                    <a:pt x="108" y="576"/>
                    <a:pt x="216" y="672"/>
                    <a:pt x="384" y="672"/>
                  </a:cubicBezTo>
                  <a:cubicBezTo>
                    <a:pt x="552" y="672"/>
                    <a:pt x="832" y="568"/>
                    <a:pt x="1008" y="480"/>
                  </a:cubicBezTo>
                  <a:cubicBezTo>
                    <a:pt x="1184" y="392"/>
                    <a:pt x="1360" y="224"/>
                    <a:pt x="1440" y="144"/>
                  </a:cubicBezTo>
                  <a:cubicBezTo>
                    <a:pt x="1520" y="64"/>
                    <a:pt x="1504" y="32"/>
                    <a:pt x="1488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3962400" y="1524000"/>
            <a:ext cx="1447800" cy="1295400"/>
            <a:chOff x="400" y="1440"/>
            <a:chExt cx="2480" cy="2064"/>
          </a:xfrm>
        </p:grpSpPr>
        <p:grpSp>
          <p:nvGrpSpPr>
            <p:cNvPr id="17418" name="Group 10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192" y="1632"/>
              <a:chExt cx="2480" cy="2064"/>
            </a:xfrm>
          </p:grpSpPr>
          <p:sp>
            <p:nvSpPr>
              <p:cNvPr id="17419" name="Freeform 11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chemeClr val="bg1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20" name="Freeform 12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chemeClr val="bg1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21" name="Freeform 13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chemeClr val="bg1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7422" name="Freeform 14"/>
            <p:cNvSpPr>
              <a:spLocks/>
            </p:cNvSpPr>
            <p:nvPr/>
          </p:nvSpPr>
          <p:spPr bwMode="auto">
            <a:xfrm>
              <a:off x="816" y="1728"/>
              <a:ext cx="1520" cy="672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384" y="672"/>
                </a:cxn>
                <a:cxn ang="0">
                  <a:pos x="1008" y="480"/>
                </a:cxn>
                <a:cxn ang="0">
                  <a:pos x="1440" y="144"/>
                </a:cxn>
                <a:cxn ang="0">
                  <a:pos x="1488" y="0"/>
                </a:cxn>
              </a:cxnLst>
              <a:rect l="0" t="0" r="r" b="b"/>
              <a:pathLst>
                <a:path w="1520" h="672">
                  <a:moveTo>
                    <a:pt x="0" y="480"/>
                  </a:moveTo>
                  <a:cubicBezTo>
                    <a:pt x="108" y="576"/>
                    <a:pt x="216" y="672"/>
                    <a:pt x="384" y="672"/>
                  </a:cubicBezTo>
                  <a:cubicBezTo>
                    <a:pt x="552" y="672"/>
                    <a:pt x="832" y="568"/>
                    <a:pt x="1008" y="480"/>
                  </a:cubicBezTo>
                  <a:cubicBezTo>
                    <a:pt x="1184" y="392"/>
                    <a:pt x="1360" y="224"/>
                    <a:pt x="1440" y="144"/>
                  </a:cubicBezTo>
                  <a:cubicBezTo>
                    <a:pt x="1520" y="64"/>
                    <a:pt x="1504" y="32"/>
                    <a:pt x="1488" y="0"/>
                  </a:cubicBezTo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7435" name="Group 27"/>
          <p:cNvGrpSpPr>
            <a:grpSpLocks/>
          </p:cNvGrpSpPr>
          <p:nvPr/>
        </p:nvGrpSpPr>
        <p:grpSpPr bwMode="auto">
          <a:xfrm>
            <a:off x="762000" y="4572000"/>
            <a:ext cx="1447800" cy="1295400"/>
            <a:chOff x="400" y="1440"/>
            <a:chExt cx="2480" cy="2064"/>
          </a:xfrm>
        </p:grpSpPr>
        <p:grpSp>
          <p:nvGrpSpPr>
            <p:cNvPr id="17436" name="Group 28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192" y="1632"/>
              <a:chExt cx="2480" cy="2064"/>
            </a:xfrm>
          </p:grpSpPr>
          <p:sp>
            <p:nvSpPr>
              <p:cNvPr id="17437" name="Freeform 29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38" name="Freeform 30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39" name="Freeform 31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3333FF"/>
              </a:solidFill>
              <a:ln w="317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7440" name="Freeform 32"/>
            <p:cNvSpPr>
              <a:spLocks/>
            </p:cNvSpPr>
            <p:nvPr/>
          </p:nvSpPr>
          <p:spPr bwMode="auto">
            <a:xfrm>
              <a:off x="816" y="1728"/>
              <a:ext cx="1520" cy="672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384" y="672"/>
                </a:cxn>
                <a:cxn ang="0">
                  <a:pos x="1008" y="480"/>
                </a:cxn>
                <a:cxn ang="0">
                  <a:pos x="1440" y="144"/>
                </a:cxn>
                <a:cxn ang="0">
                  <a:pos x="1488" y="0"/>
                </a:cxn>
              </a:cxnLst>
              <a:rect l="0" t="0" r="r" b="b"/>
              <a:pathLst>
                <a:path w="1520" h="672">
                  <a:moveTo>
                    <a:pt x="0" y="480"/>
                  </a:moveTo>
                  <a:cubicBezTo>
                    <a:pt x="108" y="576"/>
                    <a:pt x="216" y="672"/>
                    <a:pt x="384" y="672"/>
                  </a:cubicBezTo>
                  <a:cubicBezTo>
                    <a:pt x="552" y="672"/>
                    <a:pt x="832" y="568"/>
                    <a:pt x="1008" y="480"/>
                  </a:cubicBezTo>
                  <a:cubicBezTo>
                    <a:pt x="1184" y="392"/>
                    <a:pt x="1360" y="224"/>
                    <a:pt x="1440" y="144"/>
                  </a:cubicBezTo>
                  <a:cubicBezTo>
                    <a:pt x="1520" y="64"/>
                    <a:pt x="1504" y="32"/>
                    <a:pt x="1488" y="0"/>
                  </a:cubicBezTo>
                </a:path>
              </a:pathLst>
            </a:custGeom>
            <a:solidFill>
              <a:srgbClr val="3333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7441" name="Group 33"/>
          <p:cNvGrpSpPr>
            <a:grpSpLocks/>
          </p:cNvGrpSpPr>
          <p:nvPr/>
        </p:nvGrpSpPr>
        <p:grpSpPr bwMode="auto">
          <a:xfrm>
            <a:off x="6629400" y="4267200"/>
            <a:ext cx="1447800" cy="1295400"/>
            <a:chOff x="400" y="1440"/>
            <a:chExt cx="2480" cy="2064"/>
          </a:xfrm>
        </p:grpSpPr>
        <p:grpSp>
          <p:nvGrpSpPr>
            <p:cNvPr id="17442" name="Group 34"/>
            <p:cNvGrpSpPr>
              <a:grpSpLocks/>
            </p:cNvGrpSpPr>
            <p:nvPr/>
          </p:nvGrpSpPr>
          <p:grpSpPr bwMode="auto">
            <a:xfrm>
              <a:off x="400" y="1440"/>
              <a:ext cx="2480" cy="2064"/>
              <a:chOff x="192" y="1632"/>
              <a:chExt cx="2480" cy="2064"/>
            </a:xfrm>
          </p:grpSpPr>
          <p:sp>
            <p:nvSpPr>
              <p:cNvPr id="17443" name="Freeform 3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44" name="Freeform 3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45" name="Freeform 3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chemeClr val="tx1"/>
              </a:solidFill>
              <a:ln w="3175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7446" name="Freeform 38"/>
            <p:cNvSpPr>
              <a:spLocks/>
            </p:cNvSpPr>
            <p:nvPr/>
          </p:nvSpPr>
          <p:spPr bwMode="auto">
            <a:xfrm>
              <a:off x="816" y="1728"/>
              <a:ext cx="1520" cy="672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384" y="672"/>
                </a:cxn>
                <a:cxn ang="0">
                  <a:pos x="1008" y="480"/>
                </a:cxn>
                <a:cxn ang="0">
                  <a:pos x="1440" y="144"/>
                </a:cxn>
                <a:cxn ang="0">
                  <a:pos x="1488" y="0"/>
                </a:cxn>
              </a:cxnLst>
              <a:rect l="0" t="0" r="r" b="b"/>
              <a:pathLst>
                <a:path w="1520" h="672">
                  <a:moveTo>
                    <a:pt x="0" y="480"/>
                  </a:moveTo>
                  <a:cubicBezTo>
                    <a:pt x="108" y="576"/>
                    <a:pt x="216" y="672"/>
                    <a:pt x="384" y="672"/>
                  </a:cubicBezTo>
                  <a:cubicBezTo>
                    <a:pt x="552" y="672"/>
                    <a:pt x="832" y="568"/>
                    <a:pt x="1008" y="480"/>
                  </a:cubicBezTo>
                  <a:cubicBezTo>
                    <a:pt x="1184" y="392"/>
                    <a:pt x="1360" y="224"/>
                    <a:pt x="1440" y="144"/>
                  </a:cubicBezTo>
                  <a:cubicBezTo>
                    <a:pt x="1520" y="64"/>
                    <a:pt x="1504" y="32"/>
                    <a:pt x="1488" y="0"/>
                  </a:cubicBezTo>
                </a:path>
              </a:pathLst>
            </a:custGeom>
            <a:solidFill>
              <a:schemeClr val="tx1"/>
            </a:solidFill>
            <a:ln w="28575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1066800" y="3276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Intuitive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4114800" y="2971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Informative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6781800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Constructive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6477000" y="5562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Cautious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4038600" y="4038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Creative</a:t>
            </a:r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1600200" y="4191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Reflective</a:t>
            </a:r>
          </a:p>
        </p:txBody>
      </p:sp>
      <p:grpSp>
        <p:nvGrpSpPr>
          <p:cNvPr id="17461" name="Group 53"/>
          <p:cNvGrpSpPr>
            <a:grpSpLocks/>
          </p:cNvGrpSpPr>
          <p:nvPr/>
        </p:nvGrpSpPr>
        <p:grpSpPr bwMode="auto">
          <a:xfrm>
            <a:off x="4038600" y="4724400"/>
            <a:ext cx="1447800" cy="1600200"/>
            <a:chOff x="2544" y="2976"/>
            <a:chExt cx="912" cy="1008"/>
          </a:xfrm>
        </p:grpSpPr>
        <p:grpSp>
          <p:nvGrpSpPr>
            <p:cNvPr id="17429" name="Group 21"/>
            <p:cNvGrpSpPr>
              <a:grpSpLocks/>
            </p:cNvGrpSpPr>
            <p:nvPr/>
          </p:nvGrpSpPr>
          <p:grpSpPr bwMode="auto">
            <a:xfrm>
              <a:off x="2544" y="3168"/>
              <a:ext cx="912" cy="816"/>
              <a:chOff x="400" y="1440"/>
              <a:chExt cx="2480" cy="2064"/>
            </a:xfrm>
          </p:grpSpPr>
          <p:grpSp>
            <p:nvGrpSpPr>
              <p:cNvPr id="17430" name="Group 22"/>
              <p:cNvGrpSpPr>
                <a:grpSpLocks/>
              </p:cNvGrpSpPr>
              <p:nvPr/>
            </p:nvGrpSpPr>
            <p:grpSpPr bwMode="auto">
              <a:xfrm>
                <a:off x="400" y="1440"/>
                <a:ext cx="2480" cy="2064"/>
                <a:chOff x="192" y="1632"/>
                <a:chExt cx="2480" cy="2064"/>
              </a:xfrm>
            </p:grpSpPr>
            <p:sp>
              <p:nvSpPr>
                <p:cNvPr id="17431" name="Freeform 23"/>
                <p:cNvSpPr>
                  <a:spLocks/>
                </p:cNvSpPr>
                <p:nvPr/>
              </p:nvSpPr>
              <p:spPr bwMode="auto">
                <a:xfrm>
                  <a:off x="528" y="1632"/>
                  <a:ext cx="1632" cy="1608"/>
                </a:xfrm>
                <a:custGeom>
                  <a:avLst/>
                  <a:gdLst/>
                  <a:ahLst/>
                  <a:cxnLst>
                    <a:cxn ang="0">
                      <a:pos x="344" y="1368"/>
                    </a:cxn>
                    <a:cxn ang="0">
                      <a:pos x="104" y="600"/>
                    </a:cxn>
                    <a:cxn ang="0">
                      <a:pos x="968" y="72"/>
                    </a:cxn>
                    <a:cxn ang="0">
                      <a:pos x="1544" y="168"/>
                    </a:cxn>
                    <a:cxn ang="0">
                      <a:pos x="1496" y="1032"/>
                    </a:cxn>
                    <a:cxn ang="0">
                      <a:pos x="1352" y="1608"/>
                    </a:cxn>
                  </a:cxnLst>
                  <a:rect l="0" t="0" r="r" b="b"/>
                  <a:pathLst>
                    <a:path w="1632" h="1608">
                      <a:moveTo>
                        <a:pt x="344" y="1368"/>
                      </a:moveTo>
                      <a:cubicBezTo>
                        <a:pt x="172" y="1092"/>
                        <a:pt x="0" y="816"/>
                        <a:pt x="104" y="600"/>
                      </a:cubicBezTo>
                      <a:cubicBezTo>
                        <a:pt x="208" y="384"/>
                        <a:pt x="728" y="144"/>
                        <a:pt x="968" y="72"/>
                      </a:cubicBezTo>
                      <a:cubicBezTo>
                        <a:pt x="1208" y="0"/>
                        <a:pt x="1456" y="8"/>
                        <a:pt x="1544" y="168"/>
                      </a:cubicBezTo>
                      <a:cubicBezTo>
                        <a:pt x="1632" y="328"/>
                        <a:pt x="1528" y="792"/>
                        <a:pt x="1496" y="1032"/>
                      </a:cubicBezTo>
                      <a:cubicBezTo>
                        <a:pt x="1464" y="1272"/>
                        <a:pt x="1376" y="1504"/>
                        <a:pt x="1352" y="1608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32" name="Freeform 24"/>
                <p:cNvSpPr>
                  <a:spLocks/>
                </p:cNvSpPr>
                <p:nvPr/>
              </p:nvSpPr>
              <p:spPr bwMode="auto">
                <a:xfrm>
                  <a:off x="192" y="2640"/>
                  <a:ext cx="2480" cy="1056"/>
                </a:xfrm>
                <a:custGeom>
                  <a:avLst/>
                  <a:gdLst/>
                  <a:ahLst/>
                  <a:cxnLst>
                    <a:cxn ang="0">
                      <a:pos x="512" y="88"/>
                    </a:cxn>
                    <a:cxn ang="0">
                      <a:pos x="416" y="88"/>
                    </a:cxn>
                    <a:cxn ang="0">
                      <a:pos x="176" y="616"/>
                    </a:cxn>
                    <a:cxn ang="0">
                      <a:pos x="1472" y="1048"/>
                    </a:cxn>
                    <a:cxn ang="0">
                      <a:pos x="2336" y="664"/>
                    </a:cxn>
                    <a:cxn ang="0">
                      <a:pos x="2336" y="568"/>
                    </a:cxn>
                    <a:cxn ang="0">
                      <a:pos x="2000" y="184"/>
                    </a:cxn>
                    <a:cxn ang="0">
                      <a:pos x="1760" y="184"/>
                    </a:cxn>
                  </a:cxnLst>
                  <a:rect l="0" t="0" r="r" b="b"/>
                  <a:pathLst>
                    <a:path w="2480" h="1056">
                      <a:moveTo>
                        <a:pt x="512" y="88"/>
                      </a:moveTo>
                      <a:cubicBezTo>
                        <a:pt x="492" y="44"/>
                        <a:pt x="472" y="0"/>
                        <a:pt x="416" y="88"/>
                      </a:cubicBezTo>
                      <a:cubicBezTo>
                        <a:pt x="360" y="176"/>
                        <a:pt x="0" y="456"/>
                        <a:pt x="176" y="616"/>
                      </a:cubicBezTo>
                      <a:cubicBezTo>
                        <a:pt x="352" y="776"/>
                        <a:pt x="1112" y="1040"/>
                        <a:pt x="1472" y="1048"/>
                      </a:cubicBezTo>
                      <a:cubicBezTo>
                        <a:pt x="1832" y="1056"/>
                        <a:pt x="2192" y="744"/>
                        <a:pt x="2336" y="664"/>
                      </a:cubicBezTo>
                      <a:cubicBezTo>
                        <a:pt x="2480" y="584"/>
                        <a:pt x="2392" y="648"/>
                        <a:pt x="2336" y="568"/>
                      </a:cubicBezTo>
                      <a:cubicBezTo>
                        <a:pt x="2280" y="488"/>
                        <a:pt x="2096" y="248"/>
                        <a:pt x="2000" y="184"/>
                      </a:cubicBezTo>
                      <a:cubicBezTo>
                        <a:pt x="1904" y="120"/>
                        <a:pt x="1800" y="184"/>
                        <a:pt x="1760" y="184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33" name="Freeform 25"/>
                <p:cNvSpPr>
                  <a:spLocks/>
                </p:cNvSpPr>
                <p:nvPr/>
              </p:nvSpPr>
              <p:spPr bwMode="auto">
                <a:xfrm>
                  <a:off x="864" y="3024"/>
                  <a:ext cx="1008" cy="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4" y="192"/>
                    </a:cxn>
                    <a:cxn ang="0">
                      <a:pos x="720" y="288"/>
                    </a:cxn>
                    <a:cxn ang="0">
                      <a:pos x="1008" y="192"/>
                    </a:cxn>
                  </a:cxnLst>
                  <a:rect l="0" t="0" r="r" b="b"/>
                  <a:pathLst>
                    <a:path w="1008" h="288">
                      <a:moveTo>
                        <a:pt x="0" y="0"/>
                      </a:moveTo>
                      <a:cubicBezTo>
                        <a:pt x="12" y="72"/>
                        <a:pt x="24" y="144"/>
                        <a:pt x="144" y="192"/>
                      </a:cubicBezTo>
                      <a:cubicBezTo>
                        <a:pt x="264" y="240"/>
                        <a:pt x="576" y="288"/>
                        <a:pt x="720" y="288"/>
                      </a:cubicBezTo>
                      <a:cubicBezTo>
                        <a:pt x="864" y="288"/>
                        <a:pt x="936" y="240"/>
                        <a:pt x="1008" y="192"/>
                      </a:cubicBezTo>
                    </a:path>
                  </a:pathLst>
                </a:custGeom>
                <a:solidFill>
                  <a:srgbClr val="0080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7434" name="Freeform 26"/>
              <p:cNvSpPr>
                <a:spLocks/>
              </p:cNvSpPr>
              <p:nvPr/>
            </p:nvSpPr>
            <p:spPr bwMode="auto">
              <a:xfrm>
                <a:off x="816" y="1728"/>
                <a:ext cx="1520" cy="672"/>
              </a:xfrm>
              <a:custGeom>
                <a:avLst/>
                <a:gdLst/>
                <a:ahLst/>
                <a:cxnLst>
                  <a:cxn ang="0">
                    <a:pos x="0" y="480"/>
                  </a:cxn>
                  <a:cxn ang="0">
                    <a:pos x="384" y="672"/>
                  </a:cxn>
                  <a:cxn ang="0">
                    <a:pos x="1008" y="480"/>
                  </a:cxn>
                  <a:cxn ang="0">
                    <a:pos x="1440" y="144"/>
                  </a:cxn>
                  <a:cxn ang="0">
                    <a:pos x="1488" y="0"/>
                  </a:cxn>
                </a:cxnLst>
                <a:rect l="0" t="0" r="r" b="b"/>
                <a:pathLst>
                  <a:path w="1520" h="672">
                    <a:moveTo>
                      <a:pt x="0" y="480"/>
                    </a:moveTo>
                    <a:cubicBezTo>
                      <a:pt x="108" y="576"/>
                      <a:pt x="216" y="672"/>
                      <a:pt x="384" y="672"/>
                    </a:cubicBezTo>
                    <a:cubicBezTo>
                      <a:pt x="552" y="672"/>
                      <a:pt x="832" y="568"/>
                      <a:pt x="1008" y="480"/>
                    </a:cubicBezTo>
                    <a:cubicBezTo>
                      <a:pt x="1184" y="392"/>
                      <a:pt x="1360" y="224"/>
                      <a:pt x="1440" y="144"/>
                    </a:cubicBezTo>
                    <a:cubicBezTo>
                      <a:pt x="1520" y="64"/>
                      <a:pt x="1504" y="32"/>
                      <a:pt x="1488" y="0"/>
                    </a:cubicBezTo>
                  </a:path>
                </a:pathLst>
              </a:custGeom>
              <a:solidFill>
                <a:srgbClr val="008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 flipV="1">
              <a:off x="2880" y="33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458" name="Freeform 50"/>
            <p:cNvSpPr>
              <a:spLocks/>
            </p:cNvSpPr>
            <p:nvPr/>
          </p:nvSpPr>
          <p:spPr bwMode="auto">
            <a:xfrm>
              <a:off x="2710" y="3200"/>
              <a:ext cx="154" cy="225"/>
            </a:xfrm>
            <a:custGeom>
              <a:avLst/>
              <a:gdLst/>
              <a:ahLst/>
              <a:cxnLst>
                <a:cxn ang="0">
                  <a:pos x="142" y="225"/>
                </a:cxn>
                <a:cxn ang="0">
                  <a:pos x="105" y="132"/>
                </a:cxn>
                <a:cxn ang="0">
                  <a:pos x="96" y="95"/>
                </a:cxn>
                <a:cxn ang="0">
                  <a:pos x="22" y="68"/>
                </a:cxn>
                <a:cxn ang="0">
                  <a:pos x="78" y="22"/>
                </a:cxn>
                <a:cxn ang="0">
                  <a:pos x="87" y="95"/>
                </a:cxn>
                <a:cxn ang="0">
                  <a:pos x="142" y="225"/>
                </a:cxn>
              </a:cxnLst>
              <a:rect l="0" t="0" r="r" b="b"/>
              <a:pathLst>
                <a:path w="154" h="225">
                  <a:moveTo>
                    <a:pt x="142" y="225"/>
                  </a:moveTo>
                  <a:cubicBezTo>
                    <a:pt x="121" y="75"/>
                    <a:pt x="154" y="219"/>
                    <a:pt x="105" y="132"/>
                  </a:cubicBezTo>
                  <a:cubicBezTo>
                    <a:pt x="99" y="121"/>
                    <a:pt x="104" y="105"/>
                    <a:pt x="96" y="95"/>
                  </a:cubicBezTo>
                  <a:cubicBezTo>
                    <a:pt x="84" y="80"/>
                    <a:pt x="39" y="72"/>
                    <a:pt x="22" y="68"/>
                  </a:cubicBezTo>
                  <a:cubicBezTo>
                    <a:pt x="0" y="0"/>
                    <a:pt x="14" y="11"/>
                    <a:pt x="78" y="22"/>
                  </a:cubicBezTo>
                  <a:cubicBezTo>
                    <a:pt x="81" y="46"/>
                    <a:pt x="87" y="95"/>
                    <a:pt x="87" y="95"/>
                  </a:cubicBezTo>
                  <a:lnTo>
                    <a:pt x="142" y="225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459" name="Freeform 51"/>
            <p:cNvSpPr>
              <a:spLocks/>
            </p:cNvSpPr>
            <p:nvPr/>
          </p:nvSpPr>
          <p:spPr bwMode="auto">
            <a:xfrm>
              <a:off x="2874" y="3116"/>
              <a:ext cx="79" cy="207"/>
            </a:xfrm>
            <a:custGeom>
              <a:avLst/>
              <a:gdLst/>
              <a:ahLst/>
              <a:cxnLst>
                <a:cxn ang="0">
                  <a:pos x="43" y="207"/>
                </a:cxn>
                <a:cxn ang="0">
                  <a:pos x="34" y="152"/>
                </a:cxn>
                <a:cxn ang="0">
                  <a:pos x="6" y="142"/>
                </a:cxn>
                <a:cxn ang="0">
                  <a:pos x="15" y="4"/>
                </a:cxn>
                <a:cxn ang="0">
                  <a:pos x="71" y="13"/>
                </a:cxn>
                <a:cxn ang="0">
                  <a:pos x="52" y="41"/>
                </a:cxn>
                <a:cxn ang="0">
                  <a:pos x="34" y="87"/>
                </a:cxn>
                <a:cxn ang="0">
                  <a:pos x="34" y="152"/>
                </a:cxn>
                <a:cxn ang="0">
                  <a:pos x="24" y="179"/>
                </a:cxn>
                <a:cxn ang="0">
                  <a:pos x="43" y="207"/>
                </a:cxn>
              </a:cxnLst>
              <a:rect l="0" t="0" r="r" b="b"/>
              <a:pathLst>
                <a:path w="79" h="207">
                  <a:moveTo>
                    <a:pt x="43" y="207"/>
                  </a:moveTo>
                  <a:cubicBezTo>
                    <a:pt x="40" y="189"/>
                    <a:pt x="43" y="168"/>
                    <a:pt x="34" y="152"/>
                  </a:cubicBezTo>
                  <a:cubicBezTo>
                    <a:pt x="29" y="143"/>
                    <a:pt x="7" y="152"/>
                    <a:pt x="6" y="142"/>
                  </a:cubicBezTo>
                  <a:cubicBezTo>
                    <a:pt x="0" y="96"/>
                    <a:pt x="12" y="50"/>
                    <a:pt x="15" y="4"/>
                  </a:cubicBezTo>
                  <a:cubicBezTo>
                    <a:pt x="34" y="7"/>
                    <a:pt x="58" y="0"/>
                    <a:pt x="71" y="13"/>
                  </a:cubicBezTo>
                  <a:cubicBezTo>
                    <a:pt x="79" y="21"/>
                    <a:pt x="57" y="31"/>
                    <a:pt x="52" y="41"/>
                  </a:cubicBezTo>
                  <a:cubicBezTo>
                    <a:pt x="45" y="56"/>
                    <a:pt x="40" y="72"/>
                    <a:pt x="34" y="87"/>
                  </a:cubicBezTo>
                  <a:cubicBezTo>
                    <a:pt x="46" y="124"/>
                    <a:pt x="47" y="110"/>
                    <a:pt x="34" y="152"/>
                  </a:cubicBezTo>
                  <a:cubicBezTo>
                    <a:pt x="31" y="161"/>
                    <a:pt x="22" y="170"/>
                    <a:pt x="24" y="179"/>
                  </a:cubicBezTo>
                  <a:cubicBezTo>
                    <a:pt x="26" y="190"/>
                    <a:pt x="37" y="198"/>
                    <a:pt x="43" y="207"/>
                  </a:cubicBez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460" name="Freeform 52"/>
            <p:cNvSpPr>
              <a:spLocks/>
            </p:cNvSpPr>
            <p:nvPr/>
          </p:nvSpPr>
          <p:spPr bwMode="auto">
            <a:xfrm>
              <a:off x="3024" y="2976"/>
              <a:ext cx="96" cy="286"/>
            </a:xfrm>
            <a:custGeom>
              <a:avLst/>
              <a:gdLst/>
              <a:ahLst/>
              <a:cxnLst>
                <a:cxn ang="0">
                  <a:pos x="71" y="286"/>
                </a:cxn>
                <a:cxn ang="0">
                  <a:pos x="44" y="194"/>
                </a:cxn>
                <a:cxn ang="0">
                  <a:pos x="44" y="0"/>
                </a:cxn>
                <a:cxn ang="0">
                  <a:pos x="34" y="166"/>
                </a:cxn>
              </a:cxnLst>
              <a:rect l="0" t="0" r="r" b="b"/>
              <a:pathLst>
                <a:path w="96" h="286">
                  <a:moveTo>
                    <a:pt x="71" y="286"/>
                  </a:moveTo>
                  <a:cubicBezTo>
                    <a:pt x="87" y="242"/>
                    <a:pt x="96" y="211"/>
                    <a:pt x="44" y="194"/>
                  </a:cubicBezTo>
                  <a:cubicBezTo>
                    <a:pt x="1" y="151"/>
                    <a:pt x="0" y="42"/>
                    <a:pt x="44" y="0"/>
                  </a:cubicBezTo>
                  <a:cubicBezTo>
                    <a:pt x="57" y="55"/>
                    <a:pt x="63" y="114"/>
                    <a:pt x="34" y="166"/>
                  </a:cubicBezTo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7464" name="Group 56"/>
          <p:cNvGrpSpPr>
            <a:grpSpLocks/>
          </p:cNvGrpSpPr>
          <p:nvPr/>
        </p:nvGrpSpPr>
        <p:grpSpPr bwMode="auto">
          <a:xfrm>
            <a:off x="6781800" y="1981200"/>
            <a:ext cx="1447800" cy="1295400"/>
            <a:chOff x="4272" y="1248"/>
            <a:chExt cx="912" cy="816"/>
          </a:xfrm>
        </p:grpSpPr>
        <p:grpSp>
          <p:nvGrpSpPr>
            <p:cNvPr id="17423" name="Group 15"/>
            <p:cNvGrpSpPr>
              <a:grpSpLocks/>
            </p:cNvGrpSpPr>
            <p:nvPr/>
          </p:nvGrpSpPr>
          <p:grpSpPr bwMode="auto">
            <a:xfrm>
              <a:off x="4272" y="1248"/>
              <a:ext cx="912" cy="816"/>
              <a:chOff x="400" y="1440"/>
              <a:chExt cx="2480" cy="2064"/>
            </a:xfrm>
          </p:grpSpPr>
          <p:grpSp>
            <p:nvGrpSpPr>
              <p:cNvPr id="17424" name="Group 16"/>
              <p:cNvGrpSpPr>
                <a:grpSpLocks/>
              </p:cNvGrpSpPr>
              <p:nvPr/>
            </p:nvGrpSpPr>
            <p:grpSpPr bwMode="auto">
              <a:xfrm>
                <a:off x="400" y="1440"/>
                <a:ext cx="2480" cy="2064"/>
                <a:chOff x="192" y="1632"/>
                <a:chExt cx="2480" cy="2064"/>
              </a:xfrm>
            </p:grpSpPr>
            <p:sp>
              <p:nvSpPr>
                <p:cNvPr id="17425" name="Freeform 17"/>
                <p:cNvSpPr>
                  <a:spLocks/>
                </p:cNvSpPr>
                <p:nvPr/>
              </p:nvSpPr>
              <p:spPr bwMode="auto">
                <a:xfrm>
                  <a:off x="528" y="1632"/>
                  <a:ext cx="1632" cy="1608"/>
                </a:xfrm>
                <a:custGeom>
                  <a:avLst/>
                  <a:gdLst/>
                  <a:ahLst/>
                  <a:cxnLst>
                    <a:cxn ang="0">
                      <a:pos x="344" y="1368"/>
                    </a:cxn>
                    <a:cxn ang="0">
                      <a:pos x="104" y="600"/>
                    </a:cxn>
                    <a:cxn ang="0">
                      <a:pos x="968" y="72"/>
                    </a:cxn>
                    <a:cxn ang="0">
                      <a:pos x="1544" y="168"/>
                    </a:cxn>
                    <a:cxn ang="0">
                      <a:pos x="1496" y="1032"/>
                    </a:cxn>
                    <a:cxn ang="0">
                      <a:pos x="1352" y="1608"/>
                    </a:cxn>
                  </a:cxnLst>
                  <a:rect l="0" t="0" r="r" b="b"/>
                  <a:pathLst>
                    <a:path w="1632" h="1608">
                      <a:moveTo>
                        <a:pt x="344" y="1368"/>
                      </a:moveTo>
                      <a:cubicBezTo>
                        <a:pt x="172" y="1092"/>
                        <a:pt x="0" y="816"/>
                        <a:pt x="104" y="600"/>
                      </a:cubicBezTo>
                      <a:cubicBezTo>
                        <a:pt x="208" y="384"/>
                        <a:pt x="728" y="144"/>
                        <a:pt x="968" y="72"/>
                      </a:cubicBezTo>
                      <a:cubicBezTo>
                        <a:pt x="1208" y="0"/>
                        <a:pt x="1456" y="8"/>
                        <a:pt x="1544" y="168"/>
                      </a:cubicBezTo>
                      <a:cubicBezTo>
                        <a:pt x="1632" y="328"/>
                        <a:pt x="1528" y="792"/>
                        <a:pt x="1496" y="1032"/>
                      </a:cubicBezTo>
                      <a:cubicBezTo>
                        <a:pt x="1464" y="1272"/>
                        <a:pt x="1376" y="1504"/>
                        <a:pt x="1352" y="1608"/>
                      </a:cubicBezTo>
                    </a:path>
                  </a:pathLst>
                </a:custGeom>
                <a:solidFill>
                  <a:srgbClr val="FFFF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26" name="Freeform 18"/>
                <p:cNvSpPr>
                  <a:spLocks/>
                </p:cNvSpPr>
                <p:nvPr/>
              </p:nvSpPr>
              <p:spPr bwMode="auto">
                <a:xfrm>
                  <a:off x="192" y="2640"/>
                  <a:ext cx="2480" cy="1056"/>
                </a:xfrm>
                <a:custGeom>
                  <a:avLst/>
                  <a:gdLst/>
                  <a:ahLst/>
                  <a:cxnLst>
                    <a:cxn ang="0">
                      <a:pos x="512" y="88"/>
                    </a:cxn>
                    <a:cxn ang="0">
                      <a:pos x="416" y="88"/>
                    </a:cxn>
                    <a:cxn ang="0">
                      <a:pos x="176" y="616"/>
                    </a:cxn>
                    <a:cxn ang="0">
                      <a:pos x="1472" y="1048"/>
                    </a:cxn>
                    <a:cxn ang="0">
                      <a:pos x="2336" y="664"/>
                    </a:cxn>
                    <a:cxn ang="0">
                      <a:pos x="2336" y="568"/>
                    </a:cxn>
                    <a:cxn ang="0">
                      <a:pos x="2000" y="184"/>
                    </a:cxn>
                    <a:cxn ang="0">
                      <a:pos x="1760" y="184"/>
                    </a:cxn>
                  </a:cxnLst>
                  <a:rect l="0" t="0" r="r" b="b"/>
                  <a:pathLst>
                    <a:path w="2480" h="1056">
                      <a:moveTo>
                        <a:pt x="512" y="88"/>
                      </a:moveTo>
                      <a:cubicBezTo>
                        <a:pt x="492" y="44"/>
                        <a:pt x="472" y="0"/>
                        <a:pt x="416" y="88"/>
                      </a:cubicBezTo>
                      <a:cubicBezTo>
                        <a:pt x="360" y="176"/>
                        <a:pt x="0" y="456"/>
                        <a:pt x="176" y="616"/>
                      </a:cubicBezTo>
                      <a:cubicBezTo>
                        <a:pt x="352" y="776"/>
                        <a:pt x="1112" y="1040"/>
                        <a:pt x="1472" y="1048"/>
                      </a:cubicBezTo>
                      <a:cubicBezTo>
                        <a:pt x="1832" y="1056"/>
                        <a:pt x="2192" y="744"/>
                        <a:pt x="2336" y="664"/>
                      </a:cubicBezTo>
                      <a:cubicBezTo>
                        <a:pt x="2480" y="584"/>
                        <a:pt x="2392" y="648"/>
                        <a:pt x="2336" y="568"/>
                      </a:cubicBezTo>
                      <a:cubicBezTo>
                        <a:pt x="2280" y="488"/>
                        <a:pt x="2096" y="248"/>
                        <a:pt x="2000" y="184"/>
                      </a:cubicBezTo>
                      <a:cubicBezTo>
                        <a:pt x="1904" y="120"/>
                        <a:pt x="1800" y="184"/>
                        <a:pt x="1760" y="184"/>
                      </a:cubicBezTo>
                    </a:path>
                  </a:pathLst>
                </a:custGeom>
                <a:solidFill>
                  <a:srgbClr val="FFFF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27" name="Freeform 19"/>
                <p:cNvSpPr>
                  <a:spLocks/>
                </p:cNvSpPr>
                <p:nvPr/>
              </p:nvSpPr>
              <p:spPr bwMode="auto">
                <a:xfrm>
                  <a:off x="864" y="3024"/>
                  <a:ext cx="1008" cy="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4" y="192"/>
                    </a:cxn>
                    <a:cxn ang="0">
                      <a:pos x="720" y="288"/>
                    </a:cxn>
                    <a:cxn ang="0">
                      <a:pos x="1008" y="192"/>
                    </a:cxn>
                  </a:cxnLst>
                  <a:rect l="0" t="0" r="r" b="b"/>
                  <a:pathLst>
                    <a:path w="1008" h="288">
                      <a:moveTo>
                        <a:pt x="0" y="0"/>
                      </a:moveTo>
                      <a:cubicBezTo>
                        <a:pt x="12" y="72"/>
                        <a:pt x="24" y="144"/>
                        <a:pt x="144" y="192"/>
                      </a:cubicBezTo>
                      <a:cubicBezTo>
                        <a:pt x="264" y="240"/>
                        <a:pt x="576" y="288"/>
                        <a:pt x="720" y="288"/>
                      </a:cubicBezTo>
                      <a:cubicBezTo>
                        <a:pt x="864" y="288"/>
                        <a:pt x="936" y="240"/>
                        <a:pt x="1008" y="192"/>
                      </a:cubicBezTo>
                    </a:path>
                  </a:pathLst>
                </a:custGeom>
                <a:solidFill>
                  <a:srgbClr val="FFFF00"/>
                </a:solidFill>
                <a:ln w="317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7428" name="Freeform 20"/>
              <p:cNvSpPr>
                <a:spLocks/>
              </p:cNvSpPr>
              <p:nvPr/>
            </p:nvSpPr>
            <p:spPr bwMode="auto">
              <a:xfrm>
                <a:off x="816" y="1728"/>
                <a:ext cx="1520" cy="672"/>
              </a:xfrm>
              <a:custGeom>
                <a:avLst/>
                <a:gdLst/>
                <a:ahLst/>
                <a:cxnLst>
                  <a:cxn ang="0">
                    <a:pos x="0" y="480"/>
                  </a:cxn>
                  <a:cxn ang="0">
                    <a:pos x="384" y="672"/>
                  </a:cxn>
                  <a:cxn ang="0">
                    <a:pos x="1008" y="480"/>
                  </a:cxn>
                  <a:cxn ang="0">
                    <a:pos x="1440" y="144"/>
                  </a:cxn>
                  <a:cxn ang="0">
                    <a:pos x="1488" y="0"/>
                  </a:cxn>
                </a:cxnLst>
                <a:rect l="0" t="0" r="r" b="b"/>
                <a:pathLst>
                  <a:path w="1520" h="672">
                    <a:moveTo>
                      <a:pt x="0" y="480"/>
                    </a:moveTo>
                    <a:cubicBezTo>
                      <a:pt x="108" y="576"/>
                      <a:pt x="216" y="672"/>
                      <a:pt x="384" y="672"/>
                    </a:cubicBezTo>
                    <a:cubicBezTo>
                      <a:pt x="552" y="672"/>
                      <a:pt x="832" y="568"/>
                      <a:pt x="1008" y="480"/>
                    </a:cubicBezTo>
                    <a:cubicBezTo>
                      <a:pt x="1184" y="392"/>
                      <a:pt x="1360" y="224"/>
                      <a:pt x="1440" y="144"/>
                    </a:cubicBezTo>
                    <a:cubicBezTo>
                      <a:pt x="1520" y="64"/>
                      <a:pt x="1504" y="32"/>
                      <a:pt x="1488" y="0"/>
                    </a:cubicBezTo>
                  </a:path>
                </a:pathLst>
              </a:custGeom>
              <a:solidFill>
                <a:srgbClr val="FFFF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7462" name="Oval 54"/>
            <p:cNvSpPr>
              <a:spLocks noChangeArrowheads="1"/>
            </p:cNvSpPr>
            <p:nvPr/>
          </p:nvSpPr>
          <p:spPr bwMode="auto">
            <a:xfrm>
              <a:off x="4608" y="168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463" name="Oval 55"/>
            <p:cNvSpPr>
              <a:spLocks noChangeArrowheads="1"/>
            </p:cNvSpPr>
            <p:nvPr/>
          </p:nvSpPr>
          <p:spPr bwMode="auto">
            <a:xfrm>
              <a:off x="4800" y="168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Six thinking hat is an aid to decision making and problem solving.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a powerful technique used to look at decisions from different point of view. 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helps us to move away from habitual thinking styles and towards a more rounded view of a situation.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There are six different imaginary hats that you can put on or take off. 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Each hat is a different colour and represents a different style of thinking.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sz="2800" dirty="0" smtClean="0"/>
              <a:t>We can change hats, </a:t>
            </a:r>
            <a:r>
              <a:rPr lang="en-US" sz="3200" b="1" dirty="0" smtClean="0"/>
              <a:t>we can change are thinking. </a:t>
            </a:r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You can use Six Thinking Hats on your own or in meetings, where it can minimize the confrontations that happen when people with different thinking styles discuss the same problem.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Each hat represents the different thinking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The White Hat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 smtClean="0"/>
              <a:t>Objectives, neutral </a:t>
            </a:r>
            <a:r>
              <a:rPr lang="hi-IN" sz="2800" dirty="0" smtClean="0"/>
              <a:t>तटस्थ</a:t>
            </a:r>
            <a:r>
              <a:rPr lang="en-GB" sz="2800" dirty="0" smtClean="0"/>
              <a:t> thinking in terms of facts, numbers and </a:t>
            </a:r>
            <a:r>
              <a:rPr lang="en-GB" sz="2800" b="1" dirty="0" smtClean="0"/>
              <a:t>information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With this thinking hat, you focus on the data available </a:t>
            </a:r>
            <a:endParaRPr lang="en-GB" sz="2800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7200" y="2362200"/>
            <a:ext cx="3937000" cy="3276600"/>
            <a:chOff x="288" y="1488"/>
            <a:chExt cx="2480" cy="206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88" y="1488"/>
              <a:ext cx="2480" cy="2064"/>
              <a:chOff x="192" y="1632"/>
              <a:chExt cx="2480" cy="2064"/>
            </a:xfrm>
          </p:grpSpPr>
          <p:sp>
            <p:nvSpPr>
              <p:cNvPr id="7173" name="Freeform 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chemeClr val="bg1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chemeClr val="bg1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chemeClr val="bg1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7178" name="Freeform 10"/>
            <p:cNvSpPr>
              <a:spLocks/>
            </p:cNvSpPr>
            <p:nvPr/>
          </p:nvSpPr>
          <p:spPr bwMode="auto">
            <a:xfrm>
              <a:off x="720" y="1872"/>
              <a:ext cx="1488" cy="504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192" y="432"/>
                </a:cxn>
                <a:cxn ang="0">
                  <a:pos x="672" y="480"/>
                </a:cxn>
                <a:cxn ang="0">
                  <a:pos x="1152" y="288"/>
                </a:cxn>
                <a:cxn ang="0">
                  <a:pos x="1488" y="0"/>
                </a:cxn>
              </a:cxnLst>
              <a:rect l="0" t="0" r="r" b="b"/>
              <a:pathLst>
                <a:path w="1488" h="504">
                  <a:moveTo>
                    <a:pt x="0" y="336"/>
                  </a:moveTo>
                  <a:cubicBezTo>
                    <a:pt x="40" y="372"/>
                    <a:pt x="80" y="408"/>
                    <a:pt x="192" y="432"/>
                  </a:cubicBezTo>
                  <a:cubicBezTo>
                    <a:pt x="304" y="456"/>
                    <a:pt x="512" y="504"/>
                    <a:pt x="672" y="480"/>
                  </a:cubicBezTo>
                  <a:cubicBezTo>
                    <a:pt x="832" y="456"/>
                    <a:pt x="1016" y="368"/>
                    <a:pt x="1152" y="288"/>
                  </a:cubicBezTo>
                  <a:cubicBezTo>
                    <a:pt x="1288" y="208"/>
                    <a:pt x="1432" y="48"/>
                    <a:pt x="1488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The White Hat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sz="2800" dirty="0"/>
              <a:t>The information seeking hat.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What </a:t>
            </a:r>
            <a:r>
              <a:rPr lang="en-GB" sz="2800" dirty="0"/>
              <a:t>are the facts?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What </a:t>
            </a:r>
            <a:r>
              <a:rPr lang="en-GB" sz="2800" dirty="0"/>
              <a:t>information is available? What  is relevant?</a:t>
            </a:r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/>
              <a:t>When </a:t>
            </a:r>
            <a:r>
              <a:rPr lang="en-GB" sz="2800" dirty="0"/>
              <a:t>wearing the white hat we are neutral in our thinking.</a:t>
            </a:r>
          </a:p>
        </p:txBody>
      </p:sp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457200" y="2362200"/>
            <a:ext cx="3937000" cy="3276600"/>
            <a:chOff x="288" y="1488"/>
            <a:chExt cx="2480" cy="2064"/>
          </a:xfrm>
        </p:grpSpPr>
        <p:grpSp>
          <p:nvGrpSpPr>
            <p:cNvPr id="7172" name="Group 4"/>
            <p:cNvGrpSpPr>
              <a:grpSpLocks/>
            </p:cNvGrpSpPr>
            <p:nvPr/>
          </p:nvGrpSpPr>
          <p:grpSpPr bwMode="auto">
            <a:xfrm>
              <a:off x="288" y="1488"/>
              <a:ext cx="2480" cy="2064"/>
              <a:chOff x="192" y="1632"/>
              <a:chExt cx="2480" cy="2064"/>
            </a:xfrm>
          </p:grpSpPr>
          <p:sp>
            <p:nvSpPr>
              <p:cNvPr id="7173" name="Freeform 5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chemeClr val="bg1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chemeClr val="bg1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chemeClr val="bg1"/>
              </a:solidFill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7178" name="Freeform 10"/>
            <p:cNvSpPr>
              <a:spLocks/>
            </p:cNvSpPr>
            <p:nvPr/>
          </p:nvSpPr>
          <p:spPr bwMode="auto">
            <a:xfrm>
              <a:off x="720" y="1872"/>
              <a:ext cx="1488" cy="504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192" y="432"/>
                </a:cxn>
                <a:cxn ang="0">
                  <a:pos x="672" y="480"/>
                </a:cxn>
                <a:cxn ang="0">
                  <a:pos x="1152" y="288"/>
                </a:cxn>
                <a:cxn ang="0">
                  <a:pos x="1488" y="0"/>
                </a:cxn>
              </a:cxnLst>
              <a:rect l="0" t="0" r="r" b="b"/>
              <a:pathLst>
                <a:path w="1488" h="504">
                  <a:moveTo>
                    <a:pt x="0" y="336"/>
                  </a:moveTo>
                  <a:cubicBezTo>
                    <a:pt x="40" y="372"/>
                    <a:pt x="80" y="408"/>
                    <a:pt x="192" y="432"/>
                  </a:cubicBezTo>
                  <a:cubicBezTo>
                    <a:pt x="304" y="456"/>
                    <a:pt x="512" y="504"/>
                    <a:pt x="672" y="480"/>
                  </a:cubicBezTo>
                  <a:cubicBezTo>
                    <a:pt x="832" y="456"/>
                    <a:pt x="1016" y="368"/>
                    <a:pt x="1152" y="288"/>
                  </a:cubicBezTo>
                  <a:cubicBezTo>
                    <a:pt x="1288" y="208"/>
                    <a:pt x="1432" y="48"/>
                    <a:pt x="1488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 The Red Hat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b="1" dirty="0" smtClean="0"/>
              <a:t>Emotional, with judgments and intuitions </a:t>
            </a:r>
            <a:r>
              <a:rPr lang="mr-IN" sz="2800" dirty="0" smtClean="0"/>
              <a:t>अंतर्ज्ञान</a:t>
            </a:r>
            <a:endParaRPr lang="en-GB" sz="2800" dirty="0" smtClean="0"/>
          </a:p>
          <a:p>
            <a:pPr algn="just"/>
            <a:endParaRPr lang="mr-IN" sz="2800" dirty="0" smtClean="0"/>
          </a:p>
          <a:p>
            <a:pPr algn="just"/>
            <a:r>
              <a:rPr lang="en-US" sz="2800" dirty="0" smtClean="0"/>
              <a:t>Wearing the red hat, you look at problems using intuition, gut reactions and emotions</a:t>
            </a:r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57200" y="2362200"/>
            <a:ext cx="3937000" cy="3276600"/>
            <a:chOff x="288" y="1488"/>
            <a:chExt cx="2480" cy="2064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88" y="1488"/>
              <a:ext cx="2480" cy="2064"/>
              <a:chOff x="192" y="1632"/>
              <a:chExt cx="2480" cy="2064"/>
            </a:xfrm>
          </p:grpSpPr>
          <p:sp>
            <p:nvSpPr>
              <p:cNvPr id="5130" name="Freeform 10"/>
              <p:cNvSpPr>
                <a:spLocks/>
              </p:cNvSpPr>
              <p:nvPr/>
            </p:nvSpPr>
            <p:spPr bwMode="auto">
              <a:xfrm>
                <a:off x="528" y="1632"/>
                <a:ext cx="1632" cy="1608"/>
              </a:xfrm>
              <a:custGeom>
                <a:avLst/>
                <a:gdLst/>
                <a:ahLst/>
                <a:cxnLst>
                  <a:cxn ang="0">
                    <a:pos x="344" y="1368"/>
                  </a:cxn>
                  <a:cxn ang="0">
                    <a:pos x="104" y="600"/>
                  </a:cxn>
                  <a:cxn ang="0">
                    <a:pos x="968" y="72"/>
                  </a:cxn>
                  <a:cxn ang="0">
                    <a:pos x="1544" y="168"/>
                  </a:cxn>
                  <a:cxn ang="0">
                    <a:pos x="1496" y="1032"/>
                  </a:cxn>
                  <a:cxn ang="0">
                    <a:pos x="1352" y="1608"/>
                  </a:cxn>
                </a:cxnLst>
                <a:rect l="0" t="0" r="r" b="b"/>
                <a:pathLst>
                  <a:path w="1632" h="1608">
                    <a:moveTo>
                      <a:pt x="344" y="1368"/>
                    </a:moveTo>
                    <a:cubicBezTo>
                      <a:pt x="172" y="1092"/>
                      <a:pt x="0" y="816"/>
                      <a:pt x="104" y="600"/>
                    </a:cubicBezTo>
                    <a:cubicBezTo>
                      <a:pt x="208" y="384"/>
                      <a:pt x="728" y="144"/>
                      <a:pt x="968" y="72"/>
                    </a:cubicBezTo>
                    <a:cubicBezTo>
                      <a:pt x="1208" y="0"/>
                      <a:pt x="1456" y="8"/>
                      <a:pt x="1544" y="168"/>
                    </a:cubicBezTo>
                    <a:cubicBezTo>
                      <a:pt x="1632" y="328"/>
                      <a:pt x="1528" y="792"/>
                      <a:pt x="1496" y="1032"/>
                    </a:cubicBezTo>
                    <a:cubicBezTo>
                      <a:pt x="1464" y="1272"/>
                      <a:pt x="1376" y="1504"/>
                      <a:pt x="1352" y="1608"/>
                    </a:cubicBezTo>
                  </a:path>
                </a:pathLst>
              </a:custGeom>
              <a:solidFill>
                <a:srgbClr val="FF000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auto">
              <a:xfrm>
                <a:off x="192" y="2640"/>
                <a:ext cx="2480" cy="1056"/>
              </a:xfrm>
              <a:custGeom>
                <a:avLst/>
                <a:gdLst/>
                <a:ahLst/>
                <a:cxnLst>
                  <a:cxn ang="0">
                    <a:pos x="512" y="88"/>
                  </a:cxn>
                  <a:cxn ang="0">
                    <a:pos x="416" y="88"/>
                  </a:cxn>
                  <a:cxn ang="0">
                    <a:pos x="176" y="616"/>
                  </a:cxn>
                  <a:cxn ang="0">
                    <a:pos x="1472" y="1048"/>
                  </a:cxn>
                  <a:cxn ang="0">
                    <a:pos x="2336" y="664"/>
                  </a:cxn>
                  <a:cxn ang="0">
                    <a:pos x="2336" y="568"/>
                  </a:cxn>
                  <a:cxn ang="0">
                    <a:pos x="2000" y="184"/>
                  </a:cxn>
                  <a:cxn ang="0">
                    <a:pos x="1760" y="184"/>
                  </a:cxn>
                </a:cxnLst>
                <a:rect l="0" t="0" r="r" b="b"/>
                <a:pathLst>
                  <a:path w="2480" h="1056">
                    <a:moveTo>
                      <a:pt x="512" y="88"/>
                    </a:moveTo>
                    <a:cubicBezTo>
                      <a:pt x="492" y="44"/>
                      <a:pt x="472" y="0"/>
                      <a:pt x="416" y="88"/>
                    </a:cubicBezTo>
                    <a:cubicBezTo>
                      <a:pt x="360" y="176"/>
                      <a:pt x="0" y="456"/>
                      <a:pt x="176" y="616"/>
                    </a:cubicBezTo>
                    <a:cubicBezTo>
                      <a:pt x="352" y="776"/>
                      <a:pt x="1112" y="1040"/>
                      <a:pt x="1472" y="1048"/>
                    </a:cubicBezTo>
                    <a:cubicBezTo>
                      <a:pt x="1832" y="1056"/>
                      <a:pt x="2192" y="744"/>
                      <a:pt x="2336" y="664"/>
                    </a:cubicBezTo>
                    <a:cubicBezTo>
                      <a:pt x="2480" y="584"/>
                      <a:pt x="2392" y="648"/>
                      <a:pt x="2336" y="568"/>
                    </a:cubicBezTo>
                    <a:cubicBezTo>
                      <a:pt x="2280" y="488"/>
                      <a:pt x="2096" y="248"/>
                      <a:pt x="2000" y="184"/>
                    </a:cubicBezTo>
                    <a:cubicBezTo>
                      <a:pt x="1904" y="120"/>
                      <a:pt x="1800" y="184"/>
                      <a:pt x="1760" y="184"/>
                    </a:cubicBezTo>
                  </a:path>
                </a:pathLst>
              </a:custGeom>
              <a:solidFill>
                <a:srgbClr val="FF000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auto">
              <a:xfrm>
                <a:off x="864" y="3024"/>
                <a:ext cx="1008" cy="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192"/>
                  </a:cxn>
                  <a:cxn ang="0">
                    <a:pos x="720" y="288"/>
                  </a:cxn>
                  <a:cxn ang="0">
                    <a:pos x="1008" y="192"/>
                  </a:cxn>
                </a:cxnLst>
                <a:rect l="0" t="0" r="r" b="b"/>
                <a:pathLst>
                  <a:path w="1008" h="288">
                    <a:moveTo>
                      <a:pt x="0" y="0"/>
                    </a:moveTo>
                    <a:cubicBezTo>
                      <a:pt x="12" y="72"/>
                      <a:pt x="24" y="144"/>
                      <a:pt x="144" y="192"/>
                    </a:cubicBezTo>
                    <a:cubicBezTo>
                      <a:pt x="264" y="240"/>
                      <a:pt x="576" y="288"/>
                      <a:pt x="720" y="288"/>
                    </a:cubicBezTo>
                    <a:cubicBezTo>
                      <a:pt x="864" y="288"/>
                      <a:pt x="936" y="240"/>
                      <a:pt x="1008" y="192"/>
                    </a:cubicBezTo>
                  </a:path>
                </a:pathLst>
              </a:custGeom>
              <a:solidFill>
                <a:srgbClr val="FF000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672" y="1776"/>
              <a:ext cx="1536" cy="536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528"/>
                </a:cxn>
                <a:cxn ang="0">
                  <a:pos x="720" y="480"/>
                </a:cxn>
                <a:cxn ang="0">
                  <a:pos x="1344" y="192"/>
                </a:cxn>
                <a:cxn ang="0">
                  <a:pos x="1536" y="0"/>
                </a:cxn>
              </a:cxnLst>
              <a:rect l="0" t="0" r="r" b="b"/>
              <a:pathLst>
                <a:path w="1536" h="536">
                  <a:moveTo>
                    <a:pt x="0" y="432"/>
                  </a:moveTo>
                  <a:cubicBezTo>
                    <a:pt x="84" y="476"/>
                    <a:pt x="168" y="520"/>
                    <a:pt x="288" y="528"/>
                  </a:cubicBezTo>
                  <a:cubicBezTo>
                    <a:pt x="408" y="536"/>
                    <a:pt x="544" y="536"/>
                    <a:pt x="720" y="480"/>
                  </a:cubicBezTo>
                  <a:cubicBezTo>
                    <a:pt x="896" y="424"/>
                    <a:pt x="1208" y="272"/>
                    <a:pt x="1344" y="192"/>
                  </a:cubicBezTo>
                  <a:cubicBezTo>
                    <a:pt x="1480" y="112"/>
                    <a:pt x="1512" y="32"/>
                    <a:pt x="1536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718</Words>
  <Application>Microsoft PowerPoint</Application>
  <PresentationFormat>On-screen Show (4:3)</PresentationFormat>
  <Paragraphs>165</Paragraphs>
  <Slides>24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Edward de Bono’s Six Thinking Hats</vt:lpstr>
      <vt:lpstr>Activity </vt:lpstr>
      <vt:lpstr>Introduction </vt:lpstr>
      <vt:lpstr>Introduction </vt:lpstr>
      <vt:lpstr>Introduction </vt:lpstr>
      <vt:lpstr>Introduction </vt:lpstr>
      <vt:lpstr>The White Hat</vt:lpstr>
      <vt:lpstr>The White Hat</vt:lpstr>
      <vt:lpstr> The Red Hat</vt:lpstr>
      <vt:lpstr> The Red Hat</vt:lpstr>
      <vt:lpstr>The Yellow Hat</vt:lpstr>
      <vt:lpstr>The Yellow Hat</vt:lpstr>
      <vt:lpstr>The Black Hat</vt:lpstr>
      <vt:lpstr>The Black Hat</vt:lpstr>
      <vt:lpstr>The Green Hat</vt:lpstr>
      <vt:lpstr>The Green Hat</vt:lpstr>
      <vt:lpstr>The Blue Hat</vt:lpstr>
      <vt:lpstr>The Blue Hat</vt:lpstr>
      <vt:lpstr>Benefits of Six Thinking Hats</vt:lpstr>
      <vt:lpstr>Benefits of Six Thinking Hats</vt:lpstr>
      <vt:lpstr>Key Points and Practical Tips </vt:lpstr>
      <vt:lpstr>Key Points and Practical Tips </vt:lpstr>
      <vt:lpstr>Six Thinking Hats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Thinking Hats</dc:title>
  <dc:creator>LEEDS CITY COUNCIL LEEDS CITY</dc:creator>
  <cp:lastModifiedBy>ADMIN</cp:lastModifiedBy>
  <cp:revision>22</cp:revision>
  <dcterms:created xsi:type="dcterms:W3CDTF">2001-05-29T11:39:02Z</dcterms:created>
  <dcterms:modified xsi:type="dcterms:W3CDTF">2019-01-18T06:33:09Z</dcterms:modified>
</cp:coreProperties>
</file>