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9" r:id="rId13"/>
    <p:sldId id="270" r:id="rId14"/>
    <p:sldId id="267" r:id="rId15"/>
    <p:sldId id="271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1027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/>
          </a:p>
        </p:txBody>
      </p:sp>
      <p:pic>
        <p:nvPicPr>
          <p:cNvPr id="5124" name="Picture 1028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1029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FCEA287-EADA-4FDB-91F6-7E90DF1E5953}" type="datetimeFigureOut">
              <a:rPr lang="en-SG" smtClean="0"/>
              <a:pPr/>
              <a:t>29/1/2016</a:t>
            </a:fld>
            <a:endParaRPr lang="en-SG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SG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F2248E-0867-4E06-9E5F-3A1BCB87461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721600" cy="1443608"/>
          </a:xfrm>
        </p:spPr>
        <p:txBody>
          <a:bodyPr/>
          <a:lstStyle/>
          <a:p>
            <a:r>
              <a:rPr lang="en-US" dirty="0" smtClean="0"/>
              <a:t>Concept of Development and Sustainable Development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20000" cy="1143000"/>
          </a:xfrm>
        </p:spPr>
        <p:txBody>
          <a:bodyPr/>
          <a:lstStyle/>
          <a:p>
            <a:r>
              <a:rPr lang="en-US" dirty="0" smtClean="0"/>
              <a:t>Sustainable Development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8244408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SG" dirty="0" smtClean="0"/>
              <a:t> “</a:t>
            </a:r>
            <a:r>
              <a:rPr lang="en-SG" dirty="0" smtClean="0">
                <a:solidFill>
                  <a:srgbClr val="00B050"/>
                </a:solidFill>
              </a:rPr>
              <a:t>Sustainable development is the development that meets the needs of present without compromising the ability of the future generations to meet their own needs”. </a:t>
            </a:r>
          </a:p>
          <a:p>
            <a:pPr>
              <a:buNone/>
            </a:pPr>
            <a:r>
              <a:rPr lang="en-SG" i="1" dirty="0" smtClean="0"/>
              <a:t>    </a:t>
            </a:r>
            <a:r>
              <a:rPr lang="en-SG" b="1" i="1" dirty="0" smtClean="0"/>
              <a:t>It contains within it two key concepts</a:t>
            </a:r>
            <a:r>
              <a:rPr lang="en-SG" b="1" dirty="0" smtClean="0"/>
              <a:t>:</a:t>
            </a:r>
          </a:p>
          <a:p>
            <a:pPr algn="just"/>
            <a:r>
              <a:rPr lang="en-SG" dirty="0" smtClean="0"/>
              <a:t>The concept of ‘needs’, in particular the essential       needs of the world’s poor, to which overriding  priority should be given; and</a:t>
            </a:r>
          </a:p>
          <a:p>
            <a:pPr algn="just"/>
            <a:r>
              <a:rPr lang="en-SG" dirty="0" smtClean="0"/>
              <a:t>The idea of limitations imposed by the state of     technology and social organization on the environment’s ability to meet present and future needs.”</a:t>
            </a:r>
          </a:p>
          <a:p>
            <a:pPr algn="just"/>
            <a:endParaRPr lang="en-S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27720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715200" cy="5184576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/>
              <a:t>According to the classical definition given by the United Nations World Commission on Environment and Development in 1987, development is sustainable if it </a:t>
            </a:r>
            <a:r>
              <a:rPr lang="en-SG" b="1" i="1" dirty="0" smtClean="0"/>
              <a:t>“meets the needs of the present without compromising the ability of future generations to meet their own needs.”</a:t>
            </a:r>
          </a:p>
          <a:p>
            <a:pPr algn="just"/>
            <a:r>
              <a:rPr lang="en-SG" dirty="0" smtClean="0"/>
              <a:t>“Sustainable” development could probably be otherwise called “</a:t>
            </a:r>
            <a:r>
              <a:rPr lang="en-SG" dirty="0" smtClean="0">
                <a:solidFill>
                  <a:srgbClr val="FF0000"/>
                </a:solidFill>
              </a:rPr>
              <a:t>equitable and balanced</a:t>
            </a:r>
            <a:endParaRPr lang="en-S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815752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776864" cy="5256584"/>
          </a:xfrm>
        </p:spPr>
        <p:txBody>
          <a:bodyPr/>
          <a:lstStyle/>
          <a:p>
            <a:pPr lvl="0" algn="just"/>
            <a:r>
              <a:rPr lang="en-IN" dirty="0" smtClean="0"/>
              <a:t>The </a:t>
            </a:r>
            <a:r>
              <a:rPr lang="en-IN" dirty="0" smtClean="0">
                <a:solidFill>
                  <a:srgbClr val="7030A0"/>
                </a:solidFill>
              </a:rPr>
              <a:t>reduction of hunger and poverty </a:t>
            </a:r>
            <a:r>
              <a:rPr lang="en-IN" dirty="0" smtClean="0"/>
              <a:t>in environmentally sound ways. </a:t>
            </a:r>
          </a:p>
          <a:p>
            <a:pPr lvl="0" algn="just"/>
            <a:r>
              <a:rPr lang="en-IN" dirty="0" smtClean="0"/>
              <a:t>It includes the </a:t>
            </a:r>
            <a:r>
              <a:rPr lang="en-IN" dirty="0" smtClean="0">
                <a:solidFill>
                  <a:srgbClr val="FF0000"/>
                </a:solidFill>
              </a:rPr>
              <a:t>meeting of basic needs, expanding economic opportunities</a:t>
            </a:r>
            <a:r>
              <a:rPr lang="en-IN" dirty="0" smtClean="0"/>
              <a:t>, protecting and improving the environment</a:t>
            </a:r>
            <a:endParaRPr lang="en-SG" dirty="0" smtClean="0"/>
          </a:p>
          <a:p>
            <a:pPr lvl="0" algn="just"/>
            <a:r>
              <a:rPr lang="en-IN" dirty="0" smtClean="0"/>
              <a:t>A process of change in which the resources consumed (both social and ecological) are not depleted to the extent that they cannot be replicated. </a:t>
            </a:r>
            <a:endParaRPr lang="en-SG" dirty="0" smtClean="0"/>
          </a:p>
          <a:p>
            <a:pPr>
              <a:buNone/>
            </a:pPr>
            <a:endParaRPr lang="en-S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59768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776864" cy="5040560"/>
          </a:xfrm>
        </p:spPr>
        <p:txBody>
          <a:bodyPr/>
          <a:lstStyle/>
          <a:p>
            <a:pPr lvl="0" algn="just"/>
            <a:r>
              <a:rPr lang="en-IN" sz="3600" dirty="0" smtClean="0"/>
              <a:t>Improving the quality of human life while living within the carrying capacity of supporting ecosystems </a:t>
            </a:r>
          </a:p>
          <a:p>
            <a:pPr marL="0" lvl="0" indent="0" algn="just">
              <a:buNone/>
            </a:pPr>
            <a:endParaRPr lang="en-SG" sz="3600" dirty="0" smtClean="0"/>
          </a:p>
          <a:p>
            <a:pPr lvl="0" algn="just"/>
            <a:r>
              <a:rPr lang="en-IN" sz="3600" dirty="0" smtClean="0"/>
              <a:t>Environmentally friendly forms of economic growth activities (agriculture, manufacturing, etc.) without harming ecosystem </a:t>
            </a:r>
            <a:endParaRPr lang="en-SG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20000" cy="887760"/>
          </a:xfrm>
        </p:spPr>
        <p:txBody>
          <a:bodyPr/>
          <a:lstStyle/>
          <a:p>
            <a:r>
              <a:rPr lang="en-US" dirty="0" smtClean="0"/>
              <a:t>Objectives of SD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7920880" cy="55446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SG" dirty="0" smtClean="0"/>
              <a:t>Reviving and changing the quality of growth</a:t>
            </a:r>
          </a:p>
          <a:p>
            <a:pPr algn="just">
              <a:buFont typeface="Wingdings" pitchFamily="2" charset="2"/>
              <a:buChar char="v"/>
            </a:pPr>
            <a:r>
              <a:rPr lang="en-SG" dirty="0" smtClean="0"/>
              <a:t>Meeting essential needs for jobs, foods, energy, water and sanitation</a:t>
            </a:r>
          </a:p>
          <a:p>
            <a:pPr algn="just">
              <a:buFont typeface="Wingdings" pitchFamily="2" charset="2"/>
              <a:buChar char="v"/>
            </a:pPr>
            <a:r>
              <a:rPr lang="en-SG" dirty="0" smtClean="0"/>
              <a:t>Conserving and enhancing the resource base</a:t>
            </a:r>
          </a:p>
          <a:p>
            <a:pPr algn="just">
              <a:buFont typeface="Wingdings" pitchFamily="2" charset="2"/>
              <a:buChar char="v"/>
            </a:pPr>
            <a:r>
              <a:rPr lang="en-SG" dirty="0" smtClean="0"/>
              <a:t>Reorienting technology and managing risk</a:t>
            </a:r>
          </a:p>
          <a:p>
            <a:pPr algn="just">
              <a:buFont typeface="Wingdings" pitchFamily="2" charset="2"/>
              <a:buChar char="v"/>
            </a:pPr>
            <a:r>
              <a:rPr lang="en-SG" dirty="0" smtClean="0"/>
              <a:t>Merging environment and economics in decision making</a:t>
            </a:r>
          </a:p>
          <a:p>
            <a:pPr algn="just">
              <a:buFont typeface="Wingdings" pitchFamily="2" charset="2"/>
              <a:buChar char="v"/>
            </a:pPr>
            <a:r>
              <a:rPr lang="en-SG" dirty="0" smtClean="0"/>
              <a:t>Making development participatory</a:t>
            </a:r>
          </a:p>
          <a:p>
            <a:pPr algn="just">
              <a:buNone/>
            </a:pPr>
            <a:endParaRPr lang="en-SG" dirty="0" smtClean="0"/>
          </a:p>
          <a:p>
            <a:pPr algn="just"/>
            <a:endParaRPr lang="en-S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of S.D.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Economic Approach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Ecological Approach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Socio-cultural Approach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S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SD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84784"/>
            <a:ext cx="7753672" cy="5112568"/>
          </a:xfrm>
        </p:spPr>
        <p:txBody>
          <a:bodyPr>
            <a:normAutofit fontScale="85000" lnSpcReduction="10000"/>
          </a:bodyPr>
          <a:lstStyle/>
          <a:p>
            <a:pPr marL="571500" indent="-571500" algn="just">
              <a:buFont typeface="+mj-lt"/>
              <a:buAutoNum type="romanUcPeriod"/>
            </a:pPr>
            <a:r>
              <a:rPr lang="en-SG" b="1" dirty="0" smtClean="0"/>
              <a:t>Political system </a:t>
            </a:r>
            <a:r>
              <a:rPr lang="en-SG" dirty="0" smtClean="0"/>
              <a:t>that secures effective citizen participation in decision making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SG" b="1" dirty="0" smtClean="0"/>
              <a:t>An economic system </a:t>
            </a:r>
            <a:r>
              <a:rPr lang="en-SG" dirty="0" smtClean="0"/>
              <a:t>that is able to generate surpluses and technical knowledge on a self-reliant and sustained basis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SG" b="1" dirty="0" smtClean="0"/>
              <a:t>A social system that </a:t>
            </a:r>
            <a:r>
              <a:rPr lang="en-SG" dirty="0" smtClean="0"/>
              <a:t>provides for solutions for the tensions arising from disharmonious development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SG" b="1" dirty="0" smtClean="0"/>
              <a:t>A production system </a:t>
            </a:r>
            <a:r>
              <a:rPr lang="en-SG" dirty="0" smtClean="0"/>
              <a:t>that respects the obligation to preserve the ecological base for development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SG" b="1" dirty="0" smtClean="0"/>
              <a:t>A technological system </a:t>
            </a:r>
            <a:r>
              <a:rPr lang="en-SG" dirty="0" smtClean="0"/>
              <a:t>that can search continuously for new solutions</a:t>
            </a:r>
          </a:p>
          <a:p>
            <a:pPr algn="just">
              <a:buNone/>
            </a:pP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Development is not purely an economic phenomenon but rather a multi- dimensional process involving reorganization and reorientation of entire economic AND social system</a:t>
            </a:r>
          </a:p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Development is process of improving the quality of all human lives with three equally important aspects. These are: 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99728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0768"/>
            <a:ext cx="7753672" cy="525658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lphaLcParenR"/>
            </a:pPr>
            <a:r>
              <a:rPr lang="en-S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Raising peoples’ living levels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, i.e. incomes and consumption, levels of food, medical services, education through relevant growth processes</a:t>
            </a:r>
          </a:p>
          <a:p>
            <a:pPr marL="514350" indent="-514350" algn="just">
              <a:buAutoNum type="alphaLcParenR"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Creating conditions conducive to the growth of </a:t>
            </a:r>
            <a:r>
              <a:rPr lang="en-S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peoples’ self-esteem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through the establishment of social, political and economic systems and institutions which promote human dignity and respect</a:t>
            </a:r>
          </a:p>
          <a:p>
            <a:pPr marL="514350" indent="-514350" algn="just">
              <a:buAutoNum type="alphaLcParenR"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Increasing peoples’ freedom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to choose by enlarging the range of their choice variables, e.g. varieties of goods and services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81664" cy="4628728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Development as a concept would imply that there is progress or change for the better in such a way </a:t>
            </a:r>
            <a:r>
              <a:rPr lang="en-S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enhance the security, freedom, dignity, self-reliance and self-development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of groups of people</a:t>
            </a:r>
            <a:r>
              <a:rPr lang="en-SG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SG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would involve twin concepts of social as well as economic development.</a:t>
            </a:r>
          </a:p>
          <a:p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7753672" cy="5112568"/>
          </a:xfrm>
        </p:spPr>
        <p:txBody>
          <a:bodyPr/>
          <a:lstStyle/>
          <a:p>
            <a:pPr algn="just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There has been a realization that development does not just comprise of economic growth or physical infrastructure development, but it should also show in terms of improvements in people’s lives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Three Models of Development: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Capitalistic Model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Socialistic Model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Mixed Model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of Development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112" y="1412776"/>
            <a:ext cx="7992888" cy="5112568"/>
          </a:xfrm>
        </p:spPr>
        <p:txBody>
          <a:bodyPr/>
          <a:lstStyle/>
          <a:p>
            <a:r>
              <a:rPr lang="en-US" b="1" dirty="0" smtClean="0"/>
              <a:t>Growth oriented Approach</a:t>
            </a:r>
            <a:r>
              <a:rPr lang="en-US" dirty="0" smtClean="0"/>
              <a:t>: Based on economic Development</a:t>
            </a:r>
          </a:p>
          <a:p>
            <a:r>
              <a:rPr lang="en-US" b="1" dirty="0" smtClean="0"/>
              <a:t>Human Development Approach</a:t>
            </a:r>
            <a:r>
              <a:rPr lang="en-US" dirty="0" smtClean="0"/>
              <a:t>: Multidimensional approach, includes all  aspect of human life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0070C0"/>
                </a:solidFill>
              </a:rPr>
              <a:t>Human Development Indicators: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marL="914400" lvl="1" indent="-514350">
              <a:buAutoNum type="alphaLcParenR"/>
            </a:pPr>
            <a:r>
              <a:rPr lang="en-US" dirty="0" smtClean="0"/>
              <a:t>Life Expectancy at birth</a:t>
            </a:r>
          </a:p>
          <a:p>
            <a:pPr marL="914400" lvl="1" indent="-514350">
              <a:buAutoNum type="alphaLcParenR"/>
            </a:pPr>
            <a:r>
              <a:rPr lang="en-US" dirty="0" smtClean="0"/>
              <a:t>Literacy rate</a:t>
            </a:r>
          </a:p>
          <a:p>
            <a:pPr marL="914400" lvl="1" indent="-514350">
              <a:buAutoNum type="alphaLcParenR"/>
            </a:pPr>
            <a:r>
              <a:rPr lang="en-US" dirty="0" smtClean="0"/>
              <a:t>GNP (Purchasing Power)</a:t>
            </a: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Development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12776"/>
            <a:ext cx="8003232" cy="4896544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/>
              <a:t>The concept of ‘human development’ was formally launched in 1990 with the publication of </a:t>
            </a:r>
            <a:r>
              <a:rPr lang="en-SG" i="1" dirty="0" smtClean="0"/>
              <a:t>Human Development Report by the United Nations Development </a:t>
            </a:r>
            <a:r>
              <a:rPr lang="en-SG" dirty="0" smtClean="0"/>
              <a:t>Programme (UNDP)</a:t>
            </a:r>
          </a:p>
          <a:p>
            <a:pPr algn="just"/>
            <a:r>
              <a:rPr lang="en-SG" dirty="0" smtClean="0"/>
              <a:t>Human development is concerned primarily with the </a:t>
            </a:r>
            <a:r>
              <a:rPr lang="en-SG" dirty="0" smtClean="0">
                <a:solidFill>
                  <a:srgbClr val="C00000"/>
                </a:solidFill>
              </a:rPr>
              <a:t>reduction of human deprivation, </a:t>
            </a:r>
            <a:r>
              <a:rPr lang="en-SG" dirty="0" smtClean="0">
                <a:solidFill>
                  <a:srgbClr val="7030A0"/>
                </a:solidFill>
              </a:rPr>
              <a:t>the creation of human capability</a:t>
            </a:r>
            <a:r>
              <a:rPr lang="en-SG" dirty="0" smtClean="0">
                <a:solidFill>
                  <a:srgbClr val="C00000"/>
                </a:solidFill>
              </a:rPr>
              <a:t>, </a:t>
            </a:r>
            <a:r>
              <a:rPr lang="en-SG" dirty="0" smtClean="0">
                <a:solidFill>
                  <a:srgbClr val="002060"/>
                </a:solidFill>
              </a:rPr>
              <a:t>and unleashing processes that enlarge peoples’ choices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753672" cy="4772744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/>
              <a:t>The </a:t>
            </a:r>
            <a:r>
              <a:rPr lang="en-SG" i="1" dirty="0" smtClean="0"/>
              <a:t>Human Development Report 1990 </a:t>
            </a:r>
            <a:r>
              <a:rPr lang="en-SG" dirty="0" smtClean="0"/>
              <a:t>defines human development </a:t>
            </a:r>
            <a:r>
              <a:rPr lang="en-SG" dirty="0" smtClean="0">
                <a:solidFill>
                  <a:srgbClr val="0070C0"/>
                </a:solidFill>
              </a:rPr>
              <a:t>as a process of enlarging people’s choices</a:t>
            </a:r>
            <a:r>
              <a:rPr lang="en-SG" dirty="0" smtClean="0"/>
              <a:t>. </a:t>
            </a:r>
            <a:endParaRPr lang="en-SG" dirty="0" smtClean="0"/>
          </a:p>
          <a:p>
            <a:pPr algn="just"/>
            <a:r>
              <a:rPr lang="en-SG" dirty="0" smtClean="0"/>
              <a:t>Although </a:t>
            </a:r>
            <a:r>
              <a:rPr lang="en-SG" dirty="0" smtClean="0"/>
              <a:t>these choices are limitless and change over time, three essential choices for people at all stages of development are — </a:t>
            </a:r>
            <a:r>
              <a:rPr lang="en-SG" dirty="0" smtClean="0">
                <a:solidFill>
                  <a:srgbClr val="FF0000"/>
                </a:solidFill>
              </a:rPr>
              <a:t>to lead a long and healthy life,</a:t>
            </a:r>
            <a:r>
              <a:rPr lang="en-SG" dirty="0" smtClean="0"/>
              <a:t> </a:t>
            </a:r>
            <a:r>
              <a:rPr lang="en-SG" dirty="0" smtClean="0">
                <a:solidFill>
                  <a:srgbClr val="00B0F0"/>
                </a:solidFill>
              </a:rPr>
              <a:t>to acquire knowledge </a:t>
            </a:r>
            <a:r>
              <a:rPr lang="en-SG" dirty="0" smtClean="0"/>
              <a:t>and </a:t>
            </a:r>
            <a:r>
              <a:rPr lang="en-SG" dirty="0" smtClean="0">
                <a:solidFill>
                  <a:srgbClr val="7030A0"/>
                </a:solidFill>
              </a:rPr>
              <a:t>to have access to resources needed for decent standard of living</a:t>
            </a:r>
          </a:p>
          <a:p>
            <a:endParaRPr lang="en-SG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features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7681664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SG" dirty="0" smtClean="0"/>
              <a:t>Development must put people at the </a:t>
            </a:r>
            <a:r>
              <a:rPr lang="en-SG" dirty="0" err="1" smtClean="0"/>
              <a:t>center</a:t>
            </a:r>
            <a:r>
              <a:rPr lang="en-SG" dirty="0" smtClean="0"/>
              <a:t> of its concerns.</a:t>
            </a:r>
          </a:p>
          <a:p>
            <a:pPr algn="just"/>
            <a:r>
              <a:rPr lang="en-SG" dirty="0" smtClean="0"/>
              <a:t>The purpose of development is to enlarge all human choices, not just income.</a:t>
            </a:r>
          </a:p>
          <a:p>
            <a:pPr algn="just"/>
            <a:r>
              <a:rPr lang="en-SG" dirty="0" smtClean="0"/>
              <a:t>The human development paradigm is concerned both with building up human capabilities and with using those human capabilities fully</a:t>
            </a:r>
          </a:p>
          <a:p>
            <a:pPr algn="just"/>
            <a:r>
              <a:rPr lang="en-SG" dirty="0" smtClean="0"/>
              <a:t>Human development has four essential components: Equity, Sustainability, Productivity and Empowerment.</a:t>
            </a:r>
          </a:p>
          <a:p>
            <a:pPr algn="just"/>
            <a:endParaRPr lang="en-SG" dirty="0" smtClean="0"/>
          </a:p>
          <a:p>
            <a:endParaRPr lang="en-SG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917</TotalTime>
  <Words>772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Concept of Development and Sustainable Development</vt:lpstr>
      <vt:lpstr>PowerPoint Presentation</vt:lpstr>
      <vt:lpstr>PowerPoint Presentation</vt:lpstr>
      <vt:lpstr>PowerPoint Presentation</vt:lpstr>
      <vt:lpstr>PowerPoint Presentation</vt:lpstr>
      <vt:lpstr>Approaches of Development</vt:lpstr>
      <vt:lpstr>Human Development</vt:lpstr>
      <vt:lpstr>PowerPoint Presentation</vt:lpstr>
      <vt:lpstr>Main features </vt:lpstr>
      <vt:lpstr>Sustainable Development</vt:lpstr>
      <vt:lpstr>PowerPoint Presentation</vt:lpstr>
      <vt:lpstr>PowerPoint Presentation</vt:lpstr>
      <vt:lpstr>PowerPoint Presentation</vt:lpstr>
      <vt:lpstr>Objectives of SD</vt:lpstr>
      <vt:lpstr>Approaches of S.D.</vt:lpstr>
      <vt:lpstr>Strategies for SD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54</cp:revision>
  <dcterms:created xsi:type="dcterms:W3CDTF">2013-01-09T18:03:04Z</dcterms:created>
  <dcterms:modified xsi:type="dcterms:W3CDTF">2016-01-30T03:00:00Z</dcterms:modified>
</cp:coreProperties>
</file>