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7" r:id="rId17"/>
    <p:sldId id="271" r:id="rId18"/>
    <p:sldId id="274" r:id="rId19"/>
    <p:sldId id="273" r:id="rId20"/>
    <p:sldId id="272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Different Orientation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Fundamental Rights – Art. 14 – 30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Directive principles of state policy are laid down in Part-iv</a:t>
            </a:r>
          </a:p>
          <a:p>
            <a:pPr lvl="1" algn="just"/>
            <a:r>
              <a:rPr lang="en-US" dirty="0" smtClean="0"/>
              <a:t>Employment </a:t>
            </a:r>
          </a:p>
          <a:p>
            <a:pPr lvl="1" algn="just"/>
            <a:r>
              <a:rPr lang="en-US" dirty="0" smtClean="0"/>
              <a:t>Equal salary </a:t>
            </a:r>
          </a:p>
          <a:p>
            <a:pPr lvl="1" algn="just"/>
            <a:r>
              <a:rPr lang="en-US" dirty="0" smtClean="0"/>
              <a:t>Free and compulsory education – 14 age </a:t>
            </a:r>
          </a:p>
          <a:p>
            <a:pPr lvl="1" algn="just"/>
            <a:r>
              <a:rPr lang="en-US" dirty="0" smtClean="0"/>
              <a:t>Special aids </a:t>
            </a:r>
          </a:p>
          <a:p>
            <a:pPr lvl="1" algn="just"/>
            <a:r>
              <a:rPr lang="en-US" dirty="0" smtClean="0"/>
              <a:t>Special assistance to weaker section  </a:t>
            </a:r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welfare Work?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A '</a:t>
            </a:r>
            <a:r>
              <a:rPr lang="en-IN" b="1" dirty="0" smtClean="0"/>
              <a:t>therapeutic approach</a:t>
            </a:r>
            <a:r>
              <a:rPr lang="en-IN" dirty="0" smtClean="0"/>
              <a:t>' is the lens through which a counsellor addresses their clients' problems.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Broadly speaking, the </a:t>
            </a:r>
            <a:r>
              <a:rPr lang="en-IN" b="1" dirty="0" smtClean="0"/>
              <a:t>therapeutic approaches</a:t>
            </a:r>
            <a:r>
              <a:rPr lang="en-IN" dirty="0" smtClean="0"/>
              <a:t> of counsellors fall into two categories: </a:t>
            </a:r>
          </a:p>
          <a:p>
            <a:pPr lvl="1" algn="just"/>
            <a:r>
              <a:rPr lang="en-IN" dirty="0" smtClean="0"/>
              <a:t>behavioural and psychodynamic.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Behavioural </a:t>
            </a:r>
            <a:r>
              <a:rPr lang="en-IN" b="1" dirty="0" smtClean="0"/>
              <a:t>approaches</a:t>
            </a:r>
            <a:r>
              <a:rPr lang="en-IN" dirty="0" smtClean="0"/>
              <a:t> are usually short-term and address your behaviour and thought patterns.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</a:t>
            </a:r>
            <a:r>
              <a:rPr lang="hi-IN" dirty="0" smtClean="0"/>
              <a:t>उपचारात्मक</a:t>
            </a:r>
            <a:r>
              <a:rPr lang="en-US" dirty="0" smtClean="0"/>
              <a:t> Approach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 therapeutic approach is the theory by which a psychologist or counsellor frames how they view human relationships and the issues that occur for people throughout their lives.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One way to think of a therapeutic approach is that it is the lens that a therapist looks through when they are considering and addressing their client’s problem.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</a:t>
            </a:r>
            <a:r>
              <a:rPr lang="hi-IN" dirty="0" smtClean="0"/>
              <a:t>उपचारात्मक</a:t>
            </a:r>
            <a:r>
              <a:rPr lang="en-US" dirty="0" smtClean="0"/>
              <a:t> Approach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Examples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Drug addicted </a:t>
            </a:r>
          </a:p>
          <a:p>
            <a:pPr algn="just"/>
            <a:r>
              <a:rPr lang="en-US" dirty="0" smtClean="0"/>
              <a:t>Mentally ill </a:t>
            </a:r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</a:t>
            </a:r>
            <a:r>
              <a:rPr lang="hi-IN" dirty="0" smtClean="0"/>
              <a:t>उपचारात्मक</a:t>
            </a:r>
            <a:r>
              <a:rPr lang="en-US" dirty="0" smtClean="0"/>
              <a:t> Approach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Rehabilitation</a:t>
            </a:r>
            <a:r>
              <a:rPr lang="en-IN" dirty="0" smtClean="0"/>
              <a:t> is the act of restoring something to its original state, like the </a:t>
            </a:r>
            <a:r>
              <a:rPr lang="en-IN" b="1" dirty="0" smtClean="0"/>
              <a:t>rehabilitation</a:t>
            </a:r>
            <a:r>
              <a:rPr lang="en-IN" dirty="0" smtClean="0"/>
              <a:t> of the forest that had once been cleared for use as an amusement park.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noun </a:t>
            </a:r>
            <a:r>
              <a:rPr lang="en-IN" b="1" dirty="0" smtClean="0"/>
              <a:t>rehabilitation</a:t>
            </a:r>
            <a:r>
              <a:rPr lang="en-IN" dirty="0" smtClean="0"/>
              <a:t> comes from the Latin prefix re-, </a:t>
            </a:r>
            <a:r>
              <a:rPr lang="en-IN" b="1" dirty="0" smtClean="0"/>
              <a:t>meaning</a:t>
            </a:r>
            <a:r>
              <a:rPr lang="en-IN" dirty="0" smtClean="0"/>
              <a:t> “again” and </a:t>
            </a:r>
            <a:r>
              <a:rPr lang="en-IN" dirty="0" err="1" smtClean="0"/>
              <a:t>habitare</a:t>
            </a:r>
            <a:r>
              <a:rPr lang="en-IN" dirty="0" smtClean="0"/>
              <a:t>, </a:t>
            </a:r>
            <a:r>
              <a:rPr lang="en-IN" b="1" dirty="0" smtClean="0"/>
              <a:t>meaning</a:t>
            </a:r>
            <a:r>
              <a:rPr lang="en-IN" dirty="0" smtClean="0"/>
              <a:t> “make fit.”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Rehabilitative </a:t>
            </a:r>
            <a:r>
              <a:rPr lang="mr-IN" sz="3100" b="0" dirty="0" smtClean="0"/>
              <a:t>पुनर्वसनात्मक</a:t>
            </a:r>
            <a:r>
              <a:rPr lang="en-US" dirty="0" smtClean="0"/>
              <a:t> Orientation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Webster defines development causing something to unfold, to grow, to change for better to be realized. 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It regards a certain entity as being endowed with certain potentials which society should discover and maximize.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Developmental </a:t>
            </a:r>
            <a:r>
              <a:rPr lang="hi-IN" sz="2700" dirty="0" smtClean="0"/>
              <a:t>विकासात्मक</a:t>
            </a:r>
            <a:r>
              <a:rPr lang="hi-IN" dirty="0" smtClean="0"/>
              <a:t> </a:t>
            </a:r>
            <a:r>
              <a:rPr lang="en-US" dirty="0" smtClean="0"/>
              <a:t>Orientation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Examples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Women </a:t>
            </a:r>
          </a:p>
          <a:p>
            <a:pPr lvl="1" algn="just"/>
            <a:r>
              <a:rPr lang="en-US" dirty="0" smtClean="0"/>
              <a:t>Marginalized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Developmental </a:t>
            </a:r>
            <a:r>
              <a:rPr lang="hi-IN" sz="2700" dirty="0" smtClean="0"/>
              <a:t>विकासात्मक</a:t>
            </a:r>
            <a:r>
              <a:rPr lang="hi-IN" dirty="0" smtClean="0"/>
              <a:t> </a:t>
            </a:r>
            <a:r>
              <a:rPr lang="en-US" dirty="0" smtClean="0"/>
              <a:t>Orientation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 human </a:t>
            </a:r>
            <a:r>
              <a:rPr lang="en-IN" b="1" dirty="0" smtClean="0"/>
              <a:t>rights</a:t>
            </a:r>
            <a:r>
              <a:rPr lang="en-IN" dirty="0" smtClean="0"/>
              <a:t>-</a:t>
            </a:r>
            <a:r>
              <a:rPr lang="en-IN" b="1" dirty="0" smtClean="0"/>
              <a:t>based approach</a:t>
            </a:r>
            <a:r>
              <a:rPr lang="en-IN" dirty="0" smtClean="0"/>
              <a:t> is a conceptual framework for the process of human development.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is normatively </a:t>
            </a:r>
            <a:r>
              <a:rPr lang="en-IN" b="1" dirty="0" smtClean="0"/>
              <a:t>based</a:t>
            </a:r>
            <a:r>
              <a:rPr lang="en-IN" dirty="0" smtClean="0"/>
              <a:t> on international human </a:t>
            </a:r>
            <a:r>
              <a:rPr lang="en-IN" b="1" dirty="0" smtClean="0"/>
              <a:t>rights </a:t>
            </a:r>
            <a:r>
              <a:rPr lang="en-IN" dirty="0" smtClean="0"/>
              <a:t>standards and operationally directed to promoting and protecting human </a:t>
            </a:r>
            <a:r>
              <a:rPr lang="en-IN" b="1" dirty="0" smtClean="0"/>
              <a:t>rights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Right Based </a:t>
            </a:r>
            <a:r>
              <a:rPr lang="hi-IN" sz="3100" dirty="0" smtClean="0"/>
              <a:t>हक्क आधारीत </a:t>
            </a:r>
            <a:r>
              <a:rPr lang="en-US" dirty="0" smtClean="0"/>
              <a:t>Approach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Empowerment of </a:t>
            </a:r>
            <a:r>
              <a:rPr lang="en-IN" b="1" dirty="0" smtClean="0"/>
              <a:t>rights</a:t>
            </a:r>
            <a:r>
              <a:rPr lang="en-IN" dirty="0" smtClean="0"/>
              <a:t> holders.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 human </a:t>
            </a:r>
            <a:r>
              <a:rPr lang="en-IN" b="1" dirty="0" smtClean="0"/>
              <a:t>rights based approach means</a:t>
            </a:r>
            <a:r>
              <a:rPr lang="en-IN" dirty="0" smtClean="0"/>
              <a:t> that individuals and communities should know their </a:t>
            </a:r>
            <a:r>
              <a:rPr lang="en-IN" b="1" dirty="0" smtClean="0"/>
              <a:t>rights</a:t>
            </a:r>
            <a:r>
              <a:rPr lang="en-IN" dirty="0" smtClean="0"/>
              <a:t>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also </a:t>
            </a:r>
            <a:r>
              <a:rPr lang="en-IN" b="1" dirty="0" smtClean="0"/>
              <a:t>means</a:t>
            </a:r>
            <a:r>
              <a:rPr lang="en-IN" dirty="0" smtClean="0"/>
              <a:t> that they should be fully supported to participate in the development of policy and practices which affect their lives and to claim </a:t>
            </a:r>
            <a:r>
              <a:rPr lang="en-IN" b="1" dirty="0" smtClean="0"/>
              <a:t>rights</a:t>
            </a:r>
            <a:r>
              <a:rPr lang="en-IN" dirty="0" smtClean="0"/>
              <a:t> where necessary.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Right Based </a:t>
            </a:r>
            <a:r>
              <a:rPr lang="hi-IN" sz="3100" dirty="0" smtClean="0"/>
              <a:t>हक्क आधारीत </a:t>
            </a:r>
            <a:r>
              <a:rPr lang="en-US" dirty="0" smtClean="0"/>
              <a:t>Approach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Examples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Child rights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Differently abled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aged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Women </a:t>
            </a:r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Based Approach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Welfare Work </a:t>
            </a:r>
          </a:p>
          <a:p>
            <a:endParaRPr lang="en-US" dirty="0" smtClean="0"/>
          </a:p>
          <a:p>
            <a:r>
              <a:rPr lang="en-US" dirty="0" smtClean="0"/>
              <a:t>Therapeutic </a:t>
            </a:r>
          </a:p>
          <a:p>
            <a:endParaRPr lang="en-US" dirty="0" smtClean="0"/>
          </a:p>
          <a:p>
            <a:r>
              <a:rPr lang="en-US" dirty="0" smtClean="0"/>
              <a:t>Rehabilitation </a:t>
            </a:r>
          </a:p>
          <a:p>
            <a:endParaRPr lang="en-US" dirty="0" smtClean="0"/>
          </a:p>
          <a:p>
            <a:r>
              <a:rPr lang="en-US" dirty="0" smtClean="0"/>
              <a:t>Developmental </a:t>
            </a:r>
          </a:p>
          <a:p>
            <a:endParaRPr lang="en-US" dirty="0" smtClean="0"/>
          </a:p>
          <a:p>
            <a:r>
              <a:rPr lang="en-US" dirty="0" smtClean="0"/>
              <a:t>Right Based </a:t>
            </a:r>
          </a:p>
          <a:p>
            <a:endParaRPr lang="en-US" dirty="0" smtClean="0"/>
          </a:p>
          <a:p>
            <a:r>
              <a:rPr lang="en-US" dirty="0" smtClean="0"/>
              <a:t>Empowerment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b="1" dirty="0" smtClean="0"/>
          </a:p>
          <a:p>
            <a:pPr algn="just"/>
            <a:r>
              <a:rPr lang="en-IN" b="1" dirty="0" smtClean="0"/>
              <a:t>Empowerment</a:t>
            </a:r>
            <a:r>
              <a:rPr lang="en-IN" dirty="0" smtClean="0"/>
              <a:t> is the practice approach embedded in the strengths </a:t>
            </a:r>
            <a:r>
              <a:rPr lang="en-IN" b="1" dirty="0" smtClean="0"/>
              <a:t>perspective 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dirty="0" smtClean="0"/>
              <a:t>And consists of a variety of techniques used by the social worker to stimulate strengths within the client and in his environment.</a:t>
            </a:r>
          </a:p>
          <a:p>
            <a:pPr algn="just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Empowerment</a:t>
            </a:r>
            <a:r>
              <a:rPr lang="hi-IN" dirty="0" smtClean="0"/>
              <a:t> </a:t>
            </a:r>
            <a:r>
              <a:rPr lang="en-US" dirty="0" smtClean="0"/>
              <a:t>Orientation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An </a:t>
            </a:r>
            <a:r>
              <a:rPr lang="en-IN" b="1" dirty="0" smtClean="0"/>
              <a:t>empowering approach</a:t>
            </a:r>
            <a:r>
              <a:rPr lang="en-IN" dirty="0" smtClean="0"/>
              <a:t> is about working in ways which </a:t>
            </a:r>
            <a:r>
              <a:rPr lang="en-IN" b="1" dirty="0" smtClean="0"/>
              <a:t>empower</a:t>
            </a:r>
            <a:r>
              <a:rPr lang="en-IN" dirty="0" smtClean="0"/>
              <a:t> people: </a:t>
            </a:r>
          </a:p>
          <a:p>
            <a:pPr lvl="1" algn="just"/>
            <a:r>
              <a:rPr lang="en-IN" dirty="0" smtClean="0"/>
              <a:t>ways which mean that people feel confident, </a:t>
            </a:r>
          </a:p>
          <a:p>
            <a:pPr lvl="1" algn="just"/>
            <a:endParaRPr lang="en-IN" dirty="0" smtClean="0"/>
          </a:p>
          <a:p>
            <a:pPr lvl="1" algn="just"/>
            <a:r>
              <a:rPr lang="en-IN" dirty="0" smtClean="0"/>
              <a:t>that they and the groups or organisations they are involved in are inclusive and organised, </a:t>
            </a:r>
          </a:p>
          <a:p>
            <a:pPr lvl="1" algn="just"/>
            <a:endParaRPr lang="en-IN" dirty="0" smtClean="0"/>
          </a:p>
          <a:p>
            <a:pPr lvl="1" algn="just"/>
            <a:r>
              <a:rPr lang="en-IN" dirty="0" smtClean="0"/>
              <a:t>that networks are formed, are cooperative and support each other and ultimately they are influential.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Empowerment Orientation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Examples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Women / domestic violence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Marginalized group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Empowerment Orientation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Availability of resources and presence of conditions required for reasonably comfortable, healthy, and secure living.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The state of doing well especially in respect to good fortune, happiness, well-being, or prosperity</a:t>
            </a:r>
          </a:p>
          <a:p>
            <a:pPr algn="just">
              <a:buNone/>
            </a:pPr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Work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Welfare state </a:t>
            </a:r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“Welfare state is a state that provides for its citizens a wide range of social services.”</a:t>
            </a:r>
          </a:p>
          <a:p>
            <a:pPr algn="just">
              <a:buNone/>
            </a:pPr>
            <a:r>
              <a:rPr lang="en-IN" b="1" dirty="0" smtClean="0"/>
              <a:t>	Kent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“Welfare state is one which provides for national health, insurance and other social services.” - </a:t>
            </a:r>
            <a:r>
              <a:rPr lang="en-IN" b="1" dirty="0" smtClean="0"/>
              <a:t>Concise Oxford Dictionary</a:t>
            </a:r>
            <a:endParaRPr lang="en-US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Work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India as a welfare state </a:t>
            </a:r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is a concept of government in which the state plays a key role in the protection and promotion of economic and social well-being of its citizens.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A welfare state is based on the principles of equality of opportunity and equitable distribution of wealth.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Work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India as a welfare state </a:t>
            </a:r>
            <a:endParaRPr lang="en-IN" dirty="0" smtClean="0"/>
          </a:p>
          <a:p>
            <a:pPr algn="just"/>
            <a:endParaRPr lang="en-IN" dirty="0" smtClean="0"/>
          </a:p>
          <a:p>
            <a:r>
              <a:rPr lang="en-IN" dirty="0" smtClean="0"/>
              <a:t>Welfare State means that the State that take care the Welfare of the State</a:t>
            </a:r>
          </a:p>
          <a:p>
            <a:endParaRPr lang="en-US" dirty="0" smtClean="0"/>
          </a:p>
          <a:p>
            <a:r>
              <a:rPr lang="en-IN" dirty="0" smtClean="0"/>
              <a:t>Generally, welfare state promotes the general happiness and welfare of the people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Work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An extensive and all embracing scheme of social security</a:t>
            </a:r>
          </a:p>
          <a:p>
            <a:pPr algn="just"/>
            <a:r>
              <a:rPr lang="en-IN" dirty="0" smtClean="0"/>
              <a:t>The provision of many free services by the state </a:t>
            </a:r>
          </a:p>
          <a:p>
            <a:pPr algn="just"/>
            <a:r>
              <a:rPr lang="en-IN" dirty="0" smtClean="0"/>
              <a:t>The maintenance of full employment regardless of cost</a:t>
            </a:r>
          </a:p>
          <a:p>
            <a:pPr algn="just"/>
            <a:r>
              <a:rPr lang="en-IN" dirty="0" smtClean="0"/>
              <a:t>A considerable degree of equality of income</a:t>
            </a:r>
          </a:p>
          <a:p>
            <a:pPr algn="just"/>
            <a:r>
              <a:rPr lang="en-IN" dirty="0" smtClean="0"/>
              <a:t>The public ownership of many utilities and leading industries</a:t>
            </a:r>
          </a:p>
          <a:p>
            <a:pPr algn="just"/>
            <a:r>
              <a:rPr lang="en-IN" dirty="0" smtClean="0"/>
              <a:t>Improvement in the quality of life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Elements - Welfare Work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As a welfare State, India is committed to the welfare and development</a:t>
            </a:r>
          </a:p>
          <a:p>
            <a:pPr algn="just"/>
            <a:r>
              <a:rPr lang="en-IN" dirty="0" smtClean="0"/>
              <a:t>The preamble to the constitution states, “We the people of India, having resolved to constitute India into a sovereign socialist secular democratic republic to secure to all citizens;</a:t>
            </a:r>
          </a:p>
          <a:p>
            <a:pPr algn="just"/>
            <a:r>
              <a:rPr lang="en-IN" dirty="0" smtClean="0"/>
              <a:t>Justice- Social, Economic &amp; Political;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Work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Liberty of thoughts, expression, belief, faith and worship;</a:t>
            </a:r>
          </a:p>
          <a:p>
            <a:pPr algn="just"/>
            <a:r>
              <a:rPr lang="en-IN" dirty="0" smtClean="0"/>
              <a:t>Equality of status and of opportunity and promote among them all;</a:t>
            </a:r>
          </a:p>
          <a:p>
            <a:pPr algn="just"/>
            <a:r>
              <a:rPr lang="en-IN" dirty="0" smtClean="0"/>
              <a:t>Fraternity, assuring the dignity of individual and the unity and integrity of the nation.”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Work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281</TotalTime>
  <Words>535</Words>
  <Application>Microsoft Office PowerPoint</Application>
  <PresentationFormat>On-screen Show (4:3)</PresentationFormat>
  <Paragraphs>137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Different Orientation</vt:lpstr>
      <vt:lpstr>Orientations </vt:lpstr>
      <vt:lpstr>Welfare Work </vt:lpstr>
      <vt:lpstr>Welfare Work </vt:lpstr>
      <vt:lpstr>Welfare Work </vt:lpstr>
      <vt:lpstr>Welfare Work </vt:lpstr>
      <vt:lpstr>Basic Elements - Welfare Work </vt:lpstr>
      <vt:lpstr>Welfare Work </vt:lpstr>
      <vt:lpstr>Welfare Work </vt:lpstr>
      <vt:lpstr>Why welfare Work? </vt:lpstr>
      <vt:lpstr>Therapeutic उपचारात्मक Approach</vt:lpstr>
      <vt:lpstr>Therapeutic उपचारात्मक Approach</vt:lpstr>
      <vt:lpstr>Therapeutic उपचारात्मक Approach</vt:lpstr>
      <vt:lpstr>Rehabilitative पुनर्वसनात्मक Orientation </vt:lpstr>
      <vt:lpstr>Developmental विकासात्मक Orientation </vt:lpstr>
      <vt:lpstr>Developmental विकासात्मक Orientation </vt:lpstr>
      <vt:lpstr>Right Based हक्क आधारीत Approach </vt:lpstr>
      <vt:lpstr>Right Based हक्क आधारीत Approach </vt:lpstr>
      <vt:lpstr>Right Based Approach </vt:lpstr>
      <vt:lpstr>Empowerment Orientation </vt:lpstr>
      <vt:lpstr>Empowerment Orientation </vt:lpstr>
      <vt:lpstr>Empowerment Orientation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Orientation</dc:title>
  <dc:creator>ADMIN</dc:creator>
  <cp:lastModifiedBy>ADMIN</cp:lastModifiedBy>
  <cp:revision>22</cp:revision>
  <dcterms:created xsi:type="dcterms:W3CDTF">2006-08-16T00:00:00Z</dcterms:created>
  <dcterms:modified xsi:type="dcterms:W3CDTF">2019-01-18T06:45:12Z</dcterms:modified>
</cp:coreProperties>
</file>