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1" r:id="rId3"/>
    <p:sldId id="257" r:id="rId4"/>
    <p:sldId id="262" r:id="rId5"/>
    <p:sldId id="259" r:id="rId6"/>
    <p:sldId id="260" r:id="rId7"/>
    <p:sldId id="261" r:id="rId8"/>
    <p:sldId id="263" r:id="rId9"/>
    <p:sldId id="266" r:id="rId10"/>
    <p:sldId id="265" r:id="rId11"/>
    <p:sldId id="267" r:id="rId12"/>
    <p:sldId id="268" r:id="rId13"/>
    <p:sldId id="264" r:id="rId14"/>
    <p:sldId id="270" r:id="rId15"/>
    <p:sldId id="269" r:id="rId16"/>
    <p:sldId id="272" r:id="rId17"/>
    <p:sldId id="2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E92E514-5B00-4330-924E-5FC42CB69606}" type="datetimeFigureOut">
              <a:rPr lang="en-US" smtClean="0"/>
              <a:pPr/>
              <a:t>1/18/2019</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F72027-B577-4574-8886-6B64D5B11A2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8F72027-B577-4574-8886-6B64D5B11A2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8F72027-B577-4574-8886-6B64D5B11A2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8F72027-B577-4574-8886-6B64D5B11A2E}"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8F72027-B577-4574-8886-6B64D5B11A2E}"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8F72027-B577-4574-8886-6B64D5B11A2E}"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68F72027-B577-4574-8886-6B64D5B11A2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68F72027-B577-4574-8886-6B64D5B11A2E}"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E92E514-5B00-4330-924E-5FC42CB69606}" type="datetimeFigureOut">
              <a:rPr lang="en-US" smtClean="0"/>
              <a:pPr/>
              <a:t>1/18/2019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68F72027-B577-4574-8886-6B64D5B11A2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E92E514-5B00-4330-924E-5FC42CB69606}" type="datetimeFigureOut">
              <a:rPr lang="en-US" smtClean="0"/>
              <a:pPr/>
              <a:t>1/18/2019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8F72027-B577-4574-8886-6B64D5B11A2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E92E514-5B00-4330-924E-5FC42CB69606}" type="datetimeFigureOut">
              <a:rPr lang="en-US" smtClean="0"/>
              <a:pPr/>
              <a:t>1/18/2019</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F72027-B577-4574-8886-6B64D5B11A2E}"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E92E514-5B00-4330-924E-5FC42CB69606}" type="datetimeFigureOut">
              <a:rPr lang="en-US" smtClean="0"/>
              <a:pPr/>
              <a:t>1/18/2019</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F72027-B577-4574-8886-6B64D5B11A2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142984"/>
            <a:ext cx="7772400" cy="1470025"/>
          </a:xfrm>
        </p:spPr>
        <p:txBody>
          <a:bodyPr>
            <a:normAutofit fontScale="90000"/>
          </a:bodyPr>
          <a:lstStyle/>
          <a:p>
            <a:r>
              <a:rPr lang="en-US" dirty="0" smtClean="0"/>
              <a:t>Family Counselling Centre (FCC)</a:t>
            </a:r>
            <a:endParaRPr lang="en-IN" dirty="0"/>
          </a:p>
        </p:txBody>
      </p:sp>
      <p:sp>
        <p:nvSpPr>
          <p:cNvPr id="3" name="Subtitle 2"/>
          <p:cNvSpPr>
            <a:spLocks noGrp="1"/>
          </p:cNvSpPr>
          <p:nvPr>
            <p:ph type="subTitle" idx="1"/>
          </p:nvPr>
        </p:nvSpPr>
        <p:spPr>
          <a:xfrm>
            <a:off x="1643042" y="2214554"/>
            <a:ext cx="6400800" cy="852478"/>
          </a:xfrm>
        </p:spPr>
        <p:txBody>
          <a:bodyPr>
            <a:normAutofit/>
          </a:bodyPr>
          <a:lstStyle/>
          <a:p>
            <a:endParaRPr lang="en-US" dirty="0" smtClean="0"/>
          </a:p>
        </p:txBody>
      </p:sp>
      <p:pic>
        <p:nvPicPr>
          <p:cNvPr id="4" name="Picture 3" descr="family cou.jpg"/>
          <p:cNvPicPr>
            <a:picLocks noChangeAspect="1"/>
          </p:cNvPicPr>
          <p:nvPr/>
        </p:nvPicPr>
        <p:blipFill>
          <a:blip r:embed="rId2"/>
          <a:stretch>
            <a:fillRect/>
          </a:stretch>
        </p:blipFill>
        <p:spPr>
          <a:xfrm>
            <a:off x="928662" y="3143248"/>
            <a:ext cx="7286676" cy="3286149"/>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Pre-marital counselling</a:t>
            </a:r>
          </a:p>
          <a:p>
            <a:r>
              <a:rPr lang="en-IN" dirty="0" smtClean="0"/>
              <a:t>Counselling for destitute women</a:t>
            </a:r>
            <a:br>
              <a:rPr lang="en-IN" dirty="0" smtClean="0"/>
            </a:br>
            <a:endParaRPr lang="en-IN" dirty="0" smtClean="0"/>
          </a:p>
          <a:p>
            <a:r>
              <a:rPr lang="en-IN" dirty="0" smtClean="0"/>
              <a:t>Legal counselling for women in divorce cases</a:t>
            </a:r>
            <a:br>
              <a:rPr lang="en-IN" dirty="0" smtClean="0"/>
            </a:br>
            <a:endParaRPr lang="en-IN" dirty="0" smtClean="0"/>
          </a:p>
          <a:p>
            <a:r>
              <a:rPr lang="en-IN" dirty="0" smtClean="0"/>
              <a:t>Counselling for marital, mal- adjustment problems.</a:t>
            </a:r>
            <a:br>
              <a:rPr lang="en-IN" dirty="0" smtClean="0"/>
            </a:br>
            <a:endParaRPr lang="en-IN" dirty="0" smtClean="0"/>
          </a:p>
          <a:p>
            <a:r>
              <a:rPr lang="en-IN" dirty="0" smtClean="0"/>
              <a:t>Counselling to tackle issues like eve teasing.</a:t>
            </a:r>
          </a:p>
          <a:p>
            <a:endParaRPr lang="en-IN" dirty="0"/>
          </a:p>
        </p:txBody>
      </p:sp>
      <p:sp>
        <p:nvSpPr>
          <p:cNvPr id="2" name="Title 1"/>
          <p:cNvSpPr>
            <a:spLocks noGrp="1"/>
          </p:cNvSpPr>
          <p:nvPr>
            <p:ph type="title"/>
          </p:nvPr>
        </p:nvSpPr>
        <p:spPr/>
        <p:txBody>
          <a:bodyPr/>
          <a:lstStyle/>
          <a:p>
            <a:r>
              <a:rPr lang="en-US" dirty="0" smtClean="0"/>
              <a:t>Objectives of FCC</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To create awareness about family problem, marital problem, adolescent problem, sex education etc.</a:t>
            </a:r>
          </a:p>
          <a:p>
            <a:pPr algn="just"/>
            <a:r>
              <a:rPr lang="en-IN" dirty="0" smtClean="0"/>
              <a:t>To give special education to the family members with support and extra care to the client.</a:t>
            </a:r>
          </a:p>
          <a:p>
            <a:pPr algn="just"/>
            <a:r>
              <a:rPr lang="en-IN" dirty="0" smtClean="0"/>
              <a:t>To encourage the family to listen supportively to the person.</a:t>
            </a:r>
          </a:p>
          <a:p>
            <a:pPr algn="just"/>
            <a:r>
              <a:rPr lang="en-IN" dirty="0" smtClean="0"/>
              <a:t>To get emotional support for the family which helps greatly is facing problems.</a:t>
            </a:r>
          </a:p>
        </p:txBody>
      </p:sp>
      <p:sp>
        <p:nvSpPr>
          <p:cNvPr id="2" name="Title 1"/>
          <p:cNvSpPr>
            <a:spLocks noGrp="1"/>
          </p:cNvSpPr>
          <p:nvPr>
            <p:ph type="title"/>
          </p:nvPr>
        </p:nvSpPr>
        <p:spPr/>
        <p:txBody>
          <a:bodyPr/>
          <a:lstStyle/>
          <a:p>
            <a:r>
              <a:rPr lang="en-US" dirty="0" smtClean="0"/>
              <a:t>Objectives of FCC</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To discuss the family problem with the client very carefully and react fully with the family.</a:t>
            </a:r>
          </a:p>
          <a:p>
            <a:pPr algn="just"/>
            <a:r>
              <a:rPr lang="en-IN" dirty="0" smtClean="0"/>
              <a:t>To encourage the role responsibility and need to normalise the activities of the individual and the client.</a:t>
            </a:r>
          </a:p>
          <a:p>
            <a:pPr algn="just"/>
            <a:r>
              <a:rPr lang="en-IN" dirty="0" smtClean="0"/>
              <a:t>To educate both client and family members as how to handle their family problems.</a:t>
            </a:r>
          </a:p>
        </p:txBody>
      </p:sp>
      <p:sp>
        <p:nvSpPr>
          <p:cNvPr id="2" name="Title 1"/>
          <p:cNvSpPr>
            <a:spLocks noGrp="1"/>
          </p:cNvSpPr>
          <p:nvPr>
            <p:ph type="title"/>
          </p:nvPr>
        </p:nvSpPr>
        <p:spPr/>
        <p:txBody>
          <a:bodyPr/>
          <a:lstStyle/>
          <a:p>
            <a:r>
              <a:rPr lang="en-US" dirty="0" smtClean="0"/>
              <a:t>Objectives of FCC</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Individual counselling, </a:t>
            </a:r>
          </a:p>
          <a:p>
            <a:r>
              <a:rPr lang="en-IN" dirty="0" smtClean="0"/>
              <a:t>Group counselling, </a:t>
            </a:r>
          </a:p>
          <a:p>
            <a:r>
              <a:rPr lang="en-IN" dirty="0" smtClean="0"/>
              <a:t>Family therapy, </a:t>
            </a:r>
          </a:p>
          <a:p>
            <a:r>
              <a:rPr lang="en-IN" dirty="0" smtClean="0"/>
              <a:t>Behaviour modification therapy, </a:t>
            </a:r>
          </a:p>
          <a:p>
            <a:r>
              <a:rPr lang="en-IN" dirty="0" smtClean="0"/>
              <a:t>Environment modification therapy, </a:t>
            </a:r>
          </a:p>
          <a:p>
            <a:r>
              <a:rPr lang="en-IN" dirty="0" smtClean="0"/>
              <a:t>Marital therapy, </a:t>
            </a:r>
          </a:p>
          <a:p>
            <a:r>
              <a:rPr lang="en-IN" dirty="0" smtClean="0"/>
              <a:t>Reality therapy and </a:t>
            </a:r>
          </a:p>
          <a:p>
            <a:r>
              <a:rPr lang="en-IN" dirty="0" smtClean="0"/>
              <a:t>Psychological support to the client and family members</a:t>
            </a:r>
            <a:endParaRPr lang="en-IN" dirty="0"/>
          </a:p>
        </p:txBody>
      </p:sp>
      <p:sp>
        <p:nvSpPr>
          <p:cNvPr id="2" name="Title 1"/>
          <p:cNvSpPr>
            <a:spLocks noGrp="1"/>
          </p:cNvSpPr>
          <p:nvPr>
            <p:ph type="title"/>
          </p:nvPr>
        </p:nvSpPr>
        <p:spPr/>
        <p:txBody>
          <a:bodyPr/>
          <a:lstStyle/>
          <a:p>
            <a:r>
              <a:rPr lang="en-US" dirty="0" smtClean="0"/>
              <a:t>Main Activities of the FCC</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Honorarium for Counsellors in Category ’A’ cities FCCs and VABs fixed @ Rs. 7,000/- per month and for Counsellors of Category ‘B’ cities FCCs @ Rs. 5,500/- per month.</a:t>
            </a:r>
          </a:p>
          <a:p>
            <a:pPr algn="just"/>
            <a:r>
              <a:rPr lang="en-IN" dirty="0" smtClean="0"/>
              <a:t>Financial support for non-recurring item of expenditure increased from Rs. 15,000/- to Rs. 25,000/- (one time grant).</a:t>
            </a:r>
          </a:p>
          <a:p>
            <a:pPr algn="just"/>
            <a:r>
              <a:rPr lang="en-IN" dirty="0" smtClean="0"/>
              <a:t>Cost of other recurring expenditure may be increased from Rs. 40,000/- to Rs. 60,000/- per annum per FCC.</a:t>
            </a:r>
          </a:p>
        </p:txBody>
      </p:sp>
      <p:sp>
        <p:nvSpPr>
          <p:cNvPr id="2" name="Title 1"/>
          <p:cNvSpPr>
            <a:spLocks noGrp="1"/>
          </p:cNvSpPr>
          <p:nvPr>
            <p:ph type="title"/>
          </p:nvPr>
        </p:nvSpPr>
        <p:spPr/>
        <p:txBody>
          <a:bodyPr>
            <a:normAutofit/>
          </a:bodyPr>
          <a:lstStyle/>
          <a:p>
            <a:r>
              <a:rPr lang="en-IN" dirty="0" smtClean="0"/>
              <a:t>Financial Norms Of FCC</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IN" dirty="0" smtClean="0"/>
              <a:t>Provision of Rs. 2.50 </a:t>
            </a:r>
            <a:r>
              <a:rPr lang="en-IN" dirty="0" err="1" smtClean="0"/>
              <a:t>crores</a:t>
            </a:r>
            <a:r>
              <a:rPr lang="en-IN" dirty="0" smtClean="0"/>
              <a:t> for Training Programmes of Counsellors and office bearers of FCCs was agreed to @ Rs. 2,00,000/- for each Training Programme consisting of 30 Counsellors and 30 Office bearers.</a:t>
            </a:r>
          </a:p>
          <a:p>
            <a:pPr algn="just"/>
            <a:r>
              <a:rPr lang="en-IN" dirty="0" smtClean="0"/>
              <a:t>There shall be no change in the ratio of matching share to be given by the implementing agencies in respect of other Recurring Expenditure. This will remain 80% share of GOI and 20% share of implementing agency.</a:t>
            </a:r>
          </a:p>
        </p:txBody>
      </p:sp>
      <p:sp>
        <p:nvSpPr>
          <p:cNvPr id="2" name="Title 1"/>
          <p:cNvSpPr>
            <a:spLocks noGrp="1"/>
          </p:cNvSpPr>
          <p:nvPr>
            <p:ph type="title"/>
          </p:nvPr>
        </p:nvSpPr>
        <p:spPr/>
        <p:txBody>
          <a:bodyPr>
            <a:normAutofit/>
          </a:bodyPr>
          <a:lstStyle/>
          <a:p>
            <a:r>
              <a:rPr lang="en-IN" dirty="0" smtClean="0"/>
              <a:t>Financial Norms Of FCC</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Family integrity </a:t>
            </a:r>
          </a:p>
          <a:p>
            <a:r>
              <a:rPr lang="en-US" dirty="0" smtClean="0"/>
              <a:t>Family stability </a:t>
            </a:r>
          </a:p>
          <a:p>
            <a:r>
              <a:rPr lang="en-US" dirty="0" smtClean="0"/>
              <a:t>Family health </a:t>
            </a:r>
          </a:p>
          <a:p>
            <a:r>
              <a:rPr lang="en-US" dirty="0" smtClean="0"/>
              <a:t>Family tress </a:t>
            </a:r>
          </a:p>
          <a:p>
            <a:r>
              <a:rPr lang="en-US" dirty="0" smtClean="0"/>
              <a:t>Family discomfort </a:t>
            </a:r>
          </a:p>
          <a:p>
            <a:endParaRPr lang="en-US" dirty="0" smtClean="0"/>
          </a:p>
          <a:p>
            <a:endParaRPr lang="en-US" dirty="0" smtClean="0"/>
          </a:p>
          <a:p>
            <a:r>
              <a:rPr lang="en-US" dirty="0" smtClean="0"/>
              <a:t>Family is good, society is good ….</a:t>
            </a:r>
          </a:p>
          <a:p>
            <a:r>
              <a:rPr lang="en-US" dirty="0" smtClean="0"/>
              <a:t>Every family has a particular structure </a:t>
            </a:r>
            <a:endParaRPr lang="en-IN" dirty="0" smtClean="0"/>
          </a:p>
          <a:p>
            <a:r>
              <a:rPr lang="mr-IN" dirty="0" smtClean="0"/>
              <a:t>पती – पत्नी यांच्यामधील जिव्हाळ्याचे संबंध हा कौटुंबिक समुपदेशनाचा पाया होय. </a:t>
            </a:r>
            <a:endParaRPr lang="en-US" dirty="0" smtClean="0"/>
          </a:p>
        </p:txBody>
      </p:sp>
      <p:sp>
        <p:nvSpPr>
          <p:cNvPr id="3" name="Title 2"/>
          <p:cNvSpPr>
            <a:spLocks noGrp="1"/>
          </p:cNvSpPr>
          <p:nvPr>
            <p:ph type="title"/>
          </p:nvPr>
        </p:nvSpPr>
        <p:spPr/>
        <p:txBody>
          <a:bodyPr/>
          <a:lstStyle/>
          <a:p>
            <a:r>
              <a:rPr lang="en-US" b="0" dirty="0" smtClean="0"/>
              <a:t>Counselling in the family</a:t>
            </a:r>
            <a:endParaRPr lang="en-IN" b="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http://www.cswb.gov.in/about-cswb-0</a:t>
            </a:r>
          </a:p>
          <a:p>
            <a:endParaRPr lang="en-IN" dirty="0" smtClean="0"/>
          </a:p>
          <a:p>
            <a:r>
              <a:rPr lang="en-IN" dirty="0" smtClean="0"/>
              <a:t>http://www.bharathiwomen.org/family.php</a:t>
            </a:r>
          </a:p>
          <a:p>
            <a:endParaRPr lang="en-US" dirty="0" smtClean="0"/>
          </a:p>
          <a:p>
            <a:r>
              <a:rPr lang="en-IN" dirty="0" smtClean="0"/>
              <a:t>http://www.wcd.nic.in/schemes/family-counselling-centre-scheme</a:t>
            </a:r>
          </a:p>
          <a:p>
            <a:r>
              <a:rPr lang="en-IN" dirty="0" smtClean="0"/>
              <a:t>Voluntary Action Bureau (VAB)</a:t>
            </a:r>
          </a:p>
          <a:p>
            <a:endParaRPr lang="en-IN" dirty="0"/>
          </a:p>
        </p:txBody>
      </p:sp>
      <p:sp>
        <p:nvSpPr>
          <p:cNvPr id="2" name="Title 1"/>
          <p:cNvSpPr>
            <a:spLocks noGrp="1"/>
          </p:cNvSpPr>
          <p:nvPr>
            <p:ph type="title"/>
          </p:nvPr>
        </p:nvSpPr>
        <p:spPr/>
        <p:txBody>
          <a:bodyPr/>
          <a:lstStyle/>
          <a:p>
            <a:r>
              <a:rPr lang="en-US" dirty="0" smtClean="0"/>
              <a:t>References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Counselling is an activity that takes place when someone who is troubled invites and allows another person to enter a particular kind of relationship with them. </a:t>
            </a:r>
          </a:p>
          <a:p>
            <a:pPr algn="just"/>
            <a:endParaRPr lang="mr-IN" dirty="0" smtClean="0"/>
          </a:p>
          <a:p>
            <a:pPr algn="just"/>
            <a:r>
              <a:rPr lang="mr-IN" dirty="0" smtClean="0"/>
              <a:t>समुपदेशन अशी एक प्रक्रीया आहे, ज्यात एखादी त्रस्त व्यक्ती दुसऱ्या व्यक्तीला आमंत्रण देते आणि विशिष्ट प्रकारे दोघांमध्ये संबंध प्रस्थापित करण्यास मोकळीक देते</a:t>
            </a:r>
          </a:p>
          <a:p>
            <a:pPr algn="r"/>
            <a:r>
              <a:rPr lang="en-US" dirty="0" smtClean="0"/>
              <a:t>John </a:t>
            </a:r>
            <a:r>
              <a:rPr lang="en-US" dirty="0" err="1" smtClean="0"/>
              <a:t>Macliodh</a:t>
            </a:r>
            <a:r>
              <a:rPr lang="en-US" dirty="0" smtClean="0"/>
              <a:t> (2007)</a:t>
            </a:r>
            <a:endParaRPr lang="mr-IN" dirty="0" smtClean="0"/>
          </a:p>
        </p:txBody>
      </p:sp>
      <p:sp>
        <p:nvSpPr>
          <p:cNvPr id="3" name="Title 2"/>
          <p:cNvSpPr>
            <a:spLocks noGrp="1"/>
          </p:cNvSpPr>
          <p:nvPr>
            <p:ph type="title"/>
          </p:nvPr>
        </p:nvSpPr>
        <p:spPr/>
        <p:txBody>
          <a:bodyPr/>
          <a:lstStyle/>
          <a:p>
            <a:r>
              <a:rPr lang="en-US" dirty="0" smtClean="0"/>
              <a:t>Definition of Counselling</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The </a:t>
            </a:r>
            <a:r>
              <a:rPr lang="en-IN" dirty="0"/>
              <a:t>Central Social Welfare Board was established in 1953 by a Resolution of Govt. of India to carry </a:t>
            </a:r>
            <a:r>
              <a:rPr lang="en-IN" dirty="0" smtClean="0"/>
              <a:t>out, </a:t>
            </a:r>
          </a:p>
          <a:p>
            <a:pPr algn="just"/>
            <a:endParaRPr lang="en-IN" dirty="0" smtClean="0"/>
          </a:p>
          <a:p>
            <a:pPr lvl="1" algn="just"/>
            <a:r>
              <a:rPr lang="en-IN" dirty="0" smtClean="0"/>
              <a:t>welfare </a:t>
            </a:r>
            <a:r>
              <a:rPr lang="en-IN" dirty="0"/>
              <a:t>activities for promoting voluntarism, </a:t>
            </a:r>
            <a:endParaRPr lang="en-IN" dirty="0" smtClean="0"/>
          </a:p>
          <a:p>
            <a:pPr lvl="1" algn="just"/>
            <a:r>
              <a:rPr lang="en-IN" dirty="0" smtClean="0"/>
              <a:t>providing </a:t>
            </a:r>
            <a:r>
              <a:rPr lang="en-IN" dirty="0"/>
              <a:t>technical and financial assistance to the voluntary organisations for the general welfare of family, women and children.</a:t>
            </a:r>
          </a:p>
        </p:txBody>
      </p:sp>
      <p:sp>
        <p:nvSpPr>
          <p:cNvPr id="2" name="Title 1"/>
          <p:cNvSpPr>
            <a:spLocks noGrp="1"/>
          </p:cNvSpPr>
          <p:nvPr>
            <p:ph type="title"/>
          </p:nvPr>
        </p:nvSpPr>
        <p:spPr/>
        <p:txBody>
          <a:bodyPr/>
          <a:lstStyle/>
          <a:p>
            <a:r>
              <a:rPr lang="en-US" dirty="0" smtClean="0"/>
              <a:t>Introduction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smtClean="0"/>
              <a:t>Under the guidance of Dr. </a:t>
            </a:r>
            <a:r>
              <a:rPr lang="en-IN" dirty="0" err="1" smtClean="0"/>
              <a:t>Durgabai</a:t>
            </a:r>
            <a:r>
              <a:rPr lang="en-IN" dirty="0" smtClean="0"/>
              <a:t> Deshmukh various welfare schemes were introduced by the CSWB</a:t>
            </a:r>
          </a:p>
          <a:p>
            <a:endParaRPr lang="en-IN" dirty="0" smtClean="0"/>
          </a:p>
          <a:p>
            <a:r>
              <a:rPr lang="en-IN" dirty="0" smtClean="0"/>
              <a:t>The Central Social Welfare Board obtained its legal status in 1969. </a:t>
            </a:r>
          </a:p>
          <a:p>
            <a:endParaRPr lang="en-IN" dirty="0" smtClean="0"/>
          </a:p>
          <a:p>
            <a:r>
              <a:rPr lang="en-IN" dirty="0" smtClean="0"/>
              <a:t>It was registered under section 25 of the Indian Companies Act, 1956</a:t>
            </a:r>
          </a:p>
          <a:p>
            <a:endParaRPr lang="en-IN" dirty="0" smtClean="0"/>
          </a:p>
          <a:p>
            <a:r>
              <a:rPr lang="en-IN" dirty="0" smtClean="0"/>
              <a:t>The State Social Welfare Boards were set up in 1954 in all States and Union Territories.</a:t>
            </a:r>
          </a:p>
        </p:txBody>
      </p:sp>
      <p:sp>
        <p:nvSpPr>
          <p:cNvPr id="2" name="Title 1"/>
          <p:cNvSpPr>
            <a:spLocks noGrp="1"/>
          </p:cNvSpPr>
          <p:nvPr>
            <p:ph type="title"/>
          </p:nvPr>
        </p:nvSpPr>
        <p:spPr/>
        <p:txBody>
          <a:bodyPr/>
          <a:lstStyle/>
          <a:p>
            <a:r>
              <a:rPr lang="en-US" dirty="0" smtClean="0"/>
              <a:t>Introduction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Many projects and schemes have been implemented by the Central Social Welfare Board, like</a:t>
            </a:r>
          </a:p>
          <a:p>
            <a:pPr lvl="1" algn="just"/>
            <a:r>
              <a:rPr lang="en-IN" dirty="0" smtClean="0"/>
              <a:t>Grant in Aid, Welfare Extension Projects, </a:t>
            </a:r>
          </a:p>
          <a:p>
            <a:pPr lvl="1" algn="just"/>
            <a:r>
              <a:rPr lang="en-IN" dirty="0" err="1" smtClean="0"/>
              <a:t>Mahila</a:t>
            </a:r>
            <a:r>
              <a:rPr lang="en-IN" dirty="0" smtClean="0"/>
              <a:t> </a:t>
            </a:r>
            <a:r>
              <a:rPr lang="en-IN" dirty="0" err="1" smtClean="0"/>
              <a:t>Mandals</a:t>
            </a:r>
            <a:r>
              <a:rPr lang="en-IN" dirty="0" smtClean="0"/>
              <a:t> , Socio Economic Programme, Dairy Scheme, </a:t>
            </a:r>
          </a:p>
          <a:p>
            <a:pPr lvl="1" algn="just"/>
            <a:r>
              <a:rPr lang="en-IN" dirty="0" smtClean="0"/>
              <a:t>Condensed Course of Education Programme for adolescent girls and women, </a:t>
            </a:r>
          </a:p>
          <a:p>
            <a:pPr lvl="1" algn="just"/>
            <a:r>
              <a:rPr lang="en-IN" dirty="0" smtClean="0"/>
              <a:t>Vocational Training Programme, Awareness Generation Programme, </a:t>
            </a:r>
          </a:p>
          <a:p>
            <a:pPr lvl="1" algn="just"/>
            <a:r>
              <a:rPr lang="en-IN" dirty="0" smtClean="0"/>
              <a:t>National </a:t>
            </a:r>
            <a:r>
              <a:rPr lang="en-IN" dirty="0" err="1" smtClean="0"/>
              <a:t>Creche</a:t>
            </a:r>
            <a:r>
              <a:rPr lang="en-IN" dirty="0" smtClean="0"/>
              <a:t> Scheme, </a:t>
            </a:r>
          </a:p>
        </p:txBody>
      </p:sp>
      <p:sp>
        <p:nvSpPr>
          <p:cNvPr id="2" name="Title 1"/>
          <p:cNvSpPr>
            <a:spLocks noGrp="1"/>
          </p:cNvSpPr>
          <p:nvPr>
            <p:ph type="title"/>
          </p:nvPr>
        </p:nvSpPr>
        <p:spPr/>
        <p:txBody>
          <a:bodyPr/>
          <a:lstStyle/>
          <a:p>
            <a:r>
              <a:rPr lang="en-US" dirty="0" smtClean="0"/>
              <a:t>INTRODUCTION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Many projects and schemes have been implemented by the Central Social Welfare Board, </a:t>
            </a:r>
          </a:p>
          <a:p>
            <a:pPr lvl="1" algn="just"/>
            <a:r>
              <a:rPr lang="en-IN" dirty="0" smtClean="0"/>
              <a:t>Short Stay Home Programme, </a:t>
            </a:r>
          </a:p>
          <a:p>
            <a:pPr lvl="1" algn="just"/>
            <a:r>
              <a:rPr lang="en-IN" dirty="0" smtClean="0"/>
              <a:t>Integrated Scheme for Women's Empowerment for North Eastern States, </a:t>
            </a:r>
          </a:p>
          <a:p>
            <a:pPr lvl="1" algn="just"/>
            <a:r>
              <a:rPr lang="en-IN" dirty="0" smtClean="0"/>
              <a:t>Innovative Projects and Family Counselling Centre Programme</a:t>
            </a:r>
            <a:endParaRPr lang="en-IN" dirty="0"/>
          </a:p>
        </p:txBody>
      </p:sp>
      <p:sp>
        <p:nvSpPr>
          <p:cNvPr id="2" name="Title 1"/>
          <p:cNvSpPr>
            <a:spLocks noGrp="1"/>
          </p:cNvSpPr>
          <p:nvPr>
            <p:ph type="title"/>
          </p:nvPr>
        </p:nvSpPr>
        <p:spPr/>
        <p:txBody>
          <a:bodyPr/>
          <a:lstStyle/>
          <a:p>
            <a:r>
              <a:rPr lang="en-US" dirty="0" smtClean="0"/>
              <a:t>INTRODUCTION </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The scheme of Family Counselling Centre was introduced by the CSWB in 1983.</a:t>
            </a:r>
          </a:p>
          <a:p>
            <a:pPr algn="just"/>
            <a:endParaRPr lang="en-IN" dirty="0" smtClean="0"/>
          </a:p>
          <a:p>
            <a:pPr algn="just"/>
            <a:r>
              <a:rPr lang="en-IN" dirty="0" smtClean="0"/>
              <a:t>The scheme provides counselling, referral and rehabilitative services to women and children who are the victims of atrocities, family maladjustments and social ostracism and crisis intervention and trauma counselling in case of natural/ manmade disasters.</a:t>
            </a:r>
            <a:endParaRPr lang="en-IN" dirty="0"/>
          </a:p>
        </p:txBody>
      </p:sp>
      <p:sp>
        <p:nvSpPr>
          <p:cNvPr id="2" name="Title 1"/>
          <p:cNvSpPr>
            <a:spLocks noGrp="1"/>
          </p:cNvSpPr>
          <p:nvPr>
            <p:ph type="title"/>
          </p:nvPr>
        </p:nvSpPr>
        <p:spPr/>
        <p:txBody>
          <a:bodyPr/>
          <a:lstStyle/>
          <a:p>
            <a:r>
              <a:rPr lang="en-US" dirty="0" smtClean="0"/>
              <a:t>INTRODUCTION </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This family counselling centre focuses on misunderstanding problems, suspiciousness, unemployment, depression, love affair, extra marital affair, pre-marital problem, dowry problem etc.</a:t>
            </a:r>
          </a:p>
          <a:p>
            <a:pPr algn="just"/>
            <a:r>
              <a:rPr lang="en-IN" dirty="0" smtClean="0"/>
              <a:t>The family counselling centre help the individual for an enhanced level of functioning when they are unable to cope with the problem brought in by these changes.</a:t>
            </a:r>
          </a:p>
        </p:txBody>
      </p:sp>
      <p:sp>
        <p:nvSpPr>
          <p:cNvPr id="2" name="Title 1"/>
          <p:cNvSpPr>
            <a:spLocks noGrp="1"/>
          </p:cNvSpPr>
          <p:nvPr>
            <p:ph type="title"/>
          </p:nvPr>
        </p:nvSpPr>
        <p:spPr/>
        <p:txBody>
          <a:bodyPr/>
          <a:lstStyle/>
          <a:p>
            <a:r>
              <a:rPr lang="en-US" dirty="0" smtClean="0"/>
              <a:t>INTRODUCTION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endParaRPr lang="en-IN" dirty="0" smtClean="0"/>
          </a:p>
          <a:p>
            <a:pPr algn="just"/>
            <a:r>
              <a:rPr lang="en-IN" dirty="0" smtClean="0"/>
              <a:t>family counselling centre aims at reducing the problems and crisis, strengthening family coping skills, effecting positive changes in the attitude, improvement in life style, providing timely counselling and support to lead a qualitative life style.</a:t>
            </a:r>
            <a:endParaRPr lang="en-IN" dirty="0"/>
          </a:p>
        </p:txBody>
      </p:sp>
      <p:sp>
        <p:nvSpPr>
          <p:cNvPr id="2" name="Title 1"/>
          <p:cNvSpPr>
            <a:spLocks noGrp="1"/>
          </p:cNvSpPr>
          <p:nvPr>
            <p:ph type="title"/>
          </p:nvPr>
        </p:nvSpPr>
        <p:spPr/>
        <p:txBody>
          <a:bodyPr/>
          <a:lstStyle/>
          <a:p>
            <a:r>
              <a:rPr lang="en-US" dirty="0" smtClean="0"/>
              <a:t>INTRODUCTION </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1133</TotalTime>
  <Words>803</Words>
  <Application>Microsoft Office PowerPoint</Application>
  <PresentationFormat>On-screen Show (4:3)</PresentationFormat>
  <Paragraphs>90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Family Counselling Centre (FCC)</vt:lpstr>
      <vt:lpstr>Definition of Counselling</vt:lpstr>
      <vt:lpstr>Introduction</vt:lpstr>
      <vt:lpstr>Introduction </vt:lpstr>
      <vt:lpstr>INTRODUCTION </vt:lpstr>
      <vt:lpstr>INTRODUCTION </vt:lpstr>
      <vt:lpstr>INTRODUCTION </vt:lpstr>
      <vt:lpstr>INTRODUCTION </vt:lpstr>
      <vt:lpstr>INTRODUCTION </vt:lpstr>
      <vt:lpstr>Objectives of FCC</vt:lpstr>
      <vt:lpstr>Objectives of FCC</vt:lpstr>
      <vt:lpstr>Objectives of FCC</vt:lpstr>
      <vt:lpstr>Main Activities of the FCC</vt:lpstr>
      <vt:lpstr>Financial Norms Of FCC</vt:lpstr>
      <vt:lpstr>Financial Norms Of FCC</vt:lpstr>
      <vt:lpstr>Counselling in the family</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21</cp:revision>
  <dcterms:created xsi:type="dcterms:W3CDTF">2018-02-28T05:42:47Z</dcterms:created>
  <dcterms:modified xsi:type="dcterms:W3CDTF">2019-01-18T06:45:32Z</dcterms:modified>
</cp:coreProperties>
</file>