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9" r:id="rId13"/>
    <p:sldId id="25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7B0928D-AF3D-4F4A-9F96-16147CECE9D4}" type="datetimeFigureOut">
              <a:rPr lang="en-US" smtClean="0"/>
              <a:pPr/>
              <a:t>1/18/2019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7B0928D-AF3D-4F4A-9F96-16147CECE9D4}" type="datetimeFigureOut">
              <a:rPr lang="en-US" smtClean="0"/>
              <a:pPr/>
              <a:t>1/18/2019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7B0928D-AF3D-4F4A-9F96-16147CECE9D4}" type="datetimeFigureOut">
              <a:rPr lang="en-US" smtClean="0"/>
              <a:pPr/>
              <a:t>1/18/2019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7B0928D-AF3D-4F4A-9F96-16147CECE9D4}" type="datetimeFigureOut">
              <a:rPr lang="en-US" smtClean="0"/>
              <a:pPr/>
              <a:t>1/18/2019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B0928D-AF3D-4F4A-9F96-16147CECE9D4}" type="datetimeFigureOut">
              <a:rPr lang="en-US" smtClean="0"/>
              <a:pPr/>
              <a:t>1/18/2019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7B0928D-AF3D-4F4A-9F96-16147CECE9D4}" type="datetimeFigureOut">
              <a:rPr lang="en-US" smtClean="0"/>
              <a:pPr/>
              <a:t>1/18/2019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7B0928D-AF3D-4F4A-9F96-16147CECE9D4}" type="datetimeFigureOut">
              <a:rPr lang="en-US" smtClean="0"/>
              <a:pPr/>
              <a:t>1/18/2019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7B0928D-AF3D-4F4A-9F96-16147CECE9D4}" type="datetimeFigureOut">
              <a:rPr lang="en-US" smtClean="0"/>
              <a:pPr/>
              <a:t>1/18/2019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0928D-AF3D-4F4A-9F96-16147CECE9D4}" type="datetimeFigureOut">
              <a:rPr lang="en-US" smtClean="0"/>
              <a:pPr/>
              <a:t>1/18/2019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B0928D-AF3D-4F4A-9F96-16147CECE9D4}" type="datetimeFigureOut">
              <a:rPr lang="en-US" smtClean="0"/>
              <a:pPr/>
              <a:t>1/18/2019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B0928D-AF3D-4F4A-9F96-16147CECE9D4}" type="datetimeFigureOut">
              <a:rPr lang="en-US" smtClean="0"/>
              <a:pPr/>
              <a:t>1/18/2019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3E799AA-1737-4C06-B890-27D242DFB410}"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0928D-AF3D-4F4A-9F96-16147CECE9D4}" type="datetimeFigureOut">
              <a:rPr lang="en-US" smtClean="0"/>
              <a:pPr/>
              <a:t>1/18/2019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799AA-1737-4C06-B890-27D242DFB41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4423"/>
            <a:ext cx="4529142" cy="2386028"/>
          </a:xfrm>
        </p:spPr>
        <p:txBody>
          <a:bodyPr/>
          <a:lstStyle/>
          <a:p>
            <a:r>
              <a:rPr lang="en-US" dirty="0" smtClean="0"/>
              <a:t>Family Court</a:t>
            </a:r>
            <a:endParaRPr lang="en-IN" dirty="0"/>
          </a:p>
        </p:txBody>
      </p:sp>
      <p:sp>
        <p:nvSpPr>
          <p:cNvPr id="3" name="Subtitle 2"/>
          <p:cNvSpPr>
            <a:spLocks noGrp="1"/>
          </p:cNvSpPr>
          <p:nvPr>
            <p:ph type="subTitle" idx="1"/>
          </p:nvPr>
        </p:nvSpPr>
        <p:spPr>
          <a:xfrm>
            <a:off x="1371600" y="3886200"/>
            <a:ext cx="3200400" cy="1752600"/>
          </a:xfrm>
        </p:spPr>
        <p:txBody>
          <a:bodyPr>
            <a:normAutofit fontScale="85000" lnSpcReduction="20000"/>
          </a:bodyPr>
          <a:lstStyle/>
          <a:p>
            <a:endParaRPr lang="en-US" dirty="0" smtClean="0"/>
          </a:p>
          <a:p>
            <a:endParaRPr lang="en-US" dirty="0" smtClean="0"/>
          </a:p>
          <a:p>
            <a:r>
              <a:rPr lang="en-US" dirty="0" smtClean="0"/>
              <a:t>Mr. Vijay </a:t>
            </a:r>
            <a:r>
              <a:rPr lang="en-US" dirty="0" err="1" smtClean="0"/>
              <a:t>Sansare</a:t>
            </a:r>
            <a:endParaRPr lang="en-US" dirty="0" smtClean="0"/>
          </a:p>
          <a:p>
            <a:r>
              <a:rPr lang="en-US" dirty="0" smtClean="0"/>
              <a:t>Assistant Professor </a:t>
            </a:r>
          </a:p>
        </p:txBody>
      </p:sp>
      <p:pic>
        <p:nvPicPr>
          <p:cNvPr id="5" name="Picture 4" descr="FAMILY-COURTS.jpg"/>
          <p:cNvPicPr>
            <a:picLocks noChangeAspect="1"/>
          </p:cNvPicPr>
          <p:nvPr/>
        </p:nvPicPr>
        <p:blipFill>
          <a:blip r:embed="rId2"/>
          <a:stretch>
            <a:fillRect/>
          </a:stretch>
        </p:blipFill>
        <p:spPr>
          <a:xfrm>
            <a:off x="5357818" y="857232"/>
            <a:ext cx="3027366" cy="521497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Courts</a:t>
            </a:r>
            <a:endParaRPr lang="en-IN" dirty="0"/>
          </a:p>
        </p:txBody>
      </p:sp>
      <p:sp>
        <p:nvSpPr>
          <p:cNvPr id="3" name="Content Placeholder 2"/>
          <p:cNvSpPr>
            <a:spLocks noGrp="1"/>
          </p:cNvSpPr>
          <p:nvPr>
            <p:ph idx="1"/>
          </p:nvPr>
        </p:nvSpPr>
        <p:spPr/>
        <p:txBody>
          <a:bodyPr/>
          <a:lstStyle/>
          <a:p>
            <a:pPr algn="just"/>
            <a:r>
              <a:rPr lang="en-IN" dirty="0" smtClean="0"/>
              <a:t>There shall be attached to the Family Court in each city, town or other area a Centre to be known as "The Counselling Centre of the Family Court at ......................... ".</a:t>
            </a:r>
          </a:p>
          <a:p>
            <a:pPr algn="just"/>
            <a:endParaRPr lang="en-US" dirty="0" smtClean="0"/>
          </a:p>
          <a:p>
            <a:pPr algn="just"/>
            <a:r>
              <a:rPr lang="en-IN" dirty="0" smtClean="0"/>
              <a:t>Each such centre may have a principal counsellor and shall have as many counsellors as may be determinate by the High Court.</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Courts</a:t>
            </a:r>
            <a:endParaRPr lang="en-IN" dirty="0"/>
          </a:p>
        </p:txBody>
      </p:sp>
      <p:sp>
        <p:nvSpPr>
          <p:cNvPr id="3" name="Content Placeholder 2"/>
          <p:cNvSpPr>
            <a:spLocks noGrp="1"/>
          </p:cNvSpPr>
          <p:nvPr>
            <p:ph idx="1"/>
          </p:nvPr>
        </p:nvSpPr>
        <p:spPr/>
        <p:txBody>
          <a:bodyPr/>
          <a:lstStyle/>
          <a:p>
            <a:pPr algn="just"/>
            <a:r>
              <a:rPr lang="en-IN" dirty="0" smtClean="0"/>
              <a:t>Principal Counsellor and other counsellor attached to the counselling centre shall be appointed by the High Court in consultation with one or more professionally qualified experts in family and child welfare, preferably working with a recognised institution of social science or social work.</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Courts</a:t>
            </a:r>
            <a:endParaRPr lang="en-IN" dirty="0"/>
          </a:p>
        </p:txBody>
      </p:sp>
      <p:sp>
        <p:nvSpPr>
          <p:cNvPr id="3" name="Content Placeholder 2"/>
          <p:cNvSpPr>
            <a:spLocks noGrp="1"/>
          </p:cNvSpPr>
          <p:nvPr>
            <p:ph idx="1"/>
          </p:nvPr>
        </p:nvSpPr>
        <p:spPr/>
        <p:txBody>
          <a:bodyPr/>
          <a:lstStyle/>
          <a:p>
            <a:pPr algn="just"/>
            <a:endParaRPr lang="en-IN" dirty="0" smtClean="0"/>
          </a:p>
          <a:p>
            <a:pPr algn="just"/>
            <a:r>
              <a:rPr lang="en-IN" dirty="0" smtClean="0"/>
              <a:t>Person having a Master's Degree in social work with a minimum experience of 2 years in family counselling shall be eligible for appointment as counsellors.</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IN" dirty="0"/>
          </a:p>
        </p:txBody>
      </p:sp>
      <p:sp>
        <p:nvSpPr>
          <p:cNvPr id="3" name="Content Placeholder 2"/>
          <p:cNvSpPr>
            <a:spLocks noGrp="1"/>
          </p:cNvSpPr>
          <p:nvPr>
            <p:ph idx="1"/>
          </p:nvPr>
        </p:nvSpPr>
        <p:spPr/>
        <p:txBody>
          <a:bodyPr/>
          <a:lstStyle/>
          <a:p>
            <a:r>
              <a:rPr lang="en-IN" dirty="0" smtClean="0"/>
              <a:t>https://indiankanoon.org/doc/373687/</a:t>
            </a:r>
          </a:p>
          <a:p>
            <a:endParaRPr lang="en-IN" dirty="0" smtClean="0"/>
          </a:p>
          <a:p>
            <a:r>
              <a:rPr lang="en-IN" dirty="0" smtClean="0"/>
              <a:t>https://www.legalindia.com/an-idea-of-family-courts/</a:t>
            </a:r>
          </a:p>
          <a:p>
            <a:endParaRPr lang="en-IN" dirty="0" smtClean="0"/>
          </a:p>
          <a:p>
            <a:r>
              <a:rPr lang="en-IN" dirty="0" smtClean="0"/>
              <a:t>https://www.legalindia.com/an-idea-of-family-courts/</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Family Court</a:t>
            </a:r>
            <a:endParaRPr lang="en-IN" dirty="0"/>
          </a:p>
        </p:txBody>
      </p:sp>
      <p:sp>
        <p:nvSpPr>
          <p:cNvPr id="3" name="Content Placeholder 2"/>
          <p:cNvSpPr>
            <a:spLocks noGrp="1"/>
          </p:cNvSpPr>
          <p:nvPr>
            <p:ph idx="1"/>
          </p:nvPr>
        </p:nvSpPr>
        <p:spPr/>
        <p:txBody>
          <a:bodyPr>
            <a:normAutofit lnSpcReduction="10000"/>
          </a:bodyPr>
          <a:lstStyle/>
          <a:p>
            <a:pPr algn="just"/>
            <a:r>
              <a:rPr lang="en-IN" dirty="0"/>
              <a:t>Family court is a court of Equity convened to decide matters and make orders in relation to family law, such as custody of children. </a:t>
            </a:r>
            <a:endParaRPr lang="en-IN" dirty="0" smtClean="0"/>
          </a:p>
          <a:p>
            <a:pPr algn="just"/>
            <a:endParaRPr lang="en-IN" dirty="0"/>
          </a:p>
          <a:p>
            <a:pPr algn="just"/>
            <a:r>
              <a:rPr lang="en-IN" dirty="0" smtClean="0"/>
              <a:t>In </a:t>
            </a:r>
            <a:r>
              <a:rPr lang="en-IN" dirty="0"/>
              <a:t>common-law jurisdictions "family courts" are statutory creations primarily dealing with equitable matters devolved from a court of </a:t>
            </a:r>
            <a:r>
              <a:rPr lang="en-IN" b="1" dirty="0"/>
              <a:t>inherent</a:t>
            </a:r>
            <a:r>
              <a:rPr lang="en-IN" dirty="0"/>
              <a:t> jurisdiction, such as a </a:t>
            </a:r>
            <a:r>
              <a:rPr lang="en-IN" b="1" dirty="0"/>
              <a:t>superior</a:t>
            </a:r>
            <a:r>
              <a:rPr lang="en-IN" dirty="0"/>
              <a:t> court.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Family Court</a:t>
            </a:r>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smtClean="0"/>
              <a:t>The concept of Family court implies an integrated broad- based service to families in trouble.</a:t>
            </a:r>
          </a:p>
          <a:p>
            <a:pPr algn="just"/>
            <a:r>
              <a:rPr lang="en-IN" dirty="0" smtClean="0"/>
              <a:t>Litigation in regard to any matter concerning family, whether divorce, maintenance and alimony, or custody, education and financial support for children etc. should not be viewed in terms of failure or success of legal actions but as a social therapeutic problem needing solution. </a:t>
            </a:r>
          </a:p>
          <a:p>
            <a:pPr algn="just"/>
            <a:r>
              <a:rPr lang="en-IN" dirty="0" smtClean="0"/>
              <a:t>It should be viewed as litigation in which parties and there counsel are engaged in resolving family conflicts where human considerations outweigh everything else.</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THE FAMILY COURTS ACT, 1984</a:t>
            </a:r>
            <a:endParaRPr lang="en-IN" dirty="0"/>
          </a:p>
        </p:txBody>
      </p:sp>
      <p:sp>
        <p:nvSpPr>
          <p:cNvPr id="3" name="Content Placeholder 2"/>
          <p:cNvSpPr>
            <a:spLocks noGrp="1"/>
          </p:cNvSpPr>
          <p:nvPr>
            <p:ph idx="1"/>
          </p:nvPr>
        </p:nvSpPr>
        <p:spPr/>
        <p:txBody>
          <a:bodyPr/>
          <a:lstStyle/>
          <a:p>
            <a:endParaRPr lang="en-IN" dirty="0" smtClean="0"/>
          </a:p>
          <a:p>
            <a:r>
              <a:rPr lang="en-IN" dirty="0" smtClean="0"/>
              <a:t>The family courts act, 1984 has not yet been brought into force in all the states. </a:t>
            </a:r>
          </a:p>
          <a:p>
            <a:endParaRPr lang="en-IN" dirty="0" smtClean="0"/>
          </a:p>
          <a:p>
            <a:r>
              <a:rPr lang="en-IN" dirty="0" smtClean="0"/>
              <a:t>Although Section 3 of the act talks about establishment of family courts;</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smtClean="0"/>
              <a:t>Section 3 – Establishment of Family Courts</a:t>
            </a:r>
            <a:endParaRPr lang="en-IN" sz="3600" dirty="0"/>
          </a:p>
        </p:txBody>
      </p:sp>
      <p:sp>
        <p:nvSpPr>
          <p:cNvPr id="3" name="Content Placeholder 2"/>
          <p:cNvSpPr>
            <a:spLocks noGrp="1"/>
          </p:cNvSpPr>
          <p:nvPr>
            <p:ph idx="1"/>
          </p:nvPr>
        </p:nvSpPr>
        <p:spPr/>
        <p:txBody>
          <a:bodyPr>
            <a:normAutofit fontScale="92500"/>
          </a:bodyPr>
          <a:lstStyle/>
          <a:p>
            <a:pPr marL="514350" indent="-514350" algn="just">
              <a:buFont typeface="+mj-lt"/>
              <a:buAutoNum type="arabicPeriod"/>
            </a:pPr>
            <a:r>
              <a:rPr lang="en-IN" dirty="0" smtClean="0"/>
              <a:t>For the purpose of exercising the jurisdiction and powers conferred on a family court by this act, the state government after consultation with the high court, and by notification:</a:t>
            </a:r>
          </a:p>
          <a:p>
            <a:pPr lvl="1" algn="just"/>
            <a:r>
              <a:rPr lang="en-IN" dirty="0" smtClean="0"/>
              <a:t>a) shall, as soon as may be after the commencement of this act, establish for every area in the state comprising a city or town whose population exceeds one million, a family court.</a:t>
            </a:r>
          </a:p>
          <a:p>
            <a:pPr lvl="1" algn="just"/>
            <a:r>
              <a:rPr lang="en-IN" dirty="0" smtClean="0"/>
              <a:t>b) May establish family courts for such other areas in the state as it may deem necessary.</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smtClean="0"/>
              <a:t>Section 3 – Establishment of Family Courts</a:t>
            </a:r>
            <a:endParaRPr lang="en-IN" sz="3600" dirty="0"/>
          </a:p>
        </p:txBody>
      </p:sp>
      <p:sp>
        <p:nvSpPr>
          <p:cNvPr id="3" name="Content Placeholder 2"/>
          <p:cNvSpPr>
            <a:spLocks noGrp="1"/>
          </p:cNvSpPr>
          <p:nvPr>
            <p:ph idx="1"/>
          </p:nvPr>
        </p:nvSpPr>
        <p:spPr/>
        <p:txBody>
          <a:bodyPr>
            <a:normAutofit fontScale="92500" lnSpcReduction="10000"/>
          </a:bodyPr>
          <a:lstStyle/>
          <a:p>
            <a:pPr marL="514350" indent="-514350" algn="just">
              <a:buFont typeface="+mj-lt"/>
              <a:buAutoNum type="arabicPeriod" startAt="2"/>
            </a:pPr>
            <a:r>
              <a:rPr lang="en-IN" dirty="0" smtClean="0"/>
              <a:t>The state government shall, after consultation with the high court, specify, by notification, the local limits of the area to which the jurisdiction of a family court shall extend and may, at any time, increase, reduce or alter such limits.</a:t>
            </a:r>
          </a:p>
          <a:p>
            <a:pPr marL="514350" indent="-514350" algn="just">
              <a:buFont typeface="+mj-lt"/>
              <a:buAutoNum type="arabicPeriod" startAt="2"/>
            </a:pPr>
            <a:r>
              <a:rPr lang="en-IN" dirty="0" smtClean="0"/>
              <a:t>The state government in consultation with the High Court may also provide for associations/ welfare agencies (section 5) to enable the Family Courts to exercise its jurisdiction more effectively.</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Functional Family Courts</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The number of functional family courts in India was 439 as of May 2016. </a:t>
            </a:r>
          </a:p>
          <a:p>
            <a:pPr algn="just"/>
            <a:endParaRPr lang="en-IN" dirty="0" smtClean="0"/>
          </a:p>
          <a:p>
            <a:pPr algn="just"/>
            <a:r>
              <a:rPr lang="en-IN" dirty="0" smtClean="0"/>
              <a:t>The top 10 states in terms of the number of functional family courts were: </a:t>
            </a:r>
          </a:p>
          <a:p>
            <a:pPr algn="just"/>
            <a:endParaRPr lang="en-IN" dirty="0" smtClean="0"/>
          </a:p>
          <a:p>
            <a:pPr lvl="1" algn="just"/>
            <a:r>
              <a:rPr lang="en-IN" dirty="0" smtClean="0"/>
              <a:t>Uttar Pradesh, Madhya Pradesh, Bihar, Kerala, Rajasthan, Karnataka, Maharashtra, Jharkhand, Chhattisgarh and Tamil Nadu as of May 2016.</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visualization-png.pn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Courts</a:t>
            </a:r>
            <a:endParaRPr lang="en-IN" dirty="0"/>
          </a:p>
        </p:txBody>
      </p:sp>
      <p:sp>
        <p:nvSpPr>
          <p:cNvPr id="3" name="Content Placeholder 2"/>
          <p:cNvSpPr>
            <a:spLocks noGrp="1"/>
          </p:cNvSpPr>
          <p:nvPr>
            <p:ph idx="1"/>
          </p:nvPr>
        </p:nvSpPr>
        <p:spPr/>
        <p:txBody>
          <a:bodyPr/>
          <a:lstStyle/>
          <a:p>
            <a:pPr algn="just"/>
            <a:r>
              <a:rPr lang="en-IN" dirty="0" smtClean="0"/>
              <a:t>The Court shall maintain a panel of lawyers willing to render free legal aid and advice. </a:t>
            </a:r>
          </a:p>
          <a:p>
            <a:pPr algn="just"/>
            <a:endParaRPr lang="en-IN" dirty="0" smtClean="0"/>
          </a:p>
          <a:p>
            <a:pPr algn="just"/>
            <a:r>
              <a:rPr lang="en-IN" dirty="0" smtClean="0"/>
              <a:t>A party entitled to free legal aid and advice will be entitled to select any of the lawyers from the said panel provided the lawyer is available and willing to accept the case.</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949</TotalTime>
  <Words>632</Words>
  <Application>Microsoft Office PowerPoint</Application>
  <PresentationFormat>On-screen Show (4:3)</PresentationFormat>
  <Paragraphs>50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Family Court</vt:lpstr>
      <vt:lpstr>Concept of Family Court</vt:lpstr>
      <vt:lpstr>Concept of Family Court</vt:lpstr>
      <vt:lpstr>THE FAMILY COURTS ACT, 1984</vt:lpstr>
      <vt:lpstr>Section 3 – Establishment of Family Courts</vt:lpstr>
      <vt:lpstr>Section 3 – Establishment of Family Courts</vt:lpstr>
      <vt:lpstr>Functional Family Courts</vt:lpstr>
      <vt:lpstr>Slide 8</vt:lpstr>
      <vt:lpstr>Family Courts</vt:lpstr>
      <vt:lpstr>Family Courts</vt:lpstr>
      <vt:lpstr>Family Courts</vt:lpstr>
      <vt:lpstr>Family Courts</vt:lpstr>
      <vt:lpstr>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Court</dc:title>
  <dc:creator>ADMIN</dc:creator>
  <cp:lastModifiedBy>ADMIN</cp:lastModifiedBy>
  <cp:revision>13</cp:revision>
  <dcterms:created xsi:type="dcterms:W3CDTF">2018-03-02T17:37:44Z</dcterms:created>
  <dcterms:modified xsi:type="dcterms:W3CDTF">2019-01-18T06:45:43Z</dcterms:modified>
</cp:coreProperties>
</file>