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sldIdLst>
    <p:sldId id="256" r:id="rId2"/>
    <p:sldId id="259" r:id="rId3"/>
    <p:sldId id="266" r:id="rId4"/>
    <p:sldId id="267" r:id="rId5"/>
    <p:sldId id="262" r:id="rId6"/>
    <p:sldId id="268" r:id="rId7"/>
    <p:sldId id="263" r:id="rId8"/>
    <p:sldId id="265" r:id="rId9"/>
    <p:sldId id="260" r:id="rId10"/>
    <p:sldId id="261" r:id="rId11"/>
    <p:sldId id="257" r:id="rId12"/>
    <p:sldId id="264" r:id="rId13"/>
    <p:sldId id="271" r:id="rId14"/>
    <p:sldId id="272" r:id="rId15"/>
    <p:sldId id="273" r:id="rId16"/>
    <p:sldId id="274" r:id="rId17"/>
    <p:sldId id="269" r:id="rId18"/>
    <p:sldId id="270" r:id="rId19"/>
    <p:sldId id="275" r:id="rId20"/>
    <p:sldId id="276" r:id="rId21"/>
    <p:sldId id="282" r:id="rId22"/>
    <p:sldId id="278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71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9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D38767-C91B-46ED-961A-6A12897A12B5}" type="datetimeFigureOut">
              <a:rPr lang="en-SG" smtClean="0"/>
              <a:pPr/>
              <a:t>23/8/2014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C864E2-F7EC-4F68-9331-570C1EB0623D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06287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C864E2-F7EC-4F68-9331-570C1EB0623D}" type="slidenum">
              <a:rPr lang="en-SG" smtClean="0"/>
              <a:pPr/>
              <a:t>21</a:t>
            </a:fld>
            <a:endParaRPr lang="en-S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53A8EFD-1273-45D4-B7AA-EE26B1E9A524}" type="datetime1">
              <a:rPr lang="en-SG" smtClean="0"/>
              <a:pPr/>
              <a:t>23/8/2014</a:t>
            </a:fld>
            <a:endParaRPr lang="en-SG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SG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05188E2-7ECA-4727-884C-87B82075AB9E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8A6BCA-FC2C-489F-BF7F-A12DDA16DD75}" type="datetime1">
              <a:rPr lang="en-SG" smtClean="0"/>
              <a:pPr/>
              <a:t>23/8/2014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5188E2-7ECA-4727-884C-87B82075AB9E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2F9B3C9-6A95-4D8E-B272-1BE7EEAD3575}" type="datetime1">
              <a:rPr lang="en-SG" smtClean="0"/>
              <a:pPr/>
              <a:t>23/8/2014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05188E2-7ECA-4727-884C-87B82075AB9E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FC0476-CC59-4F4A-854E-5A99C4115221}" type="datetime1">
              <a:rPr lang="en-SG" smtClean="0"/>
              <a:pPr/>
              <a:t>23/8/2014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5188E2-7ECA-4727-884C-87B82075AB9E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F571CD5-E3FC-487A-B47F-C16B0742E696}" type="datetime1">
              <a:rPr lang="en-SG" smtClean="0"/>
              <a:pPr/>
              <a:t>23/8/2014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05188E2-7ECA-4727-884C-87B82075AB9E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C84868-C968-4EA2-9199-84B9EDF00235}" type="datetime1">
              <a:rPr lang="en-SG" smtClean="0"/>
              <a:pPr/>
              <a:t>23/8/2014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5188E2-7ECA-4727-884C-87B82075AB9E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98B915-E61D-4E65-B2D8-7E58BAF67E4B}" type="datetime1">
              <a:rPr lang="en-SG" smtClean="0"/>
              <a:pPr/>
              <a:t>23/8/2014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5188E2-7ECA-4727-884C-87B82075AB9E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E7ED0F-871E-4095-BB5E-4E697566004C}" type="datetime1">
              <a:rPr lang="en-SG" smtClean="0"/>
              <a:pPr/>
              <a:t>23/8/2014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5188E2-7ECA-4727-884C-87B82075AB9E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8B73D43-A668-497C-B964-C647C2BA26A6}" type="datetime1">
              <a:rPr lang="en-SG" smtClean="0"/>
              <a:pPr/>
              <a:t>23/8/2014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5188E2-7ECA-4727-884C-87B82075AB9E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628FD4-BCAD-432B-8028-471F7A9B0617}" type="datetime1">
              <a:rPr lang="en-SG" smtClean="0"/>
              <a:pPr/>
              <a:t>23/8/2014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5188E2-7ECA-4727-884C-87B82075AB9E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7EDF2A-C444-4566-A0E2-0C8316349F5C}" type="datetime1">
              <a:rPr lang="en-SG" smtClean="0"/>
              <a:pPr/>
              <a:t>23/8/2014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5188E2-7ECA-4727-884C-87B82075AB9E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02568B8-C0EB-4B63-A559-3F1D5BD182EE}" type="datetime1">
              <a:rPr lang="en-SG" smtClean="0"/>
              <a:pPr/>
              <a:t>23/8/2014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SG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05188E2-7ECA-4727-884C-87B82075AB9E}" type="slidenum">
              <a:rPr lang="en-SG" smtClean="0"/>
              <a:pPr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5696" y="836712"/>
            <a:ext cx="6984776" cy="2564856"/>
          </a:xfrm>
        </p:spPr>
        <p:txBody>
          <a:bodyPr/>
          <a:lstStyle/>
          <a:p>
            <a:r>
              <a:rPr lang="en-US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Family Life </a:t>
            </a:r>
            <a:br>
              <a:rPr lang="en-US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Education</a:t>
            </a:r>
            <a:endParaRPr lang="en-SG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19872" y="4221088"/>
            <a:ext cx="5114778" cy="1101248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Conceptual Understanding</a:t>
            </a:r>
            <a:endParaRPr lang="en-SG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7920880" cy="4896544"/>
          </a:xfrm>
        </p:spPr>
        <p:txBody>
          <a:bodyPr>
            <a:normAutofit/>
          </a:bodyPr>
          <a:lstStyle/>
          <a:p>
            <a:pPr algn="just"/>
            <a:r>
              <a:rPr lang="en-SG" sz="3200" dirty="0" smtClean="0">
                <a:latin typeface="Times New Roman" pitchFamily="18" charset="0"/>
                <a:cs typeface="Times New Roman" pitchFamily="18" charset="0"/>
              </a:rPr>
              <a:t>Family </a:t>
            </a:r>
            <a:r>
              <a:rPr lang="en-SG" sz="3200" dirty="0">
                <a:latin typeface="Times New Roman" pitchFamily="18" charset="0"/>
                <a:cs typeface="Times New Roman" pitchFamily="18" charset="0"/>
              </a:rPr>
              <a:t>life education includes </a:t>
            </a:r>
            <a:r>
              <a:rPr lang="en-SG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study of self awareness,</a:t>
            </a:r>
            <a:r>
              <a:rPr lang="en-SG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3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understanding </a:t>
            </a:r>
            <a:r>
              <a:rPr lang="en-SG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of others</a:t>
            </a:r>
            <a:r>
              <a:rPr lang="en-SG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SG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of sexuality</a:t>
            </a:r>
            <a:r>
              <a:rPr lang="en-SG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SG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marriage and parenthood</a:t>
            </a:r>
            <a:r>
              <a:rPr lang="en-SG" sz="32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SG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SG" sz="3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SG" sz="3200" dirty="0">
                <a:latin typeface="Times New Roman" pitchFamily="18" charset="0"/>
                <a:cs typeface="Times New Roman" pitchFamily="18" charset="0"/>
              </a:rPr>
              <a:t>knowledge gained </a:t>
            </a:r>
            <a:r>
              <a:rPr lang="en-SG" sz="3200" dirty="0" smtClean="0">
                <a:latin typeface="Times New Roman" pitchFamily="18" charset="0"/>
                <a:cs typeface="Times New Roman" pitchFamily="18" charset="0"/>
              </a:rPr>
              <a:t>and skills </a:t>
            </a:r>
            <a:r>
              <a:rPr lang="en-SG" sz="3200" dirty="0">
                <a:latin typeface="Times New Roman" pitchFamily="18" charset="0"/>
                <a:cs typeface="Times New Roman" pitchFamily="18" charset="0"/>
              </a:rPr>
              <a:t>developed will contribute to the individuals ability to cope </a:t>
            </a:r>
            <a:r>
              <a:rPr lang="en-SG" sz="3200" dirty="0" smtClean="0">
                <a:latin typeface="Times New Roman" pitchFamily="18" charset="0"/>
                <a:cs typeface="Times New Roman" pitchFamily="18" charset="0"/>
              </a:rPr>
              <a:t>both with </a:t>
            </a:r>
            <a:r>
              <a:rPr lang="en-SG" sz="3200" dirty="0">
                <a:latin typeface="Times New Roman" pitchFamily="18" charset="0"/>
                <a:cs typeface="Times New Roman" pitchFamily="18" charset="0"/>
              </a:rPr>
              <a:t>social change and with relationships in society as a citizen, </a:t>
            </a:r>
            <a:r>
              <a:rPr lang="en-SG" sz="3200" dirty="0" smtClean="0">
                <a:latin typeface="Times New Roman" pitchFamily="18" charset="0"/>
                <a:cs typeface="Times New Roman" pitchFamily="18" charset="0"/>
              </a:rPr>
              <a:t>spouse and </a:t>
            </a:r>
            <a:r>
              <a:rPr lang="en-SG" sz="3200" dirty="0">
                <a:latin typeface="Times New Roman" pitchFamily="18" charset="0"/>
                <a:cs typeface="Times New Roman" pitchFamily="18" charset="0"/>
              </a:rPr>
              <a:t>parent</a:t>
            </a:r>
            <a:r>
              <a:rPr lang="en-SG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7643192" cy="532859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SG" dirty="0" smtClean="0"/>
              <a:t>FLE focuses </a:t>
            </a:r>
            <a:r>
              <a:rPr lang="en-SG" dirty="0"/>
              <a:t>on healthy family functioning within a </a:t>
            </a:r>
            <a:r>
              <a:rPr lang="en-SG" dirty="0" smtClean="0"/>
              <a:t>family</a:t>
            </a:r>
          </a:p>
          <a:p>
            <a:pPr algn="just">
              <a:lnSpc>
                <a:spcPct val="150000"/>
              </a:lnSpc>
            </a:pPr>
            <a:r>
              <a:rPr lang="en-SG" dirty="0" smtClean="0"/>
              <a:t>The </a:t>
            </a:r>
            <a:r>
              <a:rPr lang="en-SG" dirty="0"/>
              <a:t>skills and knowledge needed for healthy functioning are widely known: </a:t>
            </a:r>
            <a:r>
              <a:rPr lang="en-SG" dirty="0">
                <a:solidFill>
                  <a:srgbClr val="FF0000"/>
                </a:solidFill>
              </a:rPr>
              <a:t>strong communication skills,</a:t>
            </a:r>
            <a:r>
              <a:rPr lang="en-SG" dirty="0"/>
              <a:t> </a:t>
            </a:r>
            <a:r>
              <a:rPr lang="en-SG" dirty="0">
                <a:solidFill>
                  <a:schemeClr val="accent3"/>
                </a:solidFill>
              </a:rPr>
              <a:t>knowledge of typical human development</a:t>
            </a:r>
            <a:r>
              <a:rPr lang="en-SG" dirty="0"/>
              <a:t>, </a:t>
            </a:r>
            <a:r>
              <a:rPr lang="en-SG" dirty="0">
                <a:solidFill>
                  <a:srgbClr val="00B0F0"/>
                </a:solidFill>
              </a:rPr>
              <a:t>good decision-making skills</a:t>
            </a:r>
            <a:r>
              <a:rPr lang="en-SG" dirty="0"/>
              <a:t>, </a:t>
            </a:r>
            <a:r>
              <a:rPr lang="en-SG" dirty="0">
                <a:solidFill>
                  <a:schemeClr val="accent6">
                    <a:lumMod val="75000"/>
                  </a:schemeClr>
                </a:solidFill>
              </a:rPr>
              <a:t>positive self-esteem</a:t>
            </a:r>
            <a:r>
              <a:rPr lang="en-SG" dirty="0"/>
              <a:t>, and </a:t>
            </a:r>
            <a:r>
              <a:rPr lang="en-SG" dirty="0">
                <a:solidFill>
                  <a:srgbClr val="0070C0"/>
                </a:solidFill>
              </a:rPr>
              <a:t>healthy interpersonal relationships</a:t>
            </a:r>
            <a:r>
              <a:rPr lang="en-SG" dirty="0"/>
              <a:t>. </a:t>
            </a:r>
            <a:endParaRPr lang="en-S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9416"/>
            <a:ext cx="7560840" cy="484632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SG" dirty="0" smtClean="0"/>
              <a:t>The goal of family life education is </a:t>
            </a:r>
            <a:r>
              <a:rPr lang="en-SG" dirty="0" smtClean="0">
                <a:solidFill>
                  <a:srgbClr val="F971A2"/>
                </a:solidFill>
              </a:rPr>
              <a:t>to teach and foster the knowledge and the skills </a:t>
            </a:r>
            <a:r>
              <a:rPr lang="en-SG" dirty="0" smtClean="0"/>
              <a:t>to enable individuals and families to function optimally.</a:t>
            </a:r>
          </a:p>
          <a:p>
            <a:pPr algn="just">
              <a:lnSpc>
                <a:spcPct val="150000"/>
              </a:lnSpc>
            </a:pP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/>
          <a:lstStyle/>
          <a:p>
            <a:r>
              <a:rPr lang="en-US" dirty="0" smtClean="0"/>
              <a:t>Advantages of FLE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7920880" cy="520636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SG" dirty="0" smtClean="0"/>
              <a:t>Family life education provides an educational role</a:t>
            </a:r>
          </a:p>
          <a:p>
            <a:pPr algn="just">
              <a:lnSpc>
                <a:spcPct val="150000"/>
              </a:lnSpc>
            </a:pPr>
            <a:r>
              <a:rPr lang="en-SG" dirty="0" smtClean="0"/>
              <a:t>Family life education acts as a crisis manager</a:t>
            </a:r>
          </a:p>
          <a:p>
            <a:pPr algn="just">
              <a:lnSpc>
                <a:spcPct val="150000"/>
              </a:lnSpc>
            </a:pPr>
            <a:r>
              <a:rPr lang="en-SG" dirty="0" smtClean="0"/>
              <a:t>Family life education provides skills for preventive action and knowledge for decision making particularly among adolescents</a:t>
            </a:r>
          </a:p>
          <a:p>
            <a:pPr algn="just">
              <a:lnSpc>
                <a:spcPct val="150000"/>
              </a:lnSpc>
            </a:pPr>
            <a:r>
              <a:rPr lang="en-SG" dirty="0" smtClean="0"/>
              <a:t>Family life education helps in understanding one's own role with the changing family structure and functions.</a:t>
            </a:r>
          </a:p>
          <a:p>
            <a:pPr algn="just">
              <a:lnSpc>
                <a:spcPct val="150000"/>
              </a:lnSpc>
            </a:pPr>
            <a:r>
              <a:rPr lang="en-SG" dirty="0" smtClean="0"/>
              <a:t>Family life education helps in proper understanding of family life cycle</a:t>
            </a:r>
          </a:p>
          <a:p>
            <a:endParaRPr lang="en-SG" dirty="0" smtClean="0"/>
          </a:p>
          <a:p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SG" dirty="0" smtClean="0"/>
              <a:t>Need of Family Life Education</a:t>
            </a:r>
            <a:br>
              <a:rPr lang="en-SG" dirty="0" smtClean="0"/>
            </a:b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7560840" cy="5042960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SG" dirty="0" smtClean="0"/>
              <a:t>Family life education is necessary for each individual</a:t>
            </a:r>
          </a:p>
          <a:p>
            <a:pPr algn="just">
              <a:lnSpc>
                <a:spcPct val="150000"/>
              </a:lnSpc>
            </a:pPr>
            <a:r>
              <a:rPr lang="en-SG" dirty="0" smtClean="0"/>
              <a:t>The concept of family life education refers to a variety of formal and informal efforts by which persons become ready for the roles and responsibilities of family life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Various Conflicts in the family </a:t>
            </a:r>
            <a:endParaRPr lang="en-SG" dirty="0" smtClean="0"/>
          </a:p>
          <a:p>
            <a:pPr algn="just">
              <a:lnSpc>
                <a:spcPct val="150000"/>
              </a:lnSpc>
            </a:pPr>
            <a:r>
              <a:rPr lang="en-SG" dirty="0" smtClean="0"/>
              <a:t>The activity becomes a full-time paid occupation</a:t>
            </a:r>
          </a:p>
          <a:p>
            <a:pPr algn="just"/>
            <a:endParaRPr lang="en-SG" dirty="0" smtClean="0"/>
          </a:p>
          <a:p>
            <a:pPr algn="just">
              <a:buNone/>
            </a:pPr>
            <a:endParaRPr lang="en-S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9416"/>
            <a:ext cx="7632848" cy="484632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SG" dirty="0" smtClean="0"/>
              <a:t>Training schools and curricula are established</a:t>
            </a:r>
          </a:p>
          <a:p>
            <a:pPr algn="just">
              <a:lnSpc>
                <a:spcPct val="150000"/>
              </a:lnSpc>
            </a:pPr>
            <a:r>
              <a:rPr lang="en-SG" dirty="0" smtClean="0"/>
              <a:t>Rapid technological and social changes of today's world have increased the need for individuals, families, and societies to enhance interpersonal and decision-making skills of each member of the family</a:t>
            </a:r>
          </a:p>
          <a:p>
            <a:pPr algn="just">
              <a:lnSpc>
                <a:spcPct val="150000"/>
              </a:lnSpc>
            </a:pPr>
            <a:r>
              <a:rPr lang="en-SG" dirty="0" smtClean="0"/>
              <a:t>Professionals working in this area and allied fields need training</a:t>
            </a:r>
          </a:p>
          <a:p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 Education for FLE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Value: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/>
              <a:t>A value is a belief that something is good and desirable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/>
              <a:t>It defines what is important, worthwhile and worth striving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IN" dirty="0" smtClean="0"/>
              <a:t>Values are one's judgments</a:t>
            </a:r>
            <a:endParaRPr lang="en-US" dirty="0" smtClean="0"/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/>
              <a:t>Values vary from society to society 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Value System 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7560840" cy="4898944"/>
          </a:xfrm>
        </p:spPr>
        <p:txBody>
          <a:bodyPr/>
          <a:lstStyle/>
          <a:p>
            <a:pPr algn="just"/>
            <a:r>
              <a:rPr lang="en-US" dirty="0" smtClean="0"/>
              <a:t>Status of Women in Family </a:t>
            </a:r>
          </a:p>
          <a:p>
            <a:pPr algn="just"/>
            <a:r>
              <a:rPr lang="en-US" dirty="0" smtClean="0"/>
              <a:t>Religious values in the family </a:t>
            </a:r>
          </a:p>
          <a:p>
            <a:pPr algn="just"/>
            <a:r>
              <a:rPr lang="en-US" dirty="0" smtClean="0"/>
              <a:t>Early Marriage system in rural areas</a:t>
            </a:r>
          </a:p>
          <a:p>
            <a:pPr algn="just"/>
            <a:r>
              <a:rPr lang="en-US" dirty="0" smtClean="0"/>
              <a:t>Unplanned child birth </a:t>
            </a:r>
          </a:p>
          <a:p>
            <a:pPr algn="just"/>
            <a:r>
              <a:rPr lang="en-US" dirty="0" smtClean="0"/>
              <a:t>Child birth is considered as a blessings of the God- Preference to “Boy”</a:t>
            </a:r>
          </a:p>
          <a:p>
            <a:pPr algn="just"/>
            <a:r>
              <a:rPr lang="en-US" dirty="0" smtClean="0"/>
              <a:t>Marriage as per social status- prohibition on Inter-caste marriage </a:t>
            </a:r>
          </a:p>
          <a:p>
            <a:pPr algn="just"/>
            <a:r>
              <a:rPr lang="en-US" dirty="0" smtClean="0"/>
              <a:t>Misconception regarding Sex Education</a:t>
            </a:r>
          </a:p>
          <a:p>
            <a:pPr>
              <a:buNone/>
            </a:pP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Importance of different types of value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Moral or Ethical Values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Cultural Values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Religious Values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Personal Values 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/>
          <a:lstStyle/>
          <a:p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7776864" cy="4846320"/>
          </a:xfrm>
        </p:spPr>
        <p:txBody>
          <a:bodyPr>
            <a:normAutofit/>
          </a:bodyPr>
          <a:lstStyle/>
          <a:p>
            <a:r>
              <a:rPr lang="en-US" b="1" dirty="0" smtClean="0"/>
              <a:t>Value Education:</a:t>
            </a:r>
          </a:p>
          <a:p>
            <a:pPr algn="just">
              <a:buFont typeface="Wingdings" pitchFamily="2" charset="2"/>
              <a:buChar char="Ø"/>
            </a:pPr>
            <a:r>
              <a:rPr lang="en-SG" dirty="0" smtClean="0"/>
              <a:t>   </a:t>
            </a:r>
            <a:r>
              <a:rPr lang="en-SG" dirty="0" err="1" smtClean="0"/>
              <a:t>Chilana</a:t>
            </a:r>
            <a:r>
              <a:rPr lang="en-SG" dirty="0" smtClean="0"/>
              <a:t> (1987) studied Indian culture and observed that Indian culture is based on the values, </a:t>
            </a:r>
            <a:r>
              <a:rPr lang="en-SG" dirty="0" err="1" smtClean="0"/>
              <a:t>viz</a:t>
            </a:r>
            <a:r>
              <a:rPr lang="en-SG" dirty="0" smtClean="0"/>
              <a:t>, kind heartedness, self control, universal brotherhood, honesty, respect to others and faith. </a:t>
            </a:r>
          </a:p>
          <a:p>
            <a:pPr algn="just">
              <a:buFont typeface="Wingdings" pitchFamily="2" charset="2"/>
              <a:buChar char="Ø"/>
            </a:pPr>
            <a:r>
              <a:rPr lang="en-SG" dirty="0" smtClean="0"/>
              <a:t>   Due to deterioration of these values, new values like indiscipline and destructive mentality  came into existence. </a:t>
            </a:r>
          </a:p>
          <a:p>
            <a:pPr algn="just">
              <a:buFont typeface="Wingdings" pitchFamily="2" charset="2"/>
              <a:buChar char="Ø"/>
            </a:pPr>
            <a:r>
              <a:rPr lang="en-SG" dirty="0" smtClean="0"/>
              <a:t>  He suggested to include these values in curriculum and called it value-based curriculum.</a:t>
            </a:r>
            <a:r>
              <a:rPr lang="en-US" dirty="0" smtClean="0"/>
              <a:t> </a:t>
            </a:r>
            <a:endParaRPr lang="en-SG" dirty="0" smtClean="0"/>
          </a:p>
          <a:p>
            <a:pPr algn="just"/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concepts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Family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Kinship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Marriage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Value system in family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Relationship and bonding in family life</a:t>
            </a:r>
          </a:p>
          <a:p>
            <a:endParaRPr lang="en-S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cap="none" dirty="0" smtClean="0"/>
              <a:t>Understanding Value </a:t>
            </a:r>
            <a:r>
              <a:rPr lang="en-US" cap="none" dirty="0" err="1" smtClean="0"/>
              <a:t>Edu</a:t>
            </a:r>
            <a:r>
              <a:rPr lang="en-US" cap="none" dirty="0" smtClean="0"/>
              <a:t>…</a:t>
            </a:r>
            <a:endParaRPr lang="en-SG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6792"/>
            <a:ext cx="7848872" cy="4846320"/>
          </a:xfrm>
        </p:spPr>
        <p:txBody>
          <a:bodyPr/>
          <a:lstStyle/>
          <a:p>
            <a:pPr algn="just"/>
            <a:r>
              <a:rPr lang="en-SG" dirty="0" smtClean="0"/>
              <a:t>“When human values are inculcated through curriculum to transcend to cognitive, affective and psychomotor level for conducive development of individual, society, national and international understanding, it is called value education”</a:t>
            </a:r>
          </a:p>
          <a:p>
            <a:pPr algn="just">
              <a:buNone/>
            </a:pPr>
            <a:endParaRPr lang="en-SG" dirty="0" smtClean="0"/>
          </a:p>
          <a:p>
            <a:pPr algn="just"/>
            <a:r>
              <a:rPr lang="en-SG" dirty="0" smtClean="0"/>
              <a:t>“Value education claims a vast field for its coverage to mould the behaviour and transform the right ways of action in day-to-day life activities”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ore Values[1]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899592" y="1124744"/>
            <a:ext cx="6624736" cy="547260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 anchor="ctr"/>
          <a:lstStyle/>
          <a:p>
            <a:r>
              <a:rPr lang="en-US" dirty="0" err="1" smtClean="0"/>
              <a:t>Cntd</a:t>
            </a:r>
            <a:r>
              <a:rPr lang="en-US" dirty="0" smtClean="0"/>
              <a:t>..</a:t>
            </a:r>
            <a:endParaRPr lang="en-S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1520" y="1340768"/>
          <a:ext cx="7704856" cy="51323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2428"/>
                <a:gridCol w="3852428"/>
              </a:tblGrid>
              <a:tr h="63022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Type of</a:t>
                      </a:r>
                      <a:r>
                        <a:rPr lang="en-US" baseline="0" dirty="0" smtClean="0"/>
                        <a:t> Value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Areas of Values</a:t>
                      </a:r>
                      <a:endParaRPr lang="en-SG" dirty="0"/>
                    </a:p>
                  </a:txBody>
                  <a:tcPr/>
                </a:tc>
              </a:tr>
              <a:tr h="63022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Human Value:</a:t>
                      </a:r>
                      <a:r>
                        <a:rPr lang="en-US" dirty="0" smtClean="0"/>
                        <a:t> </a:t>
                      </a:r>
                      <a:r>
                        <a:rPr kumimoji="0" lang="en-SG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Truthfulness , Sacrifice, Sincerity , Self control 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Human</a:t>
                      </a:r>
                      <a:r>
                        <a:rPr lang="en-US" baseline="0" dirty="0" smtClean="0"/>
                        <a:t> Behaviour</a:t>
                      </a:r>
                      <a:endParaRPr lang="en-SG" dirty="0"/>
                    </a:p>
                  </a:txBody>
                  <a:tcPr/>
                </a:tc>
              </a:tr>
              <a:tr h="630223">
                <a:tc>
                  <a:txBody>
                    <a:bodyPr/>
                    <a:lstStyle/>
                    <a:p>
                      <a:r>
                        <a:rPr lang="en-US" dirty="0" smtClean="0"/>
                        <a:t>National or Constitutional</a:t>
                      </a:r>
                      <a:r>
                        <a:rPr lang="en-US" baseline="0" dirty="0" smtClean="0"/>
                        <a:t> values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Constitutional Rules</a:t>
                      </a:r>
                      <a:endParaRPr lang="en-SG" dirty="0"/>
                    </a:p>
                  </a:txBody>
                  <a:tcPr/>
                </a:tc>
              </a:tr>
              <a:tr h="6302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Social Values:</a:t>
                      </a:r>
                      <a:r>
                        <a:rPr lang="en-US" dirty="0" smtClean="0"/>
                        <a:t> </a:t>
                      </a:r>
                      <a:r>
                        <a:rPr kumimoji="0" lang="en-SG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Pity and probity, self control, universal brotherhood, </a:t>
                      </a:r>
                      <a:r>
                        <a:rPr kumimoji="0" lang="en-SG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respect and faith.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Rules about the Society</a:t>
                      </a:r>
                      <a:endParaRPr lang="en-SG" dirty="0"/>
                    </a:p>
                  </a:txBody>
                  <a:tcPr/>
                </a:tc>
              </a:tr>
              <a:tr h="6302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Vocational values</a:t>
                      </a:r>
                      <a:r>
                        <a:rPr lang="en-US" dirty="0" smtClean="0"/>
                        <a:t>: </a:t>
                      </a:r>
                      <a:r>
                        <a:rPr kumimoji="0" lang="en-SG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Knowledge thirst, sincerity in profession, regularity, punctuality and faith.</a:t>
                      </a:r>
                    </a:p>
                    <a:p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Ideals in various profession</a:t>
                      </a:r>
                      <a:endParaRPr lang="en-SG" dirty="0"/>
                    </a:p>
                  </a:txBody>
                  <a:tcPr/>
                </a:tc>
              </a:tr>
              <a:tr h="63022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Religious Values</a:t>
                      </a:r>
                      <a:r>
                        <a:rPr lang="en-US" dirty="0" smtClean="0"/>
                        <a:t>: 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Ideals related to religion</a:t>
                      </a:r>
                      <a:endParaRPr lang="en-SG" dirty="0"/>
                    </a:p>
                  </a:txBody>
                  <a:tcPr/>
                </a:tc>
              </a:tr>
              <a:tr h="63022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Aesthetics values: </a:t>
                      </a:r>
                      <a:endParaRPr lang="en-S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 in Arts and Literature </a:t>
                      </a:r>
                      <a:endParaRPr lang="en-SG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 anchor="t"/>
          <a:lstStyle/>
          <a:p>
            <a:r>
              <a:rPr lang="en-US" dirty="0" smtClean="0"/>
              <a:t>Married couple &amp; FLE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7776864" cy="5258984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GB" dirty="0" smtClean="0"/>
              <a:t>Two individuals from separate families of origin unite to form a new family system</a:t>
            </a:r>
          </a:p>
          <a:p>
            <a:pPr algn="just">
              <a:lnSpc>
                <a:spcPct val="150000"/>
              </a:lnSpc>
            </a:pPr>
            <a:r>
              <a:rPr lang="en-GB" dirty="0" smtClean="0"/>
              <a:t>rearrangement with extended families and friends</a:t>
            </a:r>
          </a:p>
          <a:p>
            <a:pPr algn="just">
              <a:lnSpc>
                <a:spcPct val="150000"/>
              </a:lnSpc>
            </a:pPr>
            <a:r>
              <a:rPr lang="en-GB" dirty="0" smtClean="0"/>
              <a:t>Changing roles of spouse </a:t>
            </a:r>
          </a:p>
          <a:p>
            <a:pPr algn="just">
              <a:lnSpc>
                <a:spcPct val="150000"/>
              </a:lnSpc>
            </a:pPr>
            <a:r>
              <a:rPr lang="en-GB" dirty="0" smtClean="0"/>
              <a:t>Marriage of partners from divergent cultural backgrounds</a:t>
            </a:r>
          </a:p>
          <a:p>
            <a:pPr algn="just">
              <a:lnSpc>
                <a:spcPct val="150000"/>
              </a:lnSpc>
            </a:pPr>
            <a:r>
              <a:rPr lang="en-GB" dirty="0" smtClean="0"/>
              <a:t>Increasing physical distances between family members 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 anchor="t"/>
          <a:lstStyle/>
          <a:p>
            <a:r>
              <a:rPr lang="en-GB" sz="4000" cap="none" dirty="0" smtClean="0">
                <a:solidFill>
                  <a:schemeClr val="accent6">
                    <a:lumMod val="75000"/>
                  </a:schemeClr>
                </a:solidFill>
              </a:rPr>
              <a:t>Child bearing families</a:t>
            </a:r>
            <a:endParaRPr lang="en-SG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7848872" cy="532859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GB" dirty="0" smtClean="0"/>
              <a:t>Become caregivers to the younger generation</a:t>
            </a:r>
          </a:p>
          <a:p>
            <a:pPr algn="just">
              <a:lnSpc>
                <a:spcPct val="150000"/>
              </a:lnSpc>
            </a:pPr>
            <a:r>
              <a:rPr lang="en-GB" dirty="0" smtClean="0"/>
              <a:t>Requires a commitment of time as a parent</a:t>
            </a:r>
          </a:p>
          <a:p>
            <a:pPr algn="just">
              <a:lnSpc>
                <a:spcPct val="150000"/>
              </a:lnSpc>
            </a:pPr>
            <a:r>
              <a:rPr lang="en-GB" dirty="0" smtClean="0"/>
              <a:t>Understanding the roles of parents </a:t>
            </a:r>
          </a:p>
          <a:p>
            <a:pPr algn="just">
              <a:lnSpc>
                <a:spcPct val="150000"/>
              </a:lnSpc>
            </a:pPr>
            <a:r>
              <a:rPr lang="en-GB" dirty="0" smtClean="0"/>
              <a:t>Adapting to developmental changes in children </a:t>
            </a:r>
          </a:p>
          <a:p>
            <a:pPr algn="just">
              <a:lnSpc>
                <a:spcPct val="150000"/>
              </a:lnSpc>
            </a:pPr>
            <a:r>
              <a:rPr lang="en-GB" dirty="0" smtClean="0"/>
              <a:t>Parental role are struggles with each other about taking responsibility</a:t>
            </a:r>
          </a:p>
          <a:p>
            <a:pPr algn="just">
              <a:lnSpc>
                <a:spcPct val="150000"/>
              </a:lnSpc>
            </a:pPr>
            <a:r>
              <a:rPr lang="en-GB" dirty="0" smtClean="0"/>
              <a:t>Refusal or inability to function as competent parents to children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 anchor="t">
            <a:normAutofit fontScale="90000"/>
          </a:bodyPr>
          <a:lstStyle/>
          <a:p>
            <a:r>
              <a:rPr lang="en-GB" dirty="0" smtClean="0"/>
              <a:t>The Family with Adolescents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7848872" cy="5472608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GB" dirty="0" smtClean="0"/>
              <a:t>Autonomy and seek to develop their own identity</a:t>
            </a:r>
          </a:p>
          <a:p>
            <a:pPr algn="just">
              <a:lnSpc>
                <a:spcPct val="150000"/>
              </a:lnSpc>
            </a:pPr>
            <a:r>
              <a:rPr lang="en-GB" dirty="0" smtClean="0"/>
              <a:t>Parents tend to adopt one of two strategies to handle noncompliance-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GB" dirty="0" smtClean="0"/>
              <a:t>They either clamp down or put more pressure on the adolescent to conform to parental values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GB" dirty="0" smtClean="0"/>
              <a:t>They become more liberal and let the adolescent have extensive freedom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 anchor="t">
            <a:normAutofit fontScale="90000"/>
          </a:bodyPr>
          <a:lstStyle/>
          <a:p>
            <a:pPr lvl="0"/>
            <a:r>
              <a:rPr lang="en-GB" dirty="0" smtClean="0"/>
              <a:t>Mid-Life Families </a:t>
            </a:r>
            <a:r>
              <a:rPr lang="en-SG" dirty="0" smtClean="0"/>
              <a:t/>
            </a:r>
            <a:br>
              <a:rPr lang="en-SG" dirty="0" smtClean="0"/>
            </a:b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7632848" cy="5186976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GB" dirty="0" smtClean="0"/>
              <a:t>It is a time of launching children, </a:t>
            </a:r>
          </a:p>
          <a:p>
            <a:pPr algn="just">
              <a:lnSpc>
                <a:spcPct val="150000"/>
              </a:lnSpc>
            </a:pPr>
            <a:r>
              <a:rPr lang="en-GB" dirty="0" smtClean="0"/>
              <a:t>Playing an important role in linking generations, and </a:t>
            </a:r>
          </a:p>
          <a:p>
            <a:pPr algn="just">
              <a:lnSpc>
                <a:spcPct val="150000"/>
              </a:lnSpc>
            </a:pPr>
            <a:r>
              <a:rPr lang="en-GB" dirty="0" smtClean="0"/>
              <a:t>Adapting to mid-life changes in development. </a:t>
            </a:r>
            <a:endParaRPr lang="en-SG" dirty="0" smtClean="0"/>
          </a:p>
          <a:p>
            <a:pPr algn="just">
              <a:lnSpc>
                <a:spcPct val="150000"/>
              </a:lnSpc>
            </a:pP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 anchor="t">
            <a:normAutofit fontScale="90000"/>
          </a:bodyPr>
          <a:lstStyle/>
          <a:p>
            <a:pPr lvl="0"/>
            <a:r>
              <a:rPr lang="en-GB" dirty="0" smtClean="0"/>
              <a:t>The Family in Later Life </a:t>
            </a:r>
            <a:r>
              <a:rPr lang="en-SG" dirty="0" smtClean="0"/>
              <a:t/>
            </a:r>
            <a:br>
              <a:rPr lang="en-SG" dirty="0" smtClean="0"/>
            </a:b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7704856" cy="5186976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GB" dirty="0" smtClean="0"/>
              <a:t>Retirement alters a couple’s life-style, requiring adaptation. </a:t>
            </a:r>
          </a:p>
          <a:p>
            <a:pPr algn="just">
              <a:lnSpc>
                <a:spcPct val="150000"/>
              </a:lnSpc>
            </a:pPr>
            <a:r>
              <a:rPr lang="en-GB" dirty="0" smtClean="0"/>
              <a:t>Grand-parenting also characterizes many families in this stage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6672"/>
          </a:xfrm>
        </p:spPr>
        <p:txBody>
          <a:bodyPr anchor="t">
            <a:normAutofit/>
          </a:bodyPr>
          <a:lstStyle/>
          <a:p>
            <a:r>
              <a:rPr lang="en-US" sz="2800" dirty="0" smtClean="0"/>
              <a:t>Human development stages and </a:t>
            </a:r>
            <a:r>
              <a:rPr lang="en-US" sz="2800" dirty="0" err="1" smtClean="0"/>
              <a:t>fle</a:t>
            </a:r>
            <a:endParaRPr lang="en-SG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939516"/>
              </p:ext>
            </p:extLst>
          </p:nvPr>
        </p:nvGraphicFramePr>
        <p:xfrm>
          <a:off x="323528" y="980728"/>
          <a:ext cx="7272809" cy="5653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678394"/>
                <a:gridCol w="4010239"/>
              </a:tblGrid>
              <a:tr h="385586">
                <a:tc>
                  <a:txBody>
                    <a:bodyPr/>
                    <a:lstStyle/>
                    <a:p>
                      <a:r>
                        <a:rPr kumimoji="0" lang="en-SG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Approximate Age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SG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Virtues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SG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Psycho Social Crisis</a:t>
                      </a:r>
                      <a:endParaRPr lang="en-SG" dirty="0"/>
                    </a:p>
                  </a:txBody>
                  <a:tcPr/>
                </a:tc>
              </a:tr>
              <a:tr h="665532">
                <a:tc>
                  <a:txBody>
                    <a:bodyPr/>
                    <a:lstStyle/>
                    <a:p>
                      <a:pPr algn="ctr"/>
                      <a:r>
                        <a:rPr kumimoji="0" lang="en-SG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0–2 years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SG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Hopes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SG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Basic Trust vs. Mistrust</a:t>
                      </a:r>
                      <a:endParaRPr lang="en-SG" dirty="0"/>
                    </a:p>
                  </a:txBody>
                  <a:tcPr/>
                </a:tc>
              </a:tr>
              <a:tr h="665532">
                <a:tc>
                  <a:txBody>
                    <a:bodyPr/>
                    <a:lstStyle/>
                    <a:p>
                      <a:pPr algn="ctr"/>
                      <a:r>
                        <a:rPr kumimoji="0" lang="en-SG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2–4 years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SG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Will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SG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Autonomy vs. Shame and Doubt</a:t>
                      </a:r>
                      <a:endParaRPr lang="en-SG" dirty="0"/>
                    </a:p>
                  </a:txBody>
                  <a:tcPr/>
                </a:tc>
              </a:tr>
              <a:tr h="385586">
                <a:tc>
                  <a:txBody>
                    <a:bodyPr/>
                    <a:lstStyle/>
                    <a:p>
                      <a:pPr algn="ctr"/>
                      <a:r>
                        <a:rPr kumimoji="0" lang="en-SG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4–5 years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SG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Purpose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SG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Initiative vs. Guilt</a:t>
                      </a:r>
                      <a:endParaRPr lang="en-SG" dirty="0"/>
                    </a:p>
                  </a:txBody>
                  <a:tcPr/>
                </a:tc>
              </a:tr>
              <a:tr h="665532">
                <a:tc>
                  <a:txBody>
                    <a:bodyPr/>
                    <a:lstStyle/>
                    <a:p>
                      <a:pPr algn="ctr"/>
                      <a:r>
                        <a:rPr kumimoji="0" lang="en-SG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5–12 years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SG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Competence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SG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Industry vs. Inferiority</a:t>
                      </a:r>
                      <a:endParaRPr lang="en-SG" dirty="0"/>
                    </a:p>
                  </a:txBody>
                  <a:tcPr/>
                </a:tc>
              </a:tr>
              <a:tr h="665532">
                <a:tc>
                  <a:txBody>
                    <a:bodyPr/>
                    <a:lstStyle/>
                    <a:p>
                      <a:pPr algn="ctr"/>
                      <a:r>
                        <a:rPr kumimoji="0" lang="en-SG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13–19 years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SG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Fidelity (Loyalty to </a:t>
                      </a:r>
                      <a:r>
                        <a:rPr kumimoji="0" lang="en-SG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person</a:t>
                      </a:r>
                      <a:r>
                        <a:rPr kumimoji="0" lang="en-SG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SG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Identity vs. Role Confusion</a:t>
                      </a:r>
                      <a:endParaRPr lang="en-SG" dirty="0"/>
                    </a:p>
                  </a:txBody>
                  <a:tcPr/>
                </a:tc>
              </a:tr>
              <a:tr h="385586">
                <a:tc>
                  <a:txBody>
                    <a:bodyPr/>
                    <a:lstStyle/>
                    <a:p>
                      <a:pPr algn="ctr"/>
                      <a:r>
                        <a:rPr kumimoji="0" lang="en-SG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20–24 years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SG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Love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SG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Intimacy vs. Isolation</a:t>
                      </a:r>
                      <a:endParaRPr lang="en-SG" dirty="0"/>
                    </a:p>
                  </a:txBody>
                  <a:tcPr/>
                </a:tc>
              </a:tr>
              <a:tr h="665532">
                <a:tc>
                  <a:txBody>
                    <a:bodyPr/>
                    <a:lstStyle/>
                    <a:p>
                      <a:pPr algn="ctr"/>
                      <a:r>
                        <a:rPr kumimoji="0" lang="en-SG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25–64 years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SG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Care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SG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Generativity</a:t>
                      </a:r>
                      <a:r>
                        <a:rPr kumimoji="0" lang="en-SG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vs. Stagnation</a:t>
                      </a:r>
                      <a:endParaRPr lang="en-SG" dirty="0"/>
                    </a:p>
                  </a:txBody>
                  <a:tcPr/>
                </a:tc>
              </a:tr>
              <a:tr h="665532">
                <a:tc>
                  <a:txBody>
                    <a:bodyPr/>
                    <a:lstStyle/>
                    <a:p>
                      <a:pPr algn="ctr"/>
                      <a:r>
                        <a:rPr kumimoji="0" lang="en-SG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65-death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SG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Wisdom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SG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Ego Integrity vs. Despair</a:t>
                      </a:r>
                      <a:endParaRPr lang="en-SG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 anchor="t">
            <a:normAutofit fontScale="90000"/>
          </a:bodyPr>
          <a:lstStyle/>
          <a:p>
            <a:r>
              <a:rPr lang="en-SG" dirty="0" smtClean="0"/>
              <a:t>Hopes: Trust vs. Mistrust</a:t>
            </a:r>
            <a:br>
              <a:rPr lang="en-SG" dirty="0" smtClean="0"/>
            </a:b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7848872" cy="54030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SG" dirty="0" smtClean="0"/>
              <a:t>If the parents expose the child to </a:t>
            </a:r>
            <a:r>
              <a:rPr lang="en-SG" dirty="0" smtClean="0">
                <a:solidFill>
                  <a:srgbClr val="FF0000"/>
                </a:solidFill>
              </a:rPr>
              <a:t>warmth, regularity, and dependable affection, the infant's </a:t>
            </a:r>
            <a:r>
              <a:rPr lang="en-SG" dirty="0" smtClean="0"/>
              <a:t>view of the world will be one of </a:t>
            </a:r>
            <a:r>
              <a:rPr lang="en-SG" dirty="0" smtClean="0">
                <a:solidFill>
                  <a:srgbClr val="FF0000"/>
                </a:solidFill>
              </a:rPr>
              <a:t>trust</a:t>
            </a:r>
            <a:r>
              <a:rPr lang="en-SG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n-SG" dirty="0" smtClean="0"/>
              <a:t>If the </a:t>
            </a:r>
            <a:r>
              <a:rPr lang="en-SG" dirty="0" smtClean="0"/>
              <a:t>parents fail to provide a secure environment and to meet the child's basic needs a sense of mistrust will result.</a:t>
            </a:r>
          </a:p>
          <a:p>
            <a:pPr algn="just">
              <a:lnSpc>
                <a:spcPct val="150000"/>
              </a:lnSpc>
            </a:pPr>
            <a:r>
              <a:rPr lang="en-SG" baseline="30000" dirty="0" smtClean="0"/>
              <a:t> </a:t>
            </a:r>
            <a:r>
              <a:rPr lang="en-SG" dirty="0" smtClean="0"/>
              <a:t> Development of </a:t>
            </a:r>
            <a:r>
              <a:rPr lang="en-SG" dirty="0" smtClean="0">
                <a:solidFill>
                  <a:srgbClr val="00B050"/>
                </a:solidFill>
              </a:rPr>
              <a:t>mistrust</a:t>
            </a:r>
            <a:r>
              <a:rPr lang="en-SG" dirty="0" smtClean="0"/>
              <a:t> can lead to feelings of </a:t>
            </a:r>
            <a:r>
              <a:rPr lang="en-SG" dirty="0" smtClean="0">
                <a:solidFill>
                  <a:srgbClr val="00B050"/>
                </a:solidFill>
              </a:rPr>
              <a:t>frustration, suspicion, withdrawal, and a lack of confidence.</a:t>
            </a:r>
            <a:endParaRPr lang="en-SG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/>
              <a:t>Family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7848872" cy="4898944"/>
          </a:xfrm>
        </p:spPr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en-SG" dirty="0" smtClean="0"/>
              <a:t>  According to George Peter: </a:t>
            </a:r>
            <a:r>
              <a:rPr lang="en-SG" i="1" dirty="0" smtClean="0"/>
              <a:t>'The family is a social group characterized by common residence, economic co-operation and reproduction. It includes adults of both sexes, at least two of whom maintain a socially approved sexual relationship, and one or more children, own or adopted."</a:t>
            </a:r>
          </a:p>
          <a:p>
            <a:pPr>
              <a:lnSpc>
                <a:spcPct val="150000"/>
              </a:lnSpc>
              <a:buNone/>
            </a:pPr>
            <a:endParaRPr lang="en-SG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6672"/>
          </a:xfrm>
        </p:spPr>
        <p:txBody>
          <a:bodyPr>
            <a:normAutofit fontScale="90000"/>
          </a:bodyPr>
          <a:lstStyle/>
          <a:p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7920880" cy="5544616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SG" dirty="0" smtClean="0"/>
              <a:t>Caregivers are consistent sources of food, comfort, and affection, an infant learns trust- that others are dependable and reliable. </a:t>
            </a:r>
          </a:p>
          <a:p>
            <a:pPr algn="just">
              <a:lnSpc>
                <a:spcPct val="150000"/>
              </a:lnSpc>
            </a:pPr>
            <a:r>
              <a:rPr lang="en-SG" dirty="0" smtClean="0"/>
              <a:t>If they are neglectful, or perhaps even abusive, the infant instead learns mistrust- that the world is in an undependable, unpredictable, and possibly a dangerous place. </a:t>
            </a:r>
          </a:p>
          <a:p>
            <a:pPr algn="just">
              <a:lnSpc>
                <a:spcPct val="150000"/>
              </a:lnSpc>
            </a:pPr>
            <a:r>
              <a:rPr lang="en-SG" dirty="0" smtClean="0"/>
              <a:t>While negative, having some experience with mistrust allows the infant to gain an understanding of what constitutes dangerous situations later in life.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 anchor="t">
            <a:normAutofit fontScale="90000"/>
          </a:bodyPr>
          <a:lstStyle/>
          <a:p>
            <a:r>
              <a:rPr lang="en-SG" dirty="0" smtClean="0"/>
              <a:t>Will: </a:t>
            </a:r>
            <a:r>
              <a:rPr lang="en-SG" sz="3100" b="0" dirty="0" smtClean="0"/>
              <a:t>Autonomy vs. Shame &amp; Doubt</a:t>
            </a:r>
            <a:r>
              <a:rPr lang="en-SG" dirty="0" smtClean="0"/>
              <a:t/>
            </a:r>
            <a:br>
              <a:rPr lang="en-SG" dirty="0" smtClean="0"/>
            </a:b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7776864" cy="525898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SG" dirty="0" smtClean="0"/>
              <a:t>Child gains control over eliminative functions and motor abilities they begin to explore their surroundings</a:t>
            </a:r>
          </a:p>
          <a:p>
            <a:pPr algn="just">
              <a:lnSpc>
                <a:spcPct val="150000"/>
              </a:lnSpc>
            </a:pPr>
            <a:r>
              <a:rPr lang="en-SG" dirty="0" smtClean="0"/>
              <a:t>The </a:t>
            </a:r>
            <a:r>
              <a:rPr lang="en-SG" dirty="0" smtClean="0">
                <a:solidFill>
                  <a:srgbClr val="00B050"/>
                </a:solidFill>
              </a:rPr>
              <a:t>parents' patience and encouragement </a:t>
            </a:r>
            <a:r>
              <a:rPr lang="en-SG" dirty="0" smtClean="0"/>
              <a:t>helps foster autonomy in the child</a:t>
            </a:r>
          </a:p>
          <a:p>
            <a:pPr algn="just">
              <a:lnSpc>
                <a:spcPct val="150000"/>
              </a:lnSpc>
            </a:pPr>
            <a:r>
              <a:rPr lang="en-SG" dirty="0" smtClean="0"/>
              <a:t>Children at this age like </a:t>
            </a:r>
            <a:r>
              <a:rPr lang="en-SG" dirty="0" smtClean="0">
                <a:solidFill>
                  <a:schemeClr val="tx2"/>
                </a:solidFill>
              </a:rPr>
              <a:t>to explore the world around them and they are constantly learning </a:t>
            </a:r>
            <a:r>
              <a:rPr lang="en-SG" dirty="0" smtClean="0"/>
              <a:t>about their environment. </a:t>
            </a:r>
          </a:p>
          <a:p>
            <a:pPr algn="just">
              <a:lnSpc>
                <a:spcPct val="150000"/>
              </a:lnSpc>
            </a:pPr>
            <a:r>
              <a:rPr lang="en-SG" dirty="0" smtClean="0"/>
              <a:t>Caution must be taken at this age while children may explore things that are dangerous to their health and safety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/>
          <a:lstStyle/>
          <a:p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7776864" cy="518697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SG" dirty="0" smtClean="0"/>
              <a:t>Caregivers encourage self-sufficient </a:t>
            </a:r>
            <a:r>
              <a:rPr lang="en-SG" dirty="0" smtClean="0"/>
              <a:t>behaviour, </a:t>
            </a:r>
            <a:r>
              <a:rPr lang="en-SG" dirty="0" smtClean="0"/>
              <a:t>—a sense of being able to handle many problems on their own. </a:t>
            </a:r>
          </a:p>
          <a:p>
            <a:pPr algn="just">
              <a:lnSpc>
                <a:spcPct val="150000"/>
              </a:lnSpc>
            </a:pPr>
            <a:r>
              <a:rPr lang="en-SG" dirty="0" smtClean="0"/>
              <a:t>But if caregivers </a:t>
            </a:r>
            <a:r>
              <a:rPr lang="en-SG" dirty="0" smtClean="0">
                <a:solidFill>
                  <a:schemeClr val="tx2"/>
                </a:solidFill>
              </a:rPr>
              <a:t>demand too much too soon</a:t>
            </a:r>
            <a:r>
              <a:rPr lang="en-SG" dirty="0" smtClean="0"/>
              <a:t>, </a:t>
            </a:r>
            <a:r>
              <a:rPr lang="en-SG" dirty="0" smtClean="0">
                <a:solidFill>
                  <a:srgbClr val="00B0F0"/>
                </a:solidFill>
              </a:rPr>
              <a:t>refuse to let children perform tasks </a:t>
            </a:r>
            <a:r>
              <a:rPr lang="en-SG" dirty="0" smtClean="0"/>
              <a:t>of which they are capable, children may instead develop shame and doubt about their ability to handle problems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 anchor="t">
            <a:normAutofit fontScale="90000"/>
          </a:bodyPr>
          <a:lstStyle/>
          <a:p>
            <a:r>
              <a:rPr lang="en-SG" dirty="0" smtClean="0"/>
              <a:t>Purpose: </a:t>
            </a:r>
            <a:r>
              <a:rPr lang="en-SG" sz="3100" dirty="0" smtClean="0"/>
              <a:t>Initiative vs. Guilt</a:t>
            </a:r>
            <a:r>
              <a:rPr lang="en-SG" dirty="0" smtClean="0"/>
              <a:t/>
            </a:r>
            <a:br>
              <a:rPr lang="en-SG" dirty="0" smtClean="0"/>
            </a:b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7632848" cy="5184576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SG" dirty="0" smtClean="0"/>
              <a:t>At this stage, the child wants to begin and complete their own actions for a purpose. </a:t>
            </a:r>
          </a:p>
          <a:p>
            <a:pPr algn="just">
              <a:lnSpc>
                <a:spcPct val="150000"/>
              </a:lnSpc>
            </a:pPr>
            <a:r>
              <a:rPr lang="en-SG" dirty="0" smtClean="0"/>
              <a:t>Guilt is a confusing new emotion. </a:t>
            </a:r>
          </a:p>
          <a:p>
            <a:pPr algn="just">
              <a:lnSpc>
                <a:spcPct val="150000"/>
              </a:lnSpc>
            </a:pPr>
            <a:r>
              <a:rPr lang="en-SG" dirty="0" smtClean="0"/>
              <a:t>They may feel guilty over things that logically should not cause guilt. </a:t>
            </a:r>
          </a:p>
          <a:p>
            <a:pPr algn="just">
              <a:lnSpc>
                <a:spcPct val="150000"/>
              </a:lnSpc>
            </a:pPr>
            <a:r>
              <a:rPr lang="en-SG" dirty="0" smtClean="0"/>
              <a:t>They may feel guilt when this initiative does not produce desired results.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 anchor="t">
            <a:normAutofit fontScale="90000"/>
          </a:bodyPr>
          <a:lstStyle/>
          <a:p>
            <a:r>
              <a:rPr lang="en-SG" dirty="0" smtClean="0"/>
              <a:t>Competence: </a:t>
            </a:r>
            <a:r>
              <a:rPr lang="en-SG" sz="2700" b="0" dirty="0" smtClean="0"/>
              <a:t>Industry vs. Inferiority</a:t>
            </a:r>
            <a:r>
              <a:rPr lang="en-SG" dirty="0" smtClean="0"/>
              <a:t/>
            </a:r>
            <a:br>
              <a:rPr lang="en-SG" dirty="0" smtClean="0"/>
            </a:b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7704856" cy="5472608"/>
          </a:xfrm>
        </p:spPr>
        <p:txBody>
          <a:bodyPr>
            <a:normAutofit/>
          </a:bodyPr>
          <a:lstStyle/>
          <a:p>
            <a:pPr algn="just"/>
            <a:r>
              <a:rPr lang="en-SG" dirty="0" smtClean="0"/>
              <a:t>Children at this age are </a:t>
            </a:r>
            <a:r>
              <a:rPr lang="en-SG" dirty="0" smtClean="0">
                <a:solidFill>
                  <a:srgbClr val="00B0F0"/>
                </a:solidFill>
              </a:rPr>
              <a:t>becoming more aware of themselves as individuals</a:t>
            </a:r>
            <a:r>
              <a:rPr lang="en-SG" dirty="0" smtClean="0"/>
              <a:t>.</a:t>
            </a:r>
          </a:p>
          <a:p>
            <a:pPr algn="just"/>
            <a:r>
              <a:rPr lang="en-SG" dirty="0" smtClean="0"/>
              <a:t>They work hard at "</a:t>
            </a:r>
            <a:r>
              <a:rPr lang="en-SG" dirty="0" smtClean="0">
                <a:solidFill>
                  <a:schemeClr val="tx2"/>
                </a:solidFill>
              </a:rPr>
              <a:t>being responsible, being good and doing it right</a:t>
            </a:r>
            <a:r>
              <a:rPr lang="en-SG" dirty="0" smtClean="0"/>
              <a:t>.</a:t>
            </a:r>
          </a:p>
          <a:p>
            <a:pPr algn="just"/>
            <a:r>
              <a:rPr lang="en-SG" dirty="0" smtClean="0"/>
              <a:t>They are now more reasonable </a:t>
            </a:r>
            <a:r>
              <a:rPr lang="en-SG" dirty="0" smtClean="0">
                <a:solidFill>
                  <a:srgbClr val="FF0000"/>
                </a:solidFill>
              </a:rPr>
              <a:t>to share and cooperate</a:t>
            </a:r>
          </a:p>
          <a:p>
            <a:pPr algn="just"/>
            <a:r>
              <a:rPr lang="en-SG" dirty="0" smtClean="0"/>
              <a:t>Children </a:t>
            </a:r>
            <a:r>
              <a:rPr lang="en-SG" dirty="0" smtClean="0">
                <a:solidFill>
                  <a:srgbClr val="00B050"/>
                </a:solidFill>
              </a:rPr>
              <a:t>start recognizing their special talents and continue to discover interests </a:t>
            </a:r>
            <a:r>
              <a:rPr lang="en-SG" dirty="0" smtClean="0"/>
              <a:t>as their education improves</a:t>
            </a:r>
          </a:p>
          <a:p>
            <a:pPr algn="just"/>
            <a:r>
              <a:rPr lang="en-SG" dirty="0" smtClean="0"/>
              <a:t> If not allowed to discover own talents in their own time, they will </a:t>
            </a:r>
            <a:r>
              <a:rPr lang="en-SG" dirty="0" smtClean="0">
                <a:solidFill>
                  <a:srgbClr val="FF0000"/>
                </a:solidFill>
              </a:rPr>
              <a:t>develop a sense of lack of motivation, low self-esteem, and lethargy</a:t>
            </a:r>
            <a:endParaRPr lang="en-S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20040"/>
            <a:ext cx="7632848" cy="1143000"/>
          </a:xfrm>
        </p:spPr>
        <p:txBody>
          <a:bodyPr anchor="t">
            <a:normAutofit fontScale="90000"/>
          </a:bodyPr>
          <a:lstStyle/>
          <a:p>
            <a:r>
              <a:rPr lang="en-SG" dirty="0" smtClean="0"/>
              <a:t>Fidelity: </a:t>
            </a:r>
            <a:r>
              <a:rPr lang="en-SG" sz="3100" b="0" dirty="0" smtClean="0"/>
              <a:t>Identity vs. Role Confusion </a:t>
            </a:r>
            <a:r>
              <a:rPr lang="en-SG" b="0" dirty="0" smtClean="0"/>
              <a:t/>
            </a:r>
            <a:br>
              <a:rPr lang="en-SG" b="0" dirty="0" smtClean="0"/>
            </a:br>
            <a:endParaRPr lang="en-SG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7239000" cy="5042960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SG" dirty="0" smtClean="0"/>
              <a:t>The transition from childhood to adulthood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Identity crisis</a:t>
            </a:r>
          </a:p>
          <a:p>
            <a:pPr>
              <a:lnSpc>
                <a:spcPct val="200000"/>
              </a:lnSpc>
            </a:pPr>
            <a:r>
              <a:rPr lang="en-SG" dirty="0" smtClean="0"/>
              <a:t>Role confusion</a:t>
            </a:r>
          </a:p>
          <a:p>
            <a:pPr>
              <a:lnSpc>
                <a:spcPct val="200000"/>
              </a:lnSpc>
            </a:pPr>
            <a:endParaRPr lang="en-SG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 anchor="t">
            <a:normAutofit fontScale="90000"/>
          </a:bodyPr>
          <a:lstStyle/>
          <a:p>
            <a:r>
              <a:rPr lang="en-SG" dirty="0" smtClean="0"/>
              <a:t>Love: </a:t>
            </a:r>
            <a:r>
              <a:rPr lang="en-SG" sz="3600" dirty="0" smtClean="0"/>
              <a:t>Intimacy vs. Isolation</a:t>
            </a:r>
            <a:br>
              <a:rPr lang="en-SG" sz="3600" dirty="0" smtClean="0"/>
            </a:b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80728"/>
            <a:ext cx="7848872" cy="5688632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SG" dirty="0" smtClean="0"/>
              <a:t>Once people have established their identities, they are ready to make </a:t>
            </a:r>
            <a:r>
              <a:rPr lang="en-SG" dirty="0" smtClean="0">
                <a:solidFill>
                  <a:srgbClr val="FF0000"/>
                </a:solidFill>
              </a:rPr>
              <a:t>long-term commitments to others</a:t>
            </a:r>
            <a:r>
              <a:rPr lang="en-SG" dirty="0" smtClean="0"/>
              <a:t>. </a:t>
            </a:r>
          </a:p>
          <a:p>
            <a:pPr algn="just">
              <a:lnSpc>
                <a:spcPct val="150000"/>
              </a:lnSpc>
            </a:pPr>
            <a:r>
              <a:rPr lang="en-SG" dirty="0" smtClean="0"/>
              <a:t>They become capable of </a:t>
            </a:r>
            <a:r>
              <a:rPr lang="en-SG" dirty="0" smtClean="0">
                <a:solidFill>
                  <a:srgbClr val="00B050"/>
                </a:solidFill>
              </a:rPr>
              <a:t>forming intimate, reciprocal relationships</a:t>
            </a:r>
            <a:r>
              <a:rPr lang="en-SG" dirty="0" smtClean="0"/>
              <a:t> (e.g. through close friendships or marriage) and </a:t>
            </a:r>
            <a:r>
              <a:rPr lang="en-SG" dirty="0" smtClean="0">
                <a:solidFill>
                  <a:srgbClr val="00B050"/>
                </a:solidFill>
              </a:rPr>
              <a:t>willingly make the sacrifices and compromises</a:t>
            </a:r>
            <a:r>
              <a:rPr lang="en-SG" dirty="0" smtClean="0"/>
              <a:t> that such relationships require. </a:t>
            </a:r>
          </a:p>
          <a:p>
            <a:pPr algn="just">
              <a:lnSpc>
                <a:spcPct val="150000"/>
              </a:lnSpc>
            </a:pPr>
            <a:r>
              <a:rPr lang="en-SG" dirty="0" smtClean="0"/>
              <a:t>If people cannot form these intimate relationships – perhaps because of their own needs – a sense of isolation may result.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 anchor="t">
            <a:normAutofit fontScale="90000"/>
          </a:bodyPr>
          <a:lstStyle/>
          <a:p>
            <a:r>
              <a:rPr lang="en-SG" dirty="0" smtClean="0"/>
              <a:t>Care: </a:t>
            </a:r>
            <a:r>
              <a:rPr lang="en-SG" sz="2700" b="0" dirty="0" err="1" smtClean="0"/>
              <a:t>Generativity</a:t>
            </a:r>
            <a:r>
              <a:rPr lang="en-SG" sz="2700" b="0" dirty="0" smtClean="0"/>
              <a:t> vs. Stagnation</a:t>
            </a:r>
            <a:r>
              <a:rPr lang="en-SG" sz="3600" dirty="0" smtClean="0"/>
              <a:t/>
            </a:r>
            <a:br>
              <a:rPr lang="en-SG" sz="3600" dirty="0" smtClean="0"/>
            </a:br>
            <a:endParaRPr lang="en-S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7848872" cy="5258984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SG" dirty="0" smtClean="0"/>
              <a:t>During middle age the primary developmental task is one of </a:t>
            </a:r>
            <a:r>
              <a:rPr lang="en-SG" dirty="0" smtClean="0">
                <a:solidFill>
                  <a:srgbClr val="FF0000"/>
                </a:solidFill>
              </a:rPr>
              <a:t>contributing to society and helping to guide future generations</a:t>
            </a:r>
            <a:r>
              <a:rPr lang="en-SG" dirty="0" smtClean="0"/>
              <a:t>. </a:t>
            </a:r>
          </a:p>
          <a:p>
            <a:pPr algn="just">
              <a:lnSpc>
                <a:spcPct val="150000"/>
              </a:lnSpc>
            </a:pPr>
            <a:r>
              <a:rPr lang="en-SG" dirty="0" smtClean="0"/>
              <a:t>A sense of productivity and accomplishment- results.</a:t>
            </a:r>
          </a:p>
          <a:p>
            <a:pPr algn="just">
              <a:lnSpc>
                <a:spcPct val="150000"/>
              </a:lnSpc>
            </a:pPr>
            <a:r>
              <a:rPr lang="en-SG" dirty="0" smtClean="0"/>
              <a:t> In contrast, a person who is self-</a:t>
            </a:r>
            <a:r>
              <a:rPr lang="en-SG" dirty="0" err="1" smtClean="0"/>
              <a:t>centered</a:t>
            </a:r>
            <a:r>
              <a:rPr lang="en-SG" dirty="0" smtClean="0"/>
              <a:t> and unable or unwilling to help society move forward </a:t>
            </a:r>
            <a:r>
              <a:rPr lang="en-SG" dirty="0" smtClean="0">
                <a:solidFill>
                  <a:srgbClr val="00B0F0"/>
                </a:solidFill>
              </a:rPr>
              <a:t>develops a feeling of stagnation- </a:t>
            </a:r>
            <a:r>
              <a:rPr lang="en-SG" dirty="0" smtClean="0">
                <a:solidFill>
                  <a:srgbClr val="92D050"/>
                </a:solidFill>
              </a:rPr>
              <a:t>a dissatisfaction with the relative lack of productivity</a:t>
            </a:r>
            <a:r>
              <a:rPr lang="en-SG" dirty="0" smtClean="0"/>
              <a:t>.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 anchor="t">
            <a:normAutofit fontScale="90000"/>
          </a:bodyPr>
          <a:lstStyle/>
          <a:p>
            <a:r>
              <a:rPr lang="pt-BR" dirty="0" smtClean="0"/>
              <a:t>Wisdom: </a:t>
            </a:r>
            <a:r>
              <a:rPr lang="pt-BR" sz="3100" b="0" dirty="0" smtClean="0"/>
              <a:t>Ego Integrity vs. Despair</a:t>
            </a:r>
            <a:r>
              <a:rPr lang="pt-BR" sz="3600" b="0" dirty="0" smtClean="0"/>
              <a:t/>
            </a:r>
            <a:br>
              <a:rPr lang="pt-BR" sz="3600" b="0" dirty="0" smtClean="0"/>
            </a:br>
            <a:endParaRPr lang="en-SG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7848872" cy="561662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SG" dirty="0" smtClean="0"/>
              <a:t>The final developmental task is </a:t>
            </a:r>
            <a:r>
              <a:rPr lang="en-SG" dirty="0" smtClean="0">
                <a:solidFill>
                  <a:srgbClr val="00B050"/>
                </a:solidFill>
              </a:rPr>
              <a:t>retrospection</a:t>
            </a:r>
            <a:r>
              <a:rPr lang="en-SG" dirty="0" smtClean="0"/>
              <a:t>: people look back on their lives and accomplishments. </a:t>
            </a:r>
          </a:p>
          <a:p>
            <a:pPr algn="just">
              <a:lnSpc>
                <a:spcPct val="150000"/>
              </a:lnSpc>
            </a:pPr>
            <a:r>
              <a:rPr lang="en-SG" dirty="0" smtClean="0"/>
              <a:t>They develop feelings of contentment and integrity if they believe that they have led a happy, productive life. </a:t>
            </a:r>
          </a:p>
          <a:p>
            <a:pPr algn="just">
              <a:lnSpc>
                <a:spcPct val="150000"/>
              </a:lnSpc>
            </a:pPr>
            <a:r>
              <a:rPr lang="en-SG" dirty="0" smtClean="0"/>
              <a:t>They may instead develop a sense of despair if they look back on a life of disappointments and unachieved goals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Marriage 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9416"/>
            <a:ext cx="7704856" cy="484632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GB" dirty="0" smtClean="0"/>
              <a:t>Marriage is not only an event that unites two people (and their families) in a relationship with a variety of mutual obligations; it also is the event that marks the attainment of adult status</a:t>
            </a:r>
          </a:p>
          <a:p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239000" cy="64807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Family Life Cycle</a:t>
            </a:r>
            <a:endParaRPr lang="en-S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7956376" cy="554461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sz="3600" dirty="0" smtClean="0"/>
              <a:t>Duvall (1977) </a:t>
            </a:r>
            <a:r>
              <a:rPr lang="en-GB" sz="3200" dirty="0" smtClean="0"/>
              <a:t>discussed eight stages of family life cycle:</a:t>
            </a:r>
            <a:endParaRPr lang="en-SG" sz="3600" dirty="0" smtClean="0"/>
          </a:p>
          <a:p>
            <a:pPr lvl="0" algn="just">
              <a:lnSpc>
                <a:spcPct val="150000"/>
              </a:lnSpc>
            </a:pPr>
            <a:r>
              <a:rPr lang="en-GB" sz="3200" dirty="0" smtClean="0">
                <a:solidFill>
                  <a:srgbClr val="FF0000"/>
                </a:solidFill>
              </a:rPr>
              <a:t>Married couples </a:t>
            </a:r>
            <a:r>
              <a:rPr lang="en-GB" sz="2800" dirty="0" smtClean="0"/>
              <a:t>without children</a:t>
            </a:r>
            <a:endParaRPr lang="en-SG" sz="3200" dirty="0" smtClean="0"/>
          </a:p>
          <a:p>
            <a:pPr lvl="0" algn="just">
              <a:lnSpc>
                <a:spcPct val="150000"/>
              </a:lnSpc>
            </a:pPr>
            <a:r>
              <a:rPr lang="en-GB" sz="3200" dirty="0" smtClean="0">
                <a:solidFill>
                  <a:schemeClr val="accent6">
                    <a:lumMod val="75000"/>
                  </a:schemeClr>
                </a:solidFill>
              </a:rPr>
              <a:t>Child bearing families- </a:t>
            </a:r>
            <a:r>
              <a:rPr lang="en-GB" sz="2800" dirty="0" smtClean="0"/>
              <a:t>oldest child from birth to 30 months </a:t>
            </a:r>
            <a:endParaRPr lang="en-SG" sz="3200" dirty="0" smtClean="0"/>
          </a:p>
          <a:p>
            <a:pPr lvl="0" algn="just">
              <a:lnSpc>
                <a:spcPct val="150000"/>
              </a:lnSpc>
            </a:pPr>
            <a:r>
              <a:rPr lang="en-GB" sz="3200" dirty="0" smtClean="0">
                <a:solidFill>
                  <a:srgbClr val="0070C0"/>
                </a:solidFill>
              </a:rPr>
              <a:t>Families with preschool children- </a:t>
            </a:r>
            <a:r>
              <a:rPr lang="en-GB" sz="2800" dirty="0" smtClean="0"/>
              <a:t>oldest child 2.5 years to 6 years</a:t>
            </a:r>
            <a:endParaRPr lang="en-SG" sz="3200" dirty="0" smtClean="0"/>
          </a:p>
          <a:p>
            <a:pPr lvl="0" algn="just">
              <a:lnSpc>
                <a:spcPct val="150000"/>
              </a:lnSpc>
            </a:pPr>
            <a:r>
              <a:rPr lang="en-GB" sz="3200" dirty="0" smtClean="0">
                <a:solidFill>
                  <a:srgbClr val="7030A0"/>
                </a:solidFill>
              </a:rPr>
              <a:t>Families with school children</a:t>
            </a:r>
            <a:r>
              <a:rPr lang="en-GB" sz="3200" dirty="0" smtClean="0"/>
              <a:t> – </a:t>
            </a:r>
            <a:r>
              <a:rPr lang="en-GB" sz="2800" dirty="0" smtClean="0"/>
              <a:t>oldest child 6 years to 13 years</a:t>
            </a:r>
            <a:endParaRPr lang="en-SG" sz="3200" dirty="0" smtClean="0"/>
          </a:p>
          <a:p>
            <a:pPr algn="just">
              <a:buNone/>
            </a:pPr>
            <a:endParaRPr lang="en-S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836712"/>
            <a:ext cx="7776864" cy="5619024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en-GB" sz="2800" dirty="0" smtClean="0">
                <a:solidFill>
                  <a:srgbClr val="FFC000"/>
                </a:solidFill>
              </a:rPr>
              <a:t>Families with teenagers </a:t>
            </a:r>
            <a:r>
              <a:rPr lang="en-GB" sz="2800" dirty="0" smtClean="0"/>
              <a:t>– oldest child 13 to 20 years</a:t>
            </a:r>
            <a:endParaRPr lang="en-SG" sz="2800" dirty="0" smtClean="0"/>
          </a:p>
          <a:p>
            <a:pPr lvl="0">
              <a:lnSpc>
                <a:spcPct val="150000"/>
              </a:lnSpc>
            </a:pPr>
            <a:r>
              <a:rPr lang="en-GB" sz="2800" dirty="0" smtClean="0">
                <a:solidFill>
                  <a:srgbClr val="00B050"/>
                </a:solidFill>
              </a:rPr>
              <a:t>Families with launching young adults </a:t>
            </a:r>
            <a:r>
              <a:rPr lang="en-GB" sz="2800" dirty="0" smtClean="0"/>
              <a:t>– from first to last child leaving home</a:t>
            </a:r>
            <a:endParaRPr lang="en-SG" sz="2800" dirty="0" smtClean="0"/>
          </a:p>
          <a:p>
            <a:pPr lvl="0">
              <a:lnSpc>
                <a:spcPct val="150000"/>
              </a:lnSpc>
            </a:pPr>
            <a:r>
              <a:rPr lang="en-GB" sz="2800" dirty="0" smtClean="0">
                <a:solidFill>
                  <a:srgbClr val="002060"/>
                </a:solidFill>
              </a:rPr>
              <a:t>Middle aged parents- </a:t>
            </a:r>
            <a:r>
              <a:rPr lang="en-GB" sz="2800" dirty="0" smtClean="0"/>
              <a:t>empty nest to retirement</a:t>
            </a:r>
            <a:endParaRPr lang="en-SG" sz="2800" dirty="0" smtClean="0"/>
          </a:p>
          <a:p>
            <a:pPr lvl="0">
              <a:lnSpc>
                <a:spcPct val="150000"/>
              </a:lnSpc>
            </a:pPr>
            <a:r>
              <a:rPr lang="en-GB" sz="2800" dirty="0" smtClean="0">
                <a:solidFill>
                  <a:srgbClr val="C00000"/>
                </a:solidFill>
              </a:rPr>
              <a:t>Ageing family members- </a:t>
            </a:r>
            <a:r>
              <a:rPr lang="en-GB" sz="2800" dirty="0" smtClean="0"/>
              <a:t>retirement to death of both spouses </a:t>
            </a:r>
            <a:endParaRPr lang="en-SG" sz="2800" dirty="0" smtClean="0"/>
          </a:p>
          <a:p>
            <a:pPr>
              <a:lnSpc>
                <a:spcPct val="150000"/>
              </a:lnSpc>
              <a:buNone/>
            </a:pP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Resources </a:t>
            </a:r>
            <a:endParaRPr lang="en-SG" dirty="0"/>
          </a:p>
        </p:txBody>
      </p:sp>
      <p:pic>
        <p:nvPicPr>
          <p:cNvPr id="4" name="Content Placeholder 3" descr="Unit-2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3" y="1844824"/>
            <a:ext cx="5518459" cy="410445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Family life education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643192" cy="484632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SG" dirty="0" smtClean="0"/>
              <a:t>Family Life Education is a broad and flexible field. Anything which contributes to the total growth and well being of the family - physical, mental, emotional, economic, and spiritual - can be included under the umbrella of family life education.</a:t>
            </a:r>
          </a:p>
          <a:p>
            <a:pPr>
              <a:lnSpc>
                <a:spcPct val="150000"/>
              </a:lnSpc>
            </a:pP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Life Education (FLE)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7848872" cy="464137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SG" sz="3200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en-SG" sz="3200" dirty="0">
                <a:latin typeface="Times New Roman" pitchFamily="18" charset="0"/>
                <a:cs typeface="Times New Roman" pitchFamily="18" charset="0"/>
              </a:rPr>
              <a:t>Family life education refers to those educational concepts and </a:t>
            </a:r>
            <a:r>
              <a:rPr lang="en-SG" sz="3200" dirty="0" smtClean="0">
                <a:latin typeface="Times New Roman" pitchFamily="18" charset="0"/>
                <a:cs typeface="Times New Roman" pitchFamily="18" charset="0"/>
              </a:rPr>
              <a:t>experiences that </a:t>
            </a:r>
            <a:r>
              <a:rPr lang="en-SG" sz="3200" dirty="0">
                <a:latin typeface="Times New Roman" pitchFamily="18" charset="0"/>
                <a:cs typeface="Times New Roman" pitchFamily="18" charset="0"/>
              </a:rPr>
              <a:t>influence attitudes towards family living, </a:t>
            </a:r>
            <a:r>
              <a:rPr lang="en-SG" sz="3200" dirty="0" smtClean="0">
                <a:latin typeface="Times New Roman" pitchFamily="18" charset="0"/>
                <a:cs typeface="Times New Roman" pitchFamily="18" charset="0"/>
              </a:rPr>
              <a:t>personal relationships and sexual </a:t>
            </a:r>
            <a:r>
              <a:rPr lang="en-SG" sz="3200" dirty="0">
                <a:latin typeface="Times New Roman" pitchFamily="18" charset="0"/>
                <a:cs typeface="Times New Roman" pitchFamily="18" charset="0"/>
              </a:rPr>
              <a:t>development" </a:t>
            </a:r>
            <a:r>
              <a:rPr lang="en-SG" sz="2800" i="1" dirty="0">
                <a:latin typeface="Times New Roman" pitchFamily="18" charset="0"/>
                <a:cs typeface="Times New Roman" pitchFamily="18" charset="0"/>
              </a:rPr>
              <a:t>(Department of Education, Virginia {USA), 1978)</a:t>
            </a:r>
          </a:p>
          <a:p>
            <a:pPr>
              <a:buNone/>
            </a:pPr>
            <a:endParaRPr lang="en-SG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963</TotalTime>
  <Words>1706</Words>
  <Application>Microsoft Office PowerPoint</Application>
  <PresentationFormat>On-screen Show (4:3)</PresentationFormat>
  <Paragraphs>183</Paragraphs>
  <Slides>38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Opulent</vt:lpstr>
      <vt:lpstr>Family Life  Education</vt:lpstr>
      <vt:lpstr>Understanding concepts</vt:lpstr>
      <vt:lpstr>Family</vt:lpstr>
      <vt:lpstr>Marriage </vt:lpstr>
      <vt:lpstr>Family Life Cycle</vt:lpstr>
      <vt:lpstr>PowerPoint Presentation</vt:lpstr>
      <vt:lpstr>Family Resources </vt:lpstr>
      <vt:lpstr>Family life education</vt:lpstr>
      <vt:lpstr>Family Life Education (FLE)</vt:lpstr>
      <vt:lpstr>PowerPoint Presentation</vt:lpstr>
      <vt:lpstr>PowerPoint Presentation</vt:lpstr>
      <vt:lpstr>PowerPoint Presentation</vt:lpstr>
      <vt:lpstr>Advantages of FLE</vt:lpstr>
      <vt:lpstr>Need of Family Life Education </vt:lpstr>
      <vt:lpstr>PowerPoint Presentation</vt:lpstr>
      <vt:lpstr>Value Education for FLE</vt:lpstr>
      <vt:lpstr>Traditional Value System </vt:lpstr>
      <vt:lpstr>Importance of different types of value</vt:lpstr>
      <vt:lpstr>PowerPoint Presentation</vt:lpstr>
      <vt:lpstr>Understanding Value Edu…</vt:lpstr>
      <vt:lpstr>PowerPoint Presentation</vt:lpstr>
      <vt:lpstr>Cntd..</vt:lpstr>
      <vt:lpstr>Married couple &amp; FLE</vt:lpstr>
      <vt:lpstr>Child bearing families</vt:lpstr>
      <vt:lpstr>The Family with Adolescents</vt:lpstr>
      <vt:lpstr>Mid-Life Families  </vt:lpstr>
      <vt:lpstr>The Family in Later Life  </vt:lpstr>
      <vt:lpstr>Human development stages and fle</vt:lpstr>
      <vt:lpstr>Hopes: Trust vs. Mistrust </vt:lpstr>
      <vt:lpstr>PowerPoint Presentation</vt:lpstr>
      <vt:lpstr>Will: Autonomy vs. Shame &amp; Doubt </vt:lpstr>
      <vt:lpstr>PowerPoint Presentation</vt:lpstr>
      <vt:lpstr>Purpose: Initiative vs. Guilt </vt:lpstr>
      <vt:lpstr>Competence: Industry vs. Inferiority </vt:lpstr>
      <vt:lpstr>Fidelity: Identity vs. Role Confusion  </vt:lpstr>
      <vt:lpstr>Love: Intimacy vs. Isolation </vt:lpstr>
      <vt:lpstr>Care: Generativity vs. Stagnation </vt:lpstr>
      <vt:lpstr>Wisdom: Ego Integrity vs. Despair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Pradeep</cp:lastModifiedBy>
  <cp:revision>108</cp:revision>
  <dcterms:created xsi:type="dcterms:W3CDTF">2013-08-04T16:05:47Z</dcterms:created>
  <dcterms:modified xsi:type="dcterms:W3CDTF">2014-08-23T05:10:44Z</dcterms:modified>
</cp:coreProperties>
</file>