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270" r:id="rId2"/>
    <p:sldId id="462" r:id="rId3"/>
    <p:sldId id="985" r:id="rId4"/>
    <p:sldId id="964" r:id="rId5"/>
    <p:sldId id="991" r:id="rId6"/>
    <p:sldId id="1000" r:id="rId7"/>
    <p:sldId id="993" r:id="rId8"/>
    <p:sldId id="994" r:id="rId9"/>
    <p:sldId id="992" r:id="rId10"/>
    <p:sldId id="965" r:id="rId11"/>
    <p:sldId id="995" r:id="rId12"/>
    <p:sldId id="996" r:id="rId13"/>
    <p:sldId id="999" r:id="rId14"/>
    <p:sldId id="1005" r:id="rId15"/>
    <p:sldId id="997" r:id="rId16"/>
    <p:sldId id="966" r:id="rId17"/>
    <p:sldId id="1007" r:id="rId18"/>
    <p:sldId id="1010" r:id="rId19"/>
    <p:sldId id="1011" r:id="rId20"/>
    <p:sldId id="1008" r:id="rId21"/>
    <p:sldId id="1009" r:id="rId22"/>
    <p:sldId id="967" r:id="rId23"/>
    <p:sldId id="1012" r:id="rId24"/>
    <p:sldId id="1013" r:id="rId25"/>
    <p:sldId id="1014" r:id="rId26"/>
    <p:sldId id="1015" r:id="rId27"/>
    <p:sldId id="1016" r:id="rId28"/>
    <p:sldId id="1017" r:id="rId29"/>
    <p:sldId id="1018" r:id="rId30"/>
    <p:sldId id="1019" r:id="rId31"/>
    <p:sldId id="1020" r:id="rId32"/>
    <p:sldId id="1021" r:id="rId33"/>
    <p:sldId id="1022" r:id="rId34"/>
    <p:sldId id="1023" r:id="rId35"/>
    <p:sldId id="1024" r:id="rId36"/>
    <p:sldId id="1025" r:id="rId37"/>
    <p:sldId id="1026" r:id="rId38"/>
    <p:sldId id="1027" r:id="rId39"/>
    <p:sldId id="1028" r:id="rId40"/>
    <p:sldId id="1029" r:id="rId41"/>
    <p:sldId id="1030" r:id="rId42"/>
    <p:sldId id="1031" r:id="rId43"/>
    <p:sldId id="1038" r:id="rId44"/>
    <p:sldId id="1039" r:id="rId45"/>
    <p:sldId id="1044" r:id="rId46"/>
    <p:sldId id="1040" r:id="rId47"/>
    <p:sldId id="1041" r:id="rId48"/>
    <p:sldId id="1043" r:id="rId49"/>
    <p:sldId id="1042" r:id="rId50"/>
    <p:sldId id="916" r:id="rId51"/>
    <p:sldId id="915" r:id="rId5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9" autoAdjust="0"/>
    <p:restoredTop sz="94750" autoAdjust="0"/>
  </p:normalViewPr>
  <p:slideViewPr>
    <p:cSldViewPr>
      <p:cViewPr>
        <p:scale>
          <a:sx n="50" d="100"/>
          <a:sy n="50" d="100"/>
        </p:scale>
        <p:origin x="-106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1.xml"/><Relationship Id="rId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25C723B7-F072-43E3-BB8C-B5E31471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3A5EFA-729F-49EE-A238-7252A95794CE}" type="datetimeFigureOut">
              <a:rPr lang="en-US"/>
              <a:pPr>
                <a:defRPr/>
              </a:pPr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EAFACE-2ADA-419A-AF1E-F97AB43CC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F8B252-0070-4E49-8823-3D8AC39FB2E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E6D73C-24D3-46B6-9E9B-E5D922003BBE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133FA-136E-4200-8EC9-B503080B7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9584-0E07-4172-90DB-5305AD5F4A42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32A2-7F95-4B46-B737-7D279812F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7C68-3025-493D-882A-85EB62AB78EF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5384-F44D-42BD-9E10-C20A17961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B076-C402-4063-A168-E17F11F48962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E289-FDA1-40D2-95CC-2BC4C3B71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481B-2239-4F45-977F-576B37CFFAE4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079E-EA8D-4864-BB93-904ED090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403646-95E9-49C3-9853-A40106CB9545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E198-6EE6-4044-9BF9-DDD8BB7A8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D36BF-2330-4364-B8EB-6E9D0D4B83FD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6BDEE-EE53-43E8-8DF7-B8A70002D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96821-7FB6-41F6-8A46-4198477728BA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BBF6-8617-4796-B96B-5FE25404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7CB2-BE83-4452-A22D-6D464D3C0580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81C6A-F741-4830-972B-BDD895D8B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0EF6C-7F9E-4B95-B384-A7FD8B7F6E11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489E-F89E-4CF0-8B26-E2D82F588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2351-6B58-4B32-948E-754280B8F0A4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235A-E502-434C-9956-C082D7E3F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6F11E4-DB45-46C2-87FF-0172CF37EE38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AC0DF-6652-4FFD-A03E-3F803C4A7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9ABFE68-FC63-486D-B7C8-0C9A9311B1BC}" type="datetime9">
              <a:rPr lang="en-US" smtClean="0"/>
              <a:pPr>
                <a:defRPr/>
              </a:pPr>
              <a:t>1/14/2017 9:09:18 AM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social work research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B8830AF-728B-42BC-BC59-663477E9A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1" r:id="rId2"/>
    <p:sldLayoutId id="2147483773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74" r:id="rId9"/>
    <p:sldLayoutId id="2147483767" r:id="rId10"/>
    <p:sldLayoutId id="2147483768" r:id="rId11"/>
    <p:sldLayoutId id="2147483769" r:id="rId12"/>
  </p:sldLayoutIdLst>
  <p:transition spd="slow">
    <p:push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775" cy="3429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00"/>
                </a:solidFill>
              </a:rPr>
              <a:t>Semester II: </a:t>
            </a:r>
            <a:r>
              <a:rPr lang="en-US" sz="4800" dirty="0" smtClean="0">
                <a:solidFill>
                  <a:srgbClr val="FFC000"/>
                </a:solidFill>
              </a:rPr>
              <a:t/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C000"/>
                </a:solidFill>
              </a:rPr>
              <a:t>GC - Generic Compulsory Method Course </a:t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G VIII1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657600"/>
            <a:ext cx="8610600" cy="2286000"/>
          </a:xfrm>
        </p:spPr>
        <p:txBody>
          <a:bodyPr/>
          <a:lstStyle/>
          <a:p>
            <a:pPr marR="0" algn="ctr" eaLnBrk="1" hangingPunct="1"/>
            <a:r>
              <a:rPr lang="en-US" sz="4800" b="1" dirty="0" smtClean="0">
                <a:solidFill>
                  <a:srgbClr val="C9FAFC"/>
                </a:solidFill>
              </a:rPr>
              <a:t>Social Work Research &amp; Statistical Applications</a:t>
            </a:r>
            <a:endParaRPr lang="en-US" sz="3600" b="1" dirty="0" smtClean="0">
              <a:solidFill>
                <a:srgbClr val="C9FAFC"/>
              </a:solidFill>
            </a:endParaRPr>
          </a:p>
          <a:p>
            <a:pPr marR="0" eaLnBrk="1" hangingPunct="1"/>
            <a:r>
              <a:rPr lang="en-US" sz="3600" b="1" dirty="0" smtClean="0">
                <a:solidFill>
                  <a:srgbClr val="002060"/>
                </a:solidFill>
              </a:rPr>
              <a:t>Dr. Jaimon Varghese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6600CC"/>
                </a:solidFill>
              </a:rPr>
              <a:t>2. Social Research: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Philosophical doctrines in the social science inquiry,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/>
              <a:t>: - positivism and </a:t>
            </a:r>
            <a:r>
              <a:rPr lang="en-US" sz="2400" b="1" dirty="0" err="1" smtClean="0"/>
              <a:t>interpretivism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positivism</a:t>
            </a:r>
            <a:r>
              <a:rPr lang="en-US" sz="2400" b="1" dirty="0" smtClean="0">
                <a:solidFill>
                  <a:srgbClr val="002060"/>
                </a:solidFill>
              </a:rPr>
              <a:t> insists that only the sciences constitute genuine knowledge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>
                <a:solidFill>
                  <a:srgbClr val="0070C0"/>
                </a:solidFill>
              </a:rPr>
              <a:t>Interpretivism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</a:rPr>
              <a:t>hermeneutic understanding of the text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	Hermeneutic factors: subjective and objective factors – intention of the author and historical / cultural context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6600CC"/>
                </a:solidFill>
              </a:rPr>
              <a:t>quantitative &amp; qualitative research approach: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6600CC"/>
                </a:solidFill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</a:rPr>
              <a:t>numerical &amp; behavioural correlates (variables or factors)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Quantitative: </a:t>
            </a:r>
            <a:r>
              <a:rPr lang="en-US" sz="2400" b="1" dirty="0" smtClean="0">
                <a:solidFill>
                  <a:srgbClr val="002060"/>
                </a:solidFill>
              </a:rPr>
              <a:t>survey / experimental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Qualitative approaches: </a:t>
            </a:r>
            <a:r>
              <a:rPr lang="en-US" sz="2400" b="1" dirty="0" smtClean="0">
                <a:solidFill>
                  <a:srgbClr val="002060"/>
                </a:solidFill>
              </a:rPr>
              <a:t>grounded theory / ethnography / case study / phenomenology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6600CC"/>
                </a:solidFill>
              </a:rPr>
              <a:t>meaning of research: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research is “systematic, controlled, empirical, critical and self-correcting investigation of hypothetical propositions about the presumed relations among natural / social phenomena”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Scientific research </a:t>
            </a:r>
            <a:r>
              <a:rPr lang="en-US" sz="2400" b="1" dirty="0" smtClean="0">
                <a:solidFill>
                  <a:srgbClr val="002060"/>
                </a:solidFill>
              </a:rPr>
              <a:t>is a method of study in order to establish facts and form theories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6600CC"/>
                </a:solidFill>
              </a:rPr>
              <a:t>Goals &amp; objectives of research: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Any study to create new knowledge or aims to increase existing fund of knowledge may it be through observation or by some other methods, is called research 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b="1" dirty="0" smtClean="0"/>
              <a:t>Research may be described as systematic and critical investigation of phenomena toward increasing the stream of knowledge.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. 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144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/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800000"/>
                </a:solidFill>
              </a:rPr>
              <a:t> Goals of Research </a:t>
            </a:r>
            <a:r>
              <a:rPr lang="en-US" sz="3600" b="1" dirty="0">
                <a:solidFill>
                  <a:srgbClr val="C00000"/>
                </a:solidFill>
              </a:rPr>
              <a:t/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Knowledge </a:t>
            </a:r>
            <a:r>
              <a:rPr lang="en-US" sz="3200" b="1" dirty="0">
                <a:solidFill>
                  <a:srgbClr val="0070C0"/>
                </a:solidFill>
              </a:rPr>
              <a:t>Generation / Theory </a:t>
            </a:r>
            <a:r>
              <a:rPr lang="en-US" sz="3200" b="1" dirty="0" smtClean="0">
                <a:solidFill>
                  <a:srgbClr val="0070C0"/>
                </a:solidFill>
              </a:rPr>
              <a:t>Development </a:t>
            </a:r>
            <a:r>
              <a:rPr lang="en-US" sz="3200" dirty="0" smtClean="0">
                <a:solidFill>
                  <a:srgbClr val="0070C0"/>
                </a:solidFill>
              </a:rPr>
              <a:t>(The dissertations for Masters, </a:t>
            </a:r>
            <a:r>
              <a:rPr lang="en-US" sz="3200" dirty="0" err="1" smtClean="0">
                <a:solidFill>
                  <a:srgbClr val="0070C0"/>
                </a:solidFill>
              </a:rPr>
              <a:t>M.Phil.</a:t>
            </a:r>
            <a:r>
              <a:rPr lang="en-US" sz="3200" dirty="0" smtClean="0">
                <a:solidFill>
                  <a:srgbClr val="0070C0"/>
                </a:solidFill>
              </a:rPr>
              <a:t> and Doctoral degrees)</a:t>
            </a:r>
          </a:p>
          <a:p>
            <a:pPr marL="812800" indent="-8128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marL="812800" indent="-8128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Problem Solving </a:t>
            </a:r>
            <a:r>
              <a:rPr lang="en-US" sz="3200" dirty="0" smtClean="0">
                <a:solidFill>
                  <a:srgbClr val="0070C0"/>
                </a:solidFill>
              </a:rPr>
              <a:t>(intervention research, action research and diagnostic research)</a:t>
            </a:r>
          </a:p>
          <a:p>
            <a:pPr marL="812800" indent="-8128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marL="812800" indent="-8128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Objective of social work research </a:t>
            </a:r>
            <a:r>
              <a:rPr lang="en-US" sz="3200" dirty="0" smtClean="0">
                <a:solidFill>
                  <a:srgbClr val="0070C0"/>
                </a:solidFill>
              </a:rPr>
              <a:t>is to search for answers to problems or difficulties faced by social work practitioners in the practice of their profession.  </a:t>
            </a:r>
          </a:p>
          <a:p>
            <a:pPr marL="812800" indent="-8128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200" b="1" dirty="0">
              <a:solidFill>
                <a:srgbClr val="8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8008E2C-D548-4E35-8A4A-C52CD7217A38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6600CC"/>
                </a:solidFill>
              </a:rPr>
              <a:t>major steps in the process of social research: </a:t>
            </a:r>
            <a:endParaRPr lang="en-US" sz="2400" b="1" dirty="0" smtClean="0"/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N" sz="2400" b="1" i="1" dirty="0" smtClean="0"/>
              <a:t>problem selection (topic for research)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N" sz="2400" b="1" i="1" dirty="0" smtClean="0"/>
              <a:t>formulation and planning (RD) 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N" sz="2400" b="1" i="1" dirty="0" smtClean="0"/>
              <a:t>field investigation (data collection),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N" sz="2400" b="1" i="1" dirty="0" smtClean="0"/>
              <a:t>data editing &amp; classification,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N" sz="2400" b="1" i="1" dirty="0" smtClean="0"/>
              <a:t>data processing and analysis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N" sz="2400" b="1" i="1" dirty="0" smtClean="0"/>
              <a:t>report writing </a:t>
            </a:r>
            <a:endParaRPr lang="en-US" sz="2400" b="1" dirty="0" smtClean="0"/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6600CC"/>
                </a:solidFill>
              </a:rPr>
              <a:t>3. Social Work Research: </a:t>
            </a:r>
            <a:r>
              <a:rPr lang="en-US" sz="2400" b="1" dirty="0" smtClean="0">
                <a:solidFill>
                  <a:srgbClr val="FF0000"/>
                </a:solidFill>
              </a:rPr>
              <a:t>Meaning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Social work research is the application of research methods to the production of knowledge that social workers need to solve problems they confront in the practice of social work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social work research attempts to provide knowledge about what interventions or treatments really help or hinder the attainment of social work goals.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Ultimately it helps building knowledge base for social work theory and practice.</a:t>
            </a:r>
          </a:p>
          <a:p>
            <a:pPr marL="812800" indent="-812800">
              <a:spcBef>
                <a:spcPts val="12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812800" indent="-812800">
              <a:lnSpc>
                <a:spcPct val="80000"/>
              </a:lnSpc>
              <a:spcBef>
                <a:spcPct val="20000"/>
              </a:spcBef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144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FF33CC"/>
                </a:solidFill>
              </a:rPr>
              <a:t>Objectives / Purpose of social work research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2954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establish, identify and measure the need for service; </a:t>
            </a:r>
          </a:p>
          <a:p>
            <a:pPr marL="812800" indent="-8128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measure the services offered as they relate to needs; </a:t>
            </a:r>
          </a:p>
          <a:p>
            <a:pPr marL="812800" indent="-8128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test, gauge and evaluate results of social work intervention; </a:t>
            </a:r>
          </a:p>
          <a:p>
            <a:pPr marL="812800" indent="-8128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list the efficacy of specific techniques of offering services and </a:t>
            </a:r>
          </a:p>
          <a:p>
            <a:pPr marL="812800" indent="-8128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study effectiveness of different methodologies and approaches of social work profession </a:t>
            </a:r>
            <a:r>
              <a:rPr lang="en-US" sz="2800" b="1" dirty="0" smtClean="0">
                <a:solidFill>
                  <a:srgbClr val="FF33CC"/>
                </a:solidFill>
              </a:rPr>
              <a:t>(</a:t>
            </a:r>
            <a:r>
              <a:rPr lang="en-US" sz="2800" b="1" dirty="0" err="1" smtClean="0">
                <a:solidFill>
                  <a:srgbClr val="FF33CC"/>
                </a:solidFill>
              </a:rPr>
              <a:t>Laldas</a:t>
            </a:r>
            <a:r>
              <a:rPr lang="en-US" sz="2800" b="1" dirty="0" smtClean="0">
                <a:solidFill>
                  <a:srgbClr val="FF33CC"/>
                </a:solidFill>
              </a:rPr>
              <a:t>, 2000:143)</a:t>
            </a:r>
            <a:endParaRPr lang="en-US" sz="2800" b="1" dirty="0">
              <a:solidFill>
                <a:srgbClr val="FF33C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5B0F41-41BA-487C-B41A-34766FE6D411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C6600"/>
                </a:solidFill>
              </a:rPr>
              <a:t>STEPS IN SOCIAL WORK RESEARCH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648200"/>
          </a:xfrm>
        </p:spPr>
        <p:txBody>
          <a:bodyPr/>
          <a:lstStyle/>
          <a:p>
            <a:r>
              <a:rPr lang="en-IN" sz="2800" b="1" i="1" dirty="0" smtClean="0"/>
              <a:t>identification of problem; </a:t>
            </a:r>
          </a:p>
          <a:p>
            <a:r>
              <a:rPr lang="en-IN" sz="2800" b="1" i="1" dirty="0" smtClean="0"/>
              <a:t>need assessment; </a:t>
            </a:r>
          </a:p>
          <a:p>
            <a:r>
              <a:rPr lang="en-IN" sz="2800" b="1" i="1" dirty="0" smtClean="0"/>
              <a:t>selection of social work research design; </a:t>
            </a:r>
          </a:p>
          <a:p>
            <a:pPr lvl="1"/>
            <a:r>
              <a:rPr lang="en-IN" sz="2800" b="1" i="1" dirty="0" smtClean="0"/>
              <a:t>Survey / experimental</a:t>
            </a:r>
          </a:p>
          <a:p>
            <a:pPr lvl="1"/>
            <a:r>
              <a:rPr lang="en-IN" sz="2800" b="1" i="1" dirty="0" smtClean="0"/>
              <a:t>Qualitative / quantitative</a:t>
            </a:r>
          </a:p>
          <a:p>
            <a:pPr lvl="1"/>
            <a:r>
              <a:rPr lang="en-IN" sz="2800" b="1" i="1" dirty="0" smtClean="0"/>
              <a:t>Action / participatory</a:t>
            </a:r>
          </a:p>
          <a:p>
            <a:r>
              <a:rPr lang="en-IN" sz="2800" b="1" i="1" dirty="0" smtClean="0"/>
              <a:t>baseline study; </a:t>
            </a:r>
          </a:p>
          <a:p>
            <a:r>
              <a:rPr lang="en-IN" sz="2800" b="1" i="1" dirty="0" smtClean="0"/>
              <a:t>intervention; </a:t>
            </a:r>
          </a:p>
          <a:p>
            <a:r>
              <a:rPr lang="en-IN" sz="2800" b="1" i="1" dirty="0" smtClean="0"/>
              <a:t>assessment of intervention effects/impact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08E3D-DBEA-4B1D-B9E4-C6D39A738B32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E079E-EA8D-4864-BB93-904ED0900AC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rgbClr val="CC6600"/>
                </a:solidFill>
              </a:rPr>
              <a:t>2.3 STEPS IN SOCIAL WORK RESEARCH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676400" y="1676400"/>
            <a:ext cx="5410200" cy="480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819400" y="1524000"/>
            <a:ext cx="2895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743200" y="1524000"/>
            <a:ext cx="3343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IDENTIFICATION OF   	  PROBLEM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638800" y="2438400"/>
            <a:ext cx="2590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943600" y="3429000"/>
            <a:ext cx="2743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SW RESEARCH DESIGN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410200" y="4495800"/>
            <a:ext cx="3352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667000" y="60960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52400" y="4419600"/>
            <a:ext cx="3276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943600" y="240665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NEED ASSESSMENT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76600" y="5029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562600" y="4662488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PRE- INTERVENTION DATA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438400" y="60198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66"/>
                </a:solidFill>
              </a:rPr>
              <a:t>  </a:t>
            </a:r>
            <a:r>
              <a:rPr lang="en-US" sz="3200" b="1" dirty="0" err="1">
                <a:solidFill>
                  <a:schemeClr val="bg1"/>
                </a:solidFill>
              </a:rPr>
              <a:t>sw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INTERVENTION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8600" y="461645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POST- INTERVENTION DATA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04800" y="2590800"/>
            <a:ext cx="3276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DRAWING OF INFERENCES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 rot="1517444">
            <a:off x="5924550" y="1754188"/>
            <a:ext cx="1131888" cy="685800"/>
          </a:xfrm>
          <a:custGeom>
            <a:avLst/>
            <a:gdLst>
              <a:gd name="T0" fmla="*/ 34767041 w 21600"/>
              <a:gd name="T1" fmla="*/ 162306 h 21600"/>
              <a:gd name="T2" fmla="*/ 8734979 w 21600"/>
              <a:gd name="T3" fmla="*/ 8113902 h 21600"/>
              <a:gd name="T4" fmla="*/ 32210495 w 21600"/>
              <a:gd name="T5" fmla="*/ 5524182 h 21600"/>
              <a:gd name="T6" fmla="*/ 66727629 w 21600"/>
              <a:gd name="T7" fmla="*/ 10887075 h 21600"/>
              <a:gd name="T8" fmla="*/ 51899260 w 21600"/>
              <a:gd name="T9" fmla="*/ 16330611 h 21600"/>
              <a:gd name="T10" fmla="*/ 37070904 w 21600"/>
              <a:gd name="T11" fmla="*/ 1088707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524" y="5399"/>
                  <a:pt x="6493" y="6826"/>
                  <a:pt x="5720" y="8966"/>
                </a:cubicBezTo>
                <a:lnTo>
                  <a:pt x="641" y="7132"/>
                </a:lnTo>
                <a:cubicBezTo>
                  <a:pt x="2187" y="2852"/>
                  <a:pt x="624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 rot="6997310">
            <a:off x="5945981" y="5636419"/>
            <a:ext cx="1290638" cy="685800"/>
          </a:xfrm>
          <a:custGeom>
            <a:avLst/>
            <a:gdLst>
              <a:gd name="T0" fmla="*/ 45203220 w 21600"/>
              <a:gd name="T1" fmla="*/ 162306 h 21600"/>
              <a:gd name="T2" fmla="*/ 11357017 w 21600"/>
              <a:gd name="T3" fmla="*/ 8113902 h 21600"/>
              <a:gd name="T4" fmla="*/ 41879291 w 21600"/>
              <a:gd name="T5" fmla="*/ 5524182 h 21600"/>
              <a:gd name="T6" fmla="*/ 86757641 w 21600"/>
              <a:gd name="T7" fmla="*/ 10887075 h 21600"/>
              <a:gd name="T8" fmla="*/ 67478145 w 21600"/>
              <a:gd name="T9" fmla="*/ 16330611 h 21600"/>
              <a:gd name="T10" fmla="*/ 48198694 w 21600"/>
              <a:gd name="T11" fmla="*/ 1088707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524" y="5399"/>
                  <a:pt x="6493" y="6826"/>
                  <a:pt x="5720" y="8966"/>
                </a:cubicBezTo>
                <a:lnTo>
                  <a:pt x="641" y="7132"/>
                </a:lnTo>
                <a:cubicBezTo>
                  <a:pt x="2187" y="2852"/>
                  <a:pt x="624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 rot="8175405">
            <a:off x="1828800" y="5076825"/>
            <a:ext cx="685800" cy="1295400"/>
          </a:xfrm>
          <a:custGeom>
            <a:avLst/>
            <a:gdLst>
              <a:gd name="T0" fmla="*/ 19758026 w 21600"/>
              <a:gd name="T1" fmla="*/ 16328878 h 21600"/>
              <a:gd name="T2" fmla="*/ 13565504 w 21600"/>
              <a:gd name="T3" fmla="*/ 11322335 h 21600"/>
              <a:gd name="T4" fmla="*/ 15322548 w 21600"/>
              <a:gd name="T5" fmla="*/ 27586440 h 21600"/>
              <a:gd name="T6" fmla="*/ 24495918 w 21600"/>
              <a:gd name="T7" fmla="*/ 38844009 h 21600"/>
              <a:gd name="T8" fmla="*/ 19052382 w 21600"/>
              <a:gd name="T9" fmla="*/ 58266006 h 21600"/>
              <a:gd name="T10" fmla="*/ 13608843 w 21600"/>
              <a:gd name="T11" fmla="*/ 3884400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8500"/>
                  <a:pt x="14743" y="6453"/>
                  <a:pt x="12571" y="5698"/>
                </a:cubicBezTo>
                <a:lnTo>
                  <a:pt x="14343" y="597"/>
                </a:lnTo>
                <a:cubicBezTo>
                  <a:pt x="18687" y="2106"/>
                  <a:pt x="21599" y="6201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 rot="-9599765">
            <a:off x="1066800" y="3200400"/>
            <a:ext cx="685800" cy="1295400"/>
          </a:xfrm>
          <a:custGeom>
            <a:avLst/>
            <a:gdLst>
              <a:gd name="T0" fmla="*/ 19758026 w 21600"/>
              <a:gd name="T1" fmla="*/ 16328878 h 21600"/>
              <a:gd name="T2" fmla="*/ 13565504 w 21600"/>
              <a:gd name="T3" fmla="*/ 11322335 h 21600"/>
              <a:gd name="T4" fmla="*/ 15322548 w 21600"/>
              <a:gd name="T5" fmla="*/ 27586440 h 21600"/>
              <a:gd name="T6" fmla="*/ 24495918 w 21600"/>
              <a:gd name="T7" fmla="*/ 38844009 h 21600"/>
              <a:gd name="T8" fmla="*/ 19052382 w 21600"/>
              <a:gd name="T9" fmla="*/ 58266006 h 21600"/>
              <a:gd name="T10" fmla="*/ 13608843 w 21600"/>
              <a:gd name="T11" fmla="*/ 3884400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8500"/>
                  <a:pt x="14743" y="6453"/>
                  <a:pt x="12571" y="5698"/>
                </a:cubicBezTo>
                <a:lnTo>
                  <a:pt x="14343" y="597"/>
                </a:lnTo>
                <a:cubicBezTo>
                  <a:pt x="18687" y="2106"/>
                  <a:pt x="21599" y="6201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 rot="-7593961">
            <a:off x="2089944" y="1491457"/>
            <a:ext cx="1009650" cy="1211262"/>
          </a:xfrm>
          <a:custGeom>
            <a:avLst/>
            <a:gdLst>
              <a:gd name="T0" fmla="*/ 42824301 w 21600"/>
              <a:gd name="T1" fmla="*/ 14276572 h 21600"/>
              <a:gd name="T2" fmla="*/ 29402365 w 21600"/>
              <a:gd name="T3" fmla="*/ 9899263 h 21600"/>
              <a:gd name="T4" fmla="*/ 33210660 w 21600"/>
              <a:gd name="T5" fmla="*/ 24119253 h 21600"/>
              <a:gd name="T6" fmla="*/ 53093384 w 21600"/>
              <a:gd name="T7" fmla="*/ 33961938 h 21600"/>
              <a:gd name="T8" fmla="*/ 41294869 w 21600"/>
              <a:gd name="T9" fmla="*/ 50942871 h 21600"/>
              <a:gd name="T10" fmla="*/ 29496318 w 21600"/>
              <a:gd name="T11" fmla="*/ 3396193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8500"/>
                  <a:pt x="14743" y="6453"/>
                  <a:pt x="12571" y="5698"/>
                </a:cubicBezTo>
                <a:lnTo>
                  <a:pt x="14343" y="597"/>
                </a:lnTo>
                <a:cubicBezTo>
                  <a:pt x="18687" y="2106"/>
                  <a:pt x="21599" y="6201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7433CE3-7F51-4283-A875-F3CFE10E8D3A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AB723-4119-40C7-86AC-0550D0DC77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social work research</a:t>
            </a:r>
            <a:endParaRPr lang="en-US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G VIII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Social Work Research &amp; Statistical Applications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0" y="13716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6600CC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UNIT – 1:  </a:t>
            </a:r>
            <a:r>
              <a:rPr lang="en-US" sz="2800" b="1" dirty="0" smtClean="0">
                <a:solidFill>
                  <a:srgbClr val="6600CC"/>
                </a:solidFill>
              </a:rPr>
              <a:t>Fundamentals of scientific methods and research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00B0F0"/>
                </a:solidFill>
              </a:rPr>
              <a:t>UNIT -  2:  </a:t>
            </a:r>
            <a:r>
              <a:rPr lang="en-US" sz="2800" b="1" dirty="0" smtClean="0">
                <a:solidFill>
                  <a:srgbClr val="6600CC"/>
                </a:solidFill>
              </a:rPr>
              <a:t>Research design, Sources of data 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00B0F0"/>
                </a:solidFill>
              </a:rPr>
              <a:t>UNIT – 3: </a:t>
            </a:r>
            <a:r>
              <a:rPr lang="en-US" sz="2800" b="1" dirty="0" smtClean="0">
                <a:solidFill>
                  <a:srgbClr val="6600CC"/>
                </a:solidFill>
              </a:rPr>
              <a:t>Data collection and processing 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00B0F0"/>
                </a:solidFill>
              </a:rPr>
              <a:t>UNIT – 4: </a:t>
            </a:r>
            <a:r>
              <a:rPr lang="en-US" sz="2800" b="1" dirty="0" smtClean="0">
                <a:solidFill>
                  <a:srgbClr val="6600CC"/>
                </a:solidFill>
              </a:rPr>
              <a:t>Statistics for research, techniques and its application 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 smtClean="0">
                <a:solidFill>
                  <a:srgbClr val="00B0F0"/>
                </a:solidFill>
              </a:rPr>
              <a:t>UNIT – 5: </a:t>
            </a:r>
            <a:r>
              <a:rPr lang="en-US" sz="2800" b="1" dirty="0" smtClean="0">
                <a:solidFill>
                  <a:srgbClr val="6600CC"/>
                </a:solidFill>
              </a:rPr>
              <a:t>Presentation and Dissemination of research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9:09:23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FF0066"/>
                </a:solidFill>
              </a:rPr>
              <a:t>Types &amp; Scope of Social Work Research</a:t>
            </a:r>
            <a:endParaRPr lang="en-US" sz="44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IN" sz="3200" b="1" i="1" dirty="0" smtClean="0">
                <a:solidFill>
                  <a:srgbClr val="FF33CC"/>
                </a:solidFill>
              </a:rPr>
              <a:t>need assessment studies: </a:t>
            </a:r>
            <a:r>
              <a:rPr lang="en-IN" sz="3200" b="1" i="1" dirty="0" smtClean="0">
                <a:solidFill>
                  <a:schemeClr val="tx2"/>
                </a:solidFill>
              </a:rPr>
              <a:t>Identify social work needs (welfare / service / development / empowerment)</a:t>
            </a:r>
          </a:p>
          <a:p>
            <a:pPr eaLnBrk="1" hangingPunct="1">
              <a:lnSpc>
                <a:spcPct val="80000"/>
              </a:lnSpc>
            </a:pPr>
            <a:r>
              <a:rPr lang="en-IN" sz="3200" b="1" i="1" dirty="0" smtClean="0">
                <a:solidFill>
                  <a:srgbClr val="FF33CC"/>
                </a:solidFill>
              </a:rPr>
              <a:t>situational analysis: </a:t>
            </a:r>
            <a:r>
              <a:rPr lang="en-IN" sz="3200" b="1" i="1" dirty="0" smtClean="0">
                <a:solidFill>
                  <a:schemeClr val="tx2"/>
                </a:solidFill>
              </a:rPr>
              <a:t>socio economic studies</a:t>
            </a:r>
          </a:p>
          <a:p>
            <a:pPr eaLnBrk="1" hangingPunct="1">
              <a:lnSpc>
                <a:spcPct val="80000"/>
              </a:lnSpc>
            </a:pPr>
            <a:r>
              <a:rPr lang="en-IN" sz="3200" b="1" i="1" dirty="0" smtClean="0">
                <a:solidFill>
                  <a:srgbClr val="FF33CC"/>
                </a:solidFill>
              </a:rPr>
              <a:t>monitoring and evaluation research: </a:t>
            </a:r>
            <a:r>
              <a:rPr lang="en-IN" sz="3200" b="1" i="1" dirty="0" smtClean="0">
                <a:solidFill>
                  <a:schemeClr val="tx2"/>
                </a:solidFill>
              </a:rPr>
              <a:t>participatory research to develop monitoring tools and periodical evaluation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7A6D8E-04BE-4F24-8CD3-CC486D883ACC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8B5D8-2AA5-44E4-8BB7-F41C20CCFDD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IN" sz="3600" b="1" i="1" dirty="0" smtClean="0">
                <a:solidFill>
                  <a:srgbClr val="FF33CC"/>
                </a:solidFill>
              </a:rPr>
              <a:t>impact assessment: </a:t>
            </a:r>
            <a:r>
              <a:rPr lang="en-IN" sz="3600" b="1" i="1" dirty="0" smtClean="0">
                <a:solidFill>
                  <a:schemeClr val="tx2"/>
                </a:solidFill>
              </a:rPr>
              <a:t>outcome / output analysis, short term / long term results</a:t>
            </a:r>
          </a:p>
          <a:p>
            <a:pPr eaLnBrk="1" hangingPunct="1">
              <a:lnSpc>
                <a:spcPct val="80000"/>
              </a:lnSpc>
            </a:pPr>
            <a:r>
              <a:rPr lang="en-IN" sz="3600" b="1" i="1" dirty="0" smtClean="0">
                <a:solidFill>
                  <a:srgbClr val="FF33CC"/>
                </a:solidFill>
              </a:rPr>
              <a:t>policy research: </a:t>
            </a:r>
            <a:r>
              <a:rPr lang="en-IN" sz="3600" b="1" i="1" dirty="0" smtClean="0">
                <a:solidFill>
                  <a:schemeClr val="tx2"/>
                </a:solidFill>
              </a:rPr>
              <a:t>exploratory study to identify suitable policies concerning people / issues that would guide the legislation process; data collected at national level from all the major stake holders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7A6D8E-04BE-4F24-8CD3-CC486D883ACC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8B5D8-2AA5-44E4-8BB7-F41C20CCFD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&amp; Scope of Social Work Research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4.Basic Concepts in research: </a:t>
            </a:r>
            <a:r>
              <a:rPr lang="en-US" sz="2400" b="1" dirty="0" smtClean="0">
                <a:solidFill>
                  <a:srgbClr val="002060"/>
                </a:solidFill>
              </a:rPr>
              <a:t>Concepts, hypothesis, variables, independent &amp; dependent variables, operational definitions, constructs. </a:t>
            </a:r>
          </a:p>
          <a:p>
            <a:pPr marL="812800" indent="-8128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900" b="1" dirty="0" smtClean="0">
                <a:solidFill>
                  <a:schemeClr val="bg1"/>
                </a:solidFill>
              </a:rPr>
              <a:t>BASIC CONCEPTS IN RESEARCH</a:t>
            </a:r>
            <a:r>
              <a:rPr lang="en-US" sz="2900" b="1" dirty="0" smtClean="0">
                <a:solidFill>
                  <a:srgbClr val="6600CC"/>
                </a:solidFill>
              </a:rPr>
              <a:t/>
            </a:r>
            <a:br>
              <a:rPr lang="en-US" sz="2900" b="1" dirty="0" smtClean="0">
                <a:solidFill>
                  <a:srgbClr val="6600CC"/>
                </a:solidFill>
              </a:rPr>
            </a:br>
            <a:endParaRPr lang="en-US" sz="2900" b="1" dirty="0" smtClean="0">
              <a:solidFill>
                <a:schemeClr val="hlink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371600" y="5410200"/>
            <a:ext cx="2667000" cy="1295400"/>
          </a:xfrm>
          <a:prstGeom prst="rect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Concepts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791200" y="13716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Hypothesis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648200" y="2743200"/>
            <a:ext cx="2667000" cy="12954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Variables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048000" y="4038600"/>
            <a:ext cx="2667000" cy="1295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Constructs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8534400" y="2667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4038600" y="6781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V="1">
            <a:off x="1371600" y="2057400"/>
            <a:ext cx="4267200" cy="3276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1F0943-57CA-4F42-BEEF-0F6CD0401B86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44ED1-AFB7-4E60-A044-6CA0657E54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4000" b="1" dirty="0" smtClean="0">
                <a:solidFill>
                  <a:schemeClr val="accent2"/>
                </a:solidFill>
              </a:rPr>
              <a:t>Concepts </a:t>
            </a:r>
            <a:endParaRPr lang="en-US" sz="4000" b="1" dirty="0">
              <a:solidFill>
                <a:schemeClr val="accent2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 smtClean="0">
                <a:solidFill>
                  <a:srgbClr val="FF3300"/>
                </a:solidFill>
              </a:rPr>
              <a:t>A </a:t>
            </a:r>
            <a:r>
              <a:rPr lang="en-US" sz="2400" b="1" dirty="0">
                <a:solidFill>
                  <a:srgbClr val="FF3300"/>
                </a:solidFill>
              </a:rPr>
              <a:t>concept is an abstraction representing an object, a property of an object, or a phenomenon 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800" b="1" dirty="0">
              <a:solidFill>
                <a:srgbClr val="FF3300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3300"/>
                </a:solidFill>
              </a:rPr>
              <a:t>For example, “house”, “book”, “tree”, is concepts.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400" b="1" dirty="0">
              <a:solidFill>
                <a:srgbClr val="FF3300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3300"/>
                </a:solidFill>
              </a:rPr>
              <a:t>“Men”, “women”, “education</a:t>
            </a:r>
            <a:r>
              <a:rPr lang="en-US" sz="2400" b="1" dirty="0" smtClean="0">
                <a:solidFill>
                  <a:srgbClr val="FF3300"/>
                </a:solidFill>
              </a:rPr>
              <a:t>”, “age</a:t>
            </a:r>
            <a:r>
              <a:rPr lang="en-US" sz="2400" b="1" dirty="0">
                <a:solidFill>
                  <a:srgbClr val="FF3300"/>
                </a:solidFill>
              </a:rPr>
              <a:t>” etc.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25888" y="233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B8EE9FF-A7D9-4AD6-A448-B2F987DC98FB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2E178-195C-4A00-9D95-DEEE9402F44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srgbClr val="6600CC"/>
                </a:solidFill>
              </a:rPr>
              <a:t>CONSTRUCTS</a:t>
            </a:r>
            <a:endParaRPr lang="en-US" sz="2800" b="1" dirty="0">
              <a:solidFill>
                <a:srgbClr val="6600CC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CC6600"/>
                </a:solidFill>
              </a:rPr>
              <a:t>	A construct is a concept which does not have objects to point out.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800" b="1" dirty="0">
              <a:solidFill>
                <a:srgbClr val="CC6600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6600CC"/>
                </a:solidFill>
              </a:rPr>
              <a:t>For example ‘social status’.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400" b="1" dirty="0">
              <a:solidFill>
                <a:srgbClr val="6600CC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It is abstraction formed from position of individuals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in the society, which is ascertained by certain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indicators such as level of education, social group,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and recognition by the society, etc.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B31EA0E-FBFA-4230-B195-3098DAFA1E8A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1B4E4-F1B8-4157-9D60-BE532DC9040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  <a:solidFill>
            <a:srgbClr val="800000"/>
          </a:solidFill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762000" y="3048000"/>
            <a:ext cx="3124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SOCIAL STATUS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886200" y="23622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3886200" y="35052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886200" y="35814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791200" y="2057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Education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791200" y="3200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Social group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791200" y="41910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Social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Recognition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962400" y="1371600"/>
            <a:ext cx="1752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791200" y="10668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Income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810000" y="3581400"/>
            <a:ext cx="1981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867400" y="52578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Occupation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6753504-9CF9-4A0F-AA0B-EB3D7BA3BAC3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E649D-28FE-4175-925D-558935EEAB0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200" b="1">
                <a:solidFill>
                  <a:srgbClr val="1C21E6"/>
                </a:solidFill>
              </a:rPr>
              <a:t>EXAMPLES  :  CONSTRUCTS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90600" y="990600"/>
            <a:ext cx="769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4400" b="1">
              <a:solidFill>
                <a:srgbClr val="00FF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>
                <a:solidFill>
                  <a:srgbClr val="FF0000"/>
                </a:solidFill>
              </a:rPr>
              <a:t>Life Satisfaction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>
                <a:solidFill>
                  <a:schemeClr val="tx2"/>
                </a:solidFill>
              </a:rPr>
              <a:t>Sexual Abuse</a:t>
            </a:r>
            <a:endParaRPr lang="en-US" sz="4400" b="1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>
                <a:solidFill>
                  <a:srgbClr val="FF0000"/>
                </a:solidFill>
              </a:rPr>
              <a:t>Attitude</a:t>
            </a:r>
            <a:endParaRPr lang="en-US" sz="4400" b="1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>
                <a:solidFill>
                  <a:schemeClr val="tx2"/>
                </a:solidFill>
              </a:rPr>
              <a:t>Employees Morale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>
                <a:solidFill>
                  <a:schemeClr val="tx2"/>
                </a:solidFill>
              </a:rPr>
              <a:t>Motivation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3BD434-AD98-4AAF-A3C4-3AE7CFDF5C05}" type="datetime9">
              <a:rPr lang="en-US" smtClean="0"/>
              <a:pPr>
                <a:defRPr/>
              </a:pPr>
              <a:t>1/14/2017 9:09:26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BD1D1-A638-472F-9010-A70C042F605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rgbClr val="FF0066"/>
                </a:solidFill>
              </a:rPr>
              <a:t>VARIABLES</a:t>
            </a:r>
            <a:endParaRPr lang="en-US" sz="3200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1"/>
                </a:solidFill>
              </a:rPr>
              <a:t>A variable is an empirical property that takes two or more values.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/>
                </a:solidFill>
              </a:rPr>
              <a:t>For example, ‘ age’ is a variable because it can be assigned two or more values  : 24 years, 32 years, …..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B76343-8129-4422-8160-C96E51DBC273}" type="datetime9">
              <a:rPr lang="en-US" smtClean="0"/>
              <a:pPr>
                <a:defRPr/>
              </a:pPr>
              <a:t>1/14/2017 9:09:28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311D6-6C9E-4106-8362-26EBDC7A546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rgbClr val="FF0066"/>
                </a:solidFill>
              </a:rPr>
              <a:t>VARIABLES</a:t>
            </a:r>
            <a:endParaRPr lang="en-US" sz="3200" dirty="0">
              <a:solidFill>
                <a:srgbClr val="FF0066"/>
              </a:solidFill>
            </a:endParaRP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Something that varies; a characteristic that is common to a number of things, people, events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B76343-8129-4422-8160-C96E51DBC273}" type="datetime9">
              <a:rPr lang="en-US" smtClean="0"/>
              <a:pPr>
                <a:defRPr/>
              </a:pPr>
              <a:t>1/14/2017 9:09:28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311D6-6C9E-4106-8362-26EBDC7A546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1. Scientific Method: </a:t>
            </a:r>
            <a:r>
              <a:rPr lang="en-US" sz="2400" b="1" dirty="0" smtClean="0">
                <a:solidFill>
                  <a:srgbClr val="002060"/>
                </a:solidFill>
              </a:rPr>
              <a:t>Meaning, goal and characteristics of scientific method, scientific approach, application of scientific method for the study of social phenomena. Steps in the process of scientific research. </a:t>
            </a:r>
          </a:p>
          <a:p>
            <a:pPr marL="812800" indent="-8128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2. Social Research: </a:t>
            </a:r>
            <a:r>
              <a:rPr lang="en-US" sz="2400" b="1" dirty="0" smtClean="0">
                <a:solidFill>
                  <a:srgbClr val="002060"/>
                </a:solidFill>
              </a:rPr>
              <a:t>Philosophical doctrines in the social science inquiry, positivism and </a:t>
            </a:r>
            <a:r>
              <a:rPr lang="en-US" sz="2400" b="1" dirty="0" err="1" smtClean="0">
                <a:solidFill>
                  <a:srgbClr val="002060"/>
                </a:solidFill>
              </a:rPr>
              <a:t>interpretivism</a:t>
            </a:r>
            <a:r>
              <a:rPr lang="en-US" sz="2400" b="1" dirty="0" smtClean="0">
                <a:solidFill>
                  <a:srgbClr val="002060"/>
                </a:solidFill>
              </a:rPr>
              <a:t>, quantitative &amp; qualitative research approach, meaning of research, goals, objectives and major steps in the process of social research.  </a:t>
            </a:r>
          </a:p>
          <a:p>
            <a:pPr marL="812800" indent="-8128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3. Social Work Research: </a:t>
            </a:r>
            <a:r>
              <a:rPr lang="en-US" sz="2400" b="1" dirty="0" smtClean="0">
                <a:solidFill>
                  <a:srgbClr val="002060"/>
                </a:solidFill>
              </a:rPr>
              <a:t>Meaning, objectives, steps, types and scope of social work research. </a:t>
            </a:r>
          </a:p>
          <a:p>
            <a:pPr marL="812800" indent="-8128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4.Basic Concepts in research: </a:t>
            </a:r>
            <a:r>
              <a:rPr lang="en-US" sz="2400" b="1" dirty="0" smtClean="0">
                <a:solidFill>
                  <a:srgbClr val="002060"/>
                </a:solidFill>
              </a:rPr>
              <a:t>Concepts, hypothesis, variables, independent &amp; dependent variables, operational definitions, constructs. </a:t>
            </a:r>
          </a:p>
          <a:p>
            <a:pPr marL="812800" indent="-8128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5. Ethics in research: </a:t>
            </a:r>
            <a:r>
              <a:rPr lang="en-US" sz="2400" b="1" dirty="0" smtClean="0">
                <a:solidFill>
                  <a:srgbClr val="002060"/>
                </a:solidFill>
              </a:rPr>
              <a:t>Ethical considerations and guidelines.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9:09:24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</a:pPr>
            <a:r>
              <a:rPr lang="en-US" sz="3200" b="1" i="1" dirty="0" smtClean="0">
                <a:solidFill>
                  <a:srgbClr val="FF0000"/>
                </a:solidFill>
              </a:rPr>
              <a:t>Types of variables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Dependent, independent &amp; intervening variables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Experimental (active) &amp; measured (assigned) 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Qualitative (categorical) and quantitative (numerical)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Discrete and Continuous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B76343-8129-4422-8160-C96E51DBC273}" type="datetime9">
              <a:rPr lang="en-US" smtClean="0"/>
              <a:pPr>
                <a:defRPr/>
              </a:pPr>
              <a:t>1/14/2017 9:09:29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311D6-6C9E-4106-8362-26EBDC7A546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1C21E6"/>
                </a:solidFill>
              </a:rPr>
              <a:t>Independent Variable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	</a:t>
            </a:r>
            <a:r>
              <a:rPr lang="en-US" sz="2800" b="1">
                <a:solidFill>
                  <a:schemeClr val="accent2"/>
                </a:solidFill>
              </a:rPr>
              <a:t>The variable which represents the  cause is termed as independent  variable.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	</a:t>
            </a:r>
            <a:r>
              <a:rPr lang="en-US" sz="2800" b="1">
                <a:solidFill>
                  <a:srgbClr val="800000"/>
                </a:solidFill>
              </a:rPr>
              <a:t>For example : Age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800" b="1">
              <a:solidFill>
                <a:srgbClr val="80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6600CC"/>
                </a:solidFill>
              </a:rPr>
              <a:t>Dependent </a:t>
            </a:r>
            <a:r>
              <a:rPr lang="en-US" sz="3200">
                <a:solidFill>
                  <a:srgbClr val="6600CC"/>
                </a:solidFill>
              </a:rPr>
              <a:t> </a:t>
            </a:r>
            <a:r>
              <a:rPr lang="en-US" sz="3200" b="1">
                <a:solidFill>
                  <a:srgbClr val="6600CC"/>
                </a:solidFill>
              </a:rPr>
              <a:t>Variable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	</a:t>
            </a:r>
            <a:r>
              <a:rPr lang="en-US" sz="2800" b="1">
                <a:solidFill>
                  <a:srgbClr val="CC6600"/>
                </a:solidFill>
              </a:rPr>
              <a:t>The variable that is the effect or is the result or outcome of another variable is the dependent variable</a:t>
            </a:r>
            <a:r>
              <a:rPr lang="en-US" sz="2800" b="1">
                <a:solidFill>
                  <a:schemeClr val="accent2"/>
                </a:solidFill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	For example : Attitude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57331F3-3DF8-499F-8BE0-2DCCB82964F3}" type="datetime9">
              <a:rPr lang="en-US" smtClean="0"/>
              <a:pPr>
                <a:defRPr/>
              </a:pPr>
              <a:t>1/14/2017 9:09:29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684EB-93F3-4819-8475-DE0B1B4EE42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 smtClean="0">
                <a:solidFill>
                  <a:srgbClr val="CC6600"/>
                </a:solidFill>
              </a:rPr>
              <a:t>Hypothesis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>
                <a:solidFill>
                  <a:srgbClr val="FF0000"/>
                </a:solidFill>
              </a:rPr>
              <a:t>The term hypothesis can be defined as a proposition or tentative solutions or answers of research questions which are yet to be tested.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82BCDC-43AB-4392-86E4-EE793447E9DB}" type="datetime9">
              <a:rPr lang="en-US" smtClean="0"/>
              <a:pPr>
                <a:defRPr/>
              </a:pPr>
              <a:t>1/14/2017 9:09:29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6C6D4-1150-4043-AD9B-01EE7FF0BD9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b="1" dirty="0">
                <a:solidFill>
                  <a:schemeClr val="accent2"/>
                </a:solidFill>
              </a:rPr>
              <a:t>Research </a:t>
            </a:r>
            <a:r>
              <a:rPr lang="en-US" sz="4400" b="1" dirty="0" smtClean="0">
                <a:solidFill>
                  <a:schemeClr val="accent2"/>
                </a:solidFill>
              </a:rPr>
              <a:t>Hypothesis</a:t>
            </a:r>
            <a:endParaRPr lang="en-US" sz="4400" b="1" u="sng" dirty="0">
              <a:solidFill>
                <a:srgbClr val="CC66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 dirty="0">
                <a:solidFill>
                  <a:srgbClr val="FF0066"/>
                </a:solidFill>
              </a:rPr>
              <a:t>The hypothesis derived from a theory is termed as research </a:t>
            </a:r>
            <a:r>
              <a:rPr lang="en-US" sz="4400" b="1" dirty="0" smtClean="0">
                <a:solidFill>
                  <a:srgbClr val="FF0066"/>
                </a:solidFill>
              </a:rPr>
              <a:t>hypothesis</a:t>
            </a:r>
            <a:endParaRPr lang="en-US" sz="4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AC02F4-0B8A-4C30-ABAD-11F561A06E00}" type="datetime9">
              <a:rPr lang="en-US" smtClean="0"/>
              <a:pPr>
                <a:defRPr/>
              </a:pPr>
              <a:t>1/14/2017 9:09:30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8CAE1-E795-45A7-8EFA-AA47EE1C61D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FF33CC"/>
                </a:solidFill>
              </a:rPr>
              <a:t>HYPOTHESES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1430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</a:pPr>
            <a:r>
              <a:rPr lang="en-US" sz="4400" b="1" dirty="0" smtClean="0">
                <a:solidFill>
                  <a:srgbClr val="C00000"/>
                </a:solidFill>
              </a:rPr>
              <a:t>Characteristics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4400" b="1" dirty="0" smtClean="0">
                <a:solidFill>
                  <a:srgbClr val="CC6600"/>
                </a:solidFill>
              </a:rPr>
              <a:t>Empirically testable.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4400" b="1" dirty="0" smtClean="0">
                <a:solidFill>
                  <a:srgbClr val="FF3300"/>
                </a:solidFill>
              </a:rPr>
              <a:t>Must not be moral judgments.</a:t>
            </a:r>
            <a:r>
              <a:rPr lang="en-US" sz="4400" b="1" dirty="0" smtClean="0">
                <a:solidFill>
                  <a:srgbClr val="00FF00"/>
                </a:solidFill>
              </a:rPr>
              <a:t>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4400" b="1" dirty="0" smtClean="0">
                <a:solidFill>
                  <a:schemeClr val="tx2"/>
                </a:solidFill>
              </a:rPr>
              <a:t>Conceptually clear and specific.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9CB09D-A857-49CF-BA45-5869D1428EAF}" type="datetime9">
              <a:rPr lang="en-US" smtClean="0"/>
              <a:pPr>
                <a:defRPr/>
              </a:pPr>
              <a:t>1/14/2017 9:09:30 AM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</a:rPr>
              <a:t>HYPOTHESES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1430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</a:pPr>
            <a:r>
              <a:rPr lang="en-US" sz="3200" b="1" dirty="0" smtClean="0">
                <a:solidFill>
                  <a:srgbClr val="C00000"/>
                </a:solidFill>
              </a:rPr>
              <a:t>Formulations</a:t>
            </a:r>
            <a:r>
              <a:rPr lang="en-US" sz="3200" b="1" dirty="0" smtClean="0">
                <a:solidFill>
                  <a:srgbClr val="FF33CC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(Difficulties in formulating hypothesis, </a:t>
            </a:r>
            <a:r>
              <a:rPr lang="en-US" sz="3200" b="1" dirty="0" err="1" smtClean="0">
                <a:solidFill>
                  <a:srgbClr val="7030A0"/>
                </a:solidFill>
              </a:rPr>
              <a:t>Ahuja</a:t>
            </a:r>
            <a:r>
              <a:rPr lang="en-US" sz="3200" b="1" dirty="0" smtClean="0">
                <a:solidFill>
                  <a:srgbClr val="7030A0"/>
                </a:solidFill>
              </a:rPr>
              <a:t>, 2012:79)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Inability to phrase the hypothesis properly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Absence of clear theoretical framework or knowledge of theoretical framework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Lack of ability to </a:t>
            </a:r>
            <a:r>
              <a:rPr lang="en-US" sz="3200" b="1" dirty="0" err="1" smtClean="0">
                <a:solidFill>
                  <a:srgbClr val="0070C0"/>
                </a:solidFill>
              </a:rPr>
              <a:t>utilise</a:t>
            </a:r>
            <a:r>
              <a:rPr lang="en-US" sz="3200" b="1" dirty="0" smtClean="0">
                <a:solidFill>
                  <a:srgbClr val="0070C0"/>
                </a:solidFill>
              </a:rPr>
              <a:t> the theoretical framework logically</a:t>
            </a:r>
          </a:p>
          <a:p>
            <a:pPr marL="812800" indent="-812800">
              <a:spcBef>
                <a:spcPts val="1200"/>
              </a:spcBef>
            </a:pPr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8037C-6D68-4F2E-8FBE-5332CEAE233C}" type="datetime9">
              <a:rPr lang="en-US" smtClean="0"/>
              <a:pPr>
                <a:defRPr/>
              </a:pPr>
              <a:t>1/14/2017 9:09:30 AM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u="sng" dirty="0" smtClean="0">
                <a:solidFill>
                  <a:srgbClr val="FF0066"/>
                </a:solidFill>
              </a:rPr>
              <a:t>Steps in testing Hypothesis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620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State the research hypothesis (H</a:t>
            </a:r>
            <a:r>
              <a:rPr lang="en-US" sz="28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Formulate the null hypothesis (H</a:t>
            </a:r>
            <a:r>
              <a:rPr lang="en-US" sz="28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Choose a statistical test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Specify a significance level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Compute statistical test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Reject / accept  the null hypothesis (H</a:t>
            </a:r>
            <a:r>
              <a:rPr lang="en-US" sz="28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Draw the inference i.e. Accept/reject research hypothesis (H</a:t>
            </a:r>
            <a:r>
              <a:rPr lang="en-US" sz="28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rgbClr val="FF33CC"/>
                </a:solidFill>
              </a:rPr>
              <a:t>(</a:t>
            </a:r>
            <a:r>
              <a:rPr lang="en-US" sz="2800" b="1" dirty="0" err="1" smtClean="0">
                <a:solidFill>
                  <a:srgbClr val="FF33CC"/>
                </a:solidFill>
              </a:rPr>
              <a:t>Lal</a:t>
            </a:r>
            <a:r>
              <a:rPr lang="en-US" sz="2800" b="1" dirty="0" smtClean="0">
                <a:solidFill>
                  <a:srgbClr val="FF33CC"/>
                </a:solidFill>
              </a:rPr>
              <a:t> Das, 2000:35-36)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A3B-3456-4407-AF2E-6E959F3A173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CA15E-A90A-458D-86EC-92F746F19DB6}" type="datetime9">
              <a:rPr lang="en-US" smtClean="0"/>
              <a:pPr>
                <a:defRPr/>
              </a:pPr>
              <a:t>1/14/2017 9:09:31 AM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u="sng" dirty="0" smtClean="0">
                <a:solidFill>
                  <a:srgbClr val="FF0066"/>
                </a:solidFill>
              </a:rPr>
              <a:t>Types of Hypothesis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620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solidFill>
                  <a:schemeClr val="tx2"/>
                </a:solidFill>
              </a:rPr>
              <a:t>Working hypothesis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solidFill>
                  <a:schemeClr val="tx2"/>
                </a:solidFill>
              </a:rPr>
              <a:t>Research hypothesis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solidFill>
                  <a:schemeClr val="tx2"/>
                </a:solidFill>
              </a:rPr>
              <a:t>Null hypothesis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solidFill>
                  <a:schemeClr val="tx2"/>
                </a:solidFill>
              </a:rPr>
              <a:t>Alternate hypothesis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1" dirty="0" smtClean="0">
                <a:solidFill>
                  <a:schemeClr val="tx2"/>
                </a:solidFill>
              </a:rPr>
              <a:t>Statistical hypothesis</a:t>
            </a:r>
            <a:endParaRPr lang="en-US" sz="3600" b="1" dirty="0" smtClean="0">
              <a:solidFill>
                <a:srgbClr val="FF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A3B-3456-4407-AF2E-6E959F3A173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1A23D-23C0-4CCA-BCC3-D76727D2FE6F}" type="datetime9">
              <a:rPr lang="en-US" smtClean="0"/>
              <a:pPr>
                <a:defRPr/>
              </a:pPr>
              <a:t>1/14/2017 9:09:31 AM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096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SOURCES OF HYPOTHESIS</a:t>
            </a:r>
            <a:r>
              <a:rPr lang="en-US" sz="4000" b="1" dirty="0" smtClean="0">
                <a:solidFill>
                  <a:schemeClr val="tx2"/>
                </a:solidFill>
              </a:rPr>
              <a:t/>
            </a:r>
            <a:br>
              <a:rPr lang="en-US" sz="4000" b="1" dirty="0" smtClean="0">
                <a:solidFill>
                  <a:schemeClr val="tx2"/>
                </a:solidFill>
              </a:rPr>
            </a:b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4400" b="1" dirty="0" smtClean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 dirty="0" smtClean="0">
                <a:solidFill>
                  <a:srgbClr val="FF0066"/>
                </a:solidFill>
              </a:rPr>
              <a:t>Theories</a:t>
            </a:r>
            <a:endParaRPr lang="en-US" sz="4400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 dirty="0">
                <a:solidFill>
                  <a:schemeClr val="accent2"/>
                </a:solidFill>
              </a:rPr>
              <a:t>Available literature</a:t>
            </a:r>
            <a:r>
              <a:rPr lang="en-US" sz="4400" dirty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 dirty="0">
                <a:solidFill>
                  <a:srgbClr val="CC6600"/>
                </a:solidFill>
              </a:rPr>
              <a:t>Personal experiences</a:t>
            </a:r>
            <a:r>
              <a:rPr lang="en-US" sz="4400" dirty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 dirty="0">
                <a:solidFill>
                  <a:srgbClr val="FF66FF"/>
                </a:solidFill>
              </a:rPr>
              <a:t>Findings of other studies</a:t>
            </a:r>
            <a:r>
              <a:rPr lang="en-US" sz="4400" b="1" dirty="0"/>
              <a:t> </a:t>
            </a:r>
            <a:endParaRPr lang="en-US" sz="44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209C7-5533-49FE-817D-8BD96E3CDE3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396625-2DD3-4323-971D-389473E94426}" type="datetime9">
              <a:rPr lang="en-US" smtClean="0"/>
              <a:pPr>
                <a:defRPr/>
              </a:pPr>
              <a:t>1/14/2017 9:09:31 AM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FF33CC"/>
                </a:solidFill>
              </a:rPr>
              <a:t>FUNCTIONS OF HYPOTHESES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09600" y="11430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test a theory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guide social research by offering directions to the structure and operation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offer a temporary answer to the research question (describe a social phenomenon)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facilitate statistical analysis of variables in the context of hypothesis testing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endParaRPr 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BD13AD-EB6A-42ED-A657-C3F75E57CBDC}" type="datetime9">
              <a:rPr lang="en-US" smtClean="0"/>
              <a:pPr>
                <a:defRPr/>
              </a:pPr>
              <a:t>1/14/2017 9:09:32 AM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 smtClean="0">
                <a:solidFill>
                  <a:srgbClr val="6600CC"/>
                </a:solidFill>
              </a:rPr>
              <a:t>Scientific Method: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Meaning: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Scientific method refers to a body of techniques for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	investigating phenomena,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	acquiring new knowledge, or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	correcting and integrating previous knowledge.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A scientific method consists of the collection of data through observation and experimentation, and the formulation and testing of hypotheses. 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9:09:24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FF33CC"/>
                </a:solidFill>
              </a:rPr>
              <a:t>FUNCTIONS OF HYPOTHESES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11430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endParaRPr lang="en-US" sz="2400" b="1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DF93-D586-427E-8E94-3018D6612E4A}" type="datetime9">
              <a:rPr lang="en-US" smtClean="0"/>
              <a:pPr>
                <a:defRPr/>
              </a:pPr>
              <a:t>1/14/2017 9:09:32 AM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1371600"/>
            <a:ext cx="6705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help the social scientists to suggest a theory that may explain and predict events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help formulating social policy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assist in refuting certain common sense notions</a:t>
            </a:r>
          </a:p>
          <a:p>
            <a:pPr marL="812800" indent="-8128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To indicate need for change in systems and structures by providing new knowledge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3300"/>
                </a:solidFill>
              </a:rPr>
              <a:t>Examples of Research Hypotheses</a:t>
            </a:r>
            <a:r>
              <a:rPr lang="en-US" sz="4000" b="1" dirty="0">
                <a:solidFill>
                  <a:srgbClr val="00FF00"/>
                </a:solidFill>
              </a:rPr>
              <a:t> </a:t>
            </a:r>
            <a:r>
              <a:rPr lang="en-US" sz="4000" b="1" dirty="0" smtClean="0">
                <a:solidFill>
                  <a:srgbClr val="00FF00"/>
                </a:solidFill>
              </a:rPr>
              <a:t> </a:t>
            </a:r>
            <a:endParaRPr lang="en-US" sz="4000" b="1" dirty="0">
              <a:solidFill>
                <a:srgbClr val="00FF00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FF0066"/>
                </a:solidFill>
              </a:rPr>
              <a:t>Physical and psychological health and satisfaction with life among the older adults are likely to be associated.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</a:rPr>
              <a:t>There may be a direct association between loneliness and life satisfaction</a:t>
            </a:r>
            <a:r>
              <a:rPr lang="en-US" sz="2800"/>
              <a:t>. 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tx2"/>
                </a:solidFill>
              </a:rPr>
              <a:t>It is possible that older adults with  high social support systems would experience better satisfaction with life.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b="1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908097-3D47-462A-BE99-8B8FC5B7FDBB}" type="datetime9">
              <a:rPr lang="en-US" smtClean="0"/>
              <a:pPr>
                <a:defRPr/>
              </a:pPr>
              <a:t>1/14/2017 9:09:32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088B5-BA70-4220-9BE2-D7B95BF5F2D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3300"/>
                </a:solidFill>
              </a:rPr>
              <a:t>Examples of Research </a:t>
            </a:r>
            <a:r>
              <a:rPr lang="en-US" sz="4000" b="1" dirty="0" smtClean="0">
                <a:solidFill>
                  <a:srgbClr val="FF3300"/>
                </a:solidFill>
              </a:rPr>
              <a:t>Hypotheses</a:t>
            </a:r>
            <a:endParaRPr lang="en-US" sz="4000" b="1" dirty="0">
              <a:solidFill>
                <a:srgbClr val="00FF00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F0066"/>
                </a:solidFill>
              </a:rPr>
              <a:t>Personal characteristics and employees morale are likely to be associated.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1C21E6"/>
                </a:solidFill>
              </a:rPr>
              <a:t>There may be a direct association between self-esteem and employees morale</a:t>
            </a:r>
            <a:r>
              <a:rPr lang="en-US" sz="3200">
                <a:solidFill>
                  <a:srgbClr val="1C21E6"/>
                </a:solidFill>
              </a:rPr>
              <a:t>. 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tx2"/>
                </a:solidFill>
              </a:rPr>
              <a:t>It is possible that employees with  higher level of motivation would have higher level of morale.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3200" b="1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D02D20-DBA4-46DD-AE2E-9C0E98B11F57}" type="datetime9">
              <a:rPr lang="en-US" smtClean="0"/>
              <a:pPr>
                <a:defRPr/>
              </a:pPr>
              <a:t>1/14/2017 9:09:32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DD7B0-0FE1-4251-B62A-E40D8F22E1B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IN" sz="4400" b="1" i="1" dirty="0" smtClean="0">
                <a:solidFill>
                  <a:srgbClr val="0070C0"/>
                </a:solidFill>
              </a:rPr>
              <a:t>Operational definitions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" y="1447800"/>
            <a:ext cx="85344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 smtClean="0">
                <a:solidFill>
                  <a:srgbClr val="002060"/>
                </a:solidFill>
              </a:rPr>
              <a:t>Operational definition is the researcher’s definition of the variables used in the  research.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 smtClean="0">
                <a:solidFill>
                  <a:srgbClr val="002060"/>
                </a:solidFill>
              </a:rPr>
              <a:t>Operational definition modifies and limits the general meaning of the variables.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 smtClean="0">
                <a:solidFill>
                  <a:srgbClr val="002060"/>
                </a:solidFill>
              </a:rPr>
              <a:t>Operational definition may slightly differ from the common man’s understanding of the term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B3FE6E-43D4-4449-A73C-F61C4EA63913}" type="datetime9">
              <a:rPr lang="en-US" smtClean="0"/>
              <a:pPr>
                <a:defRPr/>
              </a:pPr>
              <a:t>1/14/2017 9:09:33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6C6D4-1150-4043-AD9B-01EE7FF0BD9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IN" sz="4400" b="1" i="1" dirty="0" smtClean="0">
                <a:solidFill>
                  <a:srgbClr val="0070C0"/>
                </a:solidFill>
              </a:rPr>
              <a:t>Operational definitions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1600200"/>
            <a:ext cx="8153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 smtClean="0">
                <a:solidFill>
                  <a:srgbClr val="002060"/>
                </a:solidFill>
              </a:rPr>
              <a:t>Operational definition makes the variables SMART (specific, measurable,  authentic, realistic and time-bound)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 smtClean="0">
                <a:solidFill>
                  <a:srgbClr val="002060"/>
                </a:solidFill>
              </a:rPr>
              <a:t>Researcher defines , explains, interprets, and describes meaningfully every term used in the topic, objectives and hypothesis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B3FE6E-43D4-4449-A73C-F61C4EA63913}" type="datetime9">
              <a:rPr lang="en-US" smtClean="0"/>
              <a:pPr>
                <a:defRPr/>
              </a:pPr>
              <a:t>1/14/2017 9:09:33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6C6D4-1150-4043-AD9B-01EE7FF0BD9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6600CC"/>
                </a:solidFill>
              </a:rPr>
              <a:t>5. Ethics in research: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Ethical </a:t>
            </a:r>
            <a:r>
              <a:rPr lang="en-US" sz="2800" b="1" dirty="0" smtClean="0">
                <a:solidFill>
                  <a:srgbClr val="002060"/>
                </a:solidFill>
              </a:rPr>
              <a:t>considerations and guidelines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C7481B-2239-4F45-977F-576B37CFFAE4}" type="datetime9">
              <a:rPr lang="en-US" smtClean="0"/>
              <a:pPr>
                <a:defRPr/>
              </a:pPr>
              <a:t>1/14/2017 9:13:03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E079E-EA8D-4864-BB93-904ED0900AC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 spd="slow">
    <p:pu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458200" cy="5791201"/>
          </a:xfrm>
        </p:spPr>
        <p:txBody>
          <a:bodyPr/>
          <a:lstStyle/>
          <a:p>
            <a:pPr marL="812800" indent="-81280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3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 in research: Ethical considerations 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rgbClr val="00B0F0"/>
                </a:solidFill>
              </a:rPr>
              <a:t>Social Work – value based profession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rgbClr val="00B0F0"/>
                </a:solidFill>
              </a:rPr>
              <a:t>Social work research deals with ethically sensitive data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rgbClr val="00B0F0"/>
                </a:solidFill>
              </a:rPr>
              <a:t>Deals with large volume of confidential data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rgbClr val="00B0F0"/>
                </a:solidFill>
              </a:rPr>
              <a:t>Need to cooperate with each other (practitioners and academicians)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rgbClr val="00B0F0"/>
                </a:solidFill>
              </a:rPr>
              <a:t>Need for sharing the research findings to promote profession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rgbClr val="00B0F0"/>
                </a:solidFill>
              </a:rPr>
              <a:t>Need to keep away from plagiarism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F265F4-5865-4F81-9DB5-D4AE90133911}" type="datetime9">
              <a:rPr lang="en-US" smtClean="0"/>
              <a:pPr>
                <a:defRPr/>
              </a:pPr>
              <a:t>1/14/2017 9:09:33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AB9F-1EA1-440F-9F00-BDAC215B75D7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10600" cy="5715001"/>
          </a:xfrm>
        </p:spPr>
        <p:txBody>
          <a:bodyPr/>
          <a:lstStyle/>
          <a:p>
            <a:pPr marL="81280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 in research: Ethical guidelines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00B0F0"/>
                </a:solidFill>
              </a:rPr>
              <a:t>Prior consent for collecting data (informed consent)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00B0F0"/>
                </a:solidFill>
              </a:rPr>
              <a:t>consent about the nature, extent, and duration of the participation requested 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00B0F0"/>
                </a:solidFill>
              </a:rPr>
              <a:t>disclosure of the risks and benefits of participation in the research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00B0F0"/>
                </a:solidFill>
              </a:rPr>
              <a:t>obtain written consent from an appropriate proxy (special participants)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00B0F0"/>
                </a:solidFill>
              </a:rPr>
              <a:t>avoid conflicts of interest and dual relationships with participants (resolve in the participants’ interests)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F265F4-5865-4F81-9DB5-D4AE90133911}" type="datetime9">
              <a:rPr lang="en-US" smtClean="0"/>
              <a:pPr>
                <a:defRPr/>
              </a:pPr>
              <a:t>1/14/2017 9:09:34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AB9F-1EA1-440F-9F00-BDAC215B75D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10600" cy="5715001"/>
          </a:xfrm>
        </p:spPr>
        <p:txBody>
          <a:bodyPr/>
          <a:lstStyle/>
          <a:p>
            <a:pPr marL="81280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 in research: Ethical guidelines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800" b="1" dirty="0" smtClean="0">
                <a:solidFill>
                  <a:srgbClr val="00B0F0"/>
                </a:solidFill>
              </a:rPr>
              <a:t>Freedom to withdraw cooperation at any time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800" b="1" dirty="0" smtClean="0">
                <a:solidFill>
                  <a:srgbClr val="00B0F0"/>
                </a:solidFill>
              </a:rPr>
              <a:t>Keep the identity confidential or anonymous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800" b="1" dirty="0" smtClean="0">
                <a:solidFill>
                  <a:srgbClr val="00B0F0"/>
                </a:solidFill>
              </a:rPr>
              <a:t>protect participants from stress, harm, danger, or deprivation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800" b="1" dirty="0" smtClean="0">
                <a:solidFill>
                  <a:srgbClr val="00B0F0"/>
                </a:solidFill>
              </a:rPr>
              <a:t>Permission to publish information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800" b="1" dirty="0" smtClean="0">
                <a:solidFill>
                  <a:srgbClr val="00B0F0"/>
                </a:solidFill>
              </a:rPr>
              <a:t>report research findings accurately; do not fabricate; acknowledge proper sources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800" b="1" dirty="0" smtClean="0">
                <a:solidFill>
                  <a:srgbClr val="00B0F0"/>
                </a:solidFill>
              </a:rPr>
              <a:t>Create locally useful literature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None/>
            </a:pPr>
            <a:endParaRPr lang="en-US" sz="2800" b="1" dirty="0" smtClean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F265F4-5865-4F81-9DB5-D4AE90133911}" type="datetime9">
              <a:rPr lang="en-US" smtClean="0"/>
              <a:pPr>
                <a:defRPr/>
              </a:pPr>
              <a:t>1/14/2017 9:09:34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AB9F-1EA1-440F-9F00-BDAC215B75D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458200" cy="5943601"/>
          </a:xfrm>
        </p:spPr>
        <p:txBody>
          <a:bodyPr/>
          <a:lstStyle/>
          <a:p>
            <a:pPr marL="81280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Ethical guidelines in social science research and social work research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12"/>
            </a:pPr>
            <a:r>
              <a:rPr lang="en-US" sz="2800" b="1" dirty="0" smtClean="0">
                <a:solidFill>
                  <a:srgbClr val="00B0F0"/>
                </a:solidFill>
              </a:rPr>
              <a:t>Cooperate with colleague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12"/>
            </a:pPr>
            <a:r>
              <a:rPr lang="en-US" sz="2800" b="1" dirty="0" smtClean="0">
                <a:solidFill>
                  <a:srgbClr val="00B0F0"/>
                </a:solidFill>
              </a:rPr>
              <a:t>Participate in collaborative policy researches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12"/>
            </a:pPr>
            <a:r>
              <a:rPr lang="en-US" sz="2800" b="1" dirty="0" smtClean="0">
                <a:solidFill>
                  <a:srgbClr val="00B0F0"/>
                </a:solidFill>
              </a:rPr>
              <a:t>Attend professional conferences and share research based knowledge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12"/>
            </a:pPr>
            <a:r>
              <a:rPr lang="en-US" sz="2800" b="1" dirty="0" smtClean="0">
                <a:solidFill>
                  <a:srgbClr val="00B0F0"/>
                </a:solidFill>
              </a:rPr>
              <a:t>Evaluation research for evidence based practice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12"/>
            </a:pPr>
            <a:r>
              <a:rPr lang="en-US" sz="2800" b="1" dirty="0" smtClean="0">
                <a:solidFill>
                  <a:srgbClr val="00B0F0"/>
                </a:solidFill>
              </a:rPr>
              <a:t>Intervention research for practice based knowledge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12"/>
            </a:pPr>
            <a:r>
              <a:rPr lang="en-US" sz="2800" b="1" dirty="0" smtClean="0">
                <a:solidFill>
                  <a:srgbClr val="00B0F0"/>
                </a:solidFill>
              </a:rPr>
              <a:t>educate themselves, their students, and their colleagues about responsible research practices</a:t>
            </a: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None/>
            </a:pPr>
            <a:endParaRPr lang="en-US" sz="2800" b="1" dirty="0" smtClean="0">
              <a:solidFill>
                <a:srgbClr val="00B0F0"/>
              </a:solidFill>
            </a:endParaRPr>
          </a:p>
          <a:p>
            <a:pPr marL="1179513" lvl="1" indent="-812800">
              <a:lnSpc>
                <a:spcPct val="80000"/>
              </a:lnSpc>
              <a:spcBef>
                <a:spcPts val="1200"/>
              </a:spcBef>
              <a:buNone/>
            </a:pPr>
            <a:endParaRPr lang="en-US" sz="2800" b="1" dirty="0" smtClean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F265F4-5865-4F81-9DB5-D4AE90133911}" type="datetime9">
              <a:rPr lang="en-US" smtClean="0"/>
              <a:pPr>
                <a:defRPr/>
              </a:pPr>
              <a:t>1/14/2017 9:09:34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AB9F-1EA1-440F-9F00-BDAC215B75D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goal and characteristics of scientific method</a:t>
            </a:r>
          </a:p>
          <a:p>
            <a:pPr marL="812800" indent="-8128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Method where insight into the unknown is made by  </a:t>
            </a:r>
          </a:p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	1) identifying  a problem that defines the goal, </a:t>
            </a:r>
          </a:p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	2) states the hypothesis that when confirmed, resolves the problem, </a:t>
            </a:r>
          </a:p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	3) gathering data relevant to the hypothesis, </a:t>
            </a:r>
          </a:p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	4) analyzing and interpreting data to see if data supported the hypothesis nor not; also uses both deductive and inductive reasoning.</a:t>
            </a:r>
          </a:p>
          <a:p>
            <a:pPr marL="812800" indent="-8128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9:09:24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3810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Reference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609600" y="13716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Ivan Diamonds and Juliet Jefferies (2001) </a:t>
            </a:r>
            <a:r>
              <a:rPr lang="en-US" sz="2400" b="1" i="1" dirty="0" smtClean="0">
                <a:solidFill>
                  <a:srgbClr val="FF33CC"/>
                </a:solidFill>
              </a:rPr>
              <a:t>Beginning Statistics – An Introduction to Social Scientists,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London: Sage Publications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Dr DK </a:t>
            </a:r>
            <a:r>
              <a:rPr lang="en-US" sz="2400" b="1" dirty="0" err="1" smtClean="0">
                <a:solidFill>
                  <a:srgbClr val="0070C0"/>
                </a:solidFill>
              </a:rPr>
              <a:t>Laldas</a:t>
            </a:r>
            <a:r>
              <a:rPr lang="en-US" sz="2400" b="1" dirty="0" smtClean="0">
                <a:solidFill>
                  <a:srgbClr val="0070C0"/>
                </a:solidFill>
              </a:rPr>
              <a:t> (2008) </a:t>
            </a:r>
            <a:r>
              <a:rPr lang="en-US" sz="2400" b="1" i="1" dirty="0" smtClean="0">
                <a:solidFill>
                  <a:srgbClr val="FF33CC"/>
                </a:solidFill>
              </a:rPr>
              <a:t>Practice of Social Research</a:t>
            </a:r>
            <a:r>
              <a:rPr lang="en-US" sz="2400" b="1" dirty="0" smtClean="0">
                <a:solidFill>
                  <a:srgbClr val="0070C0"/>
                </a:solidFill>
              </a:rPr>
              <a:t> at Research Methodology Workshop at CSRD-ISWR, Ahmednagar on 23-26, July, 2008.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Dr DK </a:t>
            </a:r>
            <a:r>
              <a:rPr lang="en-US" sz="2400" b="1" dirty="0" err="1" smtClean="0">
                <a:solidFill>
                  <a:srgbClr val="0070C0"/>
                </a:solidFill>
              </a:rPr>
              <a:t>Laldas</a:t>
            </a:r>
            <a:r>
              <a:rPr lang="en-US" sz="2400" b="1" dirty="0" smtClean="0">
                <a:solidFill>
                  <a:srgbClr val="0070C0"/>
                </a:solidFill>
              </a:rPr>
              <a:t> (2000) </a:t>
            </a:r>
            <a:r>
              <a:rPr lang="en-US" sz="2400" b="1" i="1" dirty="0" smtClean="0">
                <a:solidFill>
                  <a:srgbClr val="FF33CC"/>
                </a:solidFill>
              </a:rPr>
              <a:t>Practice of Social Research: Social Work Perspective, </a:t>
            </a:r>
            <a:r>
              <a:rPr lang="en-US" sz="2400" b="1" dirty="0" err="1" smtClean="0">
                <a:solidFill>
                  <a:srgbClr val="0070C0"/>
                </a:solidFill>
              </a:rPr>
              <a:t>Jaipur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b="1" dirty="0" err="1" smtClean="0">
                <a:solidFill>
                  <a:srgbClr val="0070C0"/>
                </a:solidFill>
              </a:rPr>
              <a:t>Rawat</a:t>
            </a:r>
            <a:r>
              <a:rPr lang="en-US" sz="2400" b="1" dirty="0" smtClean="0">
                <a:solidFill>
                  <a:srgbClr val="0070C0"/>
                </a:solidFill>
              </a:rPr>
              <a:t> Publications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Dr DK </a:t>
            </a:r>
            <a:r>
              <a:rPr lang="en-US" sz="2400" b="1" dirty="0" err="1" smtClean="0">
                <a:solidFill>
                  <a:srgbClr val="0070C0"/>
                </a:solidFill>
              </a:rPr>
              <a:t>Laldas</a:t>
            </a:r>
            <a:r>
              <a:rPr lang="en-US" sz="2400" b="1" dirty="0" smtClean="0">
                <a:solidFill>
                  <a:srgbClr val="0070C0"/>
                </a:solidFill>
              </a:rPr>
              <a:t> (2005) </a:t>
            </a:r>
            <a:r>
              <a:rPr lang="en-US" sz="2400" b="1" i="1" dirty="0" smtClean="0">
                <a:solidFill>
                  <a:srgbClr val="FF33CC"/>
                </a:solidFill>
              </a:rPr>
              <a:t>Designs of  Social Research, </a:t>
            </a:r>
            <a:r>
              <a:rPr lang="en-US" sz="2400" b="1" dirty="0" err="1" smtClean="0">
                <a:solidFill>
                  <a:srgbClr val="0070C0"/>
                </a:solidFill>
              </a:rPr>
              <a:t>Jaipur</a:t>
            </a:r>
            <a:r>
              <a:rPr lang="en-US" sz="2400" b="1" dirty="0" smtClean="0">
                <a:solidFill>
                  <a:srgbClr val="0070C0"/>
                </a:solidFill>
              </a:rPr>
              <a:t> : </a:t>
            </a:r>
            <a:r>
              <a:rPr lang="en-US" sz="2400" b="1" dirty="0" err="1" smtClean="0">
                <a:solidFill>
                  <a:srgbClr val="0070C0"/>
                </a:solidFill>
              </a:rPr>
              <a:t>Rawat</a:t>
            </a:r>
            <a:r>
              <a:rPr lang="en-US" sz="2400" b="1" dirty="0" smtClean="0">
                <a:solidFill>
                  <a:srgbClr val="0070C0"/>
                </a:solidFill>
              </a:rPr>
              <a:t>  Publications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CAEDEA-2A44-45A8-AA00-D2C2BF465F6B}" type="datetime9">
              <a:rPr lang="en-US" smtClean="0"/>
              <a:pPr>
                <a:defRPr/>
              </a:pPr>
              <a:t>1/14/2017 9:09:34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15164-BDE7-46CF-A59D-24CE0499549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FF33CC"/>
                </a:solidFill>
                <a:latin typeface="Brush Script MT" pitchFamily="66" charset="0"/>
              </a:rPr>
              <a:t>Thank You</a:t>
            </a:r>
            <a:endParaRPr lang="en-US" sz="9600" dirty="0">
              <a:solidFill>
                <a:srgbClr val="FF33CC"/>
              </a:solidFill>
              <a:latin typeface="Brush Script MT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B74758-0D55-4B86-B979-B73CBA248B53}" type="datetime9">
              <a:rPr lang="en-US" smtClean="0"/>
              <a:pPr>
                <a:defRPr/>
              </a:pPr>
              <a:t>1/14/2017 9:09:35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5E289-FDA1-40D2-95CC-2BC4C3B7103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</a:pPr>
            <a:r>
              <a:rPr lang="en-US" sz="3200" b="1" dirty="0" smtClean="0">
                <a:solidFill>
                  <a:srgbClr val="6600CC"/>
                </a:solidFill>
              </a:rPr>
              <a:t>characteristics of scientific method</a:t>
            </a:r>
          </a:p>
          <a:p>
            <a:pPr marL="812800" indent="-812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3200" b="1" i="1" dirty="0" smtClean="0"/>
          </a:p>
          <a:p>
            <a:pPr marL="1524000" lvl="2" indent="-6096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b="1" i="1" dirty="0" smtClean="0"/>
              <a:t>Objectivity</a:t>
            </a:r>
          </a:p>
          <a:p>
            <a:pPr marL="1524000" lvl="2" indent="-6096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b="1" i="1" dirty="0" smtClean="0"/>
              <a:t>Verifiability</a:t>
            </a:r>
          </a:p>
          <a:p>
            <a:pPr marL="1524000" lvl="2" indent="-6096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b="1" i="1" dirty="0" smtClean="0"/>
              <a:t>Replication</a:t>
            </a:r>
          </a:p>
          <a:p>
            <a:pPr marL="1524000" lvl="2" indent="-6096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b="1" i="1" dirty="0" smtClean="0"/>
              <a:t>Prediction</a:t>
            </a:r>
            <a:endParaRPr lang="en-US" sz="3200" b="1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9:09:24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scientific approach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</a:p>
          <a:p>
            <a:pPr marL="812800" indent="-8128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To be termed scientific, a method of inquiry must be </a:t>
            </a:r>
          </a:p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	based on gathering observable, empirical and measurable evidence </a:t>
            </a:r>
          </a:p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	subject to specific principles of reasoning (induction or deduction)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9:09:25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application of scientific method for the study of social phenomena</a:t>
            </a:r>
          </a:p>
          <a:p>
            <a:pPr marL="812800" indent="-8128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The scientific method is the basic method, guide, and system </a:t>
            </a:r>
          </a:p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	by which we originate, refine, extend, and apply knowledge in all fields including social phenomena (culture, social behaviour such as </a:t>
            </a:r>
            <a:r>
              <a:rPr lang="en-US" sz="2400" b="1" dirty="0" err="1" smtClean="0">
                <a:solidFill>
                  <a:srgbClr val="002060"/>
                </a:solidFill>
              </a:rPr>
              <a:t>socialisation</a:t>
            </a:r>
            <a:r>
              <a:rPr lang="en-US" sz="2400" b="1" dirty="0" smtClean="0">
                <a:solidFill>
                  <a:srgbClr val="002060"/>
                </a:solidFill>
              </a:rPr>
              <a:t>, leadership, empowerment, social perception, social interaction, social institutions etc.)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9:09:25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Unit 1: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Fundamentals of scientific methods &amp; research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>
              <a:spcBef>
                <a:spcPts val="600"/>
              </a:spcBef>
            </a:pPr>
            <a:r>
              <a:rPr lang="en-US" sz="2400" b="1" dirty="0" smtClean="0">
                <a:solidFill>
                  <a:srgbClr val="6600CC"/>
                </a:solidFill>
              </a:rPr>
              <a:t>Steps in the process of scientific research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Pose a question about nature, not necessarily as the result of an observation.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Collect the pertinent, observable evidence.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Formulate an explanatory hypothesis, defining relevant assumptions.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Deduce its implications.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Test all of the implications experimentally.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Accept, reject, or modify the hypothesis based upon the experimental results.</a:t>
            </a:r>
          </a:p>
          <a:p>
            <a:pPr marL="812800" indent="-8128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Define its range of applicability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7F141-6D6E-4533-8BFC-737C71077A75}" type="datetime9">
              <a:rPr lang="en-US" smtClean="0"/>
              <a:pPr>
                <a:defRPr/>
              </a:pPr>
              <a:t>1/14/2017 9:09:25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10A6-5A3F-4213-8A9F-58FE099D98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social work research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28987</TotalTime>
  <Words>2103</Words>
  <Application>Microsoft Office PowerPoint</Application>
  <PresentationFormat>On-screen Show (4:3)</PresentationFormat>
  <Paragraphs>449</Paragraphs>
  <Slides>51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Flow</vt:lpstr>
      <vt:lpstr>Semester II:  GC - Generic Compulsory Method Course  G VIII1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STEPS IN SOCIAL WORK RESEARCH</vt:lpstr>
      <vt:lpstr>2.3 STEPS IN SOCIAL WORK RESEARCH</vt:lpstr>
      <vt:lpstr>Types &amp; Scope of Social Work Research</vt:lpstr>
      <vt:lpstr>Slide 21</vt:lpstr>
      <vt:lpstr>Slide 22</vt:lpstr>
      <vt:lpstr>BASIC CONCEPTS IN RESEARCH 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5. Ethics in research:</vt:lpstr>
      <vt:lpstr>Slide 46</vt:lpstr>
      <vt:lpstr>Slide 47</vt:lpstr>
      <vt:lpstr>Slide 48</vt:lpstr>
      <vt:lpstr>Slide 49</vt:lpstr>
      <vt:lpstr>Slide 50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I   INTRODUCTION TO RESEARCH</dc:title>
  <dc:creator>ak</dc:creator>
  <cp:lastModifiedBy>Dr. Pathare</cp:lastModifiedBy>
  <cp:revision>346</cp:revision>
  <dcterms:created xsi:type="dcterms:W3CDTF">2008-06-21T00:02:03Z</dcterms:created>
  <dcterms:modified xsi:type="dcterms:W3CDTF">2017-01-14T03:43:11Z</dcterms:modified>
</cp:coreProperties>
</file>