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3"/>
  </p:notesMasterIdLst>
  <p:handoutMasterIdLst>
    <p:handoutMasterId r:id="rId54"/>
  </p:handoutMasterIdLst>
  <p:sldIdLst>
    <p:sldId id="270" r:id="rId2"/>
    <p:sldId id="462" r:id="rId3"/>
    <p:sldId id="985" r:id="rId4"/>
    <p:sldId id="964" r:id="rId5"/>
    <p:sldId id="991" r:id="rId6"/>
    <p:sldId id="1000" r:id="rId7"/>
    <p:sldId id="993" r:id="rId8"/>
    <p:sldId id="994" r:id="rId9"/>
    <p:sldId id="992" r:id="rId10"/>
    <p:sldId id="965" r:id="rId11"/>
    <p:sldId id="995" r:id="rId12"/>
    <p:sldId id="996" r:id="rId13"/>
    <p:sldId id="999" r:id="rId14"/>
    <p:sldId id="1005" r:id="rId15"/>
    <p:sldId id="997" r:id="rId16"/>
    <p:sldId id="966" r:id="rId17"/>
    <p:sldId id="1007" r:id="rId18"/>
    <p:sldId id="1010" r:id="rId19"/>
    <p:sldId id="1011" r:id="rId20"/>
    <p:sldId id="1008" r:id="rId21"/>
    <p:sldId id="1009" r:id="rId22"/>
    <p:sldId id="967" r:id="rId23"/>
    <p:sldId id="1012" r:id="rId24"/>
    <p:sldId id="1013" r:id="rId25"/>
    <p:sldId id="1014" r:id="rId26"/>
    <p:sldId id="1015" r:id="rId27"/>
    <p:sldId id="1016" r:id="rId28"/>
    <p:sldId id="1017" r:id="rId29"/>
    <p:sldId id="1018" r:id="rId30"/>
    <p:sldId id="1019" r:id="rId31"/>
    <p:sldId id="1020" r:id="rId32"/>
    <p:sldId id="1021" r:id="rId33"/>
    <p:sldId id="1022" r:id="rId34"/>
    <p:sldId id="1023" r:id="rId35"/>
    <p:sldId id="1024" r:id="rId36"/>
    <p:sldId id="1025" r:id="rId37"/>
    <p:sldId id="1026" r:id="rId38"/>
    <p:sldId id="1027" r:id="rId39"/>
    <p:sldId id="1028" r:id="rId40"/>
    <p:sldId id="1029" r:id="rId41"/>
    <p:sldId id="1030" r:id="rId42"/>
    <p:sldId id="1031" r:id="rId43"/>
    <p:sldId id="1038" r:id="rId44"/>
    <p:sldId id="1039" r:id="rId45"/>
    <p:sldId id="1044" r:id="rId46"/>
    <p:sldId id="1040" r:id="rId47"/>
    <p:sldId id="1041" r:id="rId48"/>
    <p:sldId id="1043" r:id="rId49"/>
    <p:sldId id="1042" r:id="rId50"/>
    <p:sldId id="916" r:id="rId51"/>
    <p:sldId id="915" r:id="rId52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29" autoAdjust="0"/>
    <p:restoredTop sz="94750" autoAdjust="0"/>
  </p:normalViewPr>
  <p:slideViewPr>
    <p:cSldViewPr>
      <p:cViewPr>
        <p:scale>
          <a:sx n="50" d="100"/>
          <a:sy n="50" d="100"/>
        </p:scale>
        <p:origin x="-1068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13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1.xml"/><Relationship Id="rId1" Type="http://schemas.openxmlformats.org/officeDocument/2006/relationships/slide" Target="slides/slide2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863" y="0"/>
            <a:ext cx="30432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3963"/>
            <a:ext cx="30432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863" y="8843963"/>
            <a:ext cx="30432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pPr>
              <a:defRPr/>
            </a:pPr>
            <a:fld id="{25C723B7-F072-43E3-BB8C-B5E314714E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F3A5EFA-729F-49EE-A238-7252A95794CE}" type="datetimeFigureOut">
              <a:rPr lang="en-US"/>
              <a:pPr>
                <a:defRPr/>
              </a:pPr>
              <a:t>1/14/2017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21188"/>
            <a:ext cx="5619750" cy="4189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BEAFACE-2ADA-419A-AF1E-F97AB43CCC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F8B252-0070-4E49-8823-3D8AC39FB2E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0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F8B252-0070-4E49-8823-3D8AC39FB2E6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40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F8B252-0070-4E49-8823-3D8AC39FB2E6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40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F8B252-0070-4E49-8823-3D8AC39FB2E6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40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F8B252-0070-4E49-8823-3D8AC39FB2E6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40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F8B252-0070-4E49-8823-3D8AC39FB2E6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40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F8B252-0070-4E49-8823-3D8AC39FB2E6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40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F8B252-0070-4E49-8823-3D8AC39FB2E6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40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F8B252-0070-4E49-8823-3D8AC39FB2E6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40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F8B252-0070-4E49-8823-3D8AC39FB2E6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240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F8B252-0070-4E49-8823-3D8AC39FB2E6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240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F8B252-0070-4E49-8823-3D8AC39FB2E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40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F8B252-0070-4E49-8823-3D8AC39FB2E6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240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F8B252-0070-4E49-8823-3D8AC39FB2E6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240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F8B252-0070-4E49-8823-3D8AC39FB2E6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40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F8B252-0070-4E49-8823-3D8AC39FB2E6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40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F8B252-0070-4E49-8823-3D8AC39FB2E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40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F8B252-0070-4E49-8823-3D8AC39FB2E6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40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F8B252-0070-4E49-8823-3D8AC39FB2E6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40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F8B252-0070-4E49-8823-3D8AC39FB2E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40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F8B252-0070-4E49-8823-3D8AC39FB2E6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40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FE6D73C-24D3-46B6-9E9B-E5D922003BBE}" type="datetime9">
              <a:rPr lang="en-US" smtClean="0"/>
              <a:pPr>
                <a:defRPr/>
              </a:pPr>
              <a:t>1/14/2017 9:09:18 AM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social work research</a:t>
            </a: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133FA-136E-4200-8EC9-B503080B71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B9584-0E07-4172-90DB-5305AD5F4A42}" type="datetime9">
              <a:rPr lang="en-US" smtClean="0"/>
              <a:pPr>
                <a:defRPr/>
              </a:pPr>
              <a:t>1/14/2017 9:09:18 AM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social work research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E32A2-7F95-4B46-B737-7D279812F1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F7C68-3025-493D-882A-85EB62AB78EF}" type="datetime9">
              <a:rPr lang="en-US" smtClean="0"/>
              <a:pPr>
                <a:defRPr/>
              </a:pPr>
              <a:t>1/14/2017 9:09:18 AM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social work research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25384-F44D-42BD-9E10-C20A17961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AB076-C402-4063-A168-E17F11F48962}" type="datetime9">
              <a:rPr lang="en-US" smtClean="0"/>
              <a:pPr>
                <a:defRPr/>
              </a:pPr>
              <a:t>1/14/2017 9:09:18 AM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social work research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5E289-FDA1-40D2-95CC-2BC4C3B710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7481B-2239-4F45-977F-576B37CFFAE4}" type="datetime9">
              <a:rPr lang="en-US" smtClean="0"/>
              <a:pPr>
                <a:defRPr/>
              </a:pPr>
              <a:t>1/14/2017 9:09:18 AM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social work research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E079E-EA8D-4864-BB93-904ED0900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9403646-95E9-49C3-9853-A40106CB9545}" type="datetime9">
              <a:rPr lang="en-US" smtClean="0"/>
              <a:pPr>
                <a:defRPr/>
              </a:pPr>
              <a:t>1/14/2017 9:09:18 AM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social work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4E198-6EE6-4044-9BF9-DDD8BB7A81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D36BF-2330-4364-B8EB-6E9D0D4B83FD}" type="datetime9">
              <a:rPr lang="en-US" smtClean="0"/>
              <a:pPr>
                <a:defRPr/>
              </a:pPr>
              <a:t>1/14/2017 9:09:18 AM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social work research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6BDEE-EE53-43E8-8DF7-B8A70002D0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96821-7FB6-41F6-8A46-4198477728BA}" type="datetime9">
              <a:rPr lang="en-US" smtClean="0"/>
              <a:pPr>
                <a:defRPr/>
              </a:pPr>
              <a:t>1/14/2017 9:09:18 AM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social work research</a:t>
            </a: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3BBF6-8617-4796-B96B-5FE25404D6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37CB2-BE83-4452-A22D-6D464D3C0580}" type="datetime9">
              <a:rPr lang="en-US" smtClean="0"/>
              <a:pPr>
                <a:defRPr/>
              </a:pPr>
              <a:t>1/14/2017 9:09:18 AM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social work research</a:t>
            </a: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81C6A-F741-4830-972B-BDD895D8B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0EF6C-7F9E-4B95-B384-A7FD8B7F6E11}" type="datetime9">
              <a:rPr lang="en-US" smtClean="0"/>
              <a:pPr>
                <a:defRPr/>
              </a:pPr>
              <a:t>1/14/2017 9:09:18 AM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social work research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F489E-F89E-4CF0-8B26-E2D82F588A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A2351-6B58-4B32-948E-754280B8F0A4}" type="datetime9">
              <a:rPr lang="en-US" smtClean="0"/>
              <a:pPr>
                <a:defRPr/>
              </a:pPr>
              <a:t>1/14/2017 9:09:18 AM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social work research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2235A-E502-434C-9956-C082D7E3F5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E6F11E4-DB45-46C2-87FF-0172CF37EE38}" type="datetime9">
              <a:rPr lang="en-US" smtClean="0"/>
              <a:pPr>
                <a:defRPr/>
              </a:pPr>
              <a:t>1/14/2017 9:09:18 AM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social work research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7AC0DF-6652-4FFD-A03E-3F803C4A75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D9ABFE68-FC63-486D-B7C8-0C9A9311B1BC}" type="datetime9">
              <a:rPr lang="en-US" smtClean="0"/>
              <a:pPr>
                <a:defRPr/>
              </a:pPr>
              <a:t>1/14/2017 9:09:18 AM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social work research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5B8830AF-728B-42BC-BC59-663477E9A7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61" r:id="rId2"/>
    <p:sldLayoutId id="2147483773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74" r:id="rId9"/>
    <p:sldLayoutId id="2147483767" r:id="rId10"/>
    <p:sldLayoutId id="2147483768" r:id="rId11"/>
    <p:sldLayoutId id="2147483769" r:id="rId12"/>
  </p:sldLayoutIdLst>
  <p:transition spd="slow">
    <p:push/>
  </p:transition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851775" cy="3429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rgbClr val="FFFF00"/>
                </a:solidFill>
              </a:rPr>
              <a:t>Semester II: </a:t>
            </a:r>
            <a:r>
              <a:rPr lang="en-US" sz="4800" dirty="0" smtClean="0">
                <a:solidFill>
                  <a:srgbClr val="FFC000"/>
                </a:solidFill>
              </a:rPr>
              <a:t/>
            </a:r>
            <a:br>
              <a:rPr lang="en-US" sz="4800" dirty="0" smtClean="0">
                <a:solidFill>
                  <a:srgbClr val="FFC000"/>
                </a:solidFill>
              </a:rPr>
            </a:br>
            <a:r>
              <a:rPr lang="en-US" sz="4800" dirty="0" smtClean="0">
                <a:solidFill>
                  <a:srgbClr val="FFC000"/>
                </a:solidFill>
              </a:rPr>
              <a:t>GC - Generic Compulsory Method Course </a:t>
            </a:r>
            <a:br>
              <a:rPr lang="en-US" sz="4800" dirty="0" smtClean="0">
                <a:solidFill>
                  <a:srgbClr val="FFC000"/>
                </a:solidFill>
              </a:rPr>
            </a:br>
            <a:r>
              <a:rPr lang="en-US" sz="4800" dirty="0" smtClean="0">
                <a:solidFill>
                  <a:srgbClr val="FFFF00"/>
                </a:solidFill>
              </a:rPr>
              <a:t>G VIII1 </a:t>
            </a:r>
            <a:endParaRPr lang="en-US" sz="4800" dirty="0">
              <a:solidFill>
                <a:srgbClr val="FFFF0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657600"/>
            <a:ext cx="8610600" cy="2286000"/>
          </a:xfrm>
        </p:spPr>
        <p:txBody>
          <a:bodyPr/>
          <a:lstStyle/>
          <a:p>
            <a:pPr marR="0" algn="ctr" eaLnBrk="1" hangingPunct="1"/>
            <a:r>
              <a:rPr lang="en-US" sz="4800" b="1" dirty="0" smtClean="0">
                <a:solidFill>
                  <a:srgbClr val="C9FAFC"/>
                </a:solidFill>
              </a:rPr>
              <a:t>Social Work Research &amp; Statistical Applications</a:t>
            </a:r>
            <a:endParaRPr lang="en-US" sz="3600" b="1" dirty="0" smtClean="0">
              <a:solidFill>
                <a:srgbClr val="C9FAFC"/>
              </a:solidFill>
            </a:endParaRPr>
          </a:p>
          <a:p>
            <a:pPr marR="0" eaLnBrk="1" hangingPunct="1"/>
            <a:r>
              <a:rPr lang="en-US" sz="3600" b="1" dirty="0" smtClean="0">
                <a:solidFill>
                  <a:srgbClr val="002060"/>
                </a:solidFill>
              </a:rPr>
              <a:t>Dr. Jaimon Varghese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Unit 1: </a:t>
            </a:r>
            <a:br>
              <a:rPr lang="en-US" sz="2800" b="1" dirty="0" smtClean="0">
                <a:solidFill>
                  <a:srgbClr val="C00000"/>
                </a:solidFill>
              </a:rPr>
            </a:br>
            <a:r>
              <a:rPr lang="en-US" sz="2800" b="1" dirty="0" smtClean="0">
                <a:solidFill>
                  <a:srgbClr val="C00000"/>
                </a:solidFill>
              </a:rPr>
              <a:t>Fundamentals of scientific methods &amp; research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28600" y="11430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12800" indent="-812800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solidFill>
                  <a:srgbClr val="6600CC"/>
                </a:solidFill>
              </a:rPr>
              <a:t>2. Social Research: </a:t>
            </a:r>
          </a:p>
          <a:p>
            <a:pPr marL="812800" indent="-812800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solidFill>
                  <a:srgbClr val="0070C0"/>
                </a:solidFill>
              </a:rPr>
              <a:t>Philosophical doctrines in the social science inquiry, </a:t>
            </a:r>
            <a:br>
              <a:rPr lang="en-US" sz="2400" b="1" dirty="0" smtClean="0">
                <a:solidFill>
                  <a:srgbClr val="0070C0"/>
                </a:solidFill>
              </a:rPr>
            </a:br>
            <a:r>
              <a:rPr lang="en-US" sz="2400" b="1" dirty="0" smtClean="0"/>
              <a:t>: - positivism and </a:t>
            </a:r>
            <a:r>
              <a:rPr lang="en-US" sz="2400" b="1" dirty="0" err="1" smtClean="0"/>
              <a:t>interpretivism</a:t>
            </a:r>
            <a:r>
              <a:rPr lang="en-US" sz="2400" b="1" dirty="0" smtClean="0">
                <a:solidFill>
                  <a:srgbClr val="0070C0"/>
                </a:solidFill>
              </a:rPr>
              <a:t>, </a:t>
            </a:r>
          </a:p>
          <a:p>
            <a:pPr marL="812800" indent="-812800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solidFill>
                  <a:srgbClr val="0070C0"/>
                </a:solidFill>
              </a:rPr>
              <a:t>positivism</a:t>
            </a:r>
            <a:r>
              <a:rPr lang="en-US" sz="2400" b="1" dirty="0" smtClean="0">
                <a:solidFill>
                  <a:srgbClr val="002060"/>
                </a:solidFill>
              </a:rPr>
              <a:t> insists that only the sciences constitute genuine knowledge</a:t>
            </a:r>
          </a:p>
          <a:p>
            <a:pPr marL="812800" indent="-812800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err="1" smtClean="0">
                <a:solidFill>
                  <a:srgbClr val="0070C0"/>
                </a:solidFill>
              </a:rPr>
              <a:t>Interpretivism</a:t>
            </a:r>
            <a:r>
              <a:rPr lang="en-US" sz="2400" b="1" dirty="0" smtClean="0">
                <a:solidFill>
                  <a:srgbClr val="0070C0"/>
                </a:solidFill>
              </a:rPr>
              <a:t>: </a:t>
            </a:r>
            <a:r>
              <a:rPr lang="en-US" sz="2400" b="1" dirty="0" smtClean="0">
                <a:solidFill>
                  <a:srgbClr val="002060"/>
                </a:solidFill>
              </a:rPr>
              <a:t>hermeneutic understanding of the text</a:t>
            </a:r>
          </a:p>
          <a:p>
            <a:pPr marL="812800" indent="-812800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solidFill>
                  <a:srgbClr val="002060"/>
                </a:solidFill>
              </a:rPr>
              <a:t>	Hermeneutic factors: subjective and objective factors – intention of the author and historical / cultural context</a:t>
            </a:r>
          </a:p>
          <a:p>
            <a:pPr marL="812800" indent="-812800">
              <a:spcBef>
                <a:spcPts val="600"/>
              </a:spcBef>
              <a:spcAft>
                <a:spcPts val="600"/>
              </a:spcAft>
            </a:pPr>
            <a:endParaRPr lang="en-US" sz="2400" b="1" dirty="0" smtClean="0">
              <a:solidFill>
                <a:srgbClr val="00206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B37F141-6D6E-4533-8BFC-737C71077A75}" type="datetime9">
              <a:rPr lang="en-US" smtClean="0"/>
              <a:pPr>
                <a:defRPr/>
              </a:pPr>
              <a:t>1/14/2017 9:09:26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910A6-5A3F-4213-8A9F-58FE099D98F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Unit 1: </a:t>
            </a:r>
            <a:br>
              <a:rPr lang="en-US" sz="2800" b="1" dirty="0" smtClean="0">
                <a:solidFill>
                  <a:srgbClr val="C00000"/>
                </a:solidFill>
              </a:rPr>
            </a:br>
            <a:r>
              <a:rPr lang="en-US" sz="2800" b="1" dirty="0" smtClean="0">
                <a:solidFill>
                  <a:srgbClr val="C00000"/>
                </a:solidFill>
              </a:rPr>
              <a:t>Fundamentals of scientific methods &amp; research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28600" y="11430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12800" indent="-812800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solidFill>
                  <a:srgbClr val="6600CC"/>
                </a:solidFill>
              </a:rPr>
              <a:t>quantitative &amp; qualitative research approach: </a:t>
            </a:r>
          </a:p>
          <a:p>
            <a:pPr marL="812800" indent="-812800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solidFill>
                  <a:srgbClr val="6600CC"/>
                </a:solidFill>
              </a:rPr>
              <a:t>	</a:t>
            </a:r>
            <a:r>
              <a:rPr lang="en-US" sz="2400" b="1" dirty="0" smtClean="0">
                <a:solidFill>
                  <a:srgbClr val="002060"/>
                </a:solidFill>
              </a:rPr>
              <a:t>numerical &amp; behavioural correlates (variables or factors)</a:t>
            </a:r>
          </a:p>
          <a:p>
            <a:pPr marL="812800" indent="-812800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solidFill>
                  <a:schemeClr val="accent1"/>
                </a:solidFill>
              </a:rPr>
              <a:t>Quantitative: </a:t>
            </a:r>
            <a:r>
              <a:rPr lang="en-US" sz="2400" b="1" dirty="0" smtClean="0">
                <a:solidFill>
                  <a:srgbClr val="002060"/>
                </a:solidFill>
              </a:rPr>
              <a:t>survey / experimental</a:t>
            </a:r>
          </a:p>
          <a:p>
            <a:pPr marL="812800" indent="-812800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solidFill>
                  <a:schemeClr val="accent1"/>
                </a:solidFill>
              </a:rPr>
              <a:t>Qualitative approaches: </a:t>
            </a:r>
            <a:r>
              <a:rPr lang="en-US" sz="2400" b="1" dirty="0" smtClean="0">
                <a:solidFill>
                  <a:srgbClr val="002060"/>
                </a:solidFill>
              </a:rPr>
              <a:t>grounded theory / ethnography / case study / phenomenology </a:t>
            </a:r>
          </a:p>
          <a:p>
            <a:pPr marL="812800" indent="-812800">
              <a:spcBef>
                <a:spcPts val="600"/>
              </a:spcBef>
              <a:spcAft>
                <a:spcPts val="600"/>
              </a:spcAft>
            </a:pPr>
            <a:endParaRPr lang="en-US" sz="2400" b="1" dirty="0" smtClean="0">
              <a:solidFill>
                <a:srgbClr val="002060"/>
              </a:solidFill>
            </a:endParaRPr>
          </a:p>
          <a:p>
            <a:pPr marL="812800" indent="-812800">
              <a:spcBef>
                <a:spcPts val="600"/>
              </a:spcBef>
              <a:spcAft>
                <a:spcPts val="600"/>
              </a:spcAft>
            </a:pPr>
            <a:endParaRPr lang="en-US" sz="2400" b="1" dirty="0" smtClean="0">
              <a:solidFill>
                <a:srgbClr val="00206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B37F141-6D6E-4533-8BFC-737C71077A75}" type="datetime9">
              <a:rPr lang="en-US" smtClean="0"/>
              <a:pPr>
                <a:defRPr/>
              </a:pPr>
              <a:t>1/14/2017 9:09:26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910A6-5A3F-4213-8A9F-58FE099D98F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Unit 1: </a:t>
            </a:r>
            <a:br>
              <a:rPr lang="en-US" sz="2800" b="1" dirty="0" smtClean="0">
                <a:solidFill>
                  <a:srgbClr val="C00000"/>
                </a:solidFill>
              </a:rPr>
            </a:br>
            <a:r>
              <a:rPr lang="en-US" sz="2800" b="1" dirty="0" smtClean="0">
                <a:solidFill>
                  <a:srgbClr val="C00000"/>
                </a:solidFill>
              </a:rPr>
              <a:t>Fundamentals of scientific methods &amp; research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28600" y="11430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12800" indent="-812800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solidFill>
                  <a:srgbClr val="6600CC"/>
                </a:solidFill>
              </a:rPr>
              <a:t>meaning of research: </a:t>
            </a:r>
          </a:p>
          <a:p>
            <a:pPr marL="812800" indent="-8128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b="1" dirty="0" smtClean="0"/>
              <a:t>research is “systematic, controlled, empirical, critical and self-correcting investigation of hypothetical propositions about the presumed relations among natural / social phenomena”</a:t>
            </a:r>
          </a:p>
          <a:p>
            <a:pPr marL="812800" indent="-8128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b="1" dirty="0" smtClean="0"/>
              <a:t>Scientific research </a:t>
            </a:r>
            <a:r>
              <a:rPr lang="en-US" sz="2400" b="1" dirty="0" smtClean="0">
                <a:solidFill>
                  <a:srgbClr val="002060"/>
                </a:solidFill>
              </a:rPr>
              <a:t>is a method of study in order to establish facts and form theories</a:t>
            </a:r>
          </a:p>
          <a:p>
            <a:pPr marL="812800" indent="-812800">
              <a:spcBef>
                <a:spcPts val="1200"/>
              </a:spcBef>
              <a:buFont typeface="Arial" pitchFamily="34" charset="0"/>
              <a:buChar char="•"/>
            </a:pPr>
            <a:endParaRPr lang="en-US" sz="2400" b="1" dirty="0" smtClean="0">
              <a:solidFill>
                <a:srgbClr val="002060"/>
              </a:solidFill>
            </a:endParaRPr>
          </a:p>
          <a:p>
            <a:pPr marL="812800" indent="-812800">
              <a:spcBef>
                <a:spcPts val="600"/>
              </a:spcBef>
              <a:spcAft>
                <a:spcPts val="600"/>
              </a:spcAft>
            </a:pPr>
            <a:endParaRPr lang="en-US" sz="2400" b="1" dirty="0" smtClean="0">
              <a:solidFill>
                <a:srgbClr val="002060"/>
              </a:solidFill>
            </a:endParaRPr>
          </a:p>
          <a:p>
            <a:pPr marL="812800" indent="-812800">
              <a:spcBef>
                <a:spcPts val="600"/>
              </a:spcBef>
              <a:spcAft>
                <a:spcPts val="600"/>
              </a:spcAft>
            </a:pPr>
            <a:endParaRPr lang="en-US" sz="2400" b="1" dirty="0" smtClean="0">
              <a:solidFill>
                <a:srgbClr val="00206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B37F141-6D6E-4533-8BFC-737C71077A75}" type="datetime9">
              <a:rPr lang="en-US" smtClean="0"/>
              <a:pPr>
                <a:defRPr/>
              </a:pPr>
              <a:t>1/14/2017 9:09:26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910A6-5A3F-4213-8A9F-58FE099D98F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Unit 1: </a:t>
            </a:r>
            <a:br>
              <a:rPr lang="en-US" sz="2800" b="1" dirty="0" smtClean="0">
                <a:solidFill>
                  <a:srgbClr val="C00000"/>
                </a:solidFill>
              </a:rPr>
            </a:br>
            <a:r>
              <a:rPr lang="en-US" sz="2800" b="1" dirty="0" smtClean="0">
                <a:solidFill>
                  <a:srgbClr val="C00000"/>
                </a:solidFill>
              </a:rPr>
              <a:t>Fundamentals of scientific methods &amp; research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28600" y="11430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12800" indent="-812800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solidFill>
                  <a:srgbClr val="6600CC"/>
                </a:solidFill>
              </a:rPr>
              <a:t>Goals &amp; objectives of research: </a:t>
            </a:r>
          </a:p>
          <a:p>
            <a:pPr marL="812800" indent="-8128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b="1" dirty="0" smtClean="0"/>
              <a:t>Any study to create new knowledge or aims to increase existing fund of knowledge may it be through observation or by some other methods, is called research </a:t>
            </a:r>
          </a:p>
          <a:p>
            <a:pPr marL="812800" indent="-8128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400" b="1" dirty="0" smtClean="0"/>
              <a:t>Research may be described as systematic and critical investigation of phenomena toward increasing the stream of knowledge. </a:t>
            </a:r>
          </a:p>
          <a:p>
            <a:pPr marL="812800" indent="-812800">
              <a:spcBef>
                <a:spcPts val="600"/>
              </a:spcBef>
              <a:spcAft>
                <a:spcPts val="600"/>
              </a:spcAft>
            </a:pPr>
            <a:endParaRPr lang="en-US" sz="2400" b="1" dirty="0" smtClean="0">
              <a:solidFill>
                <a:srgbClr val="002060"/>
              </a:solidFill>
            </a:endParaRPr>
          </a:p>
          <a:p>
            <a:pPr marL="812800" indent="-812800">
              <a:spcBef>
                <a:spcPts val="600"/>
              </a:spcBef>
              <a:spcAft>
                <a:spcPts val="600"/>
              </a:spcAft>
            </a:pPr>
            <a:endParaRPr lang="en-US" sz="2400" b="1" dirty="0" smtClean="0">
              <a:solidFill>
                <a:srgbClr val="002060"/>
              </a:solidFill>
            </a:endParaRPr>
          </a:p>
          <a:p>
            <a:pPr marL="812800" indent="-812800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solidFill>
                  <a:srgbClr val="002060"/>
                </a:solidFill>
              </a:rPr>
              <a:t>.  </a:t>
            </a:r>
          </a:p>
          <a:p>
            <a:pPr marL="812800" indent="-812800">
              <a:spcBef>
                <a:spcPts val="600"/>
              </a:spcBef>
              <a:spcAft>
                <a:spcPts val="600"/>
              </a:spcAft>
            </a:pPr>
            <a:endParaRPr lang="en-US" sz="2400" b="1" dirty="0" smtClean="0">
              <a:solidFill>
                <a:srgbClr val="002060"/>
              </a:solidFill>
            </a:endParaRPr>
          </a:p>
          <a:p>
            <a:pPr marL="812800" indent="-812800">
              <a:spcBef>
                <a:spcPts val="600"/>
              </a:spcBef>
              <a:spcAft>
                <a:spcPts val="600"/>
              </a:spcAft>
            </a:pPr>
            <a:endParaRPr lang="en-US" sz="2400" b="1" dirty="0" smtClean="0">
              <a:solidFill>
                <a:srgbClr val="00206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B37F141-6D6E-4533-8BFC-737C71077A75}" type="datetime9">
              <a:rPr lang="en-US" smtClean="0"/>
              <a:pPr>
                <a:defRPr/>
              </a:pPr>
              <a:t>1/14/2017 9:09:26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910A6-5A3F-4213-8A9F-58FE099D98F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914400" y="4572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/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3600" b="1" dirty="0" smtClean="0">
                <a:solidFill>
                  <a:srgbClr val="800000"/>
                </a:solidFill>
              </a:rPr>
              <a:t> Goals of Research </a:t>
            </a:r>
            <a:r>
              <a:rPr lang="en-US" sz="3600" b="1" dirty="0">
                <a:solidFill>
                  <a:srgbClr val="C00000"/>
                </a:solidFill>
              </a:rPr>
              <a:t/>
            </a:r>
            <a:br>
              <a:rPr lang="en-US" sz="3600" b="1" dirty="0">
                <a:solidFill>
                  <a:srgbClr val="C00000"/>
                </a:solidFill>
              </a:rPr>
            </a:b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1295400"/>
            <a:ext cx="9144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12800" indent="-8128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0070C0"/>
                </a:solidFill>
              </a:rPr>
              <a:t>Knowledge </a:t>
            </a:r>
            <a:r>
              <a:rPr lang="en-US" sz="3200" b="1" dirty="0">
                <a:solidFill>
                  <a:srgbClr val="0070C0"/>
                </a:solidFill>
              </a:rPr>
              <a:t>Generation / Theory </a:t>
            </a:r>
            <a:r>
              <a:rPr lang="en-US" sz="3200" b="1" dirty="0" smtClean="0">
                <a:solidFill>
                  <a:srgbClr val="0070C0"/>
                </a:solidFill>
              </a:rPr>
              <a:t>Development </a:t>
            </a:r>
            <a:r>
              <a:rPr lang="en-US" sz="3200" dirty="0" smtClean="0">
                <a:solidFill>
                  <a:srgbClr val="0070C0"/>
                </a:solidFill>
              </a:rPr>
              <a:t>(The dissertations for Masters, </a:t>
            </a:r>
            <a:r>
              <a:rPr lang="en-US" sz="3200" dirty="0" err="1" smtClean="0">
                <a:solidFill>
                  <a:srgbClr val="0070C0"/>
                </a:solidFill>
              </a:rPr>
              <a:t>M.Phil.</a:t>
            </a:r>
            <a:r>
              <a:rPr lang="en-US" sz="3200" dirty="0" smtClean="0">
                <a:solidFill>
                  <a:srgbClr val="0070C0"/>
                </a:solidFill>
              </a:rPr>
              <a:t> and Doctoral degrees)</a:t>
            </a:r>
          </a:p>
          <a:p>
            <a:pPr marL="812800" indent="-8128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3200" b="1" dirty="0" smtClean="0">
              <a:solidFill>
                <a:srgbClr val="0070C0"/>
              </a:solidFill>
            </a:endParaRPr>
          </a:p>
          <a:p>
            <a:pPr marL="812800" indent="-8128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0070C0"/>
                </a:solidFill>
              </a:rPr>
              <a:t>Problem Solving </a:t>
            </a:r>
            <a:r>
              <a:rPr lang="en-US" sz="3200" dirty="0" smtClean="0">
                <a:solidFill>
                  <a:srgbClr val="0070C0"/>
                </a:solidFill>
              </a:rPr>
              <a:t>(intervention research, action research and diagnostic research)</a:t>
            </a:r>
          </a:p>
          <a:p>
            <a:pPr marL="812800" indent="-8128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3200" b="1" dirty="0" smtClean="0">
              <a:solidFill>
                <a:srgbClr val="0070C0"/>
              </a:solidFill>
            </a:endParaRPr>
          </a:p>
          <a:p>
            <a:pPr marL="812800" indent="-8128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0070C0"/>
                </a:solidFill>
              </a:rPr>
              <a:t>Objective of social work research </a:t>
            </a:r>
            <a:r>
              <a:rPr lang="en-US" sz="3200" dirty="0" smtClean="0">
                <a:solidFill>
                  <a:srgbClr val="0070C0"/>
                </a:solidFill>
              </a:rPr>
              <a:t>is to search for answers to problems or difficulties faced by social work practitioners in the practice of their profession.  </a:t>
            </a:r>
          </a:p>
          <a:p>
            <a:pPr marL="812800" indent="-8128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3200" b="1" dirty="0">
              <a:solidFill>
                <a:srgbClr val="8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8008E2C-D548-4E35-8A4A-C52CD7217A38}" type="datetime9">
              <a:rPr lang="en-US" smtClean="0"/>
              <a:pPr>
                <a:defRPr/>
              </a:pPr>
              <a:t>1/14/2017 9:09:26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910A6-5A3F-4213-8A9F-58FE099D98F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Unit 1: </a:t>
            </a:r>
            <a:br>
              <a:rPr lang="en-US" sz="2800" b="1" dirty="0" smtClean="0">
                <a:solidFill>
                  <a:srgbClr val="C00000"/>
                </a:solidFill>
              </a:rPr>
            </a:br>
            <a:r>
              <a:rPr lang="en-US" sz="2800" b="1" dirty="0" smtClean="0">
                <a:solidFill>
                  <a:srgbClr val="C00000"/>
                </a:solidFill>
              </a:rPr>
              <a:t>Fundamentals of scientific methods &amp; research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28600" y="11430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12800" indent="-812800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solidFill>
                  <a:srgbClr val="6600CC"/>
                </a:solidFill>
              </a:rPr>
              <a:t>major steps in the process of social research: </a:t>
            </a:r>
            <a:endParaRPr lang="en-US" sz="2400" b="1" dirty="0" smtClean="0"/>
          </a:p>
          <a:p>
            <a:pPr marL="971550" lvl="1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IN" sz="2400" b="1" i="1" dirty="0" smtClean="0"/>
              <a:t>problem selection (topic for research) </a:t>
            </a:r>
          </a:p>
          <a:p>
            <a:pPr marL="971550" lvl="1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IN" sz="2400" b="1" i="1" dirty="0" smtClean="0"/>
              <a:t>formulation and planning (RD)  </a:t>
            </a:r>
          </a:p>
          <a:p>
            <a:pPr marL="971550" lvl="1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IN" sz="2400" b="1" i="1" dirty="0" smtClean="0"/>
              <a:t>field investigation (data collection), </a:t>
            </a:r>
          </a:p>
          <a:p>
            <a:pPr marL="971550" lvl="1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IN" sz="2400" b="1" i="1" dirty="0" smtClean="0"/>
              <a:t>data editing &amp; classification, </a:t>
            </a:r>
          </a:p>
          <a:p>
            <a:pPr marL="971550" lvl="1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IN" sz="2400" b="1" i="1" dirty="0" smtClean="0"/>
              <a:t>data processing and analysis </a:t>
            </a:r>
          </a:p>
          <a:p>
            <a:pPr marL="971550" lvl="1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IN" sz="2400" b="1" i="1" dirty="0" smtClean="0"/>
              <a:t>report writing </a:t>
            </a:r>
            <a:endParaRPr lang="en-US" sz="2400" b="1" dirty="0" smtClean="0"/>
          </a:p>
          <a:p>
            <a:pPr marL="812800" indent="-812800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solidFill>
                  <a:srgbClr val="002060"/>
                </a:solidFill>
              </a:rPr>
              <a:t> </a:t>
            </a:r>
          </a:p>
          <a:p>
            <a:pPr marL="812800" indent="-812800">
              <a:spcBef>
                <a:spcPts val="600"/>
              </a:spcBef>
              <a:spcAft>
                <a:spcPts val="600"/>
              </a:spcAft>
            </a:pPr>
            <a:endParaRPr lang="en-US" sz="2400" b="1" dirty="0" smtClean="0">
              <a:solidFill>
                <a:srgbClr val="002060"/>
              </a:solidFill>
            </a:endParaRPr>
          </a:p>
          <a:p>
            <a:pPr marL="812800" indent="-812800">
              <a:spcBef>
                <a:spcPts val="600"/>
              </a:spcBef>
              <a:spcAft>
                <a:spcPts val="600"/>
              </a:spcAft>
            </a:pPr>
            <a:endParaRPr lang="en-US" sz="2400" b="1" dirty="0" smtClean="0">
              <a:solidFill>
                <a:srgbClr val="00206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B37F141-6D6E-4533-8BFC-737C71077A75}" type="datetime9">
              <a:rPr lang="en-US" smtClean="0"/>
              <a:pPr>
                <a:defRPr/>
              </a:pPr>
              <a:t>1/14/2017 9:09:26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910A6-5A3F-4213-8A9F-58FE099D98F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Unit 1: </a:t>
            </a:r>
            <a:br>
              <a:rPr lang="en-US" sz="2800" b="1" dirty="0" smtClean="0">
                <a:solidFill>
                  <a:srgbClr val="C00000"/>
                </a:solidFill>
              </a:rPr>
            </a:br>
            <a:r>
              <a:rPr lang="en-US" sz="2800" b="1" dirty="0" smtClean="0">
                <a:solidFill>
                  <a:srgbClr val="C00000"/>
                </a:solidFill>
              </a:rPr>
              <a:t>Fundamentals of scientific methods &amp; research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28600" y="11430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12800" indent="-812800">
              <a:spcBef>
                <a:spcPts val="1200"/>
              </a:spcBef>
              <a:spcAft>
                <a:spcPts val="600"/>
              </a:spcAft>
            </a:pPr>
            <a:r>
              <a:rPr lang="en-US" sz="2400" b="1" dirty="0" smtClean="0">
                <a:solidFill>
                  <a:srgbClr val="6600CC"/>
                </a:solidFill>
              </a:rPr>
              <a:t>3. Social Work Research: </a:t>
            </a:r>
            <a:r>
              <a:rPr lang="en-US" sz="2400" b="1" dirty="0" smtClean="0">
                <a:solidFill>
                  <a:srgbClr val="FF0000"/>
                </a:solidFill>
              </a:rPr>
              <a:t>Meaning </a:t>
            </a:r>
          </a:p>
          <a:p>
            <a:pPr marL="812800" indent="-8128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</a:rPr>
              <a:t>Social work research is the application of research methods to the production of knowledge that social workers need to solve problems they confront in the practice of social work</a:t>
            </a:r>
          </a:p>
          <a:p>
            <a:pPr marL="812800" indent="-8128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</a:rPr>
              <a:t>social work research attempts to provide knowledge about what interventions or treatments really help or hinder the attainment of social work goals. </a:t>
            </a:r>
          </a:p>
          <a:p>
            <a:pPr marL="812800" indent="-8128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</a:rPr>
              <a:t>Ultimately it helps building knowledge base for social work theory and practice.</a:t>
            </a:r>
          </a:p>
          <a:p>
            <a:pPr marL="812800" indent="-812800">
              <a:spcBef>
                <a:spcPts val="1200"/>
              </a:spcBef>
              <a:spcAft>
                <a:spcPts val="600"/>
              </a:spcAft>
            </a:pPr>
            <a:endParaRPr lang="en-US" sz="2400" b="1" dirty="0" smtClean="0">
              <a:solidFill>
                <a:srgbClr val="002060"/>
              </a:solidFill>
            </a:endParaRPr>
          </a:p>
          <a:p>
            <a:pPr marL="812800" indent="-812800">
              <a:lnSpc>
                <a:spcPct val="80000"/>
              </a:lnSpc>
              <a:spcBef>
                <a:spcPct val="20000"/>
              </a:spcBef>
            </a:pPr>
            <a:endParaRPr lang="en-US" sz="2400" b="1" dirty="0" smtClean="0">
              <a:solidFill>
                <a:srgbClr val="00206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B37F141-6D6E-4533-8BFC-737C71077A75}" type="datetime9">
              <a:rPr lang="en-US" smtClean="0"/>
              <a:pPr>
                <a:defRPr/>
              </a:pPr>
              <a:t>1/14/2017 9:09:26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910A6-5A3F-4213-8A9F-58FE099D98F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914400" y="4572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 dirty="0" smtClean="0">
                <a:solidFill>
                  <a:srgbClr val="FF33CC"/>
                </a:solidFill>
              </a:rPr>
              <a:t>Objectives / Purpose of social work research</a:t>
            </a:r>
            <a:endParaRPr lang="en-US" sz="2400" b="1" dirty="0">
              <a:solidFill>
                <a:srgbClr val="FF33CC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04800" y="1295400"/>
            <a:ext cx="8610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12800" indent="-8128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0070C0"/>
                </a:solidFill>
              </a:rPr>
              <a:t>to establish, identify and measure the need for service; </a:t>
            </a:r>
          </a:p>
          <a:p>
            <a:pPr marL="812800" indent="-8128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0070C0"/>
                </a:solidFill>
              </a:rPr>
              <a:t>to measure the services offered as they relate to needs; </a:t>
            </a:r>
          </a:p>
          <a:p>
            <a:pPr marL="812800" indent="-8128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0070C0"/>
                </a:solidFill>
              </a:rPr>
              <a:t>to test, gauge and evaluate results of social work intervention; </a:t>
            </a:r>
          </a:p>
          <a:p>
            <a:pPr marL="812800" indent="-8128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0070C0"/>
                </a:solidFill>
              </a:rPr>
              <a:t>to list the efficacy of specific techniques of offering services and </a:t>
            </a:r>
          </a:p>
          <a:p>
            <a:pPr marL="812800" indent="-8128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0070C0"/>
                </a:solidFill>
              </a:rPr>
              <a:t>to study effectiveness of different methodologies and approaches of social work profession </a:t>
            </a:r>
            <a:r>
              <a:rPr lang="en-US" sz="2800" b="1" dirty="0" smtClean="0">
                <a:solidFill>
                  <a:srgbClr val="FF33CC"/>
                </a:solidFill>
              </a:rPr>
              <a:t>(</a:t>
            </a:r>
            <a:r>
              <a:rPr lang="en-US" sz="2800" b="1" dirty="0" err="1" smtClean="0">
                <a:solidFill>
                  <a:srgbClr val="FF33CC"/>
                </a:solidFill>
              </a:rPr>
              <a:t>Laldas</a:t>
            </a:r>
            <a:r>
              <a:rPr lang="en-US" sz="2800" b="1" dirty="0" smtClean="0">
                <a:solidFill>
                  <a:srgbClr val="FF33CC"/>
                </a:solidFill>
              </a:rPr>
              <a:t>, 2000:143)</a:t>
            </a:r>
            <a:endParaRPr lang="en-US" sz="2800" b="1" dirty="0">
              <a:solidFill>
                <a:srgbClr val="FF33CC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75B0F41-41BA-487C-B41A-34766FE6D411}" type="datetime9">
              <a:rPr lang="en-US" smtClean="0"/>
              <a:pPr>
                <a:defRPr/>
              </a:pPr>
              <a:t>1/14/2017 9:09:26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910A6-5A3F-4213-8A9F-58FE099D98F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CC6600"/>
                </a:solidFill>
              </a:rPr>
              <a:t>STEPS IN SOCIAL WORK RESEARCH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4648200"/>
          </a:xfrm>
        </p:spPr>
        <p:txBody>
          <a:bodyPr/>
          <a:lstStyle/>
          <a:p>
            <a:r>
              <a:rPr lang="en-IN" sz="2800" b="1" i="1" dirty="0" smtClean="0"/>
              <a:t>identification of problem; </a:t>
            </a:r>
          </a:p>
          <a:p>
            <a:r>
              <a:rPr lang="en-IN" sz="2800" b="1" i="1" dirty="0" smtClean="0"/>
              <a:t>need assessment; </a:t>
            </a:r>
          </a:p>
          <a:p>
            <a:r>
              <a:rPr lang="en-IN" sz="2800" b="1" i="1" dirty="0" smtClean="0"/>
              <a:t>selection of social work research design; </a:t>
            </a:r>
          </a:p>
          <a:p>
            <a:pPr lvl="1"/>
            <a:r>
              <a:rPr lang="en-IN" sz="2800" b="1" i="1" dirty="0" smtClean="0"/>
              <a:t>Survey / experimental</a:t>
            </a:r>
          </a:p>
          <a:p>
            <a:pPr lvl="1"/>
            <a:r>
              <a:rPr lang="en-IN" sz="2800" b="1" i="1" dirty="0" smtClean="0"/>
              <a:t>Qualitative / quantitative</a:t>
            </a:r>
          </a:p>
          <a:p>
            <a:pPr lvl="1"/>
            <a:r>
              <a:rPr lang="en-IN" sz="2800" b="1" i="1" dirty="0" smtClean="0"/>
              <a:t>Action / participatory</a:t>
            </a:r>
          </a:p>
          <a:p>
            <a:r>
              <a:rPr lang="en-IN" sz="2800" b="1" i="1" dirty="0" smtClean="0"/>
              <a:t>baseline study; </a:t>
            </a:r>
          </a:p>
          <a:p>
            <a:r>
              <a:rPr lang="en-IN" sz="2800" b="1" i="1" dirty="0" smtClean="0"/>
              <a:t>intervention; </a:t>
            </a:r>
          </a:p>
          <a:p>
            <a:r>
              <a:rPr lang="en-IN" sz="2800" b="1" i="1" dirty="0" smtClean="0"/>
              <a:t>assessment of intervention effects/impact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A08E3D-DBEA-4B1D-B9E4-C6D39A738B32}" type="datetime9">
              <a:rPr lang="en-US" smtClean="0"/>
              <a:pPr>
                <a:defRPr/>
              </a:pPr>
              <a:t>1/14/2017 9:09:26 AM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DE079E-EA8D-4864-BB93-904ED0900AC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990600"/>
          </a:xfrm>
        </p:spPr>
        <p:txBody>
          <a:bodyPr/>
          <a:lstStyle/>
          <a:p>
            <a:pPr algn="ctr" eaLnBrk="1" hangingPunct="1"/>
            <a:r>
              <a:rPr lang="en-US" sz="3200" b="1" dirty="0" smtClean="0">
                <a:solidFill>
                  <a:srgbClr val="CC6600"/>
                </a:solidFill>
              </a:rPr>
              <a:t>2.3 STEPS IN SOCIAL WORK RESEARCH</a:t>
            </a:r>
          </a:p>
        </p:txBody>
      </p:sp>
      <p:sp>
        <p:nvSpPr>
          <p:cNvPr id="13315" name="Oval 3"/>
          <p:cNvSpPr>
            <a:spLocks noChangeArrowheads="1"/>
          </p:cNvSpPr>
          <p:nvPr/>
        </p:nvSpPr>
        <p:spPr bwMode="auto">
          <a:xfrm>
            <a:off x="1676400" y="1676400"/>
            <a:ext cx="5410200" cy="480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819400" y="1524000"/>
            <a:ext cx="28956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743200" y="1524000"/>
            <a:ext cx="33432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</a:rPr>
              <a:t>IDENTIFICATION OF   	  PROBLEM</a:t>
            </a:r>
            <a:r>
              <a:rPr lang="en-US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638800" y="2438400"/>
            <a:ext cx="25908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5943600" y="3429000"/>
            <a:ext cx="2743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SW RESEARCH DESIGN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5410200" y="4495800"/>
            <a:ext cx="33528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2667000" y="6096000"/>
            <a:ext cx="3352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152400" y="4419600"/>
            <a:ext cx="32766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5943600" y="2406650"/>
            <a:ext cx="2209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</a:rPr>
              <a:t>NEED ASSESSMENT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3276600" y="50292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5562600" y="4662488"/>
            <a:ext cx="3200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</a:rPr>
              <a:t>PRE- INTERVENTION DATA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2438400" y="6019800"/>
            <a:ext cx="426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66"/>
                </a:solidFill>
              </a:rPr>
              <a:t>  </a:t>
            </a:r>
            <a:r>
              <a:rPr lang="en-US" sz="3200" b="1" dirty="0" err="1">
                <a:solidFill>
                  <a:schemeClr val="bg1"/>
                </a:solidFill>
              </a:rPr>
              <a:t>sw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2800" b="1" dirty="0">
                <a:solidFill>
                  <a:schemeClr val="bg1"/>
                </a:solidFill>
              </a:rPr>
              <a:t>INTERVENTION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228600" y="4616450"/>
            <a:ext cx="3200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</a:rPr>
              <a:t>POST- INTERVENTION DATA</a:t>
            </a: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304800" y="2590800"/>
            <a:ext cx="32766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</a:rPr>
              <a:t>DRAWING OF INFERENCES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3329" name="AutoShape 17"/>
          <p:cNvSpPr>
            <a:spLocks noChangeArrowheads="1"/>
          </p:cNvSpPr>
          <p:nvPr/>
        </p:nvSpPr>
        <p:spPr bwMode="auto">
          <a:xfrm rot="1517444">
            <a:off x="5924550" y="1754188"/>
            <a:ext cx="1131888" cy="685800"/>
          </a:xfrm>
          <a:custGeom>
            <a:avLst/>
            <a:gdLst>
              <a:gd name="T0" fmla="*/ 34767041 w 21600"/>
              <a:gd name="T1" fmla="*/ 162306 h 21600"/>
              <a:gd name="T2" fmla="*/ 8734979 w 21600"/>
              <a:gd name="T3" fmla="*/ 8113902 h 21600"/>
              <a:gd name="T4" fmla="*/ 32210495 w 21600"/>
              <a:gd name="T5" fmla="*/ 5524182 h 21600"/>
              <a:gd name="T6" fmla="*/ 66727629 w 21600"/>
              <a:gd name="T7" fmla="*/ 10887075 h 21600"/>
              <a:gd name="T8" fmla="*/ 51899260 w 21600"/>
              <a:gd name="T9" fmla="*/ 16330611 h 21600"/>
              <a:gd name="T10" fmla="*/ 37070904 w 21600"/>
              <a:gd name="T11" fmla="*/ 10887075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8524" y="5399"/>
                  <a:pt x="6493" y="6826"/>
                  <a:pt x="5720" y="8966"/>
                </a:cubicBezTo>
                <a:lnTo>
                  <a:pt x="641" y="7132"/>
                </a:lnTo>
                <a:cubicBezTo>
                  <a:pt x="2187" y="2852"/>
                  <a:pt x="6249" y="-1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AutoShape 18"/>
          <p:cNvSpPr>
            <a:spLocks noChangeArrowheads="1"/>
          </p:cNvSpPr>
          <p:nvPr/>
        </p:nvSpPr>
        <p:spPr bwMode="auto">
          <a:xfrm rot="6997310">
            <a:off x="5945981" y="5636419"/>
            <a:ext cx="1290638" cy="685800"/>
          </a:xfrm>
          <a:custGeom>
            <a:avLst/>
            <a:gdLst>
              <a:gd name="T0" fmla="*/ 45203220 w 21600"/>
              <a:gd name="T1" fmla="*/ 162306 h 21600"/>
              <a:gd name="T2" fmla="*/ 11357017 w 21600"/>
              <a:gd name="T3" fmla="*/ 8113902 h 21600"/>
              <a:gd name="T4" fmla="*/ 41879291 w 21600"/>
              <a:gd name="T5" fmla="*/ 5524182 h 21600"/>
              <a:gd name="T6" fmla="*/ 86757641 w 21600"/>
              <a:gd name="T7" fmla="*/ 10887075 h 21600"/>
              <a:gd name="T8" fmla="*/ 67478145 w 21600"/>
              <a:gd name="T9" fmla="*/ 16330611 h 21600"/>
              <a:gd name="T10" fmla="*/ 48198694 w 21600"/>
              <a:gd name="T11" fmla="*/ 10887075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8524" y="5399"/>
                  <a:pt x="6493" y="6826"/>
                  <a:pt x="5720" y="8966"/>
                </a:cubicBezTo>
                <a:lnTo>
                  <a:pt x="641" y="7132"/>
                </a:lnTo>
                <a:cubicBezTo>
                  <a:pt x="2187" y="2852"/>
                  <a:pt x="6249" y="-1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AutoShape 19"/>
          <p:cNvSpPr>
            <a:spLocks noChangeArrowheads="1"/>
          </p:cNvSpPr>
          <p:nvPr/>
        </p:nvSpPr>
        <p:spPr bwMode="auto">
          <a:xfrm rot="8175405">
            <a:off x="1828800" y="5076825"/>
            <a:ext cx="685800" cy="1295400"/>
          </a:xfrm>
          <a:custGeom>
            <a:avLst/>
            <a:gdLst>
              <a:gd name="T0" fmla="*/ 19758026 w 21600"/>
              <a:gd name="T1" fmla="*/ 16328878 h 21600"/>
              <a:gd name="T2" fmla="*/ 13565504 w 21600"/>
              <a:gd name="T3" fmla="*/ 11322335 h 21600"/>
              <a:gd name="T4" fmla="*/ 15322548 w 21600"/>
              <a:gd name="T5" fmla="*/ 27586440 h 21600"/>
              <a:gd name="T6" fmla="*/ 24495918 w 21600"/>
              <a:gd name="T7" fmla="*/ 38844009 h 21600"/>
              <a:gd name="T8" fmla="*/ 19052382 w 21600"/>
              <a:gd name="T9" fmla="*/ 58266006 h 21600"/>
              <a:gd name="T10" fmla="*/ 13608843 w 21600"/>
              <a:gd name="T11" fmla="*/ 38844009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8500"/>
                  <a:pt x="14743" y="6453"/>
                  <a:pt x="12571" y="5698"/>
                </a:cubicBezTo>
                <a:lnTo>
                  <a:pt x="14343" y="597"/>
                </a:lnTo>
                <a:cubicBezTo>
                  <a:pt x="18687" y="2106"/>
                  <a:pt x="21599" y="6201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AutoShape 20"/>
          <p:cNvSpPr>
            <a:spLocks noChangeArrowheads="1"/>
          </p:cNvSpPr>
          <p:nvPr/>
        </p:nvSpPr>
        <p:spPr bwMode="auto">
          <a:xfrm rot="-9599765">
            <a:off x="1066800" y="3200400"/>
            <a:ext cx="685800" cy="1295400"/>
          </a:xfrm>
          <a:custGeom>
            <a:avLst/>
            <a:gdLst>
              <a:gd name="T0" fmla="*/ 19758026 w 21600"/>
              <a:gd name="T1" fmla="*/ 16328878 h 21600"/>
              <a:gd name="T2" fmla="*/ 13565504 w 21600"/>
              <a:gd name="T3" fmla="*/ 11322335 h 21600"/>
              <a:gd name="T4" fmla="*/ 15322548 w 21600"/>
              <a:gd name="T5" fmla="*/ 27586440 h 21600"/>
              <a:gd name="T6" fmla="*/ 24495918 w 21600"/>
              <a:gd name="T7" fmla="*/ 38844009 h 21600"/>
              <a:gd name="T8" fmla="*/ 19052382 w 21600"/>
              <a:gd name="T9" fmla="*/ 58266006 h 21600"/>
              <a:gd name="T10" fmla="*/ 13608843 w 21600"/>
              <a:gd name="T11" fmla="*/ 38844009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8500"/>
                  <a:pt x="14743" y="6453"/>
                  <a:pt x="12571" y="5698"/>
                </a:cubicBezTo>
                <a:lnTo>
                  <a:pt x="14343" y="597"/>
                </a:lnTo>
                <a:cubicBezTo>
                  <a:pt x="18687" y="2106"/>
                  <a:pt x="21599" y="6201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3" name="AutoShape 21"/>
          <p:cNvSpPr>
            <a:spLocks noChangeArrowheads="1"/>
          </p:cNvSpPr>
          <p:nvPr/>
        </p:nvSpPr>
        <p:spPr bwMode="auto">
          <a:xfrm rot="-7593961">
            <a:off x="2089944" y="1491457"/>
            <a:ext cx="1009650" cy="1211262"/>
          </a:xfrm>
          <a:custGeom>
            <a:avLst/>
            <a:gdLst>
              <a:gd name="T0" fmla="*/ 42824301 w 21600"/>
              <a:gd name="T1" fmla="*/ 14276572 h 21600"/>
              <a:gd name="T2" fmla="*/ 29402365 w 21600"/>
              <a:gd name="T3" fmla="*/ 9899263 h 21600"/>
              <a:gd name="T4" fmla="*/ 33210660 w 21600"/>
              <a:gd name="T5" fmla="*/ 24119253 h 21600"/>
              <a:gd name="T6" fmla="*/ 53093384 w 21600"/>
              <a:gd name="T7" fmla="*/ 33961938 h 21600"/>
              <a:gd name="T8" fmla="*/ 41294869 w 21600"/>
              <a:gd name="T9" fmla="*/ 50942871 h 21600"/>
              <a:gd name="T10" fmla="*/ 29496318 w 21600"/>
              <a:gd name="T11" fmla="*/ 33961938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8500"/>
                  <a:pt x="14743" y="6453"/>
                  <a:pt x="12571" y="5698"/>
                </a:cubicBezTo>
                <a:lnTo>
                  <a:pt x="14343" y="597"/>
                </a:lnTo>
                <a:cubicBezTo>
                  <a:pt x="18687" y="2106"/>
                  <a:pt x="21599" y="6201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Date Placeholder 2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7433CE3-7F51-4283-A875-F3CFE10E8D3A}" type="datetime9">
              <a:rPr lang="en-US" smtClean="0"/>
              <a:pPr>
                <a:defRPr/>
              </a:pPr>
              <a:t>1/14/2017 9:09:26 AM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BAB723-4119-40C7-86AC-0550D0DC771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social work research</a:t>
            </a:r>
            <a:endParaRPr lang="en-US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G VIII </a:t>
            </a:r>
            <a:br>
              <a:rPr lang="en-US" sz="2800" b="1" dirty="0" smtClean="0">
                <a:solidFill>
                  <a:srgbClr val="C00000"/>
                </a:solidFill>
              </a:rPr>
            </a:br>
            <a:r>
              <a:rPr lang="en-US" sz="2800" b="1" dirty="0" smtClean="0">
                <a:solidFill>
                  <a:srgbClr val="C00000"/>
                </a:solidFill>
              </a:rPr>
              <a:t>Social Work Research &amp; Statistical Applications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762000" y="1371600"/>
            <a:ext cx="7467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12800" indent="-812800">
              <a:spcBef>
                <a:spcPct val="20000"/>
              </a:spcBef>
            </a:pPr>
            <a:r>
              <a:rPr lang="en-US" sz="2800" b="1" dirty="0" smtClean="0">
                <a:solidFill>
                  <a:srgbClr val="6600CC"/>
                </a:solidFill>
              </a:rPr>
              <a:t> </a:t>
            </a:r>
            <a:r>
              <a:rPr lang="en-US" sz="2800" b="1" dirty="0" smtClean="0">
                <a:solidFill>
                  <a:srgbClr val="00B0F0"/>
                </a:solidFill>
              </a:rPr>
              <a:t>UNIT – 1:  </a:t>
            </a:r>
            <a:r>
              <a:rPr lang="en-US" sz="2800" b="1" dirty="0" smtClean="0">
                <a:solidFill>
                  <a:srgbClr val="6600CC"/>
                </a:solidFill>
              </a:rPr>
              <a:t>Fundamentals of scientific methods and research</a:t>
            </a:r>
          </a:p>
          <a:p>
            <a:pPr marL="812800" indent="-812800">
              <a:spcBef>
                <a:spcPct val="20000"/>
              </a:spcBef>
            </a:pPr>
            <a:r>
              <a:rPr lang="en-US" sz="2800" b="1" dirty="0" smtClean="0">
                <a:solidFill>
                  <a:srgbClr val="00B0F0"/>
                </a:solidFill>
              </a:rPr>
              <a:t>UNIT -  2:  </a:t>
            </a:r>
            <a:r>
              <a:rPr lang="en-US" sz="2800" b="1" dirty="0" smtClean="0">
                <a:solidFill>
                  <a:srgbClr val="6600CC"/>
                </a:solidFill>
              </a:rPr>
              <a:t>Research design, Sources of data </a:t>
            </a:r>
          </a:p>
          <a:p>
            <a:pPr marL="812800" indent="-812800">
              <a:spcBef>
                <a:spcPct val="20000"/>
              </a:spcBef>
            </a:pPr>
            <a:r>
              <a:rPr lang="en-US" sz="2800" b="1" dirty="0" smtClean="0">
                <a:solidFill>
                  <a:srgbClr val="00B0F0"/>
                </a:solidFill>
              </a:rPr>
              <a:t>UNIT – 3: </a:t>
            </a:r>
            <a:r>
              <a:rPr lang="en-US" sz="2800" b="1" dirty="0" smtClean="0">
                <a:solidFill>
                  <a:srgbClr val="6600CC"/>
                </a:solidFill>
              </a:rPr>
              <a:t>Data collection and processing </a:t>
            </a:r>
          </a:p>
          <a:p>
            <a:pPr marL="812800" indent="-812800">
              <a:spcBef>
                <a:spcPct val="20000"/>
              </a:spcBef>
            </a:pPr>
            <a:r>
              <a:rPr lang="en-US" sz="2800" b="1" dirty="0" smtClean="0">
                <a:solidFill>
                  <a:srgbClr val="00B0F0"/>
                </a:solidFill>
              </a:rPr>
              <a:t>UNIT – 4: </a:t>
            </a:r>
            <a:r>
              <a:rPr lang="en-US" sz="2800" b="1" dirty="0" smtClean="0">
                <a:solidFill>
                  <a:srgbClr val="6600CC"/>
                </a:solidFill>
              </a:rPr>
              <a:t>Statistics for research, techniques and its application </a:t>
            </a:r>
          </a:p>
          <a:p>
            <a:pPr marL="812800" indent="-812800">
              <a:spcBef>
                <a:spcPct val="20000"/>
              </a:spcBef>
            </a:pPr>
            <a:r>
              <a:rPr lang="en-US" sz="2800" b="1" dirty="0" smtClean="0">
                <a:solidFill>
                  <a:srgbClr val="00B0F0"/>
                </a:solidFill>
              </a:rPr>
              <a:t>UNIT – 5: </a:t>
            </a:r>
            <a:r>
              <a:rPr lang="en-US" sz="2800" b="1" dirty="0" smtClean="0">
                <a:solidFill>
                  <a:srgbClr val="6600CC"/>
                </a:solidFill>
              </a:rPr>
              <a:t>Presentation and Dissemination of research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B37F141-6D6E-4533-8BFC-737C71077A75}" type="datetime9">
              <a:rPr lang="en-US" smtClean="0"/>
              <a:pPr>
                <a:defRPr/>
              </a:pPr>
              <a:t>1/14/2017 9:09:23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910A6-5A3F-4213-8A9F-58FE099D98F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4400" b="1" dirty="0" smtClean="0">
                <a:solidFill>
                  <a:srgbClr val="FF0066"/>
                </a:solidFill>
              </a:rPr>
              <a:t>Types &amp; Scope of Social Work Research</a:t>
            </a:r>
            <a:endParaRPr lang="en-US" sz="4400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IN" sz="3200" b="1" i="1" dirty="0" smtClean="0">
                <a:solidFill>
                  <a:srgbClr val="FF33CC"/>
                </a:solidFill>
              </a:rPr>
              <a:t>need assessment studies: </a:t>
            </a:r>
            <a:r>
              <a:rPr lang="en-IN" sz="3200" b="1" i="1" dirty="0" smtClean="0">
                <a:solidFill>
                  <a:schemeClr val="tx2"/>
                </a:solidFill>
              </a:rPr>
              <a:t>Identify social work needs (welfare / service / development / empowerment)</a:t>
            </a:r>
          </a:p>
          <a:p>
            <a:pPr eaLnBrk="1" hangingPunct="1">
              <a:lnSpc>
                <a:spcPct val="80000"/>
              </a:lnSpc>
            </a:pPr>
            <a:r>
              <a:rPr lang="en-IN" sz="3200" b="1" i="1" dirty="0" smtClean="0">
                <a:solidFill>
                  <a:srgbClr val="FF33CC"/>
                </a:solidFill>
              </a:rPr>
              <a:t>situational analysis: </a:t>
            </a:r>
            <a:r>
              <a:rPr lang="en-IN" sz="3200" b="1" i="1" dirty="0" smtClean="0">
                <a:solidFill>
                  <a:schemeClr val="tx2"/>
                </a:solidFill>
              </a:rPr>
              <a:t>socio economic studies</a:t>
            </a:r>
          </a:p>
          <a:p>
            <a:pPr eaLnBrk="1" hangingPunct="1">
              <a:lnSpc>
                <a:spcPct val="80000"/>
              </a:lnSpc>
            </a:pPr>
            <a:r>
              <a:rPr lang="en-IN" sz="3200" b="1" i="1" dirty="0" smtClean="0">
                <a:solidFill>
                  <a:srgbClr val="FF33CC"/>
                </a:solidFill>
              </a:rPr>
              <a:t>monitoring and evaluation research: </a:t>
            </a:r>
            <a:r>
              <a:rPr lang="en-IN" sz="3200" b="1" i="1" dirty="0" smtClean="0">
                <a:solidFill>
                  <a:schemeClr val="tx2"/>
                </a:solidFill>
              </a:rPr>
              <a:t>participatory research to develop monitoring tools and periodical evaluation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07A6D8E-04BE-4F24-8CD3-CC486D883ACC}" type="datetime9">
              <a:rPr lang="en-US" smtClean="0"/>
              <a:pPr>
                <a:defRPr/>
              </a:pPr>
              <a:t>1/14/2017 9:09:26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E8B5D8-2AA5-44E4-8BB7-F41C20CCFDD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IN" sz="3600" b="1" i="1" dirty="0" smtClean="0">
                <a:solidFill>
                  <a:srgbClr val="FF33CC"/>
                </a:solidFill>
              </a:rPr>
              <a:t>impact assessment: </a:t>
            </a:r>
            <a:r>
              <a:rPr lang="en-IN" sz="3600" b="1" i="1" dirty="0" smtClean="0">
                <a:solidFill>
                  <a:schemeClr val="tx2"/>
                </a:solidFill>
              </a:rPr>
              <a:t>outcome / output analysis, short term / long term results</a:t>
            </a:r>
          </a:p>
          <a:p>
            <a:pPr eaLnBrk="1" hangingPunct="1">
              <a:lnSpc>
                <a:spcPct val="80000"/>
              </a:lnSpc>
            </a:pPr>
            <a:r>
              <a:rPr lang="en-IN" sz="3600" b="1" i="1" dirty="0" smtClean="0">
                <a:solidFill>
                  <a:srgbClr val="FF33CC"/>
                </a:solidFill>
              </a:rPr>
              <a:t>policy research: </a:t>
            </a:r>
            <a:r>
              <a:rPr lang="en-IN" sz="3600" b="1" i="1" dirty="0" smtClean="0">
                <a:solidFill>
                  <a:schemeClr val="tx2"/>
                </a:solidFill>
              </a:rPr>
              <a:t>exploratory study to identify suitable policies concerning people / issues that would guide the legislation process; data collected at national level from all the major stake holders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07A6D8E-04BE-4F24-8CD3-CC486D883ACC}" type="datetime9">
              <a:rPr lang="en-US" smtClean="0"/>
              <a:pPr>
                <a:defRPr/>
              </a:pPr>
              <a:t>1/14/2017 9:09:26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E8B5D8-2AA5-44E4-8BB7-F41C20CCFDD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0" y="3810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Types &amp; Scope of Social Work Research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Unit 1: </a:t>
            </a:r>
            <a:br>
              <a:rPr lang="en-US" sz="2800" b="1" dirty="0" smtClean="0">
                <a:solidFill>
                  <a:srgbClr val="C00000"/>
                </a:solidFill>
              </a:rPr>
            </a:br>
            <a:r>
              <a:rPr lang="en-US" sz="2800" b="1" dirty="0" smtClean="0">
                <a:solidFill>
                  <a:srgbClr val="C00000"/>
                </a:solidFill>
              </a:rPr>
              <a:t>Fundamentals of scientific methods &amp; research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28600" y="11430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12800" indent="-812800">
              <a:lnSpc>
                <a:spcPct val="80000"/>
              </a:lnSpc>
              <a:spcBef>
                <a:spcPct val="20000"/>
              </a:spcBef>
            </a:pPr>
            <a:r>
              <a:rPr lang="en-US" sz="2400" b="1" dirty="0" smtClean="0">
                <a:solidFill>
                  <a:srgbClr val="6600CC"/>
                </a:solidFill>
              </a:rPr>
              <a:t>4.Basic Concepts in research: </a:t>
            </a:r>
            <a:r>
              <a:rPr lang="en-US" sz="2400" b="1" dirty="0" smtClean="0">
                <a:solidFill>
                  <a:srgbClr val="002060"/>
                </a:solidFill>
              </a:rPr>
              <a:t>Concepts, hypothesis, variables, independent &amp; dependent variables, operational definitions, constructs. </a:t>
            </a:r>
          </a:p>
          <a:p>
            <a:pPr marL="812800" indent="-812800">
              <a:lnSpc>
                <a:spcPct val="80000"/>
              </a:lnSpc>
              <a:spcBef>
                <a:spcPct val="20000"/>
              </a:spcBef>
            </a:pP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B37F141-6D6E-4533-8BFC-737C71077A75}" type="datetime9">
              <a:rPr lang="en-US" smtClean="0"/>
              <a:pPr>
                <a:defRPr/>
              </a:pPr>
              <a:t>1/14/2017 9:09:26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910A6-5A3F-4213-8A9F-58FE099D98FE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sz="2900" b="1" dirty="0" smtClean="0">
                <a:solidFill>
                  <a:schemeClr val="bg1"/>
                </a:solidFill>
              </a:rPr>
              <a:t>BASIC CONCEPTS IN RESEARCH</a:t>
            </a:r>
            <a:r>
              <a:rPr lang="en-US" sz="2900" b="1" dirty="0" smtClean="0">
                <a:solidFill>
                  <a:srgbClr val="6600CC"/>
                </a:solidFill>
              </a:rPr>
              <a:t/>
            </a:r>
            <a:br>
              <a:rPr lang="en-US" sz="2900" b="1" dirty="0" smtClean="0">
                <a:solidFill>
                  <a:srgbClr val="6600CC"/>
                </a:solidFill>
              </a:rPr>
            </a:br>
            <a:endParaRPr lang="en-US" sz="2900" b="1" dirty="0" smtClean="0">
              <a:solidFill>
                <a:schemeClr val="hlink"/>
              </a:solidFill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371600" y="5410200"/>
            <a:ext cx="2667000" cy="1295400"/>
          </a:xfrm>
          <a:prstGeom prst="rect">
            <a:avLst/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chemeClr val="bg1"/>
                </a:solidFill>
              </a:rPr>
              <a:t>Concepts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791200" y="1371600"/>
            <a:ext cx="26670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Hypothesis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4648200" y="2743200"/>
            <a:ext cx="2667000" cy="12954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chemeClr val="bg1"/>
                </a:solidFill>
              </a:rPr>
              <a:t>Variables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3048000" y="4038600"/>
            <a:ext cx="2667000" cy="1295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chemeClr val="bg1"/>
                </a:solidFill>
              </a:rPr>
              <a:t>Constructs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8534400" y="2667000"/>
            <a:ext cx="0" cy="419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Line 9"/>
          <p:cNvSpPr>
            <a:spLocks noChangeShapeType="1"/>
          </p:cNvSpPr>
          <p:nvPr/>
        </p:nvSpPr>
        <p:spPr bwMode="auto">
          <a:xfrm>
            <a:off x="4038600" y="6781800"/>
            <a:ext cx="449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9" name="Line 10"/>
          <p:cNvSpPr>
            <a:spLocks noChangeShapeType="1"/>
          </p:cNvSpPr>
          <p:nvPr/>
        </p:nvSpPr>
        <p:spPr bwMode="auto">
          <a:xfrm flipV="1">
            <a:off x="1371600" y="2057400"/>
            <a:ext cx="4267200" cy="3276600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D1F0943-57CA-4F42-BEEF-0F6CD0401B86}" type="datetime9">
              <a:rPr lang="en-US" smtClean="0"/>
              <a:pPr>
                <a:defRPr/>
              </a:pPr>
              <a:t>1/14/2017 9:09:26 AM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544ED1-AFB7-4E60-A044-6CA0657E544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1905000"/>
            <a:ext cx="9144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4000" b="1" dirty="0" smtClean="0">
                <a:solidFill>
                  <a:schemeClr val="accent2"/>
                </a:solidFill>
              </a:rPr>
              <a:t>Concepts </a:t>
            </a:r>
            <a:endParaRPr lang="en-US" sz="4000" b="1" dirty="0">
              <a:solidFill>
                <a:schemeClr val="accent2"/>
              </a:solidFill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2400" b="1" dirty="0" smtClean="0">
                <a:solidFill>
                  <a:srgbClr val="FF3300"/>
                </a:solidFill>
              </a:rPr>
              <a:t>A </a:t>
            </a:r>
            <a:r>
              <a:rPr lang="en-US" sz="2400" b="1" dirty="0">
                <a:solidFill>
                  <a:srgbClr val="FF3300"/>
                </a:solidFill>
              </a:rPr>
              <a:t>concept is an abstraction representing an object, a property of an object, or a phenomenon .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800" b="1" dirty="0">
              <a:solidFill>
                <a:srgbClr val="FF3300"/>
              </a:solidFill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2400" b="1" dirty="0">
                <a:solidFill>
                  <a:srgbClr val="FF3300"/>
                </a:solidFill>
              </a:rPr>
              <a:t>For example, “house”, “book”, “tree”, is concepts. 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endParaRPr lang="en-US" sz="2400" b="1" dirty="0">
              <a:solidFill>
                <a:srgbClr val="FF3300"/>
              </a:solidFill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2400" b="1" dirty="0">
                <a:solidFill>
                  <a:srgbClr val="FF3300"/>
                </a:solidFill>
              </a:rPr>
              <a:t>“Men”, “women”, “education</a:t>
            </a:r>
            <a:r>
              <a:rPr lang="en-US" sz="2400" b="1" dirty="0" smtClean="0">
                <a:solidFill>
                  <a:srgbClr val="FF3300"/>
                </a:solidFill>
              </a:rPr>
              <a:t>”, “age</a:t>
            </a:r>
            <a:r>
              <a:rPr lang="en-US" sz="2400" b="1" dirty="0">
                <a:solidFill>
                  <a:srgbClr val="FF3300"/>
                </a:solidFill>
              </a:rPr>
              <a:t>” etc.</a:t>
            </a:r>
            <a:endParaRPr lang="en-US" sz="2400" dirty="0">
              <a:solidFill>
                <a:srgbClr val="FF3300"/>
              </a:solidFill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925888" y="2333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solidFill>
                <a:srgbClr val="FF33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B8EE9FF-A7D9-4AD6-A448-B2F987DC98FB}" type="datetime9">
              <a:rPr lang="en-US" smtClean="0"/>
              <a:pPr>
                <a:defRPr/>
              </a:pPr>
              <a:t>1/14/2017 9:09:26 AM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F2E178-195C-4A00-9D95-DEEE9402F44E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609600" y="17526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800" b="1" dirty="0" smtClean="0">
                <a:solidFill>
                  <a:srgbClr val="6600CC"/>
                </a:solidFill>
              </a:rPr>
              <a:t>CONSTRUCTS</a:t>
            </a:r>
            <a:endParaRPr lang="en-US" sz="2800" b="1" dirty="0">
              <a:solidFill>
                <a:srgbClr val="6600CC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800" b="1" dirty="0">
                <a:solidFill>
                  <a:srgbClr val="CC6600"/>
                </a:solidFill>
              </a:rPr>
              <a:t>	A construct is a concept which does not have objects to point out.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800" b="1" dirty="0">
              <a:solidFill>
                <a:srgbClr val="CC6600"/>
              </a:solidFill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2400" b="1" dirty="0">
                <a:solidFill>
                  <a:srgbClr val="6600CC"/>
                </a:solidFill>
              </a:rPr>
              <a:t>For example ‘social status’. 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endParaRPr lang="en-US" sz="2400" b="1" dirty="0">
              <a:solidFill>
                <a:srgbClr val="6600CC"/>
              </a:solidFill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</a:pPr>
            <a:r>
              <a:rPr lang="en-US" sz="2400" b="1" dirty="0">
                <a:solidFill>
                  <a:srgbClr val="FF3300"/>
                </a:solidFill>
              </a:rPr>
              <a:t>It is abstraction formed from position of individuals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</a:pPr>
            <a:r>
              <a:rPr lang="en-US" sz="2400" b="1" dirty="0">
                <a:solidFill>
                  <a:srgbClr val="FF3300"/>
                </a:solidFill>
              </a:rPr>
              <a:t>in the society, which is ascertained by certain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</a:pPr>
            <a:r>
              <a:rPr lang="en-US" sz="2400" b="1" dirty="0">
                <a:solidFill>
                  <a:srgbClr val="FF3300"/>
                </a:solidFill>
              </a:rPr>
              <a:t>indicators such as level of education, social group,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</a:pPr>
            <a:r>
              <a:rPr lang="en-US" sz="2400" b="1" dirty="0">
                <a:solidFill>
                  <a:srgbClr val="FF3300"/>
                </a:solidFill>
              </a:rPr>
              <a:t>and recognition by the society, etc.</a:t>
            </a:r>
            <a:r>
              <a:rPr lang="en-US" sz="2400" dirty="0">
                <a:solidFill>
                  <a:srgbClr val="FF3300"/>
                </a:solidFill>
              </a:rPr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 dirty="0">
              <a:solidFill>
                <a:srgbClr val="FF33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B31EA0E-FBFA-4230-B195-3098DAFA1E8A}" type="datetime9">
              <a:rPr lang="en-US" smtClean="0"/>
              <a:pPr>
                <a:defRPr/>
              </a:pPr>
              <a:t>1/14/2017 9:09:26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61B4E4-F1B8-4157-9D60-BE532DC9040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745163"/>
          </a:xfrm>
          <a:solidFill>
            <a:srgbClr val="800000"/>
          </a:solidFill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18435" name="Oval 3"/>
          <p:cNvSpPr>
            <a:spLocks noChangeArrowheads="1"/>
          </p:cNvSpPr>
          <p:nvPr/>
        </p:nvSpPr>
        <p:spPr bwMode="auto">
          <a:xfrm>
            <a:off x="762000" y="3048000"/>
            <a:ext cx="3124200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bg1"/>
                </a:solidFill>
              </a:rPr>
              <a:t>SOCIAL STATUS</a:t>
            </a: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V="1">
            <a:off x="3886200" y="2362200"/>
            <a:ext cx="1828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V="1">
            <a:off x="3886200" y="3505200"/>
            <a:ext cx="1752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3886200" y="3581400"/>
            <a:ext cx="1828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5791200" y="2057400"/>
            <a:ext cx="2057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Education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5791200" y="3200400"/>
            <a:ext cx="2057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Social group</a:t>
            </a:r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5791200" y="4191000"/>
            <a:ext cx="2057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Social</a:t>
            </a:r>
          </a:p>
          <a:p>
            <a:pPr algn="ctr"/>
            <a:r>
              <a:rPr lang="en-US" b="1">
                <a:solidFill>
                  <a:schemeClr val="bg1"/>
                </a:solidFill>
              </a:rPr>
              <a:t>Recognition</a:t>
            </a:r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 flipV="1">
            <a:off x="3962400" y="1371600"/>
            <a:ext cx="17526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5791200" y="1066800"/>
            <a:ext cx="2057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Income</a:t>
            </a:r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3810000" y="3581400"/>
            <a:ext cx="19812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5867400" y="5257800"/>
            <a:ext cx="2057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Occupation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6753504-9CF9-4A0F-AA0B-EB3D7BA3BAC3}" type="datetime9">
              <a:rPr lang="en-US" smtClean="0"/>
              <a:pPr>
                <a:defRPr/>
              </a:pPr>
              <a:t>1/14/2017 9:09:26 AM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BE649D-28FE-4175-925D-558935EEAB0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200" b="1">
                <a:solidFill>
                  <a:srgbClr val="1C21E6"/>
                </a:solidFill>
              </a:rPr>
              <a:t>EXAMPLES  :  CONSTRUCTS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990600" y="990600"/>
            <a:ext cx="76962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4400" b="1">
              <a:solidFill>
                <a:srgbClr val="00FF00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4400" b="1">
                <a:solidFill>
                  <a:srgbClr val="FF0000"/>
                </a:solidFill>
              </a:rPr>
              <a:t>Life Satisfaction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4400">
                <a:solidFill>
                  <a:schemeClr val="tx2"/>
                </a:solidFill>
              </a:rPr>
              <a:t>Sexual Abuse</a:t>
            </a:r>
            <a:endParaRPr lang="en-US" sz="4400" b="1">
              <a:solidFill>
                <a:schemeClr val="tx2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4400" b="1">
                <a:solidFill>
                  <a:srgbClr val="FF0000"/>
                </a:solidFill>
              </a:rPr>
              <a:t>Attitude</a:t>
            </a:r>
            <a:endParaRPr lang="en-US" sz="4400" b="1">
              <a:solidFill>
                <a:srgbClr val="FF0066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4400" b="1">
                <a:solidFill>
                  <a:schemeClr val="tx2"/>
                </a:solidFill>
              </a:rPr>
              <a:t>Employees Morale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4400" b="1">
                <a:solidFill>
                  <a:schemeClr val="tx2"/>
                </a:solidFill>
              </a:rPr>
              <a:t>Motivation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A3BD434-AD98-4AAF-A3C4-3AE7CFDF5C05}" type="datetime9">
              <a:rPr lang="en-US" smtClean="0"/>
              <a:pPr>
                <a:defRPr/>
              </a:pPr>
              <a:t>1/14/2017 9:09:26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EBD1D1-A638-472F-9010-A70C042F6059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rgbClr val="FF0066"/>
                </a:solidFill>
              </a:rPr>
              <a:t>VARIABLES</a:t>
            </a:r>
            <a:endParaRPr lang="en-US" sz="3200" dirty="0">
              <a:solidFill>
                <a:srgbClr val="FF0066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b="1" dirty="0">
                <a:solidFill>
                  <a:schemeClr val="accent1"/>
                </a:solidFill>
              </a:rPr>
              <a:t>A variable is an empirical property that takes two or more values.</a:t>
            </a:r>
            <a:r>
              <a:rPr lang="en-US" sz="3200" dirty="0">
                <a:solidFill>
                  <a:schemeClr val="accent1"/>
                </a:solidFill>
              </a:rPr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 dirty="0">
              <a:solidFill>
                <a:schemeClr val="bg2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b="1" dirty="0">
                <a:solidFill>
                  <a:schemeClr val="accent2"/>
                </a:solidFill>
              </a:rPr>
              <a:t>For example, ‘ age’ is a variable because it can be assigned two or more values  : 24 years, 32 years, …..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EB76343-8129-4422-8160-C96E51DBC273}" type="datetime9">
              <a:rPr lang="en-US" smtClean="0"/>
              <a:pPr>
                <a:defRPr/>
              </a:pPr>
              <a:t>1/14/2017 9:09:28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7311D6-6C9E-4106-8362-26EBDC7A546C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rgbClr val="FF0066"/>
                </a:solidFill>
              </a:rPr>
              <a:t>VARIABLES</a:t>
            </a:r>
            <a:endParaRPr lang="en-US" sz="3200" dirty="0">
              <a:solidFill>
                <a:srgbClr val="FF0066"/>
              </a:solidFill>
            </a:endParaRPr>
          </a:p>
          <a:p>
            <a:pPr marL="812800" indent="-8128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0070C0"/>
                </a:solidFill>
              </a:rPr>
              <a:t>Something that varies; a characteristic that is common to a number of things, people, events 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EB76343-8129-4422-8160-C96E51DBC273}" type="datetime9">
              <a:rPr lang="en-US" smtClean="0"/>
              <a:pPr>
                <a:defRPr/>
              </a:pPr>
              <a:t>1/14/2017 9:09:28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7311D6-6C9E-4106-8362-26EBDC7A546C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Unit 1: </a:t>
            </a:r>
            <a:br>
              <a:rPr lang="en-US" sz="2800" b="1" dirty="0" smtClean="0">
                <a:solidFill>
                  <a:srgbClr val="C00000"/>
                </a:solidFill>
              </a:rPr>
            </a:br>
            <a:r>
              <a:rPr lang="en-US" sz="2800" b="1" dirty="0" smtClean="0">
                <a:solidFill>
                  <a:srgbClr val="C00000"/>
                </a:solidFill>
              </a:rPr>
              <a:t>Fundamentals of scientific methods &amp; research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28600" y="11430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12800" indent="-812800">
              <a:lnSpc>
                <a:spcPct val="80000"/>
              </a:lnSpc>
              <a:spcBef>
                <a:spcPct val="20000"/>
              </a:spcBef>
            </a:pPr>
            <a:r>
              <a:rPr lang="en-US" sz="2400" b="1" dirty="0" smtClean="0">
                <a:solidFill>
                  <a:srgbClr val="6600CC"/>
                </a:solidFill>
              </a:rPr>
              <a:t>1. Scientific Method: </a:t>
            </a:r>
            <a:r>
              <a:rPr lang="en-US" sz="2400" b="1" dirty="0" smtClean="0">
                <a:solidFill>
                  <a:srgbClr val="002060"/>
                </a:solidFill>
              </a:rPr>
              <a:t>Meaning, goal and characteristics of scientific method, scientific approach, application of scientific method for the study of social phenomena. Steps in the process of scientific research. </a:t>
            </a:r>
          </a:p>
          <a:p>
            <a:pPr marL="812800" indent="-812800">
              <a:lnSpc>
                <a:spcPct val="80000"/>
              </a:lnSpc>
              <a:spcBef>
                <a:spcPct val="20000"/>
              </a:spcBef>
            </a:pPr>
            <a:r>
              <a:rPr lang="en-US" sz="2400" b="1" dirty="0" smtClean="0">
                <a:solidFill>
                  <a:srgbClr val="6600CC"/>
                </a:solidFill>
              </a:rPr>
              <a:t>2. Social Research: </a:t>
            </a:r>
            <a:r>
              <a:rPr lang="en-US" sz="2400" b="1" dirty="0" smtClean="0">
                <a:solidFill>
                  <a:srgbClr val="002060"/>
                </a:solidFill>
              </a:rPr>
              <a:t>Philosophical doctrines in the social science inquiry, positivism and </a:t>
            </a:r>
            <a:r>
              <a:rPr lang="en-US" sz="2400" b="1" dirty="0" err="1" smtClean="0">
                <a:solidFill>
                  <a:srgbClr val="002060"/>
                </a:solidFill>
              </a:rPr>
              <a:t>interpretivism</a:t>
            </a:r>
            <a:r>
              <a:rPr lang="en-US" sz="2400" b="1" dirty="0" smtClean="0">
                <a:solidFill>
                  <a:srgbClr val="002060"/>
                </a:solidFill>
              </a:rPr>
              <a:t>, quantitative &amp; qualitative research approach, meaning of research, goals, objectives and major steps in the process of social research.  </a:t>
            </a:r>
          </a:p>
          <a:p>
            <a:pPr marL="812800" indent="-812800">
              <a:lnSpc>
                <a:spcPct val="80000"/>
              </a:lnSpc>
              <a:spcBef>
                <a:spcPct val="20000"/>
              </a:spcBef>
            </a:pPr>
            <a:r>
              <a:rPr lang="en-US" sz="2400" b="1" dirty="0" smtClean="0">
                <a:solidFill>
                  <a:srgbClr val="6600CC"/>
                </a:solidFill>
              </a:rPr>
              <a:t>3. Social Work Research: </a:t>
            </a:r>
            <a:r>
              <a:rPr lang="en-US" sz="2400" b="1" dirty="0" smtClean="0">
                <a:solidFill>
                  <a:srgbClr val="002060"/>
                </a:solidFill>
              </a:rPr>
              <a:t>Meaning, objectives, steps, types and scope of social work research. </a:t>
            </a:r>
          </a:p>
          <a:p>
            <a:pPr marL="812800" indent="-812800">
              <a:lnSpc>
                <a:spcPct val="80000"/>
              </a:lnSpc>
              <a:spcBef>
                <a:spcPct val="20000"/>
              </a:spcBef>
            </a:pPr>
            <a:r>
              <a:rPr lang="en-US" sz="2400" b="1" dirty="0" smtClean="0">
                <a:solidFill>
                  <a:srgbClr val="6600CC"/>
                </a:solidFill>
              </a:rPr>
              <a:t>4.Basic Concepts in research: </a:t>
            </a:r>
            <a:r>
              <a:rPr lang="en-US" sz="2400" b="1" dirty="0" smtClean="0">
                <a:solidFill>
                  <a:srgbClr val="002060"/>
                </a:solidFill>
              </a:rPr>
              <a:t>Concepts, hypothesis, variables, independent &amp; dependent variables, operational definitions, constructs. </a:t>
            </a:r>
          </a:p>
          <a:p>
            <a:pPr marL="812800" indent="-812800">
              <a:lnSpc>
                <a:spcPct val="80000"/>
              </a:lnSpc>
              <a:spcBef>
                <a:spcPct val="20000"/>
              </a:spcBef>
            </a:pPr>
            <a:r>
              <a:rPr lang="en-US" sz="2400" b="1" dirty="0" smtClean="0">
                <a:solidFill>
                  <a:srgbClr val="6600CC"/>
                </a:solidFill>
              </a:rPr>
              <a:t>5. Ethics in research: </a:t>
            </a:r>
            <a:r>
              <a:rPr lang="en-US" sz="2400" b="1" dirty="0" smtClean="0">
                <a:solidFill>
                  <a:srgbClr val="002060"/>
                </a:solidFill>
              </a:rPr>
              <a:t>Ethical considerations and guidelines. 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B37F141-6D6E-4533-8BFC-737C71077A75}" type="datetime9">
              <a:rPr lang="en-US" smtClean="0"/>
              <a:pPr>
                <a:defRPr/>
              </a:pPr>
              <a:t>1/14/2017 9:09:24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910A6-5A3F-4213-8A9F-58FE099D98F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12800" indent="-812800">
              <a:spcBef>
                <a:spcPts val="1200"/>
              </a:spcBef>
            </a:pPr>
            <a:r>
              <a:rPr lang="en-US" sz="3200" b="1" i="1" dirty="0" smtClean="0">
                <a:solidFill>
                  <a:srgbClr val="FF0000"/>
                </a:solidFill>
              </a:rPr>
              <a:t>Types of variables</a:t>
            </a:r>
            <a:r>
              <a:rPr lang="en-US" sz="3200" b="1" dirty="0" smtClean="0">
                <a:solidFill>
                  <a:srgbClr val="FF0000"/>
                </a:solidFill>
              </a:rPr>
              <a:t>:</a:t>
            </a:r>
          </a:p>
          <a:p>
            <a:pPr marL="812800" indent="-8128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0070C0"/>
                </a:solidFill>
              </a:rPr>
              <a:t>Dependent, independent &amp; intervening variables</a:t>
            </a:r>
          </a:p>
          <a:p>
            <a:pPr marL="812800" indent="-8128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0070C0"/>
                </a:solidFill>
              </a:rPr>
              <a:t>Experimental (active) &amp; measured (assigned) </a:t>
            </a:r>
          </a:p>
          <a:p>
            <a:pPr marL="812800" indent="-8128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0070C0"/>
                </a:solidFill>
              </a:rPr>
              <a:t>Qualitative (categorical) and quantitative (numerical)</a:t>
            </a:r>
          </a:p>
          <a:p>
            <a:pPr marL="812800" indent="-8128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0070C0"/>
                </a:solidFill>
              </a:rPr>
              <a:t>Discrete and Continuous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EB76343-8129-4422-8160-C96E51DBC273}" type="datetime9">
              <a:rPr lang="en-US" smtClean="0"/>
              <a:pPr>
                <a:defRPr/>
              </a:pPr>
              <a:t>1/14/2017 9:09:29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7311D6-6C9E-4106-8362-26EBDC7A546C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3200" b="1">
                <a:solidFill>
                  <a:srgbClr val="1C21E6"/>
                </a:solidFill>
              </a:rPr>
              <a:t>Independent Variable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800" b="1"/>
              <a:t>	</a:t>
            </a:r>
            <a:r>
              <a:rPr lang="en-US" sz="2800" b="1">
                <a:solidFill>
                  <a:schemeClr val="accent2"/>
                </a:solidFill>
              </a:rPr>
              <a:t>The variable which represents the  cause is termed as independent  variable.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800" b="1">
                <a:solidFill>
                  <a:schemeClr val="accent2"/>
                </a:solidFill>
              </a:rPr>
              <a:t>	</a:t>
            </a:r>
            <a:r>
              <a:rPr lang="en-US" sz="2800" b="1">
                <a:solidFill>
                  <a:srgbClr val="800000"/>
                </a:solidFill>
              </a:rPr>
              <a:t>For example : Age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2800" b="1">
              <a:solidFill>
                <a:srgbClr val="80000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3200" b="1">
                <a:solidFill>
                  <a:srgbClr val="6600CC"/>
                </a:solidFill>
              </a:rPr>
              <a:t>Dependent </a:t>
            </a:r>
            <a:r>
              <a:rPr lang="en-US" sz="3200">
                <a:solidFill>
                  <a:srgbClr val="6600CC"/>
                </a:solidFill>
              </a:rPr>
              <a:t> </a:t>
            </a:r>
            <a:r>
              <a:rPr lang="en-US" sz="3200" b="1">
                <a:solidFill>
                  <a:srgbClr val="6600CC"/>
                </a:solidFill>
              </a:rPr>
              <a:t>Variable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800" b="1"/>
              <a:t>	</a:t>
            </a:r>
            <a:r>
              <a:rPr lang="en-US" sz="2800" b="1">
                <a:solidFill>
                  <a:srgbClr val="CC6600"/>
                </a:solidFill>
              </a:rPr>
              <a:t>The variable that is the effect or is the result or outcome of another variable is the dependent variable</a:t>
            </a:r>
            <a:r>
              <a:rPr lang="en-US" sz="2800" b="1">
                <a:solidFill>
                  <a:schemeClr val="accent2"/>
                </a:solidFill>
              </a:rPr>
              <a:t>.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800" b="1">
                <a:solidFill>
                  <a:schemeClr val="accent2"/>
                </a:solidFill>
              </a:rPr>
              <a:t>	For example : Attitude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800" b="1">
              <a:solidFill>
                <a:schemeClr val="accent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57331F3-3DF8-499F-8BE0-2DCCB82964F3}" type="datetime9">
              <a:rPr lang="en-US" smtClean="0"/>
              <a:pPr>
                <a:defRPr/>
              </a:pPr>
              <a:t>1/14/2017 9:09:29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7684EB-93F3-4819-8475-DE0B1B4EE42E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 dirty="0" smtClean="0">
                <a:solidFill>
                  <a:srgbClr val="CC6600"/>
                </a:solidFill>
              </a:rPr>
              <a:t>Hypothesis</a:t>
            </a:r>
            <a:endParaRPr lang="en-US" sz="4400" dirty="0">
              <a:solidFill>
                <a:schemeClr val="tx2"/>
              </a:solidFill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1600200"/>
            <a:ext cx="91440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4400" b="1">
                <a:solidFill>
                  <a:srgbClr val="FF0000"/>
                </a:solidFill>
              </a:rPr>
              <a:t>The term hypothesis can be defined as a proposition or tentative solutions or answers of research questions which are yet to be tested.</a:t>
            </a:r>
            <a:r>
              <a:rPr lang="en-US" sz="28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482BCDC-43AB-4392-86E4-EE793447E9DB}" type="datetime9">
              <a:rPr lang="en-US" smtClean="0"/>
              <a:pPr>
                <a:defRPr/>
              </a:pPr>
              <a:t>1/14/2017 9:09:29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26C6D4-1150-4043-AD9B-01EE7FF0BD93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dirty="0">
                <a:solidFill>
                  <a:schemeClr val="tx2"/>
                </a:solidFill>
              </a:rPr>
              <a:t> </a:t>
            </a:r>
            <a:r>
              <a:rPr lang="en-US" sz="4400" b="1" dirty="0">
                <a:solidFill>
                  <a:schemeClr val="accent2"/>
                </a:solidFill>
              </a:rPr>
              <a:t>Research </a:t>
            </a:r>
            <a:r>
              <a:rPr lang="en-US" sz="4400" b="1" dirty="0" smtClean="0">
                <a:solidFill>
                  <a:schemeClr val="accent2"/>
                </a:solidFill>
              </a:rPr>
              <a:t>Hypothesis</a:t>
            </a:r>
            <a:endParaRPr lang="en-US" sz="4400" b="1" u="sng" dirty="0">
              <a:solidFill>
                <a:srgbClr val="CC6600"/>
              </a:solidFill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4400" b="1" dirty="0">
                <a:solidFill>
                  <a:srgbClr val="FF0066"/>
                </a:solidFill>
              </a:rPr>
              <a:t>The hypothesis derived from a theory is termed as research </a:t>
            </a:r>
            <a:r>
              <a:rPr lang="en-US" sz="4400" b="1" dirty="0" smtClean="0">
                <a:solidFill>
                  <a:srgbClr val="FF0066"/>
                </a:solidFill>
              </a:rPr>
              <a:t>hypothesis</a:t>
            </a:r>
            <a:endParaRPr lang="en-US" sz="44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8AC02F4-0B8A-4C30-ABAD-11F561A06E00}" type="datetime9">
              <a:rPr lang="en-US" smtClean="0"/>
              <a:pPr>
                <a:defRPr/>
              </a:pPr>
              <a:t>1/14/2017 9:09:30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B8CAE1-E795-45A7-8EFA-AA47EE1C61D0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381000" y="4572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 dirty="0" smtClean="0">
                <a:solidFill>
                  <a:srgbClr val="FF33CC"/>
                </a:solidFill>
              </a:rPr>
              <a:t>HYPOTHESES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04800" y="1143000"/>
            <a:ext cx="8610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12800" indent="-812800">
              <a:spcBef>
                <a:spcPts val="1200"/>
              </a:spcBef>
            </a:pPr>
            <a:r>
              <a:rPr lang="en-US" sz="4400" b="1" dirty="0" smtClean="0">
                <a:solidFill>
                  <a:srgbClr val="C00000"/>
                </a:solidFill>
              </a:rPr>
              <a:t>Characteristics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4400" b="1" dirty="0" smtClean="0">
                <a:solidFill>
                  <a:srgbClr val="CC6600"/>
                </a:solidFill>
              </a:rPr>
              <a:t>Empirically testable.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4400" b="1" dirty="0" smtClean="0">
                <a:solidFill>
                  <a:srgbClr val="FF3300"/>
                </a:solidFill>
              </a:rPr>
              <a:t>Must not be moral judgments.</a:t>
            </a:r>
            <a:r>
              <a:rPr lang="en-US" sz="4400" b="1" dirty="0" smtClean="0">
                <a:solidFill>
                  <a:srgbClr val="00FF00"/>
                </a:solidFill>
              </a:rPr>
              <a:t> 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4400" b="1" dirty="0" smtClean="0">
                <a:solidFill>
                  <a:schemeClr val="tx2"/>
                </a:solidFill>
              </a:rPr>
              <a:t>Conceptually clear and specific.</a:t>
            </a:r>
            <a:r>
              <a:rPr lang="en-US" sz="4400" dirty="0" smtClean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910A6-5A3F-4213-8A9F-58FE099D98FE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9CB09D-A857-49CF-BA45-5869D1428EAF}" type="datetime9">
              <a:rPr lang="en-US" smtClean="0"/>
              <a:pPr>
                <a:defRPr/>
              </a:pPr>
              <a:t>1/14/2017 9:09:30 AM</a:t>
            </a:fld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381000" y="4572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</a:rPr>
              <a:t>HYPOTHESES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04800" y="1143000"/>
            <a:ext cx="8610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12800" indent="-812800">
              <a:spcBef>
                <a:spcPts val="1200"/>
              </a:spcBef>
            </a:pPr>
            <a:r>
              <a:rPr lang="en-US" sz="3200" b="1" dirty="0" smtClean="0">
                <a:solidFill>
                  <a:srgbClr val="C00000"/>
                </a:solidFill>
              </a:rPr>
              <a:t>Formulations</a:t>
            </a:r>
            <a:r>
              <a:rPr lang="en-US" sz="3200" b="1" dirty="0" smtClean="0">
                <a:solidFill>
                  <a:srgbClr val="FF33CC"/>
                </a:solidFill>
              </a:rPr>
              <a:t> </a:t>
            </a:r>
            <a:r>
              <a:rPr lang="en-US" sz="3200" b="1" dirty="0" smtClean="0">
                <a:solidFill>
                  <a:srgbClr val="7030A0"/>
                </a:solidFill>
              </a:rPr>
              <a:t>(Difficulties in formulating hypothesis, </a:t>
            </a:r>
            <a:r>
              <a:rPr lang="en-US" sz="3200" b="1" dirty="0" err="1" smtClean="0">
                <a:solidFill>
                  <a:srgbClr val="7030A0"/>
                </a:solidFill>
              </a:rPr>
              <a:t>Ahuja</a:t>
            </a:r>
            <a:r>
              <a:rPr lang="en-US" sz="3200" b="1" dirty="0" smtClean="0">
                <a:solidFill>
                  <a:srgbClr val="7030A0"/>
                </a:solidFill>
              </a:rPr>
              <a:t>, 2012:79)</a:t>
            </a:r>
          </a:p>
          <a:p>
            <a:pPr marL="812800" indent="-8128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0070C0"/>
                </a:solidFill>
              </a:rPr>
              <a:t>Inability to phrase the hypothesis properly</a:t>
            </a:r>
          </a:p>
          <a:p>
            <a:pPr marL="812800" indent="-8128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0070C0"/>
                </a:solidFill>
              </a:rPr>
              <a:t>Absence of clear theoretical framework or knowledge of theoretical framework</a:t>
            </a:r>
          </a:p>
          <a:p>
            <a:pPr marL="812800" indent="-8128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0070C0"/>
                </a:solidFill>
              </a:rPr>
              <a:t>Lack of ability to </a:t>
            </a:r>
            <a:r>
              <a:rPr lang="en-US" sz="3200" b="1" dirty="0" err="1" smtClean="0">
                <a:solidFill>
                  <a:srgbClr val="0070C0"/>
                </a:solidFill>
              </a:rPr>
              <a:t>utilise</a:t>
            </a:r>
            <a:r>
              <a:rPr lang="en-US" sz="3200" b="1" dirty="0" smtClean="0">
                <a:solidFill>
                  <a:srgbClr val="0070C0"/>
                </a:solidFill>
              </a:rPr>
              <a:t> the theoretical framework logically</a:t>
            </a:r>
          </a:p>
          <a:p>
            <a:pPr marL="812800" indent="-812800">
              <a:spcBef>
                <a:spcPts val="1200"/>
              </a:spcBef>
            </a:pPr>
            <a:endParaRPr lang="en-US" sz="3200" b="1" dirty="0" smtClean="0">
              <a:solidFill>
                <a:srgbClr val="0070C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910A6-5A3F-4213-8A9F-58FE099D98FE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B8037C-6D68-4F2E-8FBE-5332CEAE233C}" type="datetime9">
              <a:rPr lang="en-US" smtClean="0"/>
              <a:pPr>
                <a:defRPr/>
              </a:pPr>
              <a:t>1/14/2017 9:09:30 AM</a:t>
            </a:fld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7620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 b="1" u="sng" dirty="0" smtClean="0">
                <a:solidFill>
                  <a:srgbClr val="FF0066"/>
                </a:solidFill>
              </a:rPr>
              <a:t>Steps in testing Hypothesis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7620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 dirty="0" smtClean="0">
                <a:solidFill>
                  <a:schemeClr val="tx2"/>
                </a:solidFill>
              </a:rPr>
              <a:t>State the research hypothesis (H</a:t>
            </a:r>
            <a:r>
              <a:rPr lang="en-US" sz="2800" b="1" baseline="-25000" dirty="0" smtClean="0">
                <a:solidFill>
                  <a:schemeClr val="tx2"/>
                </a:solidFill>
              </a:rPr>
              <a:t>1</a:t>
            </a:r>
            <a:r>
              <a:rPr lang="en-US" sz="2800" b="1" dirty="0" smtClean="0">
                <a:solidFill>
                  <a:schemeClr val="tx2"/>
                </a:solidFill>
              </a:rPr>
              <a:t>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 dirty="0" smtClean="0">
                <a:solidFill>
                  <a:schemeClr val="tx2"/>
                </a:solidFill>
              </a:rPr>
              <a:t>Formulate the null hypothesis (H</a:t>
            </a:r>
            <a:r>
              <a:rPr lang="en-US" sz="2800" b="1" baseline="-25000" dirty="0" smtClean="0">
                <a:solidFill>
                  <a:schemeClr val="tx2"/>
                </a:solidFill>
              </a:rPr>
              <a:t>0</a:t>
            </a:r>
            <a:r>
              <a:rPr lang="en-US" sz="2800" b="1" dirty="0" smtClean="0">
                <a:solidFill>
                  <a:schemeClr val="tx2"/>
                </a:solidFill>
              </a:rPr>
              <a:t>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 dirty="0" smtClean="0">
                <a:solidFill>
                  <a:schemeClr val="tx2"/>
                </a:solidFill>
              </a:rPr>
              <a:t>Choose a statistical test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 dirty="0" smtClean="0">
                <a:solidFill>
                  <a:schemeClr val="tx2"/>
                </a:solidFill>
              </a:rPr>
              <a:t>Specify a significance level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 dirty="0" smtClean="0">
                <a:solidFill>
                  <a:schemeClr val="tx2"/>
                </a:solidFill>
              </a:rPr>
              <a:t>Compute statistical test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 dirty="0" smtClean="0">
                <a:solidFill>
                  <a:schemeClr val="tx2"/>
                </a:solidFill>
              </a:rPr>
              <a:t>Reject / accept  the null hypothesis (H</a:t>
            </a:r>
            <a:r>
              <a:rPr lang="en-US" sz="2800" b="1" baseline="-25000" dirty="0" smtClean="0">
                <a:solidFill>
                  <a:schemeClr val="tx2"/>
                </a:solidFill>
              </a:rPr>
              <a:t>0</a:t>
            </a:r>
            <a:r>
              <a:rPr lang="en-US" sz="2800" b="1" dirty="0" smtClean="0">
                <a:solidFill>
                  <a:schemeClr val="tx2"/>
                </a:solidFill>
              </a:rPr>
              <a:t>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 dirty="0" smtClean="0">
                <a:solidFill>
                  <a:schemeClr val="tx2"/>
                </a:solidFill>
              </a:rPr>
              <a:t>Draw the inference i.e. Accept/reject research hypothesis (H</a:t>
            </a:r>
            <a:r>
              <a:rPr lang="en-US" sz="2800" b="1" baseline="-25000" dirty="0" smtClean="0">
                <a:solidFill>
                  <a:schemeClr val="tx2"/>
                </a:solidFill>
              </a:rPr>
              <a:t>1</a:t>
            </a:r>
            <a:r>
              <a:rPr lang="en-US" sz="2800" b="1" dirty="0" smtClean="0">
                <a:solidFill>
                  <a:schemeClr val="tx2"/>
                </a:solidFill>
              </a:rPr>
              <a:t>)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smtClean="0">
                <a:solidFill>
                  <a:srgbClr val="FF33CC"/>
                </a:solidFill>
              </a:rPr>
              <a:t>(</a:t>
            </a:r>
            <a:r>
              <a:rPr lang="en-US" sz="2800" b="1" dirty="0" err="1" smtClean="0">
                <a:solidFill>
                  <a:srgbClr val="FF33CC"/>
                </a:solidFill>
              </a:rPr>
              <a:t>Lal</a:t>
            </a:r>
            <a:r>
              <a:rPr lang="en-US" sz="2800" b="1" dirty="0" smtClean="0">
                <a:solidFill>
                  <a:srgbClr val="FF33CC"/>
                </a:solidFill>
              </a:rPr>
              <a:t> Das, 2000:35-36)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0E5A3B-3456-4407-AF2E-6E959F3A1732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1CA15E-A90A-458D-86EC-92F746F19DB6}" type="datetime9">
              <a:rPr lang="en-US" smtClean="0"/>
              <a:pPr>
                <a:defRPr/>
              </a:pPr>
              <a:t>1/14/2017 9:09:31 AM</a:t>
            </a:fld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7620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 b="1" u="sng" dirty="0" smtClean="0">
                <a:solidFill>
                  <a:srgbClr val="FF0066"/>
                </a:solidFill>
              </a:rPr>
              <a:t>Types of Hypothesis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7620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600" b="1" dirty="0" smtClean="0">
                <a:solidFill>
                  <a:schemeClr val="tx2"/>
                </a:solidFill>
              </a:rPr>
              <a:t>Working hypothesis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600" b="1" dirty="0" smtClean="0">
                <a:solidFill>
                  <a:schemeClr val="tx2"/>
                </a:solidFill>
              </a:rPr>
              <a:t>Research hypothesis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600" b="1" dirty="0" smtClean="0">
                <a:solidFill>
                  <a:schemeClr val="tx2"/>
                </a:solidFill>
              </a:rPr>
              <a:t>Null hypothesis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600" b="1" dirty="0" smtClean="0">
                <a:solidFill>
                  <a:schemeClr val="tx2"/>
                </a:solidFill>
              </a:rPr>
              <a:t>Alternate hypothesis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600" b="1" dirty="0" smtClean="0">
                <a:solidFill>
                  <a:schemeClr val="tx2"/>
                </a:solidFill>
              </a:rPr>
              <a:t>Statistical hypothesis</a:t>
            </a:r>
            <a:endParaRPr lang="en-US" sz="3600" b="1" dirty="0" smtClean="0">
              <a:solidFill>
                <a:srgbClr val="FF33C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0E5A3B-3456-4407-AF2E-6E959F3A1732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21A23D-23C0-4CCA-BCC3-D76727D2FE6F}" type="datetime9">
              <a:rPr lang="en-US" smtClean="0"/>
              <a:pPr>
                <a:defRPr/>
              </a:pPr>
              <a:t>1/14/2017 9:09:31 AM</a:t>
            </a:fld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609600" y="914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 b="1" dirty="0" smtClean="0">
                <a:solidFill>
                  <a:schemeClr val="accent2"/>
                </a:solidFill>
              </a:rPr>
              <a:t>SOURCES OF HYPOTHESIS</a:t>
            </a:r>
            <a:r>
              <a:rPr lang="en-US" sz="4000" b="1" dirty="0" smtClean="0">
                <a:solidFill>
                  <a:schemeClr val="tx2"/>
                </a:solidFill>
              </a:rPr>
              <a:t/>
            </a:r>
            <a:br>
              <a:rPr lang="en-US" sz="4000" b="1" dirty="0" smtClean="0">
                <a:solidFill>
                  <a:schemeClr val="tx2"/>
                </a:solidFill>
              </a:rPr>
            </a:b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4400" b="1" dirty="0" smtClean="0">
              <a:solidFill>
                <a:srgbClr val="FF0066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4400" b="1" dirty="0" smtClean="0">
                <a:solidFill>
                  <a:srgbClr val="FF0066"/>
                </a:solidFill>
              </a:rPr>
              <a:t>Theories</a:t>
            </a:r>
            <a:endParaRPr lang="en-US" sz="4400" dirty="0">
              <a:solidFill>
                <a:srgbClr val="FF0066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4400" b="1" dirty="0">
                <a:solidFill>
                  <a:schemeClr val="accent2"/>
                </a:solidFill>
              </a:rPr>
              <a:t>Available literature</a:t>
            </a:r>
            <a:r>
              <a:rPr lang="en-US" sz="4400" dirty="0"/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4400" b="1" dirty="0">
                <a:solidFill>
                  <a:srgbClr val="CC6600"/>
                </a:solidFill>
              </a:rPr>
              <a:t>Personal experiences</a:t>
            </a:r>
            <a:r>
              <a:rPr lang="en-US" sz="4400" dirty="0"/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4400" b="1" dirty="0">
                <a:solidFill>
                  <a:srgbClr val="FF66FF"/>
                </a:solidFill>
              </a:rPr>
              <a:t>Findings of other studies</a:t>
            </a:r>
            <a:r>
              <a:rPr lang="en-US" sz="4400" b="1" dirty="0"/>
              <a:t> </a:t>
            </a:r>
            <a:endParaRPr lang="en-US" sz="440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4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A209C7-5533-49FE-817D-8BD96E3CDE3A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396625-2DD3-4323-971D-389473E94426}" type="datetime9">
              <a:rPr lang="en-US" smtClean="0"/>
              <a:pPr>
                <a:defRPr/>
              </a:pPr>
              <a:t>1/14/2017 9:09:31 AM</a:t>
            </a:fld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381000" y="4572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 dirty="0" smtClean="0">
                <a:solidFill>
                  <a:srgbClr val="FF33CC"/>
                </a:solidFill>
              </a:rPr>
              <a:t>FUNCTIONS OF HYPOTHESES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609600" y="1143000"/>
            <a:ext cx="7772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12800" indent="-8128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0070C0"/>
                </a:solidFill>
              </a:rPr>
              <a:t>To test a theory</a:t>
            </a:r>
          </a:p>
          <a:p>
            <a:pPr marL="812800" indent="-8128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0070C0"/>
                </a:solidFill>
              </a:rPr>
              <a:t>To guide social research by offering directions to the structure and operation</a:t>
            </a:r>
          </a:p>
          <a:p>
            <a:pPr marL="812800" indent="-8128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0070C0"/>
                </a:solidFill>
              </a:rPr>
              <a:t>To offer a temporary answer to the research question (describe a social phenomenon)</a:t>
            </a:r>
          </a:p>
          <a:p>
            <a:pPr marL="812800" indent="-8128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0070C0"/>
                </a:solidFill>
              </a:rPr>
              <a:t>To facilitate statistical analysis of variables in the context of hypothesis testing</a:t>
            </a:r>
          </a:p>
          <a:p>
            <a:pPr marL="812800" indent="-812800">
              <a:spcBef>
                <a:spcPts val="1200"/>
              </a:spcBef>
              <a:buFont typeface="Arial" pitchFamily="34" charset="0"/>
              <a:buChar char="•"/>
            </a:pPr>
            <a:endParaRPr lang="en-US" sz="2800" b="1" dirty="0" smtClean="0">
              <a:solidFill>
                <a:srgbClr val="0070C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910A6-5A3F-4213-8A9F-58FE099D98FE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BD13AD-EB6A-42ED-A657-C3F75E57CBDC}" type="datetime9">
              <a:rPr lang="en-US" smtClean="0"/>
              <a:pPr>
                <a:defRPr/>
              </a:pPr>
              <a:t>1/14/2017 9:09:32 AM</a:t>
            </a:fld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Unit 1: </a:t>
            </a:r>
            <a:br>
              <a:rPr lang="en-US" sz="2800" b="1" dirty="0" smtClean="0">
                <a:solidFill>
                  <a:srgbClr val="C00000"/>
                </a:solidFill>
              </a:rPr>
            </a:br>
            <a:r>
              <a:rPr lang="en-US" sz="2800" b="1" dirty="0" smtClean="0">
                <a:solidFill>
                  <a:srgbClr val="C00000"/>
                </a:solidFill>
              </a:rPr>
              <a:t>Fundamentals of scientific methods &amp; research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28600" y="11430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12800" indent="-8128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400" b="1" dirty="0" smtClean="0">
                <a:solidFill>
                  <a:srgbClr val="6600CC"/>
                </a:solidFill>
              </a:rPr>
              <a:t>Scientific Method: </a:t>
            </a:r>
          </a:p>
          <a:p>
            <a:pPr marL="812800" indent="-8128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70C0"/>
                </a:solidFill>
              </a:rPr>
              <a:t>Meaning: </a:t>
            </a:r>
          </a:p>
          <a:p>
            <a:pPr marL="812800" indent="-812800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solidFill>
                  <a:srgbClr val="002060"/>
                </a:solidFill>
              </a:rPr>
              <a:t>Scientific method refers to a body of techniques for </a:t>
            </a:r>
          </a:p>
          <a:p>
            <a:pPr marL="812800" indent="-812800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solidFill>
                  <a:srgbClr val="002060"/>
                </a:solidFill>
              </a:rPr>
              <a:t>	investigating phenomena, </a:t>
            </a:r>
          </a:p>
          <a:p>
            <a:pPr marL="812800" indent="-812800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solidFill>
                  <a:srgbClr val="002060"/>
                </a:solidFill>
              </a:rPr>
              <a:t>	acquiring new knowledge, or </a:t>
            </a:r>
          </a:p>
          <a:p>
            <a:pPr marL="812800" indent="-812800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solidFill>
                  <a:srgbClr val="002060"/>
                </a:solidFill>
              </a:rPr>
              <a:t>	correcting and integrating previous knowledge. </a:t>
            </a:r>
          </a:p>
          <a:p>
            <a:pPr marL="812800" indent="-812800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solidFill>
                  <a:srgbClr val="002060"/>
                </a:solidFill>
              </a:rPr>
              <a:t>A scientific method consists of the collection of data through observation and experimentation, and the formulation and testing of hypotheses. </a:t>
            </a:r>
          </a:p>
          <a:p>
            <a:pPr marL="812800" indent="-812800">
              <a:spcBef>
                <a:spcPts val="600"/>
              </a:spcBef>
              <a:spcAft>
                <a:spcPts val="600"/>
              </a:spcAft>
            </a:pPr>
            <a:endParaRPr lang="en-US" sz="2400" b="1" dirty="0" smtClean="0">
              <a:solidFill>
                <a:srgbClr val="00206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B37F141-6D6E-4533-8BFC-737C71077A75}" type="datetime9">
              <a:rPr lang="en-US" smtClean="0"/>
              <a:pPr>
                <a:defRPr/>
              </a:pPr>
              <a:t>1/14/2017 9:09:24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910A6-5A3F-4213-8A9F-58FE099D98F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381000" y="4572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 dirty="0" smtClean="0">
                <a:solidFill>
                  <a:srgbClr val="FF33CC"/>
                </a:solidFill>
              </a:rPr>
              <a:t>FUNCTIONS OF HYPOTHESES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04800" y="1143000"/>
            <a:ext cx="8610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12800" indent="-812800">
              <a:spcBef>
                <a:spcPts val="1200"/>
              </a:spcBef>
              <a:buFont typeface="Arial" pitchFamily="34" charset="0"/>
              <a:buChar char="•"/>
            </a:pPr>
            <a:endParaRPr lang="en-US" sz="2400" b="1" dirty="0" smtClean="0">
              <a:solidFill>
                <a:srgbClr val="0070C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910A6-5A3F-4213-8A9F-58FE099D98FE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18DF93-D586-427E-8E94-3018D6612E4A}" type="datetime9">
              <a:rPr lang="en-US" smtClean="0"/>
              <a:pPr>
                <a:defRPr/>
              </a:pPr>
              <a:t>1/14/2017 9:09:32 AM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43000" y="1371600"/>
            <a:ext cx="670560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12800" indent="-8128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0070C0"/>
                </a:solidFill>
              </a:rPr>
              <a:t>To help the social scientists to suggest a theory that may explain and predict events</a:t>
            </a:r>
          </a:p>
          <a:p>
            <a:pPr marL="812800" indent="-8128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0070C0"/>
                </a:solidFill>
              </a:rPr>
              <a:t>To help formulating social policy</a:t>
            </a:r>
          </a:p>
          <a:p>
            <a:pPr marL="812800" indent="-8128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0070C0"/>
                </a:solidFill>
              </a:rPr>
              <a:t>To assist in refuting certain common sense notions</a:t>
            </a:r>
          </a:p>
          <a:p>
            <a:pPr marL="812800" indent="-8128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800" b="1" dirty="0" smtClean="0">
                <a:solidFill>
                  <a:srgbClr val="0070C0"/>
                </a:solidFill>
              </a:rPr>
              <a:t>To indicate need for change in systems and structures by providing new knowledge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 b="1" dirty="0">
                <a:solidFill>
                  <a:srgbClr val="FF3300"/>
                </a:solidFill>
              </a:rPr>
              <a:t>Examples of Research Hypotheses</a:t>
            </a:r>
            <a:r>
              <a:rPr lang="en-US" sz="4000" b="1" dirty="0">
                <a:solidFill>
                  <a:srgbClr val="00FF00"/>
                </a:solidFill>
              </a:rPr>
              <a:t> </a:t>
            </a:r>
            <a:r>
              <a:rPr lang="en-US" sz="4000" b="1" dirty="0" smtClean="0">
                <a:solidFill>
                  <a:srgbClr val="00FF00"/>
                </a:solidFill>
              </a:rPr>
              <a:t> </a:t>
            </a:r>
            <a:endParaRPr lang="en-US" sz="4000" b="1" dirty="0">
              <a:solidFill>
                <a:srgbClr val="00FF00"/>
              </a:solidFill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609600" y="17526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b="1">
                <a:solidFill>
                  <a:srgbClr val="FF0066"/>
                </a:solidFill>
              </a:rPr>
              <a:t>Physical and psychological health and satisfaction with life among the older adults are likely to be associated.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b="1">
                <a:solidFill>
                  <a:schemeClr val="accent2"/>
                </a:solidFill>
              </a:rPr>
              <a:t>There may be a direct association between loneliness and life satisfaction</a:t>
            </a:r>
            <a:r>
              <a:rPr lang="en-US" sz="2800"/>
              <a:t>. 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b="1">
                <a:solidFill>
                  <a:schemeClr val="tx2"/>
                </a:solidFill>
              </a:rPr>
              <a:t>It is possible that older adults with  high social support systems would experience better satisfaction with life.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en-US" sz="2800" b="1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8908097-3D47-462A-BE99-8B8FC5B7FDBB}" type="datetime9">
              <a:rPr lang="en-US" smtClean="0"/>
              <a:pPr>
                <a:defRPr/>
              </a:pPr>
              <a:t>1/14/2017 9:09:32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5088B5-BA70-4220-9BE2-D7B95BF5F2DB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 b="1" dirty="0">
                <a:solidFill>
                  <a:srgbClr val="FF3300"/>
                </a:solidFill>
              </a:rPr>
              <a:t>Examples of Research </a:t>
            </a:r>
            <a:r>
              <a:rPr lang="en-US" sz="4000" b="1" dirty="0" smtClean="0">
                <a:solidFill>
                  <a:srgbClr val="FF3300"/>
                </a:solidFill>
              </a:rPr>
              <a:t>Hypotheses</a:t>
            </a:r>
            <a:endParaRPr lang="en-US" sz="4000" b="1" dirty="0">
              <a:solidFill>
                <a:srgbClr val="00FF00"/>
              </a:solidFill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609600" y="17526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b="1">
                <a:solidFill>
                  <a:srgbClr val="FF0066"/>
                </a:solidFill>
              </a:rPr>
              <a:t>Personal characteristics and employees morale are likely to be associated.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b="1">
                <a:solidFill>
                  <a:srgbClr val="1C21E6"/>
                </a:solidFill>
              </a:rPr>
              <a:t>There may be a direct association between self-esteem and employees morale</a:t>
            </a:r>
            <a:r>
              <a:rPr lang="en-US" sz="3200">
                <a:solidFill>
                  <a:srgbClr val="1C21E6"/>
                </a:solidFill>
              </a:rPr>
              <a:t>. 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b="1">
                <a:solidFill>
                  <a:schemeClr val="tx2"/>
                </a:solidFill>
              </a:rPr>
              <a:t>It is possible that employees with  higher level of motivation would have higher level of morale.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en-US" sz="3200" b="1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3D02D20-DBA4-46DD-AE2E-9C0E98B11F57}" type="datetime9">
              <a:rPr lang="en-US" smtClean="0"/>
              <a:pPr>
                <a:defRPr/>
              </a:pPr>
              <a:t>1/14/2017 9:09:32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3DD7B0-0FE1-4251-B62A-E40D8F22E1BD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IN" sz="4400" b="1" i="1" dirty="0" smtClean="0">
                <a:solidFill>
                  <a:srgbClr val="0070C0"/>
                </a:solidFill>
              </a:rPr>
              <a:t>Operational definitions</a:t>
            </a:r>
            <a:r>
              <a:rPr lang="en-US" sz="4400" dirty="0" smtClean="0">
                <a:solidFill>
                  <a:srgbClr val="0070C0"/>
                </a:solidFill>
              </a:rPr>
              <a:t> </a:t>
            </a:r>
            <a:endParaRPr lang="en-US" sz="4400" dirty="0">
              <a:solidFill>
                <a:srgbClr val="0070C0"/>
              </a:solidFill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04800" y="1447800"/>
            <a:ext cx="8534400" cy="468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b="1" dirty="0" smtClean="0">
                <a:solidFill>
                  <a:srgbClr val="002060"/>
                </a:solidFill>
              </a:rPr>
              <a:t>Operational definition is the researcher’s definition of the variables used in the  research.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b="1" dirty="0" smtClean="0">
                <a:solidFill>
                  <a:srgbClr val="002060"/>
                </a:solidFill>
              </a:rPr>
              <a:t>Operational definition modifies and limits the general meaning of the variables.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b="1" dirty="0" smtClean="0">
                <a:solidFill>
                  <a:srgbClr val="002060"/>
                </a:solidFill>
              </a:rPr>
              <a:t>Operational definition may slightly differ from the common man’s understanding of the term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CB3FE6E-43D4-4449-A73C-F61C4EA63913}" type="datetime9">
              <a:rPr lang="en-US" smtClean="0"/>
              <a:pPr>
                <a:defRPr/>
              </a:pPr>
              <a:t>1/14/2017 9:09:33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26C6D4-1150-4043-AD9B-01EE7FF0BD93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IN" sz="4400" b="1" i="1" dirty="0" smtClean="0">
                <a:solidFill>
                  <a:srgbClr val="0070C0"/>
                </a:solidFill>
              </a:rPr>
              <a:t>Operational definitions</a:t>
            </a:r>
            <a:r>
              <a:rPr lang="en-US" sz="4400" dirty="0" smtClean="0">
                <a:solidFill>
                  <a:srgbClr val="0070C0"/>
                </a:solidFill>
              </a:rPr>
              <a:t> </a:t>
            </a:r>
            <a:endParaRPr lang="en-US" sz="4400" dirty="0">
              <a:solidFill>
                <a:srgbClr val="0070C0"/>
              </a:solidFill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457200" y="1600200"/>
            <a:ext cx="8153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b="1" dirty="0" smtClean="0">
                <a:solidFill>
                  <a:srgbClr val="002060"/>
                </a:solidFill>
              </a:rPr>
              <a:t>Operational definition makes the variables SMART (specific, measurable,  authentic, realistic and time-bound)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b="1" dirty="0" smtClean="0">
                <a:solidFill>
                  <a:srgbClr val="002060"/>
                </a:solidFill>
              </a:rPr>
              <a:t>Researcher defines , explains, interprets, and describes meaningfully every term used in the topic, objectives and hypothesis 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CB3FE6E-43D4-4449-A73C-F61C4EA63913}" type="datetime9">
              <a:rPr lang="en-US" smtClean="0"/>
              <a:pPr>
                <a:defRPr/>
              </a:pPr>
              <a:t>1/14/2017 9:09:33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26C6D4-1150-4043-AD9B-01EE7FF0BD93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>
                <a:solidFill>
                  <a:srgbClr val="6600CC"/>
                </a:solidFill>
              </a:rPr>
              <a:t>5. Ethics in research: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b="1" dirty="0" smtClean="0">
                <a:solidFill>
                  <a:srgbClr val="002060"/>
                </a:solidFill>
              </a:rPr>
              <a:t>Ethical </a:t>
            </a:r>
            <a:r>
              <a:rPr lang="en-US" sz="2800" b="1" dirty="0" smtClean="0">
                <a:solidFill>
                  <a:srgbClr val="002060"/>
                </a:solidFill>
              </a:rPr>
              <a:t>considerations and guidelines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C7481B-2239-4F45-977F-576B37CFFAE4}" type="datetime9">
              <a:rPr lang="en-US" smtClean="0"/>
              <a:pPr>
                <a:defRPr/>
              </a:pPr>
              <a:t>1/14/2017 9:13:03 AM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DE079E-EA8D-4864-BB93-904ED0900ACD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  <p:transition spd="slow">
    <p:push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533400"/>
            <a:ext cx="8458200" cy="5791201"/>
          </a:xfrm>
        </p:spPr>
        <p:txBody>
          <a:bodyPr/>
          <a:lstStyle/>
          <a:p>
            <a:pPr marL="812800" indent="-812800" algn="ctr">
              <a:lnSpc>
                <a:spcPct val="80000"/>
              </a:lnSpc>
              <a:spcBef>
                <a:spcPts val="1200"/>
              </a:spcBef>
              <a:buNone/>
            </a:pPr>
            <a:r>
              <a:rPr lang="en-US" sz="32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Ethics in research: Ethical considerations </a:t>
            </a:r>
          </a:p>
          <a:p>
            <a:pPr marL="1179513" lvl="1" indent="-812800">
              <a:lnSpc>
                <a:spcPct val="8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rgbClr val="00B0F0"/>
                </a:solidFill>
              </a:rPr>
              <a:t>Social Work – value based profession</a:t>
            </a:r>
          </a:p>
          <a:p>
            <a:pPr marL="1179513" lvl="1" indent="-812800">
              <a:lnSpc>
                <a:spcPct val="8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rgbClr val="00B0F0"/>
                </a:solidFill>
              </a:rPr>
              <a:t>Social work research deals with ethically sensitive data</a:t>
            </a:r>
          </a:p>
          <a:p>
            <a:pPr marL="1179513" lvl="1" indent="-812800">
              <a:lnSpc>
                <a:spcPct val="8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rgbClr val="00B0F0"/>
                </a:solidFill>
              </a:rPr>
              <a:t>Deals with large volume of confidential data</a:t>
            </a:r>
          </a:p>
          <a:p>
            <a:pPr marL="1179513" lvl="1" indent="-812800">
              <a:lnSpc>
                <a:spcPct val="8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rgbClr val="00B0F0"/>
                </a:solidFill>
              </a:rPr>
              <a:t>Need to cooperate with each other (practitioners and academicians)</a:t>
            </a:r>
          </a:p>
          <a:p>
            <a:pPr marL="1179513" lvl="1" indent="-812800">
              <a:lnSpc>
                <a:spcPct val="8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rgbClr val="00B0F0"/>
                </a:solidFill>
              </a:rPr>
              <a:t>Need for sharing the research findings to promote profession</a:t>
            </a:r>
          </a:p>
          <a:p>
            <a:pPr marL="1179513" lvl="1" indent="-812800">
              <a:lnSpc>
                <a:spcPct val="8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rgbClr val="00B0F0"/>
                </a:solidFill>
              </a:rPr>
              <a:t>Need to keep away from plagiarism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9F265F4-5865-4F81-9DB5-D4AE90133911}" type="datetime9">
              <a:rPr lang="en-US" smtClean="0"/>
              <a:pPr>
                <a:defRPr/>
              </a:pPr>
              <a:t>1/14/2017 9:09:33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AAAB9F-1EA1-440F-9F00-BDAC215B75D7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09600"/>
            <a:ext cx="8610600" cy="5715001"/>
          </a:xfrm>
        </p:spPr>
        <p:txBody>
          <a:bodyPr/>
          <a:lstStyle/>
          <a:p>
            <a:pPr marL="812800" indent="0" algn="ctr">
              <a:lnSpc>
                <a:spcPct val="80000"/>
              </a:lnSpc>
              <a:spcBef>
                <a:spcPts val="1200"/>
              </a:spcBef>
              <a:buNone/>
            </a:pP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Ethics in research: Ethical guidelines</a:t>
            </a:r>
          </a:p>
          <a:p>
            <a:pPr marL="1179513" lvl="1" indent="-812800">
              <a:lnSpc>
                <a:spcPct val="8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rgbClr val="00B0F0"/>
                </a:solidFill>
              </a:rPr>
              <a:t>Prior consent for collecting data (informed consent)</a:t>
            </a:r>
          </a:p>
          <a:p>
            <a:pPr marL="1179513" lvl="1" indent="-812800">
              <a:lnSpc>
                <a:spcPct val="8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rgbClr val="00B0F0"/>
                </a:solidFill>
              </a:rPr>
              <a:t>consent about the nature, extent, and duration of the participation requested </a:t>
            </a:r>
          </a:p>
          <a:p>
            <a:pPr marL="1179513" lvl="1" indent="-812800">
              <a:lnSpc>
                <a:spcPct val="8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rgbClr val="00B0F0"/>
                </a:solidFill>
              </a:rPr>
              <a:t>disclosure of the risks and benefits of participation in the research</a:t>
            </a:r>
          </a:p>
          <a:p>
            <a:pPr marL="1179513" lvl="1" indent="-812800">
              <a:lnSpc>
                <a:spcPct val="8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rgbClr val="00B0F0"/>
                </a:solidFill>
              </a:rPr>
              <a:t>obtain written consent from an appropriate proxy (special participants)</a:t>
            </a:r>
          </a:p>
          <a:p>
            <a:pPr marL="1179513" lvl="1" indent="-812800">
              <a:lnSpc>
                <a:spcPct val="8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rgbClr val="00B0F0"/>
                </a:solidFill>
              </a:rPr>
              <a:t>avoid conflicts of interest and dual relationships with participants (resolve in the participants’ interests)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9F265F4-5865-4F81-9DB5-D4AE90133911}" type="datetime9">
              <a:rPr lang="en-US" smtClean="0"/>
              <a:pPr>
                <a:defRPr/>
              </a:pPr>
              <a:t>1/14/2017 9:09:34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AAAB9F-1EA1-440F-9F00-BDAC215B75D7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09600"/>
            <a:ext cx="8610600" cy="5715001"/>
          </a:xfrm>
        </p:spPr>
        <p:txBody>
          <a:bodyPr/>
          <a:lstStyle/>
          <a:p>
            <a:pPr marL="812800" indent="0" algn="ctr">
              <a:lnSpc>
                <a:spcPct val="80000"/>
              </a:lnSpc>
              <a:spcBef>
                <a:spcPts val="1200"/>
              </a:spcBef>
              <a:buNone/>
            </a:pP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Ethics in research: Ethical guidelines</a:t>
            </a:r>
          </a:p>
          <a:p>
            <a:pPr marL="1179513" lvl="1" indent="-812800">
              <a:lnSpc>
                <a:spcPct val="80000"/>
              </a:lnSpc>
              <a:spcBef>
                <a:spcPts val="1200"/>
              </a:spcBef>
              <a:buFont typeface="+mj-lt"/>
              <a:buAutoNum type="arabicPeriod" startAt="6"/>
            </a:pPr>
            <a:r>
              <a:rPr lang="en-US" sz="2800" b="1" dirty="0" smtClean="0">
                <a:solidFill>
                  <a:srgbClr val="00B0F0"/>
                </a:solidFill>
              </a:rPr>
              <a:t>Freedom to withdraw cooperation at any time</a:t>
            </a:r>
          </a:p>
          <a:p>
            <a:pPr marL="1179513" lvl="1" indent="-812800">
              <a:lnSpc>
                <a:spcPct val="80000"/>
              </a:lnSpc>
              <a:spcBef>
                <a:spcPts val="1200"/>
              </a:spcBef>
              <a:buFont typeface="+mj-lt"/>
              <a:buAutoNum type="arabicPeriod" startAt="6"/>
            </a:pPr>
            <a:r>
              <a:rPr lang="en-US" sz="2800" b="1" dirty="0" smtClean="0">
                <a:solidFill>
                  <a:srgbClr val="00B0F0"/>
                </a:solidFill>
              </a:rPr>
              <a:t>Keep the identity confidential or anonymous</a:t>
            </a:r>
          </a:p>
          <a:p>
            <a:pPr marL="1179513" lvl="1" indent="-812800">
              <a:lnSpc>
                <a:spcPct val="80000"/>
              </a:lnSpc>
              <a:spcBef>
                <a:spcPts val="1200"/>
              </a:spcBef>
              <a:buFont typeface="+mj-lt"/>
              <a:buAutoNum type="arabicPeriod" startAt="6"/>
            </a:pPr>
            <a:r>
              <a:rPr lang="en-US" sz="2800" b="1" dirty="0" smtClean="0">
                <a:solidFill>
                  <a:srgbClr val="00B0F0"/>
                </a:solidFill>
              </a:rPr>
              <a:t>protect participants from stress, harm, danger, or deprivation</a:t>
            </a:r>
          </a:p>
          <a:p>
            <a:pPr marL="1179513" lvl="1" indent="-812800">
              <a:lnSpc>
                <a:spcPct val="80000"/>
              </a:lnSpc>
              <a:spcBef>
                <a:spcPts val="1200"/>
              </a:spcBef>
              <a:buFont typeface="+mj-lt"/>
              <a:buAutoNum type="arabicPeriod" startAt="6"/>
            </a:pPr>
            <a:r>
              <a:rPr lang="en-US" sz="2800" b="1" dirty="0" smtClean="0">
                <a:solidFill>
                  <a:srgbClr val="00B0F0"/>
                </a:solidFill>
              </a:rPr>
              <a:t>Permission to publish information</a:t>
            </a:r>
          </a:p>
          <a:p>
            <a:pPr marL="1179513" lvl="1" indent="-812800">
              <a:lnSpc>
                <a:spcPct val="80000"/>
              </a:lnSpc>
              <a:spcBef>
                <a:spcPts val="1200"/>
              </a:spcBef>
              <a:buFont typeface="+mj-lt"/>
              <a:buAutoNum type="arabicPeriod" startAt="6"/>
            </a:pPr>
            <a:r>
              <a:rPr lang="en-US" sz="2800" b="1" dirty="0" smtClean="0">
                <a:solidFill>
                  <a:srgbClr val="00B0F0"/>
                </a:solidFill>
              </a:rPr>
              <a:t>report research findings accurately; do not fabricate; acknowledge proper sources</a:t>
            </a:r>
          </a:p>
          <a:p>
            <a:pPr marL="1179513" lvl="1" indent="-812800">
              <a:lnSpc>
                <a:spcPct val="80000"/>
              </a:lnSpc>
              <a:spcBef>
                <a:spcPts val="1200"/>
              </a:spcBef>
              <a:buFont typeface="+mj-lt"/>
              <a:buAutoNum type="arabicPeriod" startAt="6"/>
            </a:pPr>
            <a:r>
              <a:rPr lang="en-US" sz="2800" b="1" dirty="0" smtClean="0">
                <a:solidFill>
                  <a:srgbClr val="00B0F0"/>
                </a:solidFill>
              </a:rPr>
              <a:t>Create locally useful literature</a:t>
            </a:r>
          </a:p>
          <a:p>
            <a:pPr marL="1179513" lvl="1" indent="-812800">
              <a:lnSpc>
                <a:spcPct val="80000"/>
              </a:lnSpc>
              <a:spcBef>
                <a:spcPts val="1200"/>
              </a:spcBef>
              <a:buNone/>
            </a:pPr>
            <a:endParaRPr lang="en-US" sz="2800" b="1" dirty="0" smtClean="0">
              <a:solidFill>
                <a:srgbClr val="00B0F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9F265F4-5865-4F81-9DB5-D4AE90133911}" type="datetime9">
              <a:rPr lang="en-US" smtClean="0"/>
              <a:pPr>
                <a:defRPr/>
              </a:pPr>
              <a:t>1/14/2017 9:09:34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AAAB9F-1EA1-440F-9F00-BDAC215B75D7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81000"/>
            <a:ext cx="8458200" cy="5943601"/>
          </a:xfrm>
        </p:spPr>
        <p:txBody>
          <a:bodyPr/>
          <a:lstStyle/>
          <a:p>
            <a:pPr marL="812800" indent="0" algn="ctr">
              <a:lnSpc>
                <a:spcPct val="80000"/>
              </a:lnSpc>
              <a:spcBef>
                <a:spcPts val="1200"/>
              </a:spcBef>
              <a:buNone/>
            </a:pPr>
            <a:r>
              <a:rPr lang="en-US" sz="36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Ethical guidelines in social science research and social work research</a:t>
            </a:r>
          </a:p>
          <a:p>
            <a:pPr marL="1179513" lvl="1" indent="-812800">
              <a:lnSpc>
                <a:spcPct val="80000"/>
              </a:lnSpc>
              <a:spcBef>
                <a:spcPts val="1200"/>
              </a:spcBef>
              <a:buFont typeface="+mj-lt"/>
              <a:buAutoNum type="arabicPeriod" startAt="12"/>
            </a:pPr>
            <a:r>
              <a:rPr lang="en-US" sz="2800" b="1" dirty="0" smtClean="0">
                <a:solidFill>
                  <a:srgbClr val="00B0F0"/>
                </a:solidFill>
              </a:rPr>
              <a:t>Cooperate with colleague</a:t>
            </a:r>
          </a:p>
          <a:p>
            <a:pPr marL="1179513" lvl="1" indent="-812800">
              <a:lnSpc>
                <a:spcPct val="80000"/>
              </a:lnSpc>
              <a:spcBef>
                <a:spcPts val="1200"/>
              </a:spcBef>
              <a:buFont typeface="+mj-lt"/>
              <a:buAutoNum type="arabicPeriod" startAt="12"/>
            </a:pPr>
            <a:r>
              <a:rPr lang="en-US" sz="2800" b="1" dirty="0" smtClean="0">
                <a:solidFill>
                  <a:srgbClr val="00B0F0"/>
                </a:solidFill>
              </a:rPr>
              <a:t>Participate in collaborative policy researches</a:t>
            </a:r>
          </a:p>
          <a:p>
            <a:pPr marL="1179513" lvl="1" indent="-812800">
              <a:lnSpc>
                <a:spcPct val="80000"/>
              </a:lnSpc>
              <a:spcBef>
                <a:spcPts val="1200"/>
              </a:spcBef>
              <a:buFont typeface="+mj-lt"/>
              <a:buAutoNum type="arabicPeriod" startAt="12"/>
            </a:pPr>
            <a:r>
              <a:rPr lang="en-US" sz="2800" b="1" dirty="0" smtClean="0">
                <a:solidFill>
                  <a:srgbClr val="00B0F0"/>
                </a:solidFill>
              </a:rPr>
              <a:t>Attend professional conferences and share research based knowledge</a:t>
            </a:r>
          </a:p>
          <a:p>
            <a:pPr marL="1179513" lvl="1" indent="-812800">
              <a:lnSpc>
                <a:spcPct val="80000"/>
              </a:lnSpc>
              <a:spcBef>
                <a:spcPts val="1200"/>
              </a:spcBef>
              <a:buFont typeface="+mj-lt"/>
              <a:buAutoNum type="arabicPeriod" startAt="12"/>
            </a:pPr>
            <a:r>
              <a:rPr lang="en-US" sz="2800" b="1" dirty="0" smtClean="0">
                <a:solidFill>
                  <a:srgbClr val="00B0F0"/>
                </a:solidFill>
              </a:rPr>
              <a:t>Evaluation research for evidence based practice</a:t>
            </a:r>
          </a:p>
          <a:p>
            <a:pPr marL="1179513" lvl="1" indent="-812800">
              <a:lnSpc>
                <a:spcPct val="80000"/>
              </a:lnSpc>
              <a:spcBef>
                <a:spcPts val="1200"/>
              </a:spcBef>
              <a:buFont typeface="+mj-lt"/>
              <a:buAutoNum type="arabicPeriod" startAt="12"/>
            </a:pPr>
            <a:r>
              <a:rPr lang="en-US" sz="2800" b="1" dirty="0" smtClean="0">
                <a:solidFill>
                  <a:srgbClr val="00B0F0"/>
                </a:solidFill>
              </a:rPr>
              <a:t>Intervention research for practice based knowledge</a:t>
            </a:r>
          </a:p>
          <a:p>
            <a:pPr marL="1179513" lvl="1" indent="-812800">
              <a:lnSpc>
                <a:spcPct val="80000"/>
              </a:lnSpc>
              <a:spcBef>
                <a:spcPts val="1200"/>
              </a:spcBef>
              <a:buFont typeface="+mj-lt"/>
              <a:buAutoNum type="arabicPeriod" startAt="12"/>
            </a:pPr>
            <a:r>
              <a:rPr lang="en-US" sz="2800" b="1" dirty="0" smtClean="0">
                <a:solidFill>
                  <a:srgbClr val="00B0F0"/>
                </a:solidFill>
              </a:rPr>
              <a:t>educate themselves, their students, and their colleagues about responsible research practices</a:t>
            </a:r>
          </a:p>
          <a:p>
            <a:pPr marL="1179513" lvl="1" indent="-812800">
              <a:lnSpc>
                <a:spcPct val="80000"/>
              </a:lnSpc>
              <a:spcBef>
                <a:spcPts val="1200"/>
              </a:spcBef>
              <a:buNone/>
            </a:pPr>
            <a:endParaRPr lang="en-US" sz="2800" b="1" dirty="0" smtClean="0">
              <a:solidFill>
                <a:srgbClr val="00B0F0"/>
              </a:solidFill>
            </a:endParaRPr>
          </a:p>
          <a:p>
            <a:pPr marL="1179513" lvl="1" indent="-812800">
              <a:lnSpc>
                <a:spcPct val="80000"/>
              </a:lnSpc>
              <a:spcBef>
                <a:spcPts val="1200"/>
              </a:spcBef>
              <a:buNone/>
            </a:pPr>
            <a:endParaRPr lang="en-US" sz="2800" b="1" dirty="0" smtClean="0">
              <a:solidFill>
                <a:srgbClr val="00B0F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9F265F4-5865-4F81-9DB5-D4AE90133911}" type="datetime9">
              <a:rPr lang="en-US" smtClean="0"/>
              <a:pPr>
                <a:defRPr/>
              </a:pPr>
              <a:t>1/14/2017 9:09:34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AAAB9F-1EA1-440F-9F00-BDAC215B75D7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Unit 1: </a:t>
            </a:r>
            <a:br>
              <a:rPr lang="en-US" sz="2800" b="1" dirty="0" smtClean="0">
                <a:solidFill>
                  <a:srgbClr val="C00000"/>
                </a:solidFill>
              </a:rPr>
            </a:br>
            <a:r>
              <a:rPr lang="en-US" sz="2800" b="1" dirty="0" smtClean="0">
                <a:solidFill>
                  <a:srgbClr val="C00000"/>
                </a:solidFill>
              </a:rPr>
              <a:t>Fundamentals of scientific methods &amp; research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28600" y="11430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12800" indent="-812800">
              <a:spcBef>
                <a:spcPts val="600"/>
              </a:spcBef>
            </a:pPr>
            <a:r>
              <a:rPr lang="en-US" sz="2400" b="1" dirty="0" smtClean="0">
                <a:solidFill>
                  <a:srgbClr val="6600CC"/>
                </a:solidFill>
              </a:rPr>
              <a:t>goal and characteristics of scientific method</a:t>
            </a:r>
          </a:p>
          <a:p>
            <a:pPr marL="812800" indent="-8128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</a:rPr>
              <a:t>Method where insight into the unknown is made by  </a:t>
            </a:r>
          </a:p>
          <a:p>
            <a:pPr marL="812800" indent="-812800">
              <a:spcBef>
                <a:spcPts val="600"/>
              </a:spcBef>
            </a:pPr>
            <a:r>
              <a:rPr lang="en-US" sz="2400" b="1" dirty="0" smtClean="0">
                <a:solidFill>
                  <a:srgbClr val="002060"/>
                </a:solidFill>
              </a:rPr>
              <a:t>	1) identifying  a problem that defines the goal, </a:t>
            </a:r>
          </a:p>
          <a:p>
            <a:pPr marL="812800" indent="-812800">
              <a:spcBef>
                <a:spcPts val="600"/>
              </a:spcBef>
            </a:pPr>
            <a:r>
              <a:rPr lang="en-US" sz="2400" b="1" dirty="0" smtClean="0">
                <a:solidFill>
                  <a:srgbClr val="002060"/>
                </a:solidFill>
              </a:rPr>
              <a:t>	2) states the hypothesis that when confirmed, resolves the problem, </a:t>
            </a:r>
          </a:p>
          <a:p>
            <a:pPr marL="812800" indent="-812800">
              <a:spcBef>
                <a:spcPts val="600"/>
              </a:spcBef>
            </a:pPr>
            <a:r>
              <a:rPr lang="en-US" sz="2400" b="1" dirty="0" smtClean="0">
                <a:solidFill>
                  <a:srgbClr val="002060"/>
                </a:solidFill>
              </a:rPr>
              <a:t>	3) gathering data relevant to the hypothesis, </a:t>
            </a:r>
          </a:p>
          <a:p>
            <a:pPr marL="812800" indent="-812800">
              <a:spcBef>
                <a:spcPts val="600"/>
              </a:spcBef>
            </a:pPr>
            <a:r>
              <a:rPr lang="en-US" sz="2400" b="1" dirty="0" smtClean="0">
                <a:solidFill>
                  <a:srgbClr val="002060"/>
                </a:solidFill>
              </a:rPr>
              <a:t>	4) analyzing and interpreting data to see if data supported the hypothesis nor not; also uses both deductive and inductive reasoning.</a:t>
            </a:r>
          </a:p>
          <a:p>
            <a:pPr marL="812800" indent="-8128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 smtClean="0">
              <a:solidFill>
                <a:srgbClr val="00206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B37F141-6D6E-4533-8BFC-737C71077A75}" type="datetime9">
              <a:rPr lang="en-US" smtClean="0"/>
              <a:pPr>
                <a:defRPr/>
              </a:pPr>
              <a:t>1/14/2017 9:09:24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910A6-5A3F-4213-8A9F-58FE099D98F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ChangeArrowheads="1"/>
          </p:cNvSpPr>
          <p:nvPr/>
        </p:nvSpPr>
        <p:spPr bwMode="auto">
          <a:xfrm>
            <a:off x="381000" y="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Reference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206851" name="Rectangle 3"/>
          <p:cNvSpPr>
            <a:spLocks noChangeArrowheads="1"/>
          </p:cNvSpPr>
          <p:nvPr/>
        </p:nvSpPr>
        <p:spPr bwMode="auto">
          <a:xfrm>
            <a:off x="609600" y="1371600"/>
            <a:ext cx="8229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70C0"/>
                </a:solidFill>
              </a:rPr>
              <a:t>Ivan Diamonds and Juliet Jefferies (2001) </a:t>
            </a:r>
            <a:r>
              <a:rPr lang="en-US" sz="2400" b="1" i="1" dirty="0" smtClean="0">
                <a:solidFill>
                  <a:srgbClr val="FF33CC"/>
                </a:solidFill>
              </a:rPr>
              <a:t>Beginning Statistics – An Introduction to Social Scientists,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London: Sage Publications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70C0"/>
                </a:solidFill>
              </a:rPr>
              <a:t>Dr DK </a:t>
            </a:r>
            <a:r>
              <a:rPr lang="en-US" sz="2400" b="1" dirty="0" err="1" smtClean="0">
                <a:solidFill>
                  <a:srgbClr val="0070C0"/>
                </a:solidFill>
              </a:rPr>
              <a:t>Laldas</a:t>
            </a:r>
            <a:r>
              <a:rPr lang="en-US" sz="2400" b="1" dirty="0" smtClean="0">
                <a:solidFill>
                  <a:srgbClr val="0070C0"/>
                </a:solidFill>
              </a:rPr>
              <a:t> (2008) </a:t>
            </a:r>
            <a:r>
              <a:rPr lang="en-US" sz="2400" b="1" i="1" dirty="0" smtClean="0">
                <a:solidFill>
                  <a:srgbClr val="FF33CC"/>
                </a:solidFill>
              </a:rPr>
              <a:t>Practice of Social Research</a:t>
            </a:r>
            <a:r>
              <a:rPr lang="en-US" sz="2400" b="1" dirty="0" smtClean="0">
                <a:solidFill>
                  <a:srgbClr val="0070C0"/>
                </a:solidFill>
              </a:rPr>
              <a:t> at Research Methodology Workshop at CSRD-ISWR, Ahmednagar on 23-26, July, 2008.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70C0"/>
                </a:solidFill>
              </a:rPr>
              <a:t>Dr DK </a:t>
            </a:r>
            <a:r>
              <a:rPr lang="en-US" sz="2400" b="1" dirty="0" err="1" smtClean="0">
                <a:solidFill>
                  <a:srgbClr val="0070C0"/>
                </a:solidFill>
              </a:rPr>
              <a:t>Laldas</a:t>
            </a:r>
            <a:r>
              <a:rPr lang="en-US" sz="2400" b="1" dirty="0" smtClean="0">
                <a:solidFill>
                  <a:srgbClr val="0070C0"/>
                </a:solidFill>
              </a:rPr>
              <a:t> (2000) </a:t>
            </a:r>
            <a:r>
              <a:rPr lang="en-US" sz="2400" b="1" i="1" dirty="0" smtClean="0">
                <a:solidFill>
                  <a:srgbClr val="FF33CC"/>
                </a:solidFill>
              </a:rPr>
              <a:t>Practice of Social Research: Social Work Perspective, </a:t>
            </a:r>
            <a:r>
              <a:rPr lang="en-US" sz="2400" b="1" dirty="0" err="1" smtClean="0">
                <a:solidFill>
                  <a:srgbClr val="0070C0"/>
                </a:solidFill>
              </a:rPr>
              <a:t>Jaipur</a:t>
            </a:r>
            <a:r>
              <a:rPr lang="en-US" sz="2400" b="1" dirty="0" smtClean="0">
                <a:solidFill>
                  <a:srgbClr val="0070C0"/>
                </a:solidFill>
              </a:rPr>
              <a:t>: </a:t>
            </a:r>
            <a:r>
              <a:rPr lang="en-US" sz="2400" b="1" dirty="0" err="1" smtClean="0">
                <a:solidFill>
                  <a:srgbClr val="0070C0"/>
                </a:solidFill>
              </a:rPr>
              <a:t>Rawat</a:t>
            </a:r>
            <a:r>
              <a:rPr lang="en-US" sz="2400" b="1" dirty="0" smtClean="0">
                <a:solidFill>
                  <a:srgbClr val="0070C0"/>
                </a:solidFill>
              </a:rPr>
              <a:t> Publications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70C0"/>
                </a:solidFill>
              </a:rPr>
              <a:t>Dr DK </a:t>
            </a:r>
            <a:r>
              <a:rPr lang="en-US" sz="2400" b="1" dirty="0" err="1" smtClean="0">
                <a:solidFill>
                  <a:srgbClr val="0070C0"/>
                </a:solidFill>
              </a:rPr>
              <a:t>Laldas</a:t>
            </a:r>
            <a:r>
              <a:rPr lang="en-US" sz="2400" b="1" dirty="0" smtClean="0">
                <a:solidFill>
                  <a:srgbClr val="0070C0"/>
                </a:solidFill>
              </a:rPr>
              <a:t> (2005) </a:t>
            </a:r>
            <a:r>
              <a:rPr lang="en-US" sz="2400" b="1" i="1" dirty="0" smtClean="0">
                <a:solidFill>
                  <a:srgbClr val="FF33CC"/>
                </a:solidFill>
              </a:rPr>
              <a:t>Designs of  Social Research, </a:t>
            </a:r>
            <a:r>
              <a:rPr lang="en-US" sz="2400" b="1" dirty="0" err="1" smtClean="0">
                <a:solidFill>
                  <a:srgbClr val="0070C0"/>
                </a:solidFill>
              </a:rPr>
              <a:t>Jaipur</a:t>
            </a:r>
            <a:r>
              <a:rPr lang="en-US" sz="2400" b="1" dirty="0" smtClean="0">
                <a:solidFill>
                  <a:srgbClr val="0070C0"/>
                </a:solidFill>
              </a:rPr>
              <a:t> : </a:t>
            </a:r>
            <a:r>
              <a:rPr lang="en-US" sz="2400" b="1" dirty="0" err="1" smtClean="0">
                <a:solidFill>
                  <a:srgbClr val="0070C0"/>
                </a:solidFill>
              </a:rPr>
              <a:t>Rawat</a:t>
            </a:r>
            <a:r>
              <a:rPr lang="en-US" sz="2400" b="1" dirty="0" smtClean="0">
                <a:solidFill>
                  <a:srgbClr val="0070C0"/>
                </a:solidFill>
              </a:rPr>
              <a:t>  Publications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2400" b="1" dirty="0" smtClean="0">
              <a:solidFill>
                <a:srgbClr val="0070C0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2400" b="1" dirty="0">
              <a:solidFill>
                <a:srgbClr val="FF33CC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DCAEDEA-2A44-45A8-AA00-D2C2BF465F6B}" type="datetime9">
              <a:rPr lang="en-US" smtClean="0"/>
              <a:pPr>
                <a:defRPr/>
              </a:pPr>
              <a:t>1/14/2017 9:09:34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415164-BDE7-46CF-A59D-24CE04995496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0"/>
            <a:ext cx="8229600" cy="1143000"/>
          </a:xfrm>
        </p:spPr>
        <p:txBody>
          <a:bodyPr/>
          <a:lstStyle/>
          <a:p>
            <a:pPr algn="ctr"/>
            <a:r>
              <a:rPr lang="en-US" sz="9600" dirty="0" smtClean="0">
                <a:solidFill>
                  <a:srgbClr val="FF33CC"/>
                </a:solidFill>
                <a:latin typeface="Brush Script MT" pitchFamily="66" charset="0"/>
              </a:rPr>
              <a:t>Thank You</a:t>
            </a:r>
            <a:endParaRPr lang="en-US" sz="9600" dirty="0">
              <a:solidFill>
                <a:srgbClr val="FF33CC"/>
              </a:solidFill>
              <a:latin typeface="Brush Script MT" pitchFamily="66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B74758-0D55-4B86-B979-B73CBA248B53}" type="datetime9">
              <a:rPr lang="en-US" smtClean="0"/>
              <a:pPr>
                <a:defRPr/>
              </a:pPr>
              <a:t>1/14/2017 9:09:35 AM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85E289-FDA1-40D2-95CC-2BC4C3B71036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Unit 1: </a:t>
            </a:r>
            <a:br>
              <a:rPr lang="en-US" sz="2800" b="1" dirty="0" smtClean="0">
                <a:solidFill>
                  <a:srgbClr val="C00000"/>
                </a:solidFill>
              </a:rPr>
            </a:br>
            <a:r>
              <a:rPr lang="en-US" sz="2800" b="1" dirty="0" smtClean="0">
                <a:solidFill>
                  <a:srgbClr val="C00000"/>
                </a:solidFill>
              </a:rPr>
              <a:t>Fundamentals of scientific methods &amp; research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28600" y="11430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12800" indent="-812800">
              <a:spcBef>
                <a:spcPts val="600"/>
              </a:spcBef>
            </a:pPr>
            <a:r>
              <a:rPr lang="en-US" sz="3200" b="1" dirty="0" smtClean="0">
                <a:solidFill>
                  <a:srgbClr val="6600CC"/>
                </a:solidFill>
              </a:rPr>
              <a:t>characteristics of scientific method</a:t>
            </a:r>
          </a:p>
          <a:p>
            <a:pPr marL="812800" indent="-8128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sz="3200" b="1" i="1" dirty="0" smtClean="0"/>
          </a:p>
          <a:p>
            <a:pPr marL="1524000" lvl="2" indent="-609600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800" b="1" i="1" dirty="0" smtClean="0"/>
              <a:t>Objectivity</a:t>
            </a:r>
          </a:p>
          <a:p>
            <a:pPr marL="1524000" lvl="2" indent="-609600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800" b="1" i="1" dirty="0" smtClean="0"/>
              <a:t>Verifiability</a:t>
            </a:r>
          </a:p>
          <a:p>
            <a:pPr marL="1524000" lvl="2" indent="-609600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800" b="1" i="1" dirty="0" smtClean="0"/>
              <a:t>Replication</a:t>
            </a:r>
          </a:p>
          <a:p>
            <a:pPr marL="1524000" lvl="2" indent="-609600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800" b="1" i="1" dirty="0" smtClean="0"/>
              <a:t>Prediction</a:t>
            </a:r>
            <a:endParaRPr lang="en-US" sz="3200" b="1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B37F141-6D6E-4533-8BFC-737C71077A75}" type="datetime9">
              <a:rPr lang="en-US" smtClean="0"/>
              <a:pPr>
                <a:defRPr/>
              </a:pPr>
              <a:t>1/14/2017 9:09:24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910A6-5A3F-4213-8A9F-58FE099D98F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Unit 1: </a:t>
            </a:r>
            <a:br>
              <a:rPr lang="en-US" sz="2800" b="1" dirty="0" smtClean="0">
                <a:solidFill>
                  <a:srgbClr val="C00000"/>
                </a:solidFill>
              </a:rPr>
            </a:br>
            <a:r>
              <a:rPr lang="en-US" sz="2800" b="1" dirty="0" smtClean="0">
                <a:solidFill>
                  <a:srgbClr val="C00000"/>
                </a:solidFill>
              </a:rPr>
              <a:t>Fundamentals of scientific methods &amp; research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28600" y="11430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12800" indent="-812800">
              <a:spcBef>
                <a:spcPts val="600"/>
              </a:spcBef>
            </a:pPr>
            <a:r>
              <a:rPr lang="en-US" sz="2400" b="1" dirty="0" smtClean="0">
                <a:solidFill>
                  <a:srgbClr val="6600CC"/>
                </a:solidFill>
              </a:rPr>
              <a:t>scientific approach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</a:p>
          <a:p>
            <a:pPr marL="812800" indent="-8128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</a:rPr>
              <a:t>To be termed scientific, a method of inquiry must be </a:t>
            </a:r>
          </a:p>
          <a:p>
            <a:pPr marL="812800" indent="-812800">
              <a:spcBef>
                <a:spcPts val="600"/>
              </a:spcBef>
            </a:pPr>
            <a:r>
              <a:rPr lang="en-US" sz="2400" b="1" dirty="0" smtClean="0">
                <a:solidFill>
                  <a:srgbClr val="002060"/>
                </a:solidFill>
              </a:rPr>
              <a:t>	based on gathering observable, empirical and measurable evidence </a:t>
            </a:r>
          </a:p>
          <a:p>
            <a:pPr marL="812800" indent="-812800">
              <a:spcBef>
                <a:spcPts val="600"/>
              </a:spcBef>
            </a:pPr>
            <a:r>
              <a:rPr lang="en-US" sz="2400" b="1" dirty="0" smtClean="0">
                <a:solidFill>
                  <a:srgbClr val="002060"/>
                </a:solidFill>
              </a:rPr>
              <a:t>	subject to specific principles of reasoning (induction or deduction)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B37F141-6D6E-4533-8BFC-737C71077A75}" type="datetime9">
              <a:rPr lang="en-US" smtClean="0"/>
              <a:pPr>
                <a:defRPr/>
              </a:pPr>
              <a:t>1/14/2017 9:09:25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910A6-5A3F-4213-8A9F-58FE099D98F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Unit 1: </a:t>
            </a:r>
            <a:br>
              <a:rPr lang="en-US" sz="2800" b="1" dirty="0" smtClean="0">
                <a:solidFill>
                  <a:srgbClr val="C00000"/>
                </a:solidFill>
              </a:rPr>
            </a:br>
            <a:r>
              <a:rPr lang="en-US" sz="2800" b="1" dirty="0" smtClean="0">
                <a:solidFill>
                  <a:srgbClr val="C00000"/>
                </a:solidFill>
              </a:rPr>
              <a:t>Fundamentals of scientific methods &amp; research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28600" y="11430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12800" indent="-812800">
              <a:spcBef>
                <a:spcPts val="600"/>
              </a:spcBef>
            </a:pPr>
            <a:r>
              <a:rPr lang="en-US" sz="2400" b="1" dirty="0" smtClean="0">
                <a:solidFill>
                  <a:srgbClr val="6600CC"/>
                </a:solidFill>
              </a:rPr>
              <a:t>application of scientific method for the study of social phenomena</a:t>
            </a:r>
          </a:p>
          <a:p>
            <a:pPr marL="812800" indent="-8128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</a:rPr>
              <a:t>The scientific method is the basic method, guide, and system </a:t>
            </a:r>
          </a:p>
          <a:p>
            <a:pPr marL="812800" indent="-812800">
              <a:spcBef>
                <a:spcPts val="600"/>
              </a:spcBef>
            </a:pPr>
            <a:r>
              <a:rPr lang="en-US" sz="2400" b="1" dirty="0" smtClean="0">
                <a:solidFill>
                  <a:srgbClr val="002060"/>
                </a:solidFill>
              </a:rPr>
              <a:t>	by which we originate, refine, extend, and apply knowledge in all fields including social phenomena (culture, social behaviour such as </a:t>
            </a:r>
            <a:r>
              <a:rPr lang="en-US" sz="2400" b="1" dirty="0" err="1" smtClean="0">
                <a:solidFill>
                  <a:srgbClr val="002060"/>
                </a:solidFill>
              </a:rPr>
              <a:t>socialisation</a:t>
            </a:r>
            <a:r>
              <a:rPr lang="en-US" sz="2400" b="1" dirty="0" smtClean="0">
                <a:solidFill>
                  <a:srgbClr val="002060"/>
                </a:solidFill>
              </a:rPr>
              <a:t>, leadership, empowerment, social perception, social interaction, social institutions etc.)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B37F141-6D6E-4533-8BFC-737C71077A75}" type="datetime9">
              <a:rPr lang="en-US" smtClean="0"/>
              <a:pPr>
                <a:defRPr/>
              </a:pPr>
              <a:t>1/14/2017 9:09:25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910A6-5A3F-4213-8A9F-58FE099D98F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Unit 1: </a:t>
            </a:r>
            <a:br>
              <a:rPr lang="en-US" sz="2800" b="1" dirty="0" smtClean="0">
                <a:solidFill>
                  <a:srgbClr val="C00000"/>
                </a:solidFill>
              </a:rPr>
            </a:br>
            <a:r>
              <a:rPr lang="en-US" sz="2800" b="1" dirty="0" smtClean="0">
                <a:solidFill>
                  <a:srgbClr val="C00000"/>
                </a:solidFill>
              </a:rPr>
              <a:t>Fundamentals of scientific methods &amp; research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28600" y="11430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12800" indent="-812800">
              <a:spcBef>
                <a:spcPts val="600"/>
              </a:spcBef>
            </a:pPr>
            <a:r>
              <a:rPr lang="en-US" sz="2400" b="1" dirty="0" smtClean="0">
                <a:solidFill>
                  <a:srgbClr val="6600CC"/>
                </a:solidFill>
              </a:rPr>
              <a:t>Steps in the process of scientific research</a:t>
            </a:r>
          </a:p>
          <a:p>
            <a:pPr marL="812800" indent="-812800">
              <a:spcBef>
                <a:spcPts val="600"/>
              </a:spcBef>
              <a:buFont typeface="+mj-lt"/>
              <a:buAutoNum type="arabicPeriod"/>
            </a:pPr>
            <a:r>
              <a:rPr lang="en-US" sz="2400" b="1" dirty="0" smtClean="0">
                <a:solidFill>
                  <a:srgbClr val="002060"/>
                </a:solidFill>
              </a:rPr>
              <a:t>Pose a question about nature, not necessarily as the result of an observation.</a:t>
            </a:r>
          </a:p>
          <a:p>
            <a:pPr marL="812800" indent="-812800">
              <a:spcBef>
                <a:spcPts val="600"/>
              </a:spcBef>
              <a:buFont typeface="+mj-lt"/>
              <a:buAutoNum type="arabicPeriod"/>
            </a:pPr>
            <a:r>
              <a:rPr lang="en-US" sz="2400" b="1" dirty="0" smtClean="0">
                <a:solidFill>
                  <a:srgbClr val="002060"/>
                </a:solidFill>
              </a:rPr>
              <a:t>Collect the pertinent, observable evidence.</a:t>
            </a:r>
          </a:p>
          <a:p>
            <a:pPr marL="812800" indent="-812800">
              <a:spcBef>
                <a:spcPts val="600"/>
              </a:spcBef>
              <a:buFont typeface="+mj-lt"/>
              <a:buAutoNum type="arabicPeriod"/>
            </a:pPr>
            <a:r>
              <a:rPr lang="en-US" sz="2400" b="1" dirty="0" smtClean="0">
                <a:solidFill>
                  <a:srgbClr val="002060"/>
                </a:solidFill>
              </a:rPr>
              <a:t>Formulate an explanatory hypothesis, defining relevant assumptions.</a:t>
            </a:r>
          </a:p>
          <a:p>
            <a:pPr marL="812800" indent="-812800">
              <a:spcBef>
                <a:spcPts val="600"/>
              </a:spcBef>
              <a:buFont typeface="+mj-lt"/>
              <a:buAutoNum type="arabicPeriod"/>
            </a:pPr>
            <a:r>
              <a:rPr lang="en-US" sz="2400" b="1" dirty="0" smtClean="0">
                <a:solidFill>
                  <a:srgbClr val="002060"/>
                </a:solidFill>
              </a:rPr>
              <a:t>Deduce its implications.</a:t>
            </a:r>
          </a:p>
          <a:p>
            <a:pPr marL="812800" indent="-812800">
              <a:spcBef>
                <a:spcPts val="600"/>
              </a:spcBef>
              <a:buFont typeface="+mj-lt"/>
              <a:buAutoNum type="arabicPeriod"/>
            </a:pPr>
            <a:r>
              <a:rPr lang="en-US" sz="2400" b="1" dirty="0" smtClean="0">
                <a:solidFill>
                  <a:srgbClr val="002060"/>
                </a:solidFill>
              </a:rPr>
              <a:t>Test all of the implications experimentally.</a:t>
            </a:r>
          </a:p>
          <a:p>
            <a:pPr marL="812800" indent="-812800">
              <a:spcBef>
                <a:spcPts val="600"/>
              </a:spcBef>
              <a:buFont typeface="+mj-lt"/>
              <a:buAutoNum type="arabicPeriod"/>
            </a:pPr>
            <a:r>
              <a:rPr lang="en-US" sz="2400" b="1" dirty="0" smtClean="0">
                <a:solidFill>
                  <a:srgbClr val="002060"/>
                </a:solidFill>
              </a:rPr>
              <a:t>Accept, reject, or modify the hypothesis based upon the experimental results.</a:t>
            </a:r>
          </a:p>
          <a:p>
            <a:pPr marL="812800" indent="-812800">
              <a:spcBef>
                <a:spcPts val="600"/>
              </a:spcBef>
              <a:buFont typeface="+mj-lt"/>
              <a:buAutoNum type="arabicPeriod"/>
            </a:pPr>
            <a:r>
              <a:rPr lang="en-US" sz="2400" b="1" dirty="0" smtClean="0">
                <a:solidFill>
                  <a:srgbClr val="002060"/>
                </a:solidFill>
              </a:rPr>
              <a:t>Define its range of applicability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B37F141-6D6E-4533-8BFC-737C71077A75}" type="datetime9">
              <a:rPr lang="en-US" smtClean="0"/>
              <a:pPr>
                <a:defRPr/>
              </a:pPr>
              <a:t>1/14/2017 9:09:25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910A6-5A3F-4213-8A9F-58FE099D98F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28987</TotalTime>
  <Words>2103</Words>
  <Application>Microsoft Office PowerPoint</Application>
  <PresentationFormat>On-screen Show (4:3)</PresentationFormat>
  <Paragraphs>449</Paragraphs>
  <Slides>51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Flow</vt:lpstr>
      <vt:lpstr>Semester II:  GC - Generic Compulsory Method Course  G VIII1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STEPS IN SOCIAL WORK RESEARCH</vt:lpstr>
      <vt:lpstr>2.3 STEPS IN SOCIAL WORK RESEARCH</vt:lpstr>
      <vt:lpstr>Types &amp; Scope of Social Work Research</vt:lpstr>
      <vt:lpstr>Slide 21</vt:lpstr>
      <vt:lpstr>Slide 22</vt:lpstr>
      <vt:lpstr>BASIC CONCEPTS IN RESEARCH 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5. Ethics in research:</vt:lpstr>
      <vt:lpstr>Slide 46</vt:lpstr>
      <vt:lpstr>Slide 47</vt:lpstr>
      <vt:lpstr>Slide 48</vt:lpstr>
      <vt:lpstr>Slide 49</vt:lpstr>
      <vt:lpstr>Slide 50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I   INTRODUCTION TO RESEARCH</dc:title>
  <dc:creator>ak</dc:creator>
  <cp:lastModifiedBy>Dr. Pathare</cp:lastModifiedBy>
  <cp:revision>346</cp:revision>
  <dcterms:created xsi:type="dcterms:W3CDTF">2008-06-21T00:02:03Z</dcterms:created>
  <dcterms:modified xsi:type="dcterms:W3CDTF">2017-01-14T03:43:11Z</dcterms:modified>
</cp:coreProperties>
</file>