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2.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s/slide89.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96"/>
  </p:notesMasterIdLst>
  <p:handoutMasterIdLst>
    <p:handoutMasterId r:id="rId97"/>
  </p:handoutMasterIdLst>
  <p:sldIdLst>
    <p:sldId id="270" r:id="rId2"/>
    <p:sldId id="462" r:id="rId3"/>
    <p:sldId id="969" r:id="rId4"/>
    <p:sldId id="990" r:id="rId5"/>
    <p:sldId id="1134" r:id="rId6"/>
    <p:sldId id="1135" r:id="rId7"/>
    <p:sldId id="1136" r:id="rId8"/>
    <p:sldId id="1137" r:id="rId9"/>
    <p:sldId id="991" r:id="rId10"/>
    <p:sldId id="1045" r:id="rId11"/>
    <p:sldId id="1046" r:id="rId12"/>
    <p:sldId id="1049" r:id="rId13"/>
    <p:sldId id="1047" r:id="rId14"/>
    <p:sldId id="1048" r:id="rId15"/>
    <p:sldId id="993" r:id="rId16"/>
    <p:sldId id="1018" r:id="rId17"/>
    <p:sldId id="1019" r:id="rId18"/>
    <p:sldId id="1020" r:id="rId19"/>
    <p:sldId id="1021" r:id="rId20"/>
    <p:sldId id="1022" r:id="rId21"/>
    <p:sldId id="1023" r:id="rId22"/>
    <p:sldId id="1054" r:id="rId23"/>
    <p:sldId id="1055" r:id="rId24"/>
    <p:sldId id="1058" r:id="rId25"/>
    <p:sldId id="1059" r:id="rId26"/>
    <p:sldId id="1056" r:id="rId27"/>
    <p:sldId id="1052" r:id="rId28"/>
    <p:sldId id="1053" r:id="rId29"/>
    <p:sldId id="1044" r:id="rId30"/>
    <p:sldId id="1042" r:id="rId31"/>
    <p:sldId id="1043" r:id="rId32"/>
    <p:sldId id="974" r:id="rId33"/>
    <p:sldId id="1096" r:id="rId34"/>
    <p:sldId id="1090" r:id="rId35"/>
    <p:sldId id="1091" r:id="rId36"/>
    <p:sldId id="1092" r:id="rId37"/>
    <p:sldId id="1093" r:id="rId38"/>
    <p:sldId id="1094" r:id="rId39"/>
    <p:sldId id="1095" r:id="rId40"/>
    <p:sldId id="1067" r:id="rId41"/>
    <p:sldId id="1089" r:id="rId42"/>
    <p:sldId id="1069" r:id="rId43"/>
    <p:sldId id="1070" r:id="rId44"/>
    <p:sldId id="1071" r:id="rId45"/>
    <p:sldId id="1072" r:id="rId46"/>
    <p:sldId id="1073" r:id="rId47"/>
    <p:sldId id="1074" r:id="rId48"/>
    <p:sldId id="1075" r:id="rId49"/>
    <p:sldId id="1076" r:id="rId50"/>
    <p:sldId id="1077" r:id="rId51"/>
    <p:sldId id="1078" r:id="rId52"/>
    <p:sldId id="1079" r:id="rId53"/>
    <p:sldId id="1080" r:id="rId54"/>
    <p:sldId id="1081" r:id="rId55"/>
    <p:sldId id="1082" r:id="rId56"/>
    <p:sldId id="1083" r:id="rId57"/>
    <p:sldId id="1088" r:id="rId58"/>
    <p:sldId id="1097" r:id="rId59"/>
    <p:sldId id="1098" r:id="rId60"/>
    <p:sldId id="975" r:id="rId61"/>
    <p:sldId id="1100" r:id="rId62"/>
    <p:sldId id="976" r:id="rId63"/>
    <p:sldId id="1103" r:id="rId64"/>
    <p:sldId id="1105" r:id="rId65"/>
    <p:sldId id="1104" r:id="rId66"/>
    <p:sldId id="1132" r:id="rId67"/>
    <p:sldId id="1133" r:id="rId68"/>
    <p:sldId id="1131" r:id="rId69"/>
    <p:sldId id="1106" r:id="rId70"/>
    <p:sldId id="1107" r:id="rId71"/>
    <p:sldId id="1108" r:id="rId72"/>
    <p:sldId id="1109" r:id="rId73"/>
    <p:sldId id="1110" r:id="rId74"/>
    <p:sldId id="1111" r:id="rId75"/>
    <p:sldId id="1112" r:id="rId76"/>
    <p:sldId id="1113" r:id="rId77"/>
    <p:sldId id="1114" r:id="rId78"/>
    <p:sldId id="1115" r:id="rId79"/>
    <p:sldId id="1116" r:id="rId80"/>
    <p:sldId id="1117" r:id="rId81"/>
    <p:sldId id="1118" r:id="rId82"/>
    <p:sldId id="1119" r:id="rId83"/>
    <p:sldId id="1120" r:id="rId84"/>
    <p:sldId id="1123" r:id="rId85"/>
    <p:sldId id="1124" r:id="rId86"/>
    <p:sldId id="1125" r:id="rId87"/>
    <p:sldId id="1126" r:id="rId88"/>
    <p:sldId id="1127" r:id="rId89"/>
    <p:sldId id="1128" r:id="rId90"/>
    <p:sldId id="1129" r:id="rId91"/>
    <p:sldId id="1130" r:id="rId92"/>
    <p:sldId id="1101" r:id="rId93"/>
    <p:sldId id="916" r:id="rId94"/>
    <p:sldId id="915" r:id="rId95"/>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2397" autoAdjust="0"/>
    <p:restoredTop sz="94750" autoAdjust="0"/>
  </p:normalViewPr>
  <p:slideViewPr>
    <p:cSldViewPr>
      <p:cViewPr>
        <p:scale>
          <a:sx n="50" d="100"/>
          <a:sy n="50" d="100"/>
        </p:scale>
        <p:origin x="-882" y="-54"/>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00" d="100"/>
        <a:sy n="100" d="100"/>
      </p:scale>
      <p:origin x="0" y="0"/>
    </p:cViewPr>
  </p:notesTextViewPr>
  <p:sorterViewPr>
    <p:cViewPr>
      <p:scale>
        <a:sx n="66" d="100"/>
        <a:sy n="66" d="100"/>
      </p:scale>
      <p:origin x="0" y="1413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_rels/viewProps.xml.rels><?xml version="1.0" encoding="UTF-8" standalone="yes"?>
<Relationships xmlns="http://schemas.openxmlformats.org/package/2006/relationships"><Relationship Id="rId3" Type="http://schemas.openxmlformats.org/officeDocument/2006/relationships/slide" Target="slides/slide25.xml"/><Relationship Id="rId2" Type="http://schemas.openxmlformats.org/officeDocument/2006/relationships/slide" Target="slides/slide24.xml"/><Relationship Id="rId1" Type="http://schemas.openxmlformats.org/officeDocument/2006/relationships/slide" Target="slides/slide22.xml"/><Relationship Id="rId4" Type="http://schemas.openxmlformats.org/officeDocument/2006/relationships/slide" Target="slides/slide2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defTabSz="933450">
              <a:defRPr sz="1200"/>
            </a:lvl1pPr>
          </a:lstStyle>
          <a:p>
            <a:pPr>
              <a:defRPr/>
            </a:pPr>
            <a:endParaRPr lang="en-US"/>
          </a:p>
        </p:txBody>
      </p:sp>
      <p:sp>
        <p:nvSpPr>
          <p:cNvPr id="16387" name="Rectangle 3"/>
          <p:cNvSpPr>
            <a:spLocks noGrp="1" noChangeArrowheads="1"/>
          </p:cNvSpPr>
          <p:nvPr>
            <p:ph type="dt" sz="quarter" idx="1"/>
          </p:nvPr>
        </p:nvSpPr>
        <p:spPr bwMode="auto">
          <a:xfrm>
            <a:off x="3979863" y="0"/>
            <a:ext cx="3043237"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defTabSz="933450">
              <a:defRPr sz="1200"/>
            </a:lvl1pPr>
          </a:lstStyle>
          <a:p>
            <a:pPr>
              <a:defRPr/>
            </a:pPr>
            <a:endParaRPr lang="en-US"/>
          </a:p>
        </p:txBody>
      </p:sp>
      <p:sp>
        <p:nvSpPr>
          <p:cNvPr id="16388" name="Rectangle 4"/>
          <p:cNvSpPr>
            <a:spLocks noGrp="1" noChangeArrowheads="1"/>
          </p:cNvSpPr>
          <p:nvPr>
            <p:ph type="ftr" sz="quarter" idx="2"/>
          </p:nvPr>
        </p:nvSpPr>
        <p:spPr bwMode="auto">
          <a:xfrm>
            <a:off x="0" y="8843963"/>
            <a:ext cx="3043238" cy="465137"/>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defTabSz="933450">
              <a:defRPr sz="1200"/>
            </a:lvl1pPr>
          </a:lstStyle>
          <a:p>
            <a:pPr>
              <a:defRPr/>
            </a:pPr>
            <a:endParaRPr lang="en-US"/>
          </a:p>
        </p:txBody>
      </p:sp>
      <p:sp>
        <p:nvSpPr>
          <p:cNvPr id="16389" name="Rectangle 5"/>
          <p:cNvSpPr>
            <a:spLocks noGrp="1" noChangeArrowheads="1"/>
          </p:cNvSpPr>
          <p:nvPr>
            <p:ph type="sldNum" sz="quarter" idx="3"/>
          </p:nvPr>
        </p:nvSpPr>
        <p:spPr bwMode="auto">
          <a:xfrm>
            <a:off x="3979863" y="8843963"/>
            <a:ext cx="3043237" cy="465137"/>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defTabSz="933450">
              <a:defRPr sz="1200"/>
            </a:lvl1pPr>
          </a:lstStyle>
          <a:p>
            <a:pPr>
              <a:defRPr/>
            </a:pPr>
            <a:fld id="{25C723B7-F072-43E3-BB8C-B5E314714E9C}"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978275" y="0"/>
            <a:ext cx="3043238" cy="465138"/>
          </a:xfrm>
          <a:prstGeom prst="rect">
            <a:avLst/>
          </a:prstGeom>
        </p:spPr>
        <p:txBody>
          <a:bodyPr vert="horz" lIns="91440" tIns="45720" rIns="91440" bIns="45720" rtlCol="0"/>
          <a:lstStyle>
            <a:lvl1pPr algn="r">
              <a:defRPr sz="1200"/>
            </a:lvl1pPr>
          </a:lstStyle>
          <a:p>
            <a:pPr>
              <a:defRPr/>
            </a:pPr>
            <a:fld id="{FF3A5EFA-729F-49EE-A238-7252A95794CE}" type="datetimeFigureOut">
              <a:rPr lang="en-US"/>
              <a:pPr>
                <a:defRPr/>
              </a:pPr>
              <a:t>7/27/2016</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40" tIns="45720" rIns="91440" bIns="45720" rtlCol="0" anchor="b"/>
          <a:lstStyle>
            <a:lvl1pPr algn="r">
              <a:defRPr sz="1200"/>
            </a:lvl1pPr>
          </a:lstStyle>
          <a:p>
            <a:pPr>
              <a:defRPr/>
            </a:pPr>
            <a:fld id="{CBEAFACE-2ADA-419A-AF1E-F97AB43CCC2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2</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36</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37</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38</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39</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40</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60</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61</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62</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3</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4</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27</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28</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32</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33</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34</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35</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smtClean="0"/>
            </a:lvl1pPr>
          </a:lstStyle>
          <a:p>
            <a:pPr>
              <a:defRPr/>
            </a:pPr>
            <a:fld id="{BFE6D73C-24D3-46B6-9E9B-E5D922003BBE}" type="datetime9">
              <a:rPr lang="en-US" smtClean="0"/>
              <a:pPr>
                <a:defRPr/>
              </a:pPr>
              <a:t>7/27/2016 9:40:22 PM</a:t>
            </a:fld>
            <a:endParaRPr lang="en-US"/>
          </a:p>
        </p:txBody>
      </p:sp>
      <p:sp>
        <p:nvSpPr>
          <p:cNvPr id="5" name="Footer Placeholder 18"/>
          <p:cNvSpPr>
            <a:spLocks noGrp="1"/>
          </p:cNvSpPr>
          <p:nvPr>
            <p:ph type="ftr" sz="quarter" idx="11"/>
          </p:nvPr>
        </p:nvSpPr>
        <p:spPr/>
        <p:txBody>
          <a:bodyPr/>
          <a:lstStyle>
            <a:lvl1pPr>
              <a:defRPr/>
            </a:lvl1pPr>
          </a:lstStyle>
          <a:p>
            <a:pPr>
              <a:defRPr/>
            </a:pPr>
            <a:r>
              <a:rPr lang="en-US"/>
              <a:t>social work research</a:t>
            </a:r>
          </a:p>
        </p:txBody>
      </p:sp>
      <p:sp>
        <p:nvSpPr>
          <p:cNvPr id="6" name="Slide Number Placeholder 26"/>
          <p:cNvSpPr>
            <a:spLocks noGrp="1"/>
          </p:cNvSpPr>
          <p:nvPr>
            <p:ph type="sldNum" sz="quarter" idx="12"/>
          </p:nvPr>
        </p:nvSpPr>
        <p:spPr/>
        <p:txBody>
          <a:bodyPr/>
          <a:lstStyle>
            <a:lvl1pPr>
              <a:defRPr/>
            </a:lvl1pPr>
          </a:lstStyle>
          <a:p>
            <a:pPr>
              <a:defRPr/>
            </a:pPr>
            <a:fld id="{C5B133FA-136E-4200-8EC9-B503080B710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spd="slow">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8FB9584-0E07-4172-90DB-5305AD5F4A42}" type="datetime9">
              <a:rPr lang="en-US" smtClean="0"/>
              <a:pPr>
                <a:defRPr/>
              </a:pPr>
              <a:t>7/27/2016 9:40:23 PM</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social work research</a:t>
            </a:r>
          </a:p>
        </p:txBody>
      </p:sp>
      <p:sp>
        <p:nvSpPr>
          <p:cNvPr id="6" name="Slide Number Placeholder 17"/>
          <p:cNvSpPr>
            <a:spLocks noGrp="1"/>
          </p:cNvSpPr>
          <p:nvPr>
            <p:ph type="sldNum" sz="quarter" idx="12"/>
          </p:nvPr>
        </p:nvSpPr>
        <p:spPr/>
        <p:txBody>
          <a:bodyPr/>
          <a:lstStyle>
            <a:lvl1pPr>
              <a:defRPr/>
            </a:lvl1pPr>
          </a:lstStyle>
          <a:p>
            <a:pPr>
              <a:defRPr/>
            </a:pPr>
            <a:fld id="{821E32A2-7F95-4B46-B737-7D279812F159}" type="slidenum">
              <a:rPr lang="en-US"/>
              <a:pPr>
                <a:defRPr/>
              </a:pPr>
              <a:t>‹#›</a:t>
            </a:fld>
            <a:endParaRPr lang="en-US"/>
          </a:p>
        </p:txBody>
      </p:sp>
    </p:spTree>
  </p:cSld>
  <p:clrMapOvr>
    <a:masterClrMapping/>
  </p:clrMapOvr>
  <p:transition spd="slow">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0BDF7C68-3025-493D-882A-85EB62AB78EF}" type="datetime9">
              <a:rPr lang="en-US" smtClean="0"/>
              <a:pPr>
                <a:defRPr/>
              </a:pPr>
              <a:t>7/27/2016 9:40:23 PM</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social work research</a:t>
            </a:r>
          </a:p>
        </p:txBody>
      </p:sp>
      <p:sp>
        <p:nvSpPr>
          <p:cNvPr id="6" name="Slide Number Placeholder 17"/>
          <p:cNvSpPr>
            <a:spLocks noGrp="1"/>
          </p:cNvSpPr>
          <p:nvPr>
            <p:ph type="sldNum" sz="quarter" idx="12"/>
          </p:nvPr>
        </p:nvSpPr>
        <p:spPr/>
        <p:txBody>
          <a:bodyPr/>
          <a:lstStyle>
            <a:lvl1pPr>
              <a:defRPr/>
            </a:lvl1pPr>
          </a:lstStyle>
          <a:p>
            <a:pPr>
              <a:defRPr/>
            </a:pPr>
            <a:fld id="{A4925384-F44D-42BD-9E10-C20A17961BA8}" type="slidenum">
              <a:rPr lang="en-US"/>
              <a:pPr>
                <a:defRPr/>
              </a:pPr>
              <a:t>‹#›</a:t>
            </a:fld>
            <a:endParaRPr lang="en-US"/>
          </a:p>
        </p:txBody>
      </p:sp>
    </p:spTree>
  </p:cSld>
  <p:clrMapOvr>
    <a:masterClrMapping/>
  </p:clrMapOvr>
  <p:transition spd="slow">
    <p:push/>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normAutofit/>
          </a:bodyPr>
          <a:lstStyle/>
          <a:p>
            <a:pPr lvl="0"/>
            <a:endParaRPr lang="en-US" noProof="0" smtClean="0"/>
          </a:p>
        </p:txBody>
      </p:sp>
      <p:sp>
        <p:nvSpPr>
          <p:cNvPr id="4" name="Date Placeholder 9"/>
          <p:cNvSpPr>
            <a:spLocks noGrp="1"/>
          </p:cNvSpPr>
          <p:nvPr>
            <p:ph type="dt" sz="half" idx="10"/>
          </p:nvPr>
        </p:nvSpPr>
        <p:spPr/>
        <p:txBody>
          <a:bodyPr/>
          <a:lstStyle>
            <a:lvl1pPr>
              <a:defRPr/>
            </a:lvl1pPr>
          </a:lstStyle>
          <a:p>
            <a:pPr>
              <a:defRPr/>
            </a:pPr>
            <a:fld id="{1EBAB076-C402-4063-A168-E17F11F48962}" type="datetime9">
              <a:rPr lang="en-US" smtClean="0"/>
              <a:pPr>
                <a:defRPr/>
              </a:pPr>
              <a:t>7/27/2016 9:40:23 PM</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social work research</a:t>
            </a:r>
          </a:p>
        </p:txBody>
      </p:sp>
      <p:sp>
        <p:nvSpPr>
          <p:cNvPr id="6" name="Slide Number Placeholder 17"/>
          <p:cNvSpPr>
            <a:spLocks noGrp="1"/>
          </p:cNvSpPr>
          <p:nvPr>
            <p:ph type="sldNum" sz="quarter" idx="12"/>
          </p:nvPr>
        </p:nvSpPr>
        <p:spPr/>
        <p:txBody>
          <a:bodyPr/>
          <a:lstStyle>
            <a:lvl1pPr>
              <a:defRPr/>
            </a:lvl1pPr>
          </a:lstStyle>
          <a:p>
            <a:pPr>
              <a:defRPr/>
            </a:pPr>
            <a:fld id="{C685E289-FDA1-40D2-95CC-2BC4C3B71036}" type="slidenum">
              <a:rPr lang="en-US"/>
              <a:pPr>
                <a:defRPr/>
              </a:pPr>
              <a:t>‹#›</a:t>
            </a:fld>
            <a:endParaRPr lang="en-US"/>
          </a:p>
        </p:txBody>
      </p:sp>
    </p:spTree>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3C7481B-2239-4F45-977F-576B37CFFAE4}" type="datetime9">
              <a:rPr lang="en-US" smtClean="0"/>
              <a:pPr>
                <a:defRPr/>
              </a:pPr>
              <a:t>7/27/2016 9:40:22 PM</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social work research</a:t>
            </a:r>
          </a:p>
        </p:txBody>
      </p:sp>
      <p:sp>
        <p:nvSpPr>
          <p:cNvPr id="6" name="Slide Number Placeholder 17"/>
          <p:cNvSpPr>
            <a:spLocks noGrp="1"/>
          </p:cNvSpPr>
          <p:nvPr>
            <p:ph type="sldNum" sz="quarter" idx="12"/>
          </p:nvPr>
        </p:nvSpPr>
        <p:spPr/>
        <p:txBody>
          <a:bodyPr/>
          <a:lstStyle>
            <a:lvl1pPr>
              <a:defRPr/>
            </a:lvl1pPr>
          </a:lstStyle>
          <a:p>
            <a:pPr>
              <a:defRPr/>
            </a:pPr>
            <a:fld id="{B5DE079E-EA8D-4864-BB93-904ED0900ACD}" type="slidenum">
              <a:rPr lang="en-US"/>
              <a:pPr>
                <a:defRPr/>
              </a:pPr>
              <a:t>‹#›</a:t>
            </a:fld>
            <a:endParaRPr lang="en-US"/>
          </a:p>
        </p:txBody>
      </p:sp>
    </p:spTree>
  </p:cSld>
  <p:clrMapOvr>
    <a:masterClrMapping/>
  </p:clrMapOvr>
  <p:transitio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fld id="{39403646-95E9-49C3-9853-A40106CB9545}" type="datetime9">
              <a:rPr lang="en-US" smtClean="0"/>
              <a:pPr>
                <a:defRPr/>
              </a:pPr>
              <a:t>7/27/2016 9:40:22 PM</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social work research</a:t>
            </a:r>
          </a:p>
        </p:txBody>
      </p:sp>
      <p:sp>
        <p:nvSpPr>
          <p:cNvPr id="6" name="Slide Number Placeholder 5"/>
          <p:cNvSpPr>
            <a:spLocks noGrp="1"/>
          </p:cNvSpPr>
          <p:nvPr>
            <p:ph type="sldNum" sz="quarter" idx="12"/>
          </p:nvPr>
        </p:nvSpPr>
        <p:spPr/>
        <p:txBody>
          <a:bodyPr/>
          <a:lstStyle>
            <a:lvl1pPr>
              <a:defRPr/>
            </a:lvl1pPr>
          </a:lstStyle>
          <a:p>
            <a:pPr>
              <a:defRPr/>
            </a:pPr>
            <a:fld id="{9394E198-6EE6-4044-9BF9-DDD8BB7A81A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6E6D36BF-2330-4364-B8EB-6E9D0D4B83FD}" type="datetime9">
              <a:rPr lang="en-US" smtClean="0"/>
              <a:pPr>
                <a:defRPr/>
              </a:pPr>
              <a:t>7/27/2016 9:40:22 PM</a:t>
            </a:fld>
            <a:endParaRPr lang="en-US"/>
          </a:p>
        </p:txBody>
      </p:sp>
      <p:sp>
        <p:nvSpPr>
          <p:cNvPr id="6" name="Footer Placeholder 21"/>
          <p:cNvSpPr>
            <a:spLocks noGrp="1"/>
          </p:cNvSpPr>
          <p:nvPr>
            <p:ph type="ftr" sz="quarter" idx="11"/>
          </p:nvPr>
        </p:nvSpPr>
        <p:spPr/>
        <p:txBody>
          <a:bodyPr/>
          <a:lstStyle>
            <a:lvl1pPr>
              <a:defRPr/>
            </a:lvl1pPr>
          </a:lstStyle>
          <a:p>
            <a:pPr>
              <a:defRPr/>
            </a:pPr>
            <a:r>
              <a:rPr lang="en-US"/>
              <a:t>social work research</a:t>
            </a:r>
          </a:p>
        </p:txBody>
      </p:sp>
      <p:sp>
        <p:nvSpPr>
          <p:cNvPr id="7" name="Slide Number Placeholder 17"/>
          <p:cNvSpPr>
            <a:spLocks noGrp="1"/>
          </p:cNvSpPr>
          <p:nvPr>
            <p:ph type="sldNum" sz="quarter" idx="12"/>
          </p:nvPr>
        </p:nvSpPr>
        <p:spPr/>
        <p:txBody>
          <a:bodyPr/>
          <a:lstStyle>
            <a:lvl1pPr>
              <a:defRPr/>
            </a:lvl1pPr>
          </a:lstStyle>
          <a:p>
            <a:pPr>
              <a:defRPr/>
            </a:pPr>
            <a:fld id="{54D6BDEE-EE53-43E8-8DF7-B8A70002D0FB}" type="slidenum">
              <a:rPr lang="en-US"/>
              <a:pPr>
                <a:defRPr/>
              </a:pPr>
              <a:t>‹#›</a:t>
            </a:fld>
            <a:endParaRPr lang="en-US"/>
          </a:p>
        </p:txBody>
      </p:sp>
    </p:spTree>
  </p:cSld>
  <p:clrMapOvr>
    <a:masterClrMapping/>
  </p:clrMapOvr>
  <p:transitio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DF496821-7FB6-41F6-8A46-4198477728BA}" type="datetime9">
              <a:rPr lang="en-US" smtClean="0"/>
              <a:pPr>
                <a:defRPr/>
              </a:pPr>
              <a:t>7/27/2016 9:40:22 PM</a:t>
            </a:fld>
            <a:endParaRPr lang="en-US"/>
          </a:p>
        </p:txBody>
      </p:sp>
      <p:sp>
        <p:nvSpPr>
          <p:cNvPr id="8" name="Footer Placeholder 21"/>
          <p:cNvSpPr>
            <a:spLocks noGrp="1"/>
          </p:cNvSpPr>
          <p:nvPr>
            <p:ph type="ftr" sz="quarter" idx="11"/>
          </p:nvPr>
        </p:nvSpPr>
        <p:spPr/>
        <p:txBody>
          <a:bodyPr/>
          <a:lstStyle>
            <a:lvl1pPr>
              <a:defRPr/>
            </a:lvl1pPr>
          </a:lstStyle>
          <a:p>
            <a:pPr>
              <a:defRPr/>
            </a:pPr>
            <a:r>
              <a:rPr lang="en-US"/>
              <a:t>social work research</a:t>
            </a:r>
          </a:p>
        </p:txBody>
      </p:sp>
      <p:sp>
        <p:nvSpPr>
          <p:cNvPr id="9" name="Slide Number Placeholder 17"/>
          <p:cNvSpPr>
            <a:spLocks noGrp="1"/>
          </p:cNvSpPr>
          <p:nvPr>
            <p:ph type="sldNum" sz="quarter" idx="12"/>
          </p:nvPr>
        </p:nvSpPr>
        <p:spPr/>
        <p:txBody>
          <a:bodyPr/>
          <a:lstStyle>
            <a:lvl1pPr>
              <a:defRPr/>
            </a:lvl1pPr>
          </a:lstStyle>
          <a:p>
            <a:pPr>
              <a:defRPr/>
            </a:pPr>
            <a:fld id="{C7F3BBF6-8617-4796-B96B-5FE25404D66C}" type="slidenum">
              <a:rPr lang="en-US"/>
              <a:pPr>
                <a:defRPr/>
              </a:pPr>
              <a:t>‹#›</a:t>
            </a:fld>
            <a:endParaRPr lang="en-US"/>
          </a:p>
        </p:txBody>
      </p:sp>
    </p:spTree>
  </p:cSld>
  <p:clrMapOvr>
    <a:masterClrMapping/>
  </p:clrMapOvr>
  <p:transitio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6C237CB2-BE83-4452-A22D-6D464D3C0580}" type="datetime9">
              <a:rPr lang="en-US" smtClean="0"/>
              <a:pPr>
                <a:defRPr/>
              </a:pPr>
              <a:t>7/27/2016 9:40:22 PM</a:t>
            </a:fld>
            <a:endParaRPr lang="en-US"/>
          </a:p>
        </p:txBody>
      </p:sp>
      <p:sp>
        <p:nvSpPr>
          <p:cNvPr id="4" name="Footer Placeholder 21"/>
          <p:cNvSpPr>
            <a:spLocks noGrp="1"/>
          </p:cNvSpPr>
          <p:nvPr>
            <p:ph type="ftr" sz="quarter" idx="11"/>
          </p:nvPr>
        </p:nvSpPr>
        <p:spPr/>
        <p:txBody>
          <a:bodyPr/>
          <a:lstStyle>
            <a:lvl1pPr>
              <a:defRPr/>
            </a:lvl1pPr>
          </a:lstStyle>
          <a:p>
            <a:pPr>
              <a:defRPr/>
            </a:pPr>
            <a:r>
              <a:rPr lang="en-US"/>
              <a:t>social work research</a:t>
            </a:r>
          </a:p>
        </p:txBody>
      </p:sp>
      <p:sp>
        <p:nvSpPr>
          <p:cNvPr id="5" name="Slide Number Placeholder 17"/>
          <p:cNvSpPr>
            <a:spLocks noGrp="1"/>
          </p:cNvSpPr>
          <p:nvPr>
            <p:ph type="sldNum" sz="quarter" idx="12"/>
          </p:nvPr>
        </p:nvSpPr>
        <p:spPr/>
        <p:txBody>
          <a:bodyPr/>
          <a:lstStyle>
            <a:lvl1pPr>
              <a:defRPr/>
            </a:lvl1pPr>
          </a:lstStyle>
          <a:p>
            <a:pPr>
              <a:defRPr/>
            </a:pPr>
            <a:fld id="{6C381C6A-F741-4830-972B-BDD895D8B345}" type="slidenum">
              <a:rPr lang="en-US"/>
              <a:pPr>
                <a:defRPr/>
              </a:pPr>
              <a:t>‹#›</a:t>
            </a:fld>
            <a:endParaRPr lang="en-US"/>
          </a:p>
        </p:txBody>
      </p:sp>
    </p:spTree>
  </p:cSld>
  <p:clrMapOvr>
    <a:masterClrMapping/>
  </p:clrMapOvr>
  <p:transitio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FF40EF6C-7F9E-4B95-B384-A7FD8B7F6E11}" type="datetime9">
              <a:rPr lang="en-US" smtClean="0"/>
              <a:pPr>
                <a:defRPr/>
              </a:pPr>
              <a:t>7/27/2016 9:40:22 PM</a:t>
            </a:fld>
            <a:endParaRPr lang="en-US"/>
          </a:p>
        </p:txBody>
      </p:sp>
      <p:sp>
        <p:nvSpPr>
          <p:cNvPr id="3" name="Footer Placeholder 21"/>
          <p:cNvSpPr>
            <a:spLocks noGrp="1"/>
          </p:cNvSpPr>
          <p:nvPr>
            <p:ph type="ftr" sz="quarter" idx="11"/>
          </p:nvPr>
        </p:nvSpPr>
        <p:spPr/>
        <p:txBody>
          <a:bodyPr/>
          <a:lstStyle>
            <a:lvl1pPr>
              <a:defRPr/>
            </a:lvl1pPr>
          </a:lstStyle>
          <a:p>
            <a:pPr>
              <a:defRPr/>
            </a:pPr>
            <a:r>
              <a:rPr lang="en-US"/>
              <a:t>social work research</a:t>
            </a:r>
          </a:p>
        </p:txBody>
      </p:sp>
      <p:sp>
        <p:nvSpPr>
          <p:cNvPr id="4" name="Slide Number Placeholder 17"/>
          <p:cNvSpPr>
            <a:spLocks noGrp="1"/>
          </p:cNvSpPr>
          <p:nvPr>
            <p:ph type="sldNum" sz="quarter" idx="12"/>
          </p:nvPr>
        </p:nvSpPr>
        <p:spPr/>
        <p:txBody>
          <a:bodyPr/>
          <a:lstStyle>
            <a:lvl1pPr>
              <a:defRPr/>
            </a:lvl1pPr>
          </a:lstStyle>
          <a:p>
            <a:pPr>
              <a:defRPr/>
            </a:pPr>
            <a:fld id="{175F489E-F89E-4CF0-8B26-E2D82F588AA4}" type="slidenum">
              <a:rPr lang="en-US"/>
              <a:pPr>
                <a:defRPr/>
              </a:pPr>
              <a:t>‹#›</a:t>
            </a:fld>
            <a:endParaRPr lang="en-US"/>
          </a:p>
        </p:txBody>
      </p:sp>
    </p:spTree>
  </p:cSld>
  <p:clrMapOvr>
    <a:masterClrMapping/>
  </p:clrMapOvr>
  <p:transition spd="slow">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BDFA2351-6B58-4B32-948E-754280B8F0A4}" type="datetime9">
              <a:rPr lang="en-US" smtClean="0"/>
              <a:pPr>
                <a:defRPr/>
              </a:pPr>
              <a:t>7/27/2016 9:40:22 PM</a:t>
            </a:fld>
            <a:endParaRPr lang="en-US"/>
          </a:p>
        </p:txBody>
      </p:sp>
      <p:sp>
        <p:nvSpPr>
          <p:cNvPr id="6" name="Footer Placeholder 21"/>
          <p:cNvSpPr>
            <a:spLocks noGrp="1"/>
          </p:cNvSpPr>
          <p:nvPr>
            <p:ph type="ftr" sz="quarter" idx="11"/>
          </p:nvPr>
        </p:nvSpPr>
        <p:spPr/>
        <p:txBody>
          <a:bodyPr/>
          <a:lstStyle>
            <a:lvl1pPr>
              <a:defRPr/>
            </a:lvl1pPr>
          </a:lstStyle>
          <a:p>
            <a:pPr>
              <a:defRPr/>
            </a:pPr>
            <a:r>
              <a:rPr lang="en-US"/>
              <a:t>social work research</a:t>
            </a:r>
          </a:p>
        </p:txBody>
      </p:sp>
      <p:sp>
        <p:nvSpPr>
          <p:cNvPr id="7" name="Slide Number Placeholder 17"/>
          <p:cNvSpPr>
            <a:spLocks noGrp="1"/>
          </p:cNvSpPr>
          <p:nvPr>
            <p:ph type="sldNum" sz="quarter" idx="12"/>
          </p:nvPr>
        </p:nvSpPr>
        <p:spPr/>
        <p:txBody>
          <a:bodyPr/>
          <a:lstStyle>
            <a:lvl1pPr>
              <a:defRPr/>
            </a:lvl1pPr>
          </a:lstStyle>
          <a:p>
            <a:pPr>
              <a:defRPr/>
            </a:pPr>
            <a:fld id="{A122235A-E502-434C-9956-C082D7E3F54F}" type="slidenum">
              <a:rPr lang="en-US"/>
              <a:pPr>
                <a:defRPr/>
              </a:pPr>
              <a:t>‹#›</a:t>
            </a:fld>
            <a:endParaRPr lang="en-US"/>
          </a:p>
        </p:txBody>
      </p:sp>
    </p:spTree>
  </p:cSld>
  <p:clrMapOvr>
    <a:masterClrMapping/>
  </p:clrMapOvr>
  <p:transition spd="slow">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smtClean="0"/>
            </a:lvl1pPr>
          </a:lstStyle>
          <a:p>
            <a:pPr>
              <a:defRPr/>
            </a:pPr>
            <a:fld id="{4E6F11E4-DB45-46C2-87FF-0172CF37EE38}" type="datetime9">
              <a:rPr lang="en-US" smtClean="0"/>
              <a:pPr>
                <a:defRPr/>
              </a:pPr>
              <a:t>7/27/2016 9:40:23 PM</a:t>
            </a:fld>
            <a:endParaRPr lang="en-US"/>
          </a:p>
        </p:txBody>
      </p:sp>
      <p:sp>
        <p:nvSpPr>
          <p:cNvPr id="10" name="Footer Placeholder 5"/>
          <p:cNvSpPr>
            <a:spLocks noGrp="1"/>
          </p:cNvSpPr>
          <p:nvPr>
            <p:ph type="ftr" sz="quarter" idx="11"/>
          </p:nvPr>
        </p:nvSpPr>
        <p:spPr/>
        <p:txBody>
          <a:bodyPr/>
          <a:lstStyle>
            <a:lvl1pPr>
              <a:defRPr/>
            </a:lvl1pPr>
          </a:lstStyle>
          <a:p>
            <a:pPr>
              <a:defRPr/>
            </a:pPr>
            <a:r>
              <a:rPr lang="en-US"/>
              <a:t>social work research</a:t>
            </a: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0A7AC0DF-6652-4FFD-A03E-3F803C4A7532}" type="slidenum">
              <a:rPr lang="en-US"/>
              <a:pPr>
                <a:defRPr/>
              </a:pPr>
              <a:t>‹#›</a:t>
            </a:fld>
            <a:endParaRPr lang="en-US"/>
          </a:p>
        </p:txBody>
      </p:sp>
    </p:spTree>
  </p:cSld>
  <p:clrMapOvr>
    <a:masterClrMapping/>
  </p:clrMapOvr>
  <p:transition spd="slow">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smtClean="0">
                <a:solidFill>
                  <a:schemeClr val="tx2">
                    <a:shade val="90000"/>
                  </a:schemeClr>
                </a:solidFill>
              </a:defRPr>
            </a:lvl1pPr>
          </a:lstStyle>
          <a:p>
            <a:pPr>
              <a:defRPr/>
            </a:pPr>
            <a:fld id="{D9ABFE68-FC63-486D-B7C8-0C9A9311B1BC}" type="datetime9">
              <a:rPr lang="en-US" smtClean="0"/>
              <a:pPr>
                <a:defRPr/>
              </a:pPr>
              <a:t>7/27/2016 9:40:23 PM</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r>
              <a:rPr lang="en-US"/>
              <a:t>social work research</a:t>
            </a: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5B8830AF-728B-42BC-BC59-663477E9A721}"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772" r:id="rId1"/>
    <p:sldLayoutId id="2147483761" r:id="rId2"/>
    <p:sldLayoutId id="2147483773" r:id="rId3"/>
    <p:sldLayoutId id="2147483762" r:id="rId4"/>
    <p:sldLayoutId id="2147483763" r:id="rId5"/>
    <p:sldLayoutId id="2147483764" r:id="rId6"/>
    <p:sldLayoutId id="2147483765" r:id="rId7"/>
    <p:sldLayoutId id="2147483766" r:id="rId8"/>
    <p:sldLayoutId id="2147483774" r:id="rId9"/>
    <p:sldLayoutId id="2147483767" r:id="rId10"/>
    <p:sldLayoutId id="2147483768" r:id="rId11"/>
    <p:sldLayoutId id="2147483769" r:id="rId12"/>
  </p:sldLayoutIdLst>
  <p:transition spd="slow">
    <p:push/>
  </p:transition>
  <p:hf hdr="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381000"/>
            <a:ext cx="7851775" cy="3429000"/>
          </a:xfrm>
        </p:spPr>
        <p:txBody>
          <a:bodyPr>
            <a:normAutofit/>
          </a:bodyPr>
          <a:lstStyle/>
          <a:p>
            <a:pPr algn="ctr" eaLnBrk="1" fontAlgn="auto" hangingPunct="1">
              <a:spcAft>
                <a:spcPts val="0"/>
              </a:spcAft>
              <a:defRPr/>
            </a:pPr>
            <a:r>
              <a:rPr lang="en-US" sz="4800" dirty="0" smtClean="0">
                <a:solidFill>
                  <a:srgbClr val="FFFF00"/>
                </a:solidFill>
              </a:rPr>
              <a:t>Semester II: </a:t>
            </a:r>
            <a:r>
              <a:rPr lang="en-US" sz="4800" dirty="0" smtClean="0">
                <a:solidFill>
                  <a:srgbClr val="FFC000"/>
                </a:solidFill>
              </a:rPr>
              <a:t/>
            </a:r>
            <a:br>
              <a:rPr lang="en-US" sz="4800" dirty="0" smtClean="0">
                <a:solidFill>
                  <a:srgbClr val="FFC000"/>
                </a:solidFill>
              </a:rPr>
            </a:br>
            <a:r>
              <a:rPr lang="en-US" sz="4800" dirty="0" smtClean="0">
                <a:solidFill>
                  <a:srgbClr val="FFC000"/>
                </a:solidFill>
              </a:rPr>
              <a:t>GC - Generic Compulsory Method Course </a:t>
            </a:r>
            <a:br>
              <a:rPr lang="en-US" sz="4800" dirty="0" smtClean="0">
                <a:solidFill>
                  <a:srgbClr val="FFC000"/>
                </a:solidFill>
              </a:rPr>
            </a:br>
            <a:r>
              <a:rPr lang="en-US" sz="4800" dirty="0" smtClean="0">
                <a:solidFill>
                  <a:srgbClr val="FFFF00"/>
                </a:solidFill>
              </a:rPr>
              <a:t>G VIII</a:t>
            </a:r>
            <a:endParaRPr lang="en-US" sz="4800" dirty="0">
              <a:solidFill>
                <a:srgbClr val="FFFF00"/>
              </a:solidFill>
            </a:endParaRPr>
          </a:p>
        </p:txBody>
      </p:sp>
      <p:sp>
        <p:nvSpPr>
          <p:cNvPr id="5123" name="Rectangle 3"/>
          <p:cNvSpPr>
            <a:spLocks noGrp="1" noChangeArrowheads="1"/>
          </p:cNvSpPr>
          <p:nvPr>
            <p:ph type="subTitle" idx="1"/>
          </p:nvPr>
        </p:nvSpPr>
        <p:spPr>
          <a:xfrm>
            <a:off x="228600" y="3657600"/>
            <a:ext cx="8610600" cy="2286000"/>
          </a:xfrm>
        </p:spPr>
        <p:txBody>
          <a:bodyPr/>
          <a:lstStyle/>
          <a:p>
            <a:pPr marR="0" algn="ctr" eaLnBrk="1" hangingPunct="1"/>
            <a:r>
              <a:rPr lang="en-US" sz="4800" b="1" dirty="0" smtClean="0">
                <a:solidFill>
                  <a:srgbClr val="C9FAFC"/>
                </a:solidFill>
              </a:rPr>
              <a:t>Social Work Research &amp; Statistical Applications</a:t>
            </a:r>
            <a:endParaRPr lang="en-US" sz="3600" b="1" dirty="0" smtClean="0">
              <a:solidFill>
                <a:srgbClr val="C9FAFC"/>
              </a:solidFill>
            </a:endParaRPr>
          </a:p>
          <a:p>
            <a:pPr marR="0" eaLnBrk="1" hangingPunct="1"/>
            <a:r>
              <a:rPr lang="en-US" sz="3600" b="1" dirty="0" smtClean="0">
                <a:solidFill>
                  <a:srgbClr val="002060"/>
                </a:solidFill>
              </a:rPr>
              <a:t>Dr. Jaimon Varghese</a:t>
            </a:r>
          </a:p>
        </p:txBody>
      </p:sp>
    </p:spTree>
  </p:cSld>
  <p:clrMapOvr>
    <a:masterClrMapping/>
  </p:clrMapOvr>
  <p:transition spd="slow">
    <p:pu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457200"/>
            <a:ext cx="8229600" cy="1143000"/>
          </a:xfrm>
        </p:spPr>
        <p:txBody>
          <a:bodyPr/>
          <a:lstStyle/>
          <a:p>
            <a:pPr eaLnBrk="1" hangingPunct="1"/>
            <a:r>
              <a:rPr lang="en-US" sz="4000" b="1" dirty="0" smtClean="0">
                <a:solidFill>
                  <a:srgbClr val="FF33CC"/>
                </a:solidFill>
              </a:rPr>
              <a:t>1. Exploratory  / Explanatory Study  </a:t>
            </a:r>
            <a:r>
              <a:rPr lang="en-US" sz="4000" dirty="0" smtClean="0">
                <a:solidFill>
                  <a:srgbClr val="FF33CC"/>
                </a:solidFill>
              </a:rPr>
              <a:t/>
            </a:r>
            <a:br>
              <a:rPr lang="en-US" sz="4000" dirty="0" smtClean="0">
                <a:solidFill>
                  <a:srgbClr val="FF33CC"/>
                </a:solidFill>
              </a:rPr>
            </a:br>
            <a:endParaRPr lang="en-US" sz="4000" dirty="0" smtClean="0">
              <a:solidFill>
                <a:srgbClr val="FF33CC"/>
              </a:solidFill>
            </a:endParaRPr>
          </a:p>
        </p:txBody>
      </p:sp>
      <p:sp>
        <p:nvSpPr>
          <p:cNvPr id="48131" name="Rectangle 3"/>
          <p:cNvSpPr>
            <a:spLocks noGrp="1" noChangeArrowheads="1"/>
          </p:cNvSpPr>
          <p:nvPr>
            <p:ph type="body" idx="1"/>
          </p:nvPr>
        </p:nvSpPr>
        <p:spPr>
          <a:xfrm>
            <a:off x="228600" y="1524000"/>
            <a:ext cx="8686800" cy="4860925"/>
          </a:xfrm>
        </p:spPr>
        <p:txBody>
          <a:bodyPr/>
          <a:lstStyle/>
          <a:p>
            <a:pPr eaLnBrk="1" hangingPunct="1">
              <a:lnSpc>
                <a:spcPct val="80000"/>
              </a:lnSpc>
            </a:pPr>
            <a:r>
              <a:rPr lang="en-US" sz="2800" b="1" dirty="0" smtClean="0">
                <a:solidFill>
                  <a:srgbClr val="800000"/>
                </a:solidFill>
              </a:rPr>
              <a:t>The purpose of exploratory studies is to formulate a problem for a more precise investigation or to develop hypotheses. </a:t>
            </a:r>
          </a:p>
          <a:p>
            <a:pPr eaLnBrk="1" hangingPunct="1">
              <a:lnSpc>
                <a:spcPct val="80000"/>
              </a:lnSpc>
            </a:pPr>
            <a:r>
              <a:rPr lang="en-US" sz="2800" b="1" dirty="0" smtClean="0">
                <a:solidFill>
                  <a:schemeClr val="accent2"/>
                </a:solidFill>
              </a:rPr>
              <a:t>However, an exploratory study can also be conducted to enhance the familiarity of researcher with the phenomena, he/she wishes to study some time later in a more scientific way.</a:t>
            </a:r>
          </a:p>
          <a:p>
            <a:pPr eaLnBrk="1" hangingPunct="1">
              <a:lnSpc>
                <a:spcPct val="80000"/>
              </a:lnSpc>
              <a:buFontTx/>
              <a:buNone/>
            </a:pPr>
            <a:r>
              <a:rPr lang="en-US" sz="2800" b="1" dirty="0" smtClean="0"/>
              <a:t>	</a:t>
            </a:r>
          </a:p>
          <a:p>
            <a:pPr eaLnBrk="1" hangingPunct="1">
              <a:lnSpc>
                <a:spcPct val="80000"/>
              </a:lnSpc>
            </a:pPr>
            <a:r>
              <a:rPr lang="en-US" sz="2800" b="1" dirty="0" smtClean="0">
                <a:solidFill>
                  <a:srgbClr val="FF0066"/>
                </a:solidFill>
              </a:rPr>
              <a:t>For instance, if a researcher wants to study social interaction patterns of AIDS/HIV patients but knew little or nothing about the phenomenon; an exploratory research would be appropriate. </a:t>
            </a:r>
          </a:p>
          <a:p>
            <a:pPr eaLnBrk="1" hangingPunct="1">
              <a:lnSpc>
                <a:spcPct val="80000"/>
              </a:lnSpc>
              <a:buFontTx/>
              <a:buNone/>
            </a:pPr>
            <a:endParaRPr lang="en-US" sz="2800" b="1" dirty="0" smtClean="0">
              <a:solidFill>
                <a:srgbClr val="FF0066"/>
              </a:solidFill>
            </a:endParaRPr>
          </a:p>
          <a:p>
            <a:pPr eaLnBrk="1" hangingPunct="1">
              <a:lnSpc>
                <a:spcPct val="80000"/>
              </a:lnSpc>
            </a:pPr>
            <a:endParaRPr lang="en-US" sz="2800" dirty="0" smtClean="0">
              <a:solidFill>
                <a:srgbClr val="CC3300"/>
              </a:solidFill>
            </a:endParaRPr>
          </a:p>
        </p:txBody>
      </p:sp>
      <p:sp>
        <p:nvSpPr>
          <p:cNvPr id="4" name="Date Placeholder 3"/>
          <p:cNvSpPr>
            <a:spLocks noGrp="1"/>
          </p:cNvSpPr>
          <p:nvPr>
            <p:ph type="dt" sz="quarter" idx="10"/>
          </p:nvPr>
        </p:nvSpPr>
        <p:spPr>
          <a:xfrm>
            <a:off x="457200" y="6416675"/>
            <a:ext cx="2133600" cy="365125"/>
          </a:xfrm>
        </p:spPr>
        <p:txBody>
          <a:bodyPr/>
          <a:lstStyle/>
          <a:p>
            <a:pPr>
              <a:defRPr/>
            </a:pPr>
            <a:fld id="{9766CA47-7B54-4E7E-BF66-FA140F1BDAAC}" type="datetime9">
              <a:rPr lang="en-US" smtClean="0"/>
              <a:pPr>
                <a:defRPr/>
              </a:pPr>
              <a:t>7/27/2016 9:42:12 PM</a:t>
            </a:fld>
            <a:endParaRPr lang="en-US"/>
          </a:p>
        </p:txBody>
      </p:sp>
      <p:sp>
        <p:nvSpPr>
          <p:cNvPr id="5" name="Slide Number Placeholder 4"/>
          <p:cNvSpPr>
            <a:spLocks noGrp="1"/>
          </p:cNvSpPr>
          <p:nvPr>
            <p:ph type="sldNum" sz="quarter" idx="12"/>
          </p:nvPr>
        </p:nvSpPr>
        <p:spPr>
          <a:xfrm>
            <a:off x="7924800" y="6416675"/>
            <a:ext cx="762000" cy="365125"/>
          </a:xfrm>
        </p:spPr>
        <p:txBody>
          <a:bodyPr/>
          <a:lstStyle/>
          <a:p>
            <a:pPr>
              <a:defRPr/>
            </a:pPr>
            <a:fld id="{CFCBB1C1-55AC-4074-9A04-36882CF2BFA6}" type="slidenum">
              <a:rPr lang="en-US" smtClean="0"/>
              <a:pPr>
                <a:defRPr/>
              </a:pPr>
              <a:t>10</a:t>
            </a:fld>
            <a:endParaRPr lang="en-US"/>
          </a:p>
        </p:txBody>
      </p:sp>
      <p:sp>
        <p:nvSpPr>
          <p:cNvPr id="6" name="Footer Placeholder 5"/>
          <p:cNvSpPr>
            <a:spLocks noGrp="1"/>
          </p:cNvSpPr>
          <p:nvPr>
            <p:ph type="ftr" sz="quarter" idx="11"/>
          </p:nvPr>
        </p:nvSpPr>
        <p:spPr>
          <a:xfrm>
            <a:off x="2667000" y="6416675"/>
            <a:ext cx="3352800" cy="365125"/>
          </a:xfrm>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sz="4000" b="1" smtClean="0">
                <a:solidFill>
                  <a:srgbClr val="800000"/>
                </a:solidFill>
              </a:rPr>
              <a:t>Exploratory  Study…..  </a:t>
            </a:r>
            <a:r>
              <a:rPr lang="en-US" sz="4000" smtClean="0">
                <a:solidFill>
                  <a:srgbClr val="800000"/>
                </a:solidFill>
              </a:rPr>
              <a:t/>
            </a:r>
            <a:br>
              <a:rPr lang="en-US" sz="4000" smtClean="0">
                <a:solidFill>
                  <a:srgbClr val="800000"/>
                </a:solidFill>
              </a:rPr>
            </a:br>
            <a:endParaRPr lang="en-US" sz="4000" smtClean="0">
              <a:solidFill>
                <a:srgbClr val="800000"/>
              </a:solidFill>
            </a:endParaRPr>
          </a:p>
        </p:txBody>
      </p:sp>
      <p:sp>
        <p:nvSpPr>
          <p:cNvPr id="49155" name="Rectangle 3"/>
          <p:cNvSpPr>
            <a:spLocks noGrp="1" noChangeArrowheads="1"/>
          </p:cNvSpPr>
          <p:nvPr>
            <p:ph type="body" idx="1"/>
          </p:nvPr>
        </p:nvSpPr>
        <p:spPr>
          <a:xfrm>
            <a:off x="228600" y="1524001"/>
            <a:ext cx="8610600" cy="4800600"/>
          </a:xfrm>
        </p:spPr>
        <p:txBody>
          <a:bodyPr/>
          <a:lstStyle/>
          <a:p>
            <a:pPr eaLnBrk="1" hangingPunct="1">
              <a:lnSpc>
                <a:spcPct val="80000"/>
              </a:lnSpc>
            </a:pPr>
            <a:r>
              <a:rPr lang="en-US" sz="2400" b="1" dirty="0" smtClean="0">
                <a:solidFill>
                  <a:srgbClr val="33CC33"/>
                </a:solidFill>
              </a:rPr>
              <a:t>A preliminary interview with the relatives of AIDS/HIV patients would enable the researcher to develop a specific study design. </a:t>
            </a:r>
          </a:p>
          <a:p>
            <a:pPr eaLnBrk="1" hangingPunct="1">
              <a:lnSpc>
                <a:spcPct val="80000"/>
              </a:lnSpc>
            </a:pPr>
            <a:endParaRPr lang="en-US" sz="2400" b="1" dirty="0" smtClean="0">
              <a:solidFill>
                <a:srgbClr val="33CC33"/>
              </a:solidFill>
            </a:endParaRPr>
          </a:p>
          <a:p>
            <a:pPr eaLnBrk="1" hangingPunct="1">
              <a:lnSpc>
                <a:spcPct val="80000"/>
              </a:lnSpc>
            </a:pPr>
            <a:r>
              <a:rPr lang="en-US" sz="2400" b="1" dirty="0" smtClean="0">
                <a:solidFill>
                  <a:srgbClr val="CC3300"/>
                </a:solidFill>
              </a:rPr>
              <a:t>Exploratory studies, therefore, helps researchers to acquaint themselves with the characteristics of their research problem.</a:t>
            </a:r>
          </a:p>
          <a:p>
            <a:pPr eaLnBrk="1" hangingPunct="1">
              <a:lnSpc>
                <a:spcPct val="80000"/>
              </a:lnSpc>
              <a:buFontTx/>
              <a:buNone/>
            </a:pPr>
            <a:endParaRPr lang="en-US" sz="2400" b="1" dirty="0" smtClean="0">
              <a:solidFill>
                <a:srgbClr val="CC3300"/>
              </a:solidFill>
            </a:endParaRPr>
          </a:p>
          <a:p>
            <a:pPr eaLnBrk="1" hangingPunct="1">
              <a:lnSpc>
                <a:spcPct val="80000"/>
              </a:lnSpc>
            </a:pPr>
            <a:r>
              <a:rPr lang="en-US" sz="2400" b="1" dirty="0" smtClean="0">
                <a:solidFill>
                  <a:srgbClr val="33CC33"/>
                </a:solidFill>
              </a:rPr>
              <a:t>A preliminary interview with the relatives of AIDS/HIV patients would enable the researcher to develop a specific study design. </a:t>
            </a:r>
          </a:p>
          <a:p>
            <a:pPr eaLnBrk="1" hangingPunct="1">
              <a:lnSpc>
                <a:spcPct val="80000"/>
              </a:lnSpc>
            </a:pPr>
            <a:endParaRPr lang="en-US" sz="2400" b="1" dirty="0" smtClean="0">
              <a:solidFill>
                <a:srgbClr val="33CC33"/>
              </a:solidFill>
            </a:endParaRPr>
          </a:p>
          <a:p>
            <a:pPr eaLnBrk="1" hangingPunct="1">
              <a:lnSpc>
                <a:spcPct val="80000"/>
              </a:lnSpc>
            </a:pPr>
            <a:r>
              <a:rPr lang="en-US" sz="2400" b="1" dirty="0" smtClean="0">
                <a:solidFill>
                  <a:srgbClr val="CC3300"/>
                </a:solidFill>
              </a:rPr>
              <a:t>Exploratory studies, therefore, helps researchers to acquaint themselves with the characteristics of their research problem.</a:t>
            </a:r>
          </a:p>
          <a:p>
            <a:pPr eaLnBrk="1" hangingPunct="1">
              <a:lnSpc>
                <a:spcPct val="80000"/>
              </a:lnSpc>
            </a:pPr>
            <a:endParaRPr lang="en-US" sz="2400" b="1" dirty="0" smtClean="0"/>
          </a:p>
        </p:txBody>
      </p:sp>
      <p:sp>
        <p:nvSpPr>
          <p:cNvPr id="4" name="Date Placeholder 3"/>
          <p:cNvSpPr>
            <a:spLocks noGrp="1"/>
          </p:cNvSpPr>
          <p:nvPr>
            <p:ph type="dt" sz="quarter" idx="10"/>
          </p:nvPr>
        </p:nvSpPr>
        <p:spPr/>
        <p:txBody>
          <a:bodyPr/>
          <a:lstStyle/>
          <a:p>
            <a:pPr>
              <a:defRPr/>
            </a:pPr>
            <a:fld id="{6FB04B79-29BE-4B11-9161-6575BAC15982}" type="datetime9">
              <a:rPr lang="en-US" smtClean="0"/>
              <a:pPr>
                <a:defRPr/>
              </a:pPr>
              <a:t>7/27/2016 9:42:12 PM</a:t>
            </a:fld>
            <a:endParaRPr lang="en-US"/>
          </a:p>
        </p:txBody>
      </p:sp>
      <p:sp>
        <p:nvSpPr>
          <p:cNvPr id="5" name="Slide Number Placeholder 4"/>
          <p:cNvSpPr>
            <a:spLocks noGrp="1"/>
          </p:cNvSpPr>
          <p:nvPr>
            <p:ph type="sldNum" sz="quarter" idx="12"/>
          </p:nvPr>
        </p:nvSpPr>
        <p:spPr/>
        <p:txBody>
          <a:bodyPr/>
          <a:lstStyle/>
          <a:p>
            <a:pPr>
              <a:defRPr/>
            </a:pPr>
            <a:fld id="{2173770C-D795-4EB5-84B9-1E5DDC9FD4CD}" type="slidenum">
              <a:rPr lang="en-US" smtClean="0"/>
              <a:pPr>
                <a:defRPr/>
              </a:pPr>
              <a:t>11</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57200" y="381000"/>
            <a:ext cx="8229600" cy="1143000"/>
          </a:xfrm>
        </p:spPr>
        <p:txBody>
          <a:bodyPr/>
          <a:lstStyle/>
          <a:p>
            <a:pPr eaLnBrk="1" hangingPunct="1"/>
            <a:r>
              <a:rPr lang="en-US" sz="4000" b="1" dirty="0" smtClean="0">
                <a:solidFill>
                  <a:srgbClr val="CC3300"/>
                </a:solidFill>
              </a:rPr>
              <a:t>Explanatory Study  </a:t>
            </a:r>
            <a:r>
              <a:rPr lang="en-US" sz="4000" dirty="0" smtClean="0">
                <a:solidFill>
                  <a:srgbClr val="CC3300"/>
                </a:solidFill>
              </a:rPr>
              <a:t/>
            </a:r>
            <a:br>
              <a:rPr lang="en-US" sz="4000" dirty="0" smtClean="0">
                <a:solidFill>
                  <a:srgbClr val="CC3300"/>
                </a:solidFill>
              </a:rPr>
            </a:br>
            <a:endParaRPr lang="en-US" sz="4000" dirty="0" smtClean="0">
              <a:solidFill>
                <a:srgbClr val="CC3300"/>
              </a:solidFill>
            </a:endParaRPr>
          </a:p>
        </p:txBody>
      </p:sp>
      <p:sp>
        <p:nvSpPr>
          <p:cNvPr id="52227" name="Rectangle 3"/>
          <p:cNvSpPr>
            <a:spLocks noGrp="1" noChangeArrowheads="1"/>
          </p:cNvSpPr>
          <p:nvPr>
            <p:ph type="body" idx="1"/>
          </p:nvPr>
        </p:nvSpPr>
        <p:spPr>
          <a:xfrm>
            <a:off x="304800" y="914400"/>
            <a:ext cx="8382000" cy="5715000"/>
          </a:xfrm>
        </p:spPr>
        <p:txBody>
          <a:bodyPr/>
          <a:lstStyle/>
          <a:p>
            <a:pPr eaLnBrk="1" hangingPunct="1"/>
            <a:r>
              <a:rPr lang="en-US" b="1" dirty="0" smtClean="0">
                <a:solidFill>
                  <a:srgbClr val="FF0000"/>
                </a:solidFill>
              </a:rPr>
              <a:t>When we have a problem that is already known and have a description of it, we may like to know why things are the way they are. </a:t>
            </a:r>
          </a:p>
          <a:p>
            <a:pPr eaLnBrk="1" hangingPunct="1"/>
            <a:r>
              <a:rPr lang="en-US" b="1" dirty="0" smtClean="0">
                <a:solidFill>
                  <a:schemeClr val="tx2"/>
                </a:solidFill>
              </a:rPr>
              <a:t>The purpose of explanatory research studies is to explain "why". </a:t>
            </a:r>
          </a:p>
          <a:p>
            <a:pPr eaLnBrk="1" hangingPunct="1"/>
            <a:r>
              <a:rPr lang="en-US" b="1" dirty="0" smtClean="0">
                <a:solidFill>
                  <a:srgbClr val="CC3300"/>
                </a:solidFill>
              </a:rPr>
              <a:t>In explanatory research studies, the researcher goes beyond focusing on a topic or portraying it. </a:t>
            </a:r>
          </a:p>
          <a:p>
            <a:pPr eaLnBrk="1" hangingPunct="1"/>
            <a:r>
              <a:rPr lang="en-US" b="1" dirty="0" smtClean="0">
                <a:solidFill>
                  <a:srgbClr val="FF0066"/>
                </a:solidFill>
              </a:rPr>
              <a:t>He or she looks for causes and reasons.</a:t>
            </a:r>
            <a:r>
              <a:rPr lang="en-US" dirty="0" smtClean="0">
                <a:solidFill>
                  <a:srgbClr val="FF0066"/>
                </a:solidFill>
              </a:rPr>
              <a:t> </a:t>
            </a:r>
          </a:p>
          <a:p>
            <a:pPr eaLnBrk="1" hangingPunct="1"/>
            <a:r>
              <a:rPr lang="en-US" b="1" dirty="0" smtClean="0">
                <a:solidFill>
                  <a:srgbClr val="660033"/>
                </a:solidFill>
              </a:rPr>
              <a:t>For example, a descriptive researcher may discover that 30 per cent of the elders are abused by their children, whereas the explanatory researcher is more interested in knowing why children abuse their elders.</a:t>
            </a:r>
          </a:p>
          <a:p>
            <a:pPr eaLnBrk="1" hangingPunct="1"/>
            <a:endParaRPr lang="en-US" dirty="0" smtClean="0">
              <a:solidFill>
                <a:srgbClr val="FF0066"/>
              </a:solidFill>
            </a:endParaRPr>
          </a:p>
          <a:p>
            <a:pPr eaLnBrk="1" hangingPunct="1"/>
            <a:endParaRPr lang="en-US" b="1" dirty="0" smtClean="0">
              <a:solidFill>
                <a:schemeClr val="tx2"/>
              </a:solidFill>
            </a:endParaRPr>
          </a:p>
        </p:txBody>
      </p:sp>
      <p:sp>
        <p:nvSpPr>
          <p:cNvPr id="4" name="Date Placeholder 3"/>
          <p:cNvSpPr>
            <a:spLocks noGrp="1"/>
          </p:cNvSpPr>
          <p:nvPr>
            <p:ph type="dt" sz="quarter" idx="10"/>
          </p:nvPr>
        </p:nvSpPr>
        <p:spPr/>
        <p:txBody>
          <a:bodyPr/>
          <a:lstStyle/>
          <a:p>
            <a:pPr>
              <a:defRPr/>
            </a:pPr>
            <a:fld id="{F3EDE97E-668A-4A74-9675-B75405DBCB87}" type="datetime9">
              <a:rPr lang="en-US" smtClean="0"/>
              <a:pPr>
                <a:defRPr/>
              </a:pPr>
              <a:t>7/27/2016 9:42:12 PM</a:t>
            </a:fld>
            <a:endParaRPr lang="en-US"/>
          </a:p>
        </p:txBody>
      </p:sp>
      <p:sp>
        <p:nvSpPr>
          <p:cNvPr id="5" name="Slide Number Placeholder 4"/>
          <p:cNvSpPr>
            <a:spLocks noGrp="1"/>
          </p:cNvSpPr>
          <p:nvPr>
            <p:ph type="sldNum" sz="quarter" idx="12"/>
          </p:nvPr>
        </p:nvSpPr>
        <p:spPr/>
        <p:txBody>
          <a:bodyPr/>
          <a:lstStyle/>
          <a:p>
            <a:pPr>
              <a:defRPr/>
            </a:pPr>
            <a:fld id="{36DFA61F-7324-426E-B1E5-37EBEC723045}" type="slidenum">
              <a:rPr lang="en-US" smtClean="0"/>
              <a:pPr>
                <a:defRPr/>
              </a:pPr>
              <a:t>12</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sz="4000" b="1" dirty="0" smtClean="0">
                <a:solidFill>
                  <a:srgbClr val="FF0000"/>
                </a:solidFill>
              </a:rPr>
              <a:t>2. Descriptive Study  </a:t>
            </a:r>
            <a:r>
              <a:rPr lang="en-US" sz="4000" dirty="0" smtClean="0">
                <a:solidFill>
                  <a:srgbClr val="FF0000"/>
                </a:solidFill>
              </a:rPr>
              <a:t/>
            </a:r>
            <a:br>
              <a:rPr lang="en-US" sz="4000" dirty="0" smtClean="0">
                <a:solidFill>
                  <a:srgbClr val="FF0000"/>
                </a:solidFill>
              </a:rPr>
            </a:br>
            <a:endParaRPr lang="en-US" sz="4000" dirty="0" smtClean="0">
              <a:solidFill>
                <a:srgbClr val="FF0000"/>
              </a:solidFill>
            </a:endParaRPr>
          </a:p>
        </p:txBody>
      </p:sp>
      <p:sp>
        <p:nvSpPr>
          <p:cNvPr id="50179" name="Rectangle 3"/>
          <p:cNvSpPr>
            <a:spLocks noGrp="1" noChangeArrowheads="1"/>
          </p:cNvSpPr>
          <p:nvPr>
            <p:ph type="body" idx="1"/>
          </p:nvPr>
        </p:nvSpPr>
        <p:spPr>
          <a:xfrm>
            <a:off x="457200" y="1524000"/>
            <a:ext cx="8229600" cy="5181600"/>
          </a:xfrm>
        </p:spPr>
        <p:txBody>
          <a:bodyPr/>
          <a:lstStyle/>
          <a:p>
            <a:pPr eaLnBrk="1" hangingPunct="1">
              <a:lnSpc>
                <a:spcPct val="90000"/>
              </a:lnSpc>
              <a:spcBef>
                <a:spcPct val="0"/>
              </a:spcBef>
            </a:pPr>
            <a:r>
              <a:rPr lang="en-US" b="1" dirty="0" smtClean="0">
                <a:solidFill>
                  <a:srgbClr val="CC3300"/>
                </a:solidFill>
              </a:rPr>
              <a:t>Descriptive studies, as name suggests, describe as accurately as possible the characteristics of a group of people or a community. </a:t>
            </a:r>
          </a:p>
          <a:p>
            <a:pPr eaLnBrk="1" hangingPunct="1">
              <a:lnSpc>
                <a:spcPct val="90000"/>
              </a:lnSpc>
              <a:spcBef>
                <a:spcPct val="0"/>
              </a:spcBef>
            </a:pPr>
            <a:endParaRPr lang="en-US" b="1" dirty="0" smtClean="0">
              <a:solidFill>
                <a:srgbClr val="CC3300"/>
              </a:solidFill>
            </a:endParaRPr>
          </a:p>
          <a:p>
            <a:pPr eaLnBrk="1" hangingPunct="1">
              <a:lnSpc>
                <a:spcPct val="90000"/>
              </a:lnSpc>
              <a:spcBef>
                <a:spcPct val="0"/>
              </a:spcBef>
            </a:pPr>
            <a:r>
              <a:rPr lang="en-US" b="1" dirty="0" smtClean="0">
                <a:solidFill>
                  <a:srgbClr val="FF0066"/>
                </a:solidFill>
              </a:rPr>
              <a:t>A researcher who is interested in studying people of a community, their age and sex composition, </a:t>
            </a:r>
            <a:r>
              <a:rPr lang="en-US" b="1" dirty="0" err="1" smtClean="0">
                <a:solidFill>
                  <a:srgbClr val="FF0066"/>
                </a:solidFill>
              </a:rPr>
              <a:t>castewise</a:t>
            </a:r>
            <a:r>
              <a:rPr lang="en-US" b="1" dirty="0" smtClean="0">
                <a:solidFill>
                  <a:srgbClr val="FF0066"/>
                </a:solidFill>
              </a:rPr>
              <a:t> distribution, affiliation to religion, level of education, occupational status, designs his study as descriptive study. 	</a:t>
            </a:r>
          </a:p>
          <a:p>
            <a:pPr eaLnBrk="1" hangingPunct="1">
              <a:lnSpc>
                <a:spcPct val="90000"/>
              </a:lnSpc>
              <a:spcBef>
                <a:spcPct val="0"/>
              </a:spcBef>
            </a:pPr>
            <a:endParaRPr lang="en-US" b="1" dirty="0" smtClean="0">
              <a:solidFill>
                <a:srgbClr val="FF0066"/>
              </a:solidFill>
            </a:endParaRPr>
          </a:p>
          <a:p>
            <a:pPr eaLnBrk="1" hangingPunct="1">
              <a:lnSpc>
                <a:spcPct val="90000"/>
              </a:lnSpc>
            </a:pPr>
            <a:endParaRPr lang="en-US" b="1" dirty="0" smtClean="0">
              <a:solidFill>
                <a:srgbClr val="660033"/>
              </a:solidFill>
            </a:endParaRPr>
          </a:p>
        </p:txBody>
      </p:sp>
      <p:sp>
        <p:nvSpPr>
          <p:cNvPr id="50180" name="Rectangle 4"/>
          <p:cNvSpPr>
            <a:spLocks noChangeArrowheads="1"/>
          </p:cNvSpPr>
          <p:nvPr/>
        </p:nvSpPr>
        <p:spPr bwMode="auto">
          <a:xfrm>
            <a:off x="0" y="3563938"/>
            <a:ext cx="9144000" cy="366712"/>
          </a:xfrm>
          <a:prstGeom prst="rect">
            <a:avLst/>
          </a:prstGeom>
          <a:noFill/>
          <a:ln w="9525">
            <a:noFill/>
            <a:miter lim="800000"/>
            <a:headEnd/>
            <a:tailEnd/>
          </a:ln>
        </p:spPr>
        <p:txBody>
          <a:bodyPr anchor="ctr">
            <a:spAutoFit/>
          </a:bodyPr>
          <a:lstStyle/>
          <a:p>
            <a:r>
              <a:rPr lang="en-US"/>
              <a:t>	</a:t>
            </a:r>
          </a:p>
        </p:txBody>
      </p:sp>
      <p:sp>
        <p:nvSpPr>
          <p:cNvPr id="5" name="Date Placeholder 4"/>
          <p:cNvSpPr>
            <a:spLocks noGrp="1"/>
          </p:cNvSpPr>
          <p:nvPr>
            <p:ph type="dt" sz="quarter" idx="10"/>
          </p:nvPr>
        </p:nvSpPr>
        <p:spPr/>
        <p:txBody>
          <a:bodyPr/>
          <a:lstStyle/>
          <a:p>
            <a:pPr>
              <a:defRPr/>
            </a:pPr>
            <a:fld id="{D66F2367-1BE4-496E-9D69-03A2756B823F}" type="datetime9">
              <a:rPr lang="en-US" smtClean="0"/>
              <a:pPr>
                <a:defRPr/>
              </a:pPr>
              <a:t>7/27/2016 9:42:12 PM</a:t>
            </a:fld>
            <a:endParaRPr lang="en-US"/>
          </a:p>
        </p:txBody>
      </p:sp>
      <p:sp>
        <p:nvSpPr>
          <p:cNvPr id="6" name="Slide Number Placeholder 5"/>
          <p:cNvSpPr>
            <a:spLocks noGrp="1"/>
          </p:cNvSpPr>
          <p:nvPr>
            <p:ph type="sldNum" sz="quarter" idx="12"/>
          </p:nvPr>
        </p:nvSpPr>
        <p:spPr/>
        <p:txBody>
          <a:bodyPr/>
          <a:lstStyle/>
          <a:p>
            <a:pPr>
              <a:defRPr/>
            </a:pPr>
            <a:fld id="{7B42B451-D174-48A9-80EF-AD7C54BD4CEB}" type="slidenum">
              <a:rPr lang="en-US" smtClean="0"/>
              <a:pPr>
                <a:defRPr/>
              </a:pPr>
              <a:t>13</a:t>
            </a:fld>
            <a:endParaRPr lang="en-US"/>
          </a:p>
        </p:txBody>
      </p:sp>
      <p:sp>
        <p:nvSpPr>
          <p:cNvPr id="7" name="Footer Placeholder 6"/>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sz="4000" b="1" smtClean="0">
                <a:solidFill>
                  <a:srgbClr val="FF0000"/>
                </a:solidFill>
              </a:rPr>
              <a:t>Descriptive Study……  </a:t>
            </a:r>
            <a:r>
              <a:rPr lang="en-US" sz="4000" smtClean="0">
                <a:solidFill>
                  <a:srgbClr val="FF0000"/>
                </a:solidFill>
              </a:rPr>
              <a:t/>
            </a:r>
            <a:br>
              <a:rPr lang="en-US" sz="4000" smtClean="0">
                <a:solidFill>
                  <a:srgbClr val="FF0000"/>
                </a:solidFill>
              </a:rPr>
            </a:br>
            <a:endParaRPr lang="en-US" sz="4000" smtClean="0">
              <a:solidFill>
                <a:srgbClr val="FF0000"/>
              </a:solidFill>
            </a:endParaRPr>
          </a:p>
        </p:txBody>
      </p:sp>
      <p:sp>
        <p:nvSpPr>
          <p:cNvPr id="51203" name="Rectangle 3"/>
          <p:cNvSpPr>
            <a:spLocks noGrp="1" noChangeArrowheads="1"/>
          </p:cNvSpPr>
          <p:nvPr>
            <p:ph type="body" idx="1"/>
          </p:nvPr>
        </p:nvSpPr>
        <p:spPr/>
        <p:txBody>
          <a:bodyPr/>
          <a:lstStyle/>
          <a:p>
            <a:pPr eaLnBrk="1" hangingPunct="1">
              <a:lnSpc>
                <a:spcPct val="80000"/>
              </a:lnSpc>
              <a:spcBef>
                <a:spcPct val="0"/>
              </a:spcBef>
            </a:pPr>
            <a:r>
              <a:rPr lang="en-US" sz="2400" b="1" dirty="0" smtClean="0">
                <a:solidFill>
                  <a:srgbClr val="800000"/>
                </a:solidFill>
              </a:rPr>
              <a:t>Another researcher may formulate a descriptive design of study to know the proportion of people in a particular population who </a:t>
            </a:r>
            <a:r>
              <a:rPr lang="en-US" sz="2400" b="1" dirty="0" err="1" smtClean="0">
                <a:solidFill>
                  <a:srgbClr val="800000"/>
                </a:solidFill>
              </a:rPr>
              <a:t>favours</a:t>
            </a:r>
            <a:r>
              <a:rPr lang="en-US" sz="2400" b="1" dirty="0" smtClean="0">
                <a:solidFill>
                  <a:srgbClr val="800000"/>
                </a:solidFill>
              </a:rPr>
              <a:t> dowry or who feels that child </a:t>
            </a:r>
            <a:r>
              <a:rPr lang="en-US" sz="2400" b="1" dirty="0" err="1" smtClean="0">
                <a:solidFill>
                  <a:srgbClr val="800000"/>
                </a:solidFill>
              </a:rPr>
              <a:t>labour</a:t>
            </a:r>
            <a:r>
              <a:rPr lang="en-US" sz="2400" b="1" dirty="0" smtClean="0">
                <a:solidFill>
                  <a:srgbClr val="800000"/>
                </a:solidFill>
              </a:rPr>
              <a:t> should be banned. </a:t>
            </a:r>
          </a:p>
          <a:p>
            <a:pPr eaLnBrk="1" hangingPunct="1">
              <a:lnSpc>
                <a:spcPct val="80000"/>
              </a:lnSpc>
              <a:spcBef>
                <a:spcPct val="0"/>
              </a:spcBef>
              <a:buFontTx/>
              <a:buNone/>
            </a:pPr>
            <a:endParaRPr lang="en-US" sz="2400" b="1" dirty="0" smtClean="0"/>
          </a:p>
          <a:p>
            <a:pPr eaLnBrk="1" hangingPunct="1">
              <a:lnSpc>
                <a:spcPct val="80000"/>
              </a:lnSpc>
              <a:spcBef>
                <a:spcPct val="0"/>
              </a:spcBef>
            </a:pPr>
            <a:r>
              <a:rPr lang="en-US" sz="2400" b="1" dirty="0" smtClean="0">
                <a:solidFill>
                  <a:srgbClr val="008000"/>
                </a:solidFill>
              </a:rPr>
              <a:t>Still others may be concerned with specific prediction.  </a:t>
            </a:r>
          </a:p>
          <a:p>
            <a:pPr eaLnBrk="1" hangingPunct="1">
              <a:lnSpc>
                <a:spcPct val="80000"/>
              </a:lnSpc>
              <a:spcBef>
                <a:spcPct val="0"/>
              </a:spcBef>
            </a:pPr>
            <a:endParaRPr lang="en-US" sz="2400" b="1" dirty="0" smtClean="0">
              <a:solidFill>
                <a:srgbClr val="008000"/>
              </a:solidFill>
            </a:endParaRPr>
          </a:p>
          <a:p>
            <a:pPr eaLnBrk="1" hangingPunct="1">
              <a:lnSpc>
                <a:spcPct val="80000"/>
              </a:lnSpc>
              <a:spcBef>
                <a:spcPct val="0"/>
              </a:spcBef>
            </a:pPr>
            <a:r>
              <a:rPr lang="en-US" sz="2400" b="1" dirty="0" smtClean="0">
                <a:solidFill>
                  <a:srgbClr val="008000"/>
                </a:solidFill>
              </a:rPr>
              <a:t>For example, what percentage of population would enter voter’s list in the next census operations? </a:t>
            </a:r>
          </a:p>
          <a:p>
            <a:pPr eaLnBrk="1" hangingPunct="1">
              <a:lnSpc>
                <a:spcPct val="80000"/>
              </a:lnSpc>
              <a:spcBef>
                <a:spcPct val="0"/>
              </a:spcBef>
            </a:pPr>
            <a:endParaRPr lang="en-US" sz="2400" b="1" dirty="0" smtClean="0">
              <a:solidFill>
                <a:srgbClr val="008000"/>
              </a:solidFill>
            </a:endParaRPr>
          </a:p>
          <a:p>
            <a:pPr eaLnBrk="1" hangingPunct="1">
              <a:lnSpc>
                <a:spcPct val="80000"/>
              </a:lnSpc>
              <a:spcBef>
                <a:spcPct val="0"/>
              </a:spcBef>
            </a:pPr>
            <a:r>
              <a:rPr lang="en-US" sz="2400" b="1" dirty="0" smtClean="0">
                <a:solidFill>
                  <a:srgbClr val="660033"/>
                </a:solidFill>
              </a:rPr>
              <a:t>What will be the size of the handicapped population who will need financial assistance in the next five-year plan? And so on. </a:t>
            </a:r>
          </a:p>
          <a:p>
            <a:pPr eaLnBrk="1" hangingPunct="1">
              <a:lnSpc>
                <a:spcPct val="80000"/>
              </a:lnSpc>
            </a:pPr>
            <a:endParaRPr lang="en-US" sz="2400" dirty="0" smtClean="0"/>
          </a:p>
        </p:txBody>
      </p:sp>
      <p:sp>
        <p:nvSpPr>
          <p:cNvPr id="4" name="Date Placeholder 3"/>
          <p:cNvSpPr>
            <a:spLocks noGrp="1"/>
          </p:cNvSpPr>
          <p:nvPr>
            <p:ph type="dt" sz="quarter" idx="10"/>
          </p:nvPr>
        </p:nvSpPr>
        <p:spPr/>
        <p:txBody>
          <a:bodyPr/>
          <a:lstStyle/>
          <a:p>
            <a:pPr>
              <a:defRPr/>
            </a:pPr>
            <a:fld id="{595254CE-7BD2-422D-959B-7BBF12B26634}" type="datetime9">
              <a:rPr lang="en-US" smtClean="0"/>
              <a:pPr>
                <a:defRPr/>
              </a:pPr>
              <a:t>7/27/2016 9:42:12 PM</a:t>
            </a:fld>
            <a:endParaRPr lang="en-US"/>
          </a:p>
        </p:txBody>
      </p:sp>
      <p:sp>
        <p:nvSpPr>
          <p:cNvPr id="5" name="Slide Number Placeholder 4"/>
          <p:cNvSpPr>
            <a:spLocks noGrp="1"/>
          </p:cNvSpPr>
          <p:nvPr>
            <p:ph type="sldNum" sz="quarter" idx="12"/>
          </p:nvPr>
        </p:nvSpPr>
        <p:spPr/>
        <p:txBody>
          <a:bodyPr/>
          <a:lstStyle/>
          <a:p>
            <a:pPr>
              <a:defRPr/>
            </a:pPr>
            <a:fld id="{4B4D9AE8-ECFD-4E39-AE87-7925843C29DB}" type="slidenum">
              <a:rPr lang="en-US" smtClean="0"/>
              <a:pPr>
                <a:defRPr/>
              </a:pPr>
              <a:t>14</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0" y="228600"/>
            <a:ext cx="9144000" cy="1066800"/>
          </a:xfrm>
        </p:spPr>
        <p:txBody>
          <a:bodyPr/>
          <a:lstStyle/>
          <a:p>
            <a:pPr algn="ctr" eaLnBrk="1" hangingPunct="1"/>
            <a:r>
              <a:rPr lang="en-US" sz="3600" b="1" dirty="0" smtClean="0">
                <a:solidFill>
                  <a:srgbClr val="002060"/>
                </a:solidFill>
              </a:rPr>
              <a:t>(3) </a:t>
            </a:r>
            <a:r>
              <a:rPr lang="en-US" sz="3600" b="1" dirty="0" smtClean="0">
                <a:solidFill>
                  <a:srgbClr val="CC3300"/>
                </a:solidFill>
              </a:rPr>
              <a:t>Experimental Research Design</a:t>
            </a:r>
          </a:p>
        </p:txBody>
      </p:sp>
      <p:sp>
        <p:nvSpPr>
          <p:cNvPr id="46083" name="Rectangle 3"/>
          <p:cNvSpPr>
            <a:spLocks noGrp="1" noChangeArrowheads="1"/>
          </p:cNvSpPr>
          <p:nvPr>
            <p:ph type="body" idx="1"/>
          </p:nvPr>
        </p:nvSpPr>
        <p:spPr/>
        <p:txBody>
          <a:bodyPr/>
          <a:lstStyle/>
          <a:p>
            <a:pPr eaLnBrk="1" hangingPunct="1">
              <a:buFontTx/>
              <a:buNone/>
            </a:pPr>
            <a:endParaRPr lang="en-US" b="1" dirty="0" smtClean="0">
              <a:solidFill>
                <a:schemeClr val="tx2"/>
              </a:solidFill>
            </a:endParaRPr>
          </a:p>
          <a:p>
            <a:pPr eaLnBrk="1" hangingPunct="1">
              <a:buFontTx/>
              <a:buNone/>
            </a:pPr>
            <a:endParaRPr lang="en-US" b="1" dirty="0" smtClean="0">
              <a:solidFill>
                <a:srgbClr val="CC3300"/>
              </a:solidFill>
            </a:endParaRPr>
          </a:p>
        </p:txBody>
      </p:sp>
      <p:sp>
        <p:nvSpPr>
          <p:cNvPr id="4" name="Date Placeholder 3"/>
          <p:cNvSpPr>
            <a:spLocks noGrp="1"/>
          </p:cNvSpPr>
          <p:nvPr>
            <p:ph type="dt" sz="quarter" idx="10"/>
          </p:nvPr>
        </p:nvSpPr>
        <p:spPr/>
        <p:txBody>
          <a:bodyPr/>
          <a:lstStyle/>
          <a:p>
            <a:pPr>
              <a:defRPr/>
            </a:pPr>
            <a:fld id="{B33006F6-50A2-414B-B7BC-A179BE711E26}" type="datetime9">
              <a:rPr lang="en-US" smtClean="0"/>
              <a:pPr>
                <a:defRPr/>
              </a:pPr>
              <a:t>7/27/2016 9:42:13 PM</a:t>
            </a:fld>
            <a:endParaRPr lang="en-US"/>
          </a:p>
        </p:txBody>
      </p:sp>
      <p:sp>
        <p:nvSpPr>
          <p:cNvPr id="5" name="Slide Number Placeholder 4"/>
          <p:cNvSpPr>
            <a:spLocks noGrp="1"/>
          </p:cNvSpPr>
          <p:nvPr>
            <p:ph type="sldNum" sz="quarter" idx="12"/>
          </p:nvPr>
        </p:nvSpPr>
        <p:spPr/>
        <p:txBody>
          <a:bodyPr/>
          <a:lstStyle/>
          <a:p>
            <a:pPr>
              <a:defRPr/>
            </a:pPr>
            <a:fld id="{C292697B-8DC0-46DC-9024-B0961382FC09}" type="slidenum">
              <a:rPr lang="en-US" smtClean="0"/>
              <a:pPr>
                <a:defRPr/>
              </a:pPr>
              <a:t>15</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
        <p:nvSpPr>
          <p:cNvPr id="7" name="Rectangle 3"/>
          <p:cNvSpPr>
            <a:spLocks noChangeArrowheads="1"/>
          </p:cNvSpPr>
          <p:nvPr/>
        </p:nvSpPr>
        <p:spPr bwMode="auto">
          <a:xfrm>
            <a:off x="304800" y="1600200"/>
            <a:ext cx="8458200" cy="4495800"/>
          </a:xfrm>
          <a:prstGeom prst="rect">
            <a:avLst/>
          </a:prstGeom>
          <a:noFill/>
          <a:ln w="9525">
            <a:noFill/>
            <a:miter lim="800000"/>
            <a:headEnd/>
            <a:tailEnd/>
          </a:ln>
        </p:spPr>
        <p:txBody>
          <a:bodyPr/>
          <a:lstStyle/>
          <a:p>
            <a:pPr marL="342900" indent="-342900">
              <a:spcBef>
                <a:spcPts val="600"/>
              </a:spcBef>
              <a:buFont typeface="Arial" pitchFamily="34" charset="0"/>
              <a:buChar char="•"/>
            </a:pPr>
            <a:r>
              <a:rPr lang="en-US" sz="2400" b="1" dirty="0" smtClean="0">
                <a:solidFill>
                  <a:srgbClr val="0070C0"/>
                </a:solidFill>
              </a:rPr>
              <a:t>Experimental group and Control group </a:t>
            </a:r>
          </a:p>
          <a:p>
            <a:pPr marL="342900" indent="-342900">
              <a:spcBef>
                <a:spcPts val="600"/>
              </a:spcBef>
              <a:buFont typeface="Arial" pitchFamily="34" charset="0"/>
              <a:buChar char="•"/>
            </a:pPr>
            <a:r>
              <a:rPr lang="en-US" sz="2400" b="1" dirty="0" smtClean="0">
                <a:solidFill>
                  <a:srgbClr val="0070C0"/>
                </a:solidFill>
              </a:rPr>
              <a:t>randomization and matching </a:t>
            </a:r>
          </a:p>
          <a:p>
            <a:pPr marL="342900" indent="-342900">
              <a:spcBef>
                <a:spcPts val="600"/>
              </a:spcBef>
              <a:buFont typeface="Arial" pitchFamily="34" charset="0"/>
              <a:buChar char="•"/>
            </a:pPr>
            <a:r>
              <a:rPr lang="en-US" sz="2400" b="1" dirty="0" smtClean="0">
                <a:solidFill>
                  <a:srgbClr val="0070C0"/>
                </a:solidFill>
              </a:rPr>
              <a:t>Preliminary investigation – before experiment data collection</a:t>
            </a:r>
          </a:p>
          <a:p>
            <a:pPr marL="342900" indent="-342900">
              <a:spcBef>
                <a:spcPts val="600"/>
              </a:spcBef>
              <a:buFont typeface="Arial" pitchFamily="34" charset="0"/>
              <a:buChar char="•"/>
            </a:pPr>
            <a:r>
              <a:rPr lang="en-US" sz="2400" b="1" dirty="0" smtClean="0">
                <a:solidFill>
                  <a:srgbClr val="0070C0"/>
                </a:solidFill>
              </a:rPr>
              <a:t>Experiment (intervention)</a:t>
            </a:r>
          </a:p>
          <a:p>
            <a:pPr marL="342900" indent="-342900">
              <a:spcBef>
                <a:spcPts val="600"/>
              </a:spcBef>
              <a:buFont typeface="Arial" pitchFamily="34" charset="0"/>
              <a:buChar char="•"/>
            </a:pPr>
            <a:r>
              <a:rPr lang="en-US" sz="2400" b="1" dirty="0" smtClean="0">
                <a:solidFill>
                  <a:srgbClr val="0070C0"/>
                </a:solidFill>
              </a:rPr>
              <a:t>internal validity – final investigation (after experiment data collection)</a:t>
            </a:r>
          </a:p>
          <a:p>
            <a:pPr marL="342900" indent="-342900">
              <a:spcBef>
                <a:spcPts val="600"/>
              </a:spcBef>
              <a:buFont typeface="Arial" pitchFamily="34" charset="0"/>
              <a:buChar char="•"/>
            </a:pPr>
            <a:r>
              <a:rPr lang="en-US" sz="2400" b="1" dirty="0" smtClean="0">
                <a:solidFill>
                  <a:srgbClr val="0070C0"/>
                </a:solidFill>
              </a:rPr>
              <a:t>Within group &amp; between group comparison</a:t>
            </a:r>
          </a:p>
          <a:p>
            <a:pPr marL="342900" indent="-342900">
              <a:spcBef>
                <a:spcPts val="600"/>
              </a:spcBef>
              <a:buFont typeface="Arial" pitchFamily="34" charset="0"/>
              <a:buChar char="•"/>
            </a:pPr>
            <a:r>
              <a:rPr lang="en-IN" sz="2400" b="1" dirty="0" smtClean="0">
                <a:solidFill>
                  <a:srgbClr val="0070C0"/>
                </a:solidFill>
              </a:rPr>
              <a:t>pre-experiment, true experiment, quasi experiment,</a:t>
            </a:r>
          </a:p>
          <a:p>
            <a:pPr marL="342900" indent="-342900">
              <a:spcBef>
                <a:spcPts val="600"/>
              </a:spcBef>
              <a:buFont typeface="Arial" pitchFamily="34" charset="0"/>
              <a:buChar char="•"/>
            </a:pPr>
            <a:r>
              <a:rPr lang="en-IN" sz="2400" b="1" dirty="0" smtClean="0">
                <a:solidFill>
                  <a:srgbClr val="0070C0"/>
                </a:solidFill>
              </a:rPr>
              <a:t>external validity</a:t>
            </a:r>
          </a:p>
        </p:txBody>
      </p:sp>
    </p:spTree>
  </p:cSld>
  <p:clrMapOvr>
    <a:masterClrMapping/>
  </p:clrMapOvr>
  <p:transition spd="slow">
    <p:pu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0" y="533400"/>
            <a:ext cx="9144000" cy="1143000"/>
          </a:xfrm>
          <a:prstGeom prst="rect">
            <a:avLst/>
          </a:prstGeom>
          <a:noFill/>
          <a:ln w="9525">
            <a:noFill/>
            <a:miter lim="800000"/>
            <a:headEnd/>
            <a:tailEnd/>
          </a:ln>
        </p:spPr>
        <p:txBody>
          <a:bodyPr anchor="ctr"/>
          <a:lstStyle/>
          <a:p>
            <a:pPr algn="ctr"/>
            <a:r>
              <a:rPr lang="en-US" sz="3200" b="1" dirty="0" smtClean="0">
                <a:solidFill>
                  <a:srgbClr val="CC6600"/>
                </a:solidFill>
              </a:rPr>
              <a:t>EXPERIMENTAL </a:t>
            </a:r>
            <a:r>
              <a:rPr lang="en-US" sz="3200" b="1" dirty="0">
                <a:solidFill>
                  <a:srgbClr val="CC6600"/>
                </a:solidFill>
              </a:rPr>
              <a:t>RESEARCH DESIGNS</a:t>
            </a:r>
          </a:p>
        </p:txBody>
      </p:sp>
      <p:sp>
        <p:nvSpPr>
          <p:cNvPr id="69635" name="Rectangle 3"/>
          <p:cNvSpPr>
            <a:spLocks noChangeArrowheads="1"/>
          </p:cNvSpPr>
          <p:nvPr/>
        </p:nvSpPr>
        <p:spPr bwMode="auto">
          <a:xfrm>
            <a:off x="914400" y="1600200"/>
            <a:ext cx="7772400" cy="4530725"/>
          </a:xfrm>
          <a:prstGeom prst="rect">
            <a:avLst/>
          </a:prstGeom>
          <a:noFill/>
          <a:ln w="9525">
            <a:noFill/>
            <a:miter lim="800000"/>
            <a:headEnd/>
            <a:tailEnd/>
          </a:ln>
        </p:spPr>
        <p:txBody>
          <a:bodyPr/>
          <a:lstStyle/>
          <a:p>
            <a:pPr marL="742950" indent="-742950">
              <a:spcBef>
                <a:spcPct val="20000"/>
              </a:spcBef>
              <a:buAutoNum type="arabicPeriod"/>
            </a:pPr>
            <a:r>
              <a:rPr lang="en-US" sz="4000" b="1" dirty="0" smtClean="0">
                <a:solidFill>
                  <a:srgbClr val="FF0066"/>
                </a:solidFill>
              </a:rPr>
              <a:t>True </a:t>
            </a:r>
            <a:r>
              <a:rPr lang="en-US" sz="4000" b="1" dirty="0">
                <a:solidFill>
                  <a:srgbClr val="FF0066"/>
                </a:solidFill>
              </a:rPr>
              <a:t>Experiments </a:t>
            </a:r>
          </a:p>
          <a:p>
            <a:pPr marL="742950" indent="-742950">
              <a:spcBef>
                <a:spcPct val="20000"/>
              </a:spcBef>
              <a:buAutoNum type="arabicPeriod"/>
            </a:pPr>
            <a:r>
              <a:rPr lang="en-US" sz="4000" b="1" dirty="0" smtClean="0">
                <a:solidFill>
                  <a:srgbClr val="800000"/>
                </a:solidFill>
              </a:rPr>
              <a:t>Pre-Experiments</a:t>
            </a:r>
            <a:r>
              <a:rPr lang="en-US" sz="4000" b="1" dirty="0" smtClean="0">
                <a:solidFill>
                  <a:srgbClr val="00FF00"/>
                </a:solidFill>
              </a:rPr>
              <a:t> </a:t>
            </a:r>
            <a:endParaRPr lang="en-US" sz="4000" b="1" dirty="0">
              <a:solidFill>
                <a:srgbClr val="00FF00"/>
              </a:solidFill>
            </a:endParaRPr>
          </a:p>
          <a:p>
            <a:pPr marL="342900" indent="-342900">
              <a:spcBef>
                <a:spcPct val="20000"/>
              </a:spcBef>
            </a:pPr>
            <a:r>
              <a:rPr lang="en-US" sz="4000" b="1" dirty="0" smtClean="0">
                <a:solidFill>
                  <a:schemeClr val="tx2"/>
                </a:solidFill>
              </a:rPr>
              <a:t>3</a:t>
            </a:r>
            <a:r>
              <a:rPr lang="en-US" sz="4000" b="1" dirty="0">
                <a:solidFill>
                  <a:schemeClr val="tx2"/>
                </a:solidFill>
              </a:rPr>
              <a:t>. Quasi-Experiments</a:t>
            </a:r>
            <a:r>
              <a:rPr lang="en-US" sz="3200" dirty="0">
                <a:solidFill>
                  <a:schemeClr val="hlink"/>
                </a:solidFill>
              </a:rPr>
              <a:t> </a:t>
            </a:r>
            <a:endParaRPr lang="en-US" sz="3200" dirty="0" smtClean="0">
              <a:solidFill>
                <a:schemeClr val="hlink"/>
              </a:solidFill>
            </a:endParaRPr>
          </a:p>
          <a:p>
            <a:pPr marL="514350" indent="-514350">
              <a:spcBef>
                <a:spcPct val="20000"/>
              </a:spcBef>
              <a:buAutoNum type="arabicPeriod" startAt="4"/>
            </a:pPr>
            <a:r>
              <a:rPr lang="en-US" sz="3200" b="1" dirty="0" smtClean="0">
                <a:solidFill>
                  <a:srgbClr val="FF33CC"/>
                </a:solidFill>
              </a:rPr>
              <a:t>External validity</a:t>
            </a:r>
          </a:p>
          <a:p>
            <a:pPr marL="514350" indent="-514350">
              <a:spcBef>
                <a:spcPct val="20000"/>
              </a:spcBef>
            </a:pPr>
            <a:endParaRPr lang="en-US" sz="3200" dirty="0">
              <a:solidFill>
                <a:schemeClr val="hlink"/>
              </a:solidFill>
            </a:endParaRPr>
          </a:p>
          <a:p>
            <a:pPr marL="342900" indent="-342900">
              <a:spcBef>
                <a:spcPct val="20000"/>
              </a:spcBef>
              <a:buFontTx/>
              <a:buChar char="•"/>
            </a:pPr>
            <a:endParaRPr lang="en-US" sz="3200" dirty="0"/>
          </a:p>
        </p:txBody>
      </p:sp>
      <p:sp>
        <p:nvSpPr>
          <p:cNvPr id="4" name="Date Placeholder 3"/>
          <p:cNvSpPr>
            <a:spLocks noGrp="1"/>
          </p:cNvSpPr>
          <p:nvPr>
            <p:ph type="dt" sz="quarter" idx="10"/>
          </p:nvPr>
        </p:nvSpPr>
        <p:spPr/>
        <p:txBody>
          <a:bodyPr/>
          <a:lstStyle/>
          <a:p>
            <a:pPr>
              <a:defRPr/>
            </a:pPr>
            <a:fld id="{DBD46438-1931-47A6-8F07-B35E44B79936}" type="datetime9">
              <a:rPr lang="en-US" smtClean="0"/>
              <a:pPr>
                <a:defRPr/>
              </a:pPr>
              <a:t>7/27/2016 9:42:13 PM</a:t>
            </a:fld>
            <a:endParaRPr lang="en-US"/>
          </a:p>
        </p:txBody>
      </p:sp>
      <p:sp>
        <p:nvSpPr>
          <p:cNvPr id="5" name="Slide Number Placeholder 4"/>
          <p:cNvSpPr>
            <a:spLocks noGrp="1"/>
          </p:cNvSpPr>
          <p:nvPr>
            <p:ph type="sldNum" sz="quarter" idx="12"/>
          </p:nvPr>
        </p:nvSpPr>
        <p:spPr/>
        <p:txBody>
          <a:bodyPr/>
          <a:lstStyle/>
          <a:p>
            <a:pPr>
              <a:defRPr/>
            </a:pPr>
            <a:fld id="{C22A9CA3-1651-4E24-B21E-107977E003D4}" type="slidenum">
              <a:rPr lang="en-US" smtClean="0"/>
              <a:pPr>
                <a:defRPr/>
              </a:pPr>
              <a:t>16</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ChangeArrowheads="1"/>
          </p:cNvSpPr>
          <p:nvPr/>
        </p:nvSpPr>
        <p:spPr bwMode="auto">
          <a:xfrm>
            <a:off x="0" y="838200"/>
            <a:ext cx="9144000" cy="582613"/>
          </a:xfrm>
          <a:prstGeom prst="rect">
            <a:avLst/>
          </a:prstGeom>
          <a:noFill/>
          <a:ln w="9525">
            <a:noFill/>
            <a:miter lim="800000"/>
            <a:headEnd/>
            <a:tailEnd/>
          </a:ln>
        </p:spPr>
        <p:txBody>
          <a:bodyPr anchor="ctr"/>
          <a:lstStyle/>
          <a:p>
            <a:pPr algn="ctr"/>
            <a:r>
              <a:rPr lang="en-US" sz="3200" b="1" dirty="0" smtClean="0">
                <a:solidFill>
                  <a:schemeClr val="tx2"/>
                </a:solidFill>
              </a:rPr>
              <a:t>True-Experimental </a:t>
            </a:r>
            <a:r>
              <a:rPr lang="en-US" sz="3200" b="1" dirty="0">
                <a:solidFill>
                  <a:schemeClr val="tx2"/>
                </a:solidFill>
              </a:rPr>
              <a:t>Research Designs</a:t>
            </a:r>
            <a:endParaRPr lang="en-US" sz="3200" b="1" dirty="0">
              <a:solidFill>
                <a:schemeClr val="hlink"/>
              </a:solidFill>
            </a:endParaRPr>
          </a:p>
        </p:txBody>
      </p:sp>
      <p:sp>
        <p:nvSpPr>
          <p:cNvPr id="70659" name="Rectangle 3"/>
          <p:cNvSpPr>
            <a:spLocks noChangeArrowheads="1"/>
          </p:cNvSpPr>
          <p:nvPr/>
        </p:nvSpPr>
        <p:spPr bwMode="auto">
          <a:xfrm>
            <a:off x="0" y="1447800"/>
            <a:ext cx="8686800" cy="5181600"/>
          </a:xfrm>
          <a:prstGeom prst="rect">
            <a:avLst/>
          </a:prstGeom>
          <a:noFill/>
          <a:ln w="9525">
            <a:noFill/>
            <a:miter lim="800000"/>
            <a:headEnd/>
            <a:tailEnd/>
          </a:ln>
        </p:spPr>
        <p:txBody>
          <a:bodyPr/>
          <a:lstStyle/>
          <a:p>
            <a:pPr marL="342900" indent="-342900">
              <a:lnSpc>
                <a:spcPct val="90000"/>
              </a:lnSpc>
              <a:spcBef>
                <a:spcPct val="20000"/>
              </a:spcBef>
              <a:buFontTx/>
              <a:buChar char="•"/>
            </a:pPr>
            <a:r>
              <a:rPr lang="en-US" sz="2400" b="1" u="sng" dirty="0">
                <a:solidFill>
                  <a:srgbClr val="FF0000"/>
                </a:solidFill>
              </a:rPr>
              <a:t>Pre-Test </a:t>
            </a:r>
            <a:r>
              <a:rPr lang="en-US" sz="2400" b="1" u="sng" dirty="0" smtClean="0">
                <a:solidFill>
                  <a:srgbClr val="FF0000"/>
                </a:solidFill>
              </a:rPr>
              <a:t>– Post test- </a:t>
            </a:r>
            <a:r>
              <a:rPr lang="en-US" sz="2400" b="1" u="sng" dirty="0">
                <a:solidFill>
                  <a:srgbClr val="FF0000"/>
                </a:solidFill>
              </a:rPr>
              <a:t>Control Group Design.</a:t>
            </a:r>
            <a:endParaRPr lang="en-US" sz="2400" b="1" dirty="0">
              <a:solidFill>
                <a:srgbClr val="FF0000"/>
              </a:solidFill>
            </a:endParaRPr>
          </a:p>
          <a:p>
            <a:pPr marL="342900" indent="-342900">
              <a:lnSpc>
                <a:spcPct val="90000"/>
              </a:lnSpc>
              <a:spcBef>
                <a:spcPct val="20000"/>
              </a:spcBef>
            </a:pPr>
            <a:r>
              <a:rPr lang="en-US" sz="2400" b="1" dirty="0"/>
              <a:t>	</a:t>
            </a:r>
            <a:endParaRPr lang="en-US" sz="2400" b="1" dirty="0">
              <a:solidFill>
                <a:schemeClr val="hlink"/>
              </a:solidFill>
            </a:endParaRPr>
          </a:p>
          <a:p>
            <a:pPr marL="342900" indent="-342900">
              <a:lnSpc>
                <a:spcPct val="90000"/>
              </a:lnSpc>
              <a:spcBef>
                <a:spcPct val="20000"/>
              </a:spcBef>
            </a:pPr>
            <a:r>
              <a:rPr lang="en-US" sz="2400" b="1" dirty="0"/>
              <a:t>	</a:t>
            </a:r>
            <a:r>
              <a:rPr lang="en-US" sz="2400" b="1" dirty="0" smtClean="0"/>
              <a:t>R(E)</a:t>
            </a:r>
            <a:r>
              <a:rPr lang="en-US" sz="2400" b="1" dirty="0"/>
              <a:t>	R		Y1		 X		Y2</a:t>
            </a:r>
          </a:p>
          <a:p>
            <a:pPr marL="342900" indent="-342900">
              <a:lnSpc>
                <a:spcPct val="90000"/>
              </a:lnSpc>
              <a:spcBef>
                <a:spcPct val="20000"/>
              </a:spcBef>
            </a:pPr>
            <a:r>
              <a:rPr lang="en-US" sz="2400" b="1" dirty="0"/>
              <a:t>	</a:t>
            </a:r>
            <a:r>
              <a:rPr lang="en-US" sz="2400" b="1" dirty="0" smtClean="0"/>
              <a:t>R(C)</a:t>
            </a:r>
            <a:r>
              <a:rPr lang="en-US" sz="2400" b="1" dirty="0"/>
              <a:t>	R		Y’1	       Non-X	           </a:t>
            </a:r>
            <a:r>
              <a:rPr lang="en-US" sz="2400" b="1" dirty="0" smtClean="0"/>
              <a:t>Y’2</a:t>
            </a:r>
          </a:p>
          <a:p>
            <a:pPr marL="342900" indent="-342900">
              <a:lnSpc>
                <a:spcPct val="90000"/>
              </a:lnSpc>
              <a:spcBef>
                <a:spcPct val="20000"/>
              </a:spcBef>
            </a:pPr>
            <a:endParaRPr lang="en-US" sz="2400" b="1" dirty="0" smtClean="0"/>
          </a:p>
          <a:p>
            <a:pPr marL="342900" indent="-342900">
              <a:lnSpc>
                <a:spcPct val="90000"/>
              </a:lnSpc>
              <a:spcBef>
                <a:spcPct val="20000"/>
              </a:spcBef>
            </a:pPr>
            <a:r>
              <a:rPr lang="en-US" sz="2400" b="1" dirty="0" smtClean="0"/>
              <a:t>	E </a:t>
            </a:r>
            <a:r>
              <a:rPr lang="en-US" sz="2400" b="1" dirty="0" smtClean="0">
                <a:solidFill>
                  <a:srgbClr val="FF33CC"/>
                </a:solidFill>
              </a:rPr>
              <a:t>= Experimental Group</a:t>
            </a:r>
          </a:p>
          <a:p>
            <a:pPr marL="342900" indent="-342900">
              <a:lnSpc>
                <a:spcPct val="90000"/>
              </a:lnSpc>
              <a:spcBef>
                <a:spcPct val="20000"/>
              </a:spcBef>
            </a:pPr>
            <a:r>
              <a:rPr lang="en-US" sz="2400" b="1" dirty="0" smtClean="0"/>
              <a:t>	C </a:t>
            </a:r>
            <a:r>
              <a:rPr lang="en-US" sz="2400" b="1" dirty="0" smtClean="0">
                <a:solidFill>
                  <a:srgbClr val="FF33CC"/>
                </a:solidFill>
              </a:rPr>
              <a:t>= Control Group</a:t>
            </a:r>
          </a:p>
          <a:p>
            <a:pPr marL="342900" indent="-342900">
              <a:lnSpc>
                <a:spcPct val="90000"/>
              </a:lnSpc>
              <a:spcBef>
                <a:spcPct val="20000"/>
              </a:spcBef>
            </a:pPr>
            <a:r>
              <a:rPr lang="en-US" sz="2400" b="1" dirty="0" smtClean="0"/>
              <a:t>	R </a:t>
            </a:r>
            <a:r>
              <a:rPr lang="en-US" sz="2400" b="1" dirty="0" smtClean="0">
                <a:solidFill>
                  <a:srgbClr val="FF33CC"/>
                </a:solidFill>
              </a:rPr>
              <a:t>= </a:t>
            </a:r>
            <a:r>
              <a:rPr lang="en-US" sz="2400" b="1" dirty="0" err="1" smtClean="0">
                <a:solidFill>
                  <a:srgbClr val="FF33CC"/>
                </a:solidFill>
              </a:rPr>
              <a:t>Randomisation</a:t>
            </a:r>
            <a:r>
              <a:rPr lang="en-US" sz="2400" b="1" dirty="0" smtClean="0">
                <a:solidFill>
                  <a:srgbClr val="FF33CC"/>
                </a:solidFill>
              </a:rPr>
              <a:t> and matching</a:t>
            </a:r>
          </a:p>
          <a:p>
            <a:pPr marL="342900" indent="-342900">
              <a:lnSpc>
                <a:spcPct val="90000"/>
              </a:lnSpc>
              <a:spcBef>
                <a:spcPct val="20000"/>
              </a:spcBef>
            </a:pPr>
            <a:r>
              <a:rPr lang="en-US" sz="2400" b="1" dirty="0" smtClean="0"/>
              <a:t>	Y1  / Y’1 </a:t>
            </a:r>
            <a:r>
              <a:rPr lang="en-US" sz="2400" b="1" dirty="0" smtClean="0">
                <a:solidFill>
                  <a:srgbClr val="FF33CC"/>
                </a:solidFill>
              </a:rPr>
              <a:t>= Pre-experiment data</a:t>
            </a:r>
          </a:p>
          <a:p>
            <a:pPr marL="342900" indent="-342900">
              <a:lnSpc>
                <a:spcPct val="90000"/>
              </a:lnSpc>
              <a:spcBef>
                <a:spcPct val="20000"/>
              </a:spcBef>
            </a:pPr>
            <a:r>
              <a:rPr lang="en-US" sz="2400" b="1" dirty="0" smtClean="0"/>
              <a:t>	X </a:t>
            </a:r>
            <a:r>
              <a:rPr lang="en-US" sz="2400" b="1" dirty="0" smtClean="0">
                <a:solidFill>
                  <a:srgbClr val="FF33CC"/>
                </a:solidFill>
              </a:rPr>
              <a:t>= Experiment</a:t>
            </a:r>
          </a:p>
          <a:p>
            <a:pPr marL="342900" indent="-342900">
              <a:lnSpc>
                <a:spcPct val="90000"/>
              </a:lnSpc>
              <a:spcBef>
                <a:spcPct val="20000"/>
              </a:spcBef>
            </a:pPr>
            <a:r>
              <a:rPr lang="en-US" sz="2400" b="1" dirty="0" smtClean="0"/>
              <a:t>	Y2 / Y’2 </a:t>
            </a:r>
            <a:r>
              <a:rPr lang="en-US" sz="2400" b="1" dirty="0" smtClean="0">
                <a:solidFill>
                  <a:srgbClr val="FF33CC"/>
                </a:solidFill>
              </a:rPr>
              <a:t>= Post-experiment data</a:t>
            </a:r>
            <a:endParaRPr lang="en-US" sz="2400" b="1" dirty="0">
              <a:solidFill>
                <a:srgbClr val="FF33CC"/>
              </a:solidFill>
            </a:endParaRPr>
          </a:p>
          <a:p>
            <a:pPr marL="342900" indent="-342900">
              <a:lnSpc>
                <a:spcPct val="90000"/>
              </a:lnSpc>
              <a:spcBef>
                <a:spcPct val="20000"/>
              </a:spcBef>
              <a:buFontTx/>
              <a:buChar char="•"/>
            </a:pPr>
            <a:endParaRPr lang="en-US" sz="2400" b="1" dirty="0"/>
          </a:p>
          <a:p>
            <a:pPr marL="342900" indent="-342900">
              <a:lnSpc>
                <a:spcPct val="90000"/>
              </a:lnSpc>
              <a:spcBef>
                <a:spcPct val="20000"/>
              </a:spcBef>
            </a:pPr>
            <a:r>
              <a:rPr lang="en-US" sz="2400" b="1" dirty="0"/>
              <a:t>	</a:t>
            </a:r>
          </a:p>
        </p:txBody>
      </p:sp>
      <p:sp>
        <p:nvSpPr>
          <p:cNvPr id="70660" name="Line 4"/>
          <p:cNvSpPr>
            <a:spLocks noChangeShapeType="1"/>
          </p:cNvSpPr>
          <p:nvPr/>
        </p:nvSpPr>
        <p:spPr bwMode="auto">
          <a:xfrm flipV="1">
            <a:off x="1143000" y="2438399"/>
            <a:ext cx="685800" cy="45719"/>
          </a:xfrm>
          <a:prstGeom prst="line">
            <a:avLst/>
          </a:prstGeom>
          <a:noFill/>
          <a:ln w="9525">
            <a:solidFill>
              <a:schemeClr val="tx1"/>
            </a:solidFill>
            <a:round/>
            <a:headEnd/>
            <a:tailEnd type="triangle" w="med" len="med"/>
          </a:ln>
        </p:spPr>
        <p:txBody>
          <a:bodyPr/>
          <a:lstStyle/>
          <a:p>
            <a:endParaRPr lang="en-US"/>
          </a:p>
        </p:txBody>
      </p:sp>
      <p:sp>
        <p:nvSpPr>
          <p:cNvPr id="70661" name="Line 5"/>
          <p:cNvSpPr>
            <a:spLocks noChangeShapeType="1"/>
          </p:cNvSpPr>
          <p:nvPr/>
        </p:nvSpPr>
        <p:spPr bwMode="auto">
          <a:xfrm>
            <a:off x="2362200" y="2438400"/>
            <a:ext cx="990600" cy="0"/>
          </a:xfrm>
          <a:prstGeom prst="line">
            <a:avLst/>
          </a:prstGeom>
          <a:noFill/>
          <a:ln w="9525">
            <a:solidFill>
              <a:schemeClr val="tx1"/>
            </a:solidFill>
            <a:round/>
            <a:headEnd/>
            <a:tailEnd type="triangle" w="med" len="med"/>
          </a:ln>
        </p:spPr>
        <p:txBody>
          <a:bodyPr/>
          <a:lstStyle/>
          <a:p>
            <a:endParaRPr lang="en-US"/>
          </a:p>
        </p:txBody>
      </p:sp>
      <p:sp>
        <p:nvSpPr>
          <p:cNvPr id="70662" name="Line 6"/>
          <p:cNvSpPr>
            <a:spLocks noChangeShapeType="1"/>
          </p:cNvSpPr>
          <p:nvPr/>
        </p:nvSpPr>
        <p:spPr bwMode="auto">
          <a:xfrm>
            <a:off x="4343400" y="2438400"/>
            <a:ext cx="990600" cy="0"/>
          </a:xfrm>
          <a:prstGeom prst="line">
            <a:avLst/>
          </a:prstGeom>
          <a:noFill/>
          <a:ln w="9525">
            <a:solidFill>
              <a:schemeClr val="tx1"/>
            </a:solidFill>
            <a:round/>
            <a:headEnd/>
            <a:tailEnd type="triangle" w="med" len="med"/>
          </a:ln>
        </p:spPr>
        <p:txBody>
          <a:bodyPr/>
          <a:lstStyle/>
          <a:p>
            <a:endParaRPr lang="en-US"/>
          </a:p>
        </p:txBody>
      </p:sp>
      <p:sp>
        <p:nvSpPr>
          <p:cNvPr id="70663" name="Line 7"/>
          <p:cNvSpPr>
            <a:spLocks noChangeShapeType="1"/>
          </p:cNvSpPr>
          <p:nvPr/>
        </p:nvSpPr>
        <p:spPr bwMode="auto">
          <a:xfrm>
            <a:off x="6172200" y="2438400"/>
            <a:ext cx="990600" cy="0"/>
          </a:xfrm>
          <a:prstGeom prst="line">
            <a:avLst/>
          </a:prstGeom>
          <a:noFill/>
          <a:ln w="9525">
            <a:solidFill>
              <a:schemeClr val="tx1"/>
            </a:solidFill>
            <a:round/>
            <a:headEnd/>
            <a:tailEnd type="triangle" w="med" len="med"/>
          </a:ln>
        </p:spPr>
        <p:txBody>
          <a:bodyPr/>
          <a:lstStyle/>
          <a:p>
            <a:endParaRPr lang="en-US"/>
          </a:p>
        </p:txBody>
      </p:sp>
      <p:sp>
        <p:nvSpPr>
          <p:cNvPr id="70664" name="Line 8"/>
          <p:cNvSpPr>
            <a:spLocks noChangeShapeType="1"/>
          </p:cNvSpPr>
          <p:nvPr/>
        </p:nvSpPr>
        <p:spPr bwMode="auto">
          <a:xfrm>
            <a:off x="6172200" y="2819400"/>
            <a:ext cx="990600" cy="0"/>
          </a:xfrm>
          <a:prstGeom prst="line">
            <a:avLst/>
          </a:prstGeom>
          <a:noFill/>
          <a:ln w="9525">
            <a:solidFill>
              <a:schemeClr val="tx1"/>
            </a:solidFill>
            <a:round/>
            <a:headEnd/>
            <a:tailEnd type="triangle" w="med" len="med"/>
          </a:ln>
        </p:spPr>
        <p:txBody>
          <a:bodyPr/>
          <a:lstStyle/>
          <a:p>
            <a:endParaRPr lang="en-US"/>
          </a:p>
        </p:txBody>
      </p:sp>
      <p:sp>
        <p:nvSpPr>
          <p:cNvPr id="70665" name="Line 9"/>
          <p:cNvSpPr>
            <a:spLocks noChangeShapeType="1"/>
          </p:cNvSpPr>
          <p:nvPr/>
        </p:nvSpPr>
        <p:spPr bwMode="auto">
          <a:xfrm>
            <a:off x="4191000" y="2819400"/>
            <a:ext cx="990600" cy="0"/>
          </a:xfrm>
          <a:prstGeom prst="line">
            <a:avLst/>
          </a:prstGeom>
          <a:noFill/>
          <a:ln w="9525">
            <a:solidFill>
              <a:schemeClr val="tx1"/>
            </a:solidFill>
            <a:round/>
            <a:headEnd/>
            <a:tailEnd type="triangle" w="med" len="med"/>
          </a:ln>
        </p:spPr>
        <p:txBody>
          <a:bodyPr/>
          <a:lstStyle/>
          <a:p>
            <a:endParaRPr lang="en-US"/>
          </a:p>
        </p:txBody>
      </p:sp>
      <p:sp>
        <p:nvSpPr>
          <p:cNvPr id="70666" name="Line 10"/>
          <p:cNvSpPr>
            <a:spLocks noChangeShapeType="1"/>
          </p:cNvSpPr>
          <p:nvPr/>
        </p:nvSpPr>
        <p:spPr bwMode="auto">
          <a:xfrm>
            <a:off x="2362200" y="2895600"/>
            <a:ext cx="990600" cy="0"/>
          </a:xfrm>
          <a:prstGeom prst="line">
            <a:avLst/>
          </a:prstGeom>
          <a:noFill/>
          <a:ln w="9525">
            <a:solidFill>
              <a:schemeClr val="tx1"/>
            </a:solidFill>
            <a:round/>
            <a:headEnd/>
            <a:tailEnd type="triangle" w="med" len="med"/>
          </a:ln>
        </p:spPr>
        <p:txBody>
          <a:bodyPr/>
          <a:lstStyle/>
          <a:p>
            <a:endParaRPr lang="en-US"/>
          </a:p>
        </p:txBody>
      </p:sp>
      <p:sp>
        <p:nvSpPr>
          <p:cNvPr id="70667" name="Line 11"/>
          <p:cNvSpPr>
            <a:spLocks noChangeShapeType="1"/>
          </p:cNvSpPr>
          <p:nvPr/>
        </p:nvSpPr>
        <p:spPr bwMode="auto">
          <a:xfrm flipV="1">
            <a:off x="1143000" y="2895598"/>
            <a:ext cx="609600" cy="45719"/>
          </a:xfrm>
          <a:prstGeom prst="line">
            <a:avLst/>
          </a:prstGeom>
          <a:noFill/>
          <a:ln w="9525">
            <a:solidFill>
              <a:schemeClr val="tx1"/>
            </a:solidFill>
            <a:round/>
            <a:headEnd/>
            <a:tailEnd type="triangle" w="med" len="med"/>
          </a:ln>
        </p:spPr>
        <p:txBody>
          <a:bodyPr/>
          <a:lstStyle/>
          <a:p>
            <a:endParaRPr lang="en-US"/>
          </a:p>
        </p:txBody>
      </p:sp>
      <p:sp>
        <p:nvSpPr>
          <p:cNvPr id="12" name="Date Placeholder 11"/>
          <p:cNvSpPr>
            <a:spLocks noGrp="1"/>
          </p:cNvSpPr>
          <p:nvPr>
            <p:ph type="dt" sz="quarter" idx="10"/>
          </p:nvPr>
        </p:nvSpPr>
        <p:spPr/>
        <p:txBody>
          <a:bodyPr/>
          <a:lstStyle/>
          <a:p>
            <a:pPr>
              <a:defRPr/>
            </a:pPr>
            <a:fld id="{12BA2FAC-1DEE-46C8-9C67-8B171EC5D4A8}" type="datetime9">
              <a:rPr lang="en-US" smtClean="0"/>
              <a:pPr>
                <a:defRPr/>
              </a:pPr>
              <a:t>7/27/2016 9:42:13 PM</a:t>
            </a:fld>
            <a:endParaRPr lang="en-US"/>
          </a:p>
        </p:txBody>
      </p:sp>
      <p:sp>
        <p:nvSpPr>
          <p:cNvPr id="13" name="Slide Number Placeholder 12"/>
          <p:cNvSpPr>
            <a:spLocks noGrp="1"/>
          </p:cNvSpPr>
          <p:nvPr>
            <p:ph type="sldNum" sz="quarter" idx="12"/>
          </p:nvPr>
        </p:nvSpPr>
        <p:spPr/>
        <p:txBody>
          <a:bodyPr/>
          <a:lstStyle/>
          <a:p>
            <a:pPr>
              <a:defRPr/>
            </a:pPr>
            <a:fld id="{CE5DFD5D-53F6-4923-8D0D-5F0A2CFB45F6}" type="slidenum">
              <a:rPr lang="en-US" smtClean="0"/>
              <a:pPr>
                <a:defRPr/>
              </a:pPr>
              <a:t>17</a:t>
            </a:fld>
            <a:endParaRPr lang="en-US"/>
          </a:p>
        </p:txBody>
      </p:sp>
      <p:sp>
        <p:nvSpPr>
          <p:cNvPr id="14" name="Footer Placeholder 13"/>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ChangeArrowheads="1"/>
          </p:cNvSpPr>
          <p:nvPr/>
        </p:nvSpPr>
        <p:spPr bwMode="auto">
          <a:xfrm>
            <a:off x="0" y="457200"/>
            <a:ext cx="9144000" cy="1143000"/>
          </a:xfrm>
          <a:prstGeom prst="rect">
            <a:avLst/>
          </a:prstGeom>
          <a:noFill/>
          <a:ln w="9525">
            <a:noFill/>
            <a:miter lim="800000"/>
            <a:headEnd/>
            <a:tailEnd/>
          </a:ln>
        </p:spPr>
        <p:txBody>
          <a:bodyPr anchor="ctr"/>
          <a:lstStyle/>
          <a:p>
            <a:pPr algn="ctr"/>
            <a:r>
              <a:rPr lang="en-US" sz="3200" b="1" dirty="0" smtClean="0">
                <a:solidFill>
                  <a:srgbClr val="FF33CC"/>
                </a:solidFill>
              </a:rPr>
              <a:t>Pre-Experimental </a:t>
            </a:r>
            <a:r>
              <a:rPr lang="en-US" sz="3200" b="1" dirty="0">
                <a:solidFill>
                  <a:srgbClr val="FF33CC"/>
                </a:solidFill>
              </a:rPr>
              <a:t>Research Designs</a:t>
            </a:r>
            <a:r>
              <a:rPr lang="en-US" sz="3200" dirty="0">
                <a:solidFill>
                  <a:srgbClr val="FF33CC"/>
                </a:solidFill>
              </a:rPr>
              <a:t> </a:t>
            </a:r>
            <a:endParaRPr lang="en-US" sz="3200" b="1" dirty="0">
              <a:solidFill>
                <a:srgbClr val="FF33CC"/>
              </a:solidFill>
            </a:endParaRPr>
          </a:p>
        </p:txBody>
      </p:sp>
      <p:sp>
        <p:nvSpPr>
          <p:cNvPr id="71683" name="Rectangle 3"/>
          <p:cNvSpPr>
            <a:spLocks noChangeArrowheads="1"/>
          </p:cNvSpPr>
          <p:nvPr/>
        </p:nvSpPr>
        <p:spPr bwMode="auto">
          <a:xfrm>
            <a:off x="762000" y="1600200"/>
            <a:ext cx="7924800" cy="5257800"/>
          </a:xfrm>
          <a:prstGeom prst="rect">
            <a:avLst/>
          </a:prstGeom>
          <a:noFill/>
          <a:ln w="9525">
            <a:noFill/>
            <a:miter lim="800000"/>
            <a:headEnd/>
            <a:tailEnd/>
          </a:ln>
        </p:spPr>
        <p:txBody>
          <a:bodyPr/>
          <a:lstStyle/>
          <a:p>
            <a:pPr marL="342900" indent="-342900">
              <a:lnSpc>
                <a:spcPct val="80000"/>
              </a:lnSpc>
              <a:spcBef>
                <a:spcPct val="20000"/>
              </a:spcBef>
            </a:pPr>
            <a:endParaRPr lang="en-US" b="1" dirty="0"/>
          </a:p>
          <a:p>
            <a:pPr marL="342900" indent="-342900">
              <a:lnSpc>
                <a:spcPct val="80000"/>
              </a:lnSpc>
              <a:spcBef>
                <a:spcPct val="20000"/>
              </a:spcBef>
            </a:pPr>
            <a:r>
              <a:rPr lang="en-US" b="1" dirty="0"/>
              <a:t> </a:t>
            </a:r>
            <a:r>
              <a:rPr lang="en-US" dirty="0"/>
              <a:t> </a:t>
            </a:r>
            <a:r>
              <a:rPr lang="en-US" sz="2800" b="1" dirty="0">
                <a:solidFill>
                  <a:srgbClr val="FF0066"/>
                </a:solidFill>
              </a:rPr>
              <a:t>One-Shot Case Study</a:t>
            </a:r>
            <a:r>
              <a:rPr lang="en-US" sz="2800" dirty="0"/>
              <a:t> </a:t>
            </a:r>
          </a:p>
          <a:p>
            <a:pPr marL="342900" indent="-342900">
              <a:lnSpc>
                <a:spcPct val="80000"/>
              </a:lnSpc>
              <a:spcBef>
                <a:spcPct val="20000"/>
              </a:spcBef>
            </a:pPr>
            <a:endParaRPr lang="en-US" sz="2800" dirty="0"/>
          </a:p>
          <a:p>
            <a:pPr marL="342900" indent="-342900">
              <a:lnSpc>
                <a:spcPct val="80000"/>
              </a:lnSpc>
              <a:spcBef>
                <a:spcPct val="20000"/>
              </a:spcBef>
            </a:pPr>
            <a:r>
              <a:rPr lang="en-US" sz="2800" dirty="0"/>
              <a:t>		</a:t>
            </a:r>
            <a:r>
              <a:rPr lang="en-US" sz="2800" b="1" dirty="0">
                <a:solidFill>
                  <a:srgbClr val="1C21E6"/>
                </a:solidFill>
              </a:rPr>
              <a:t>E			X 			Y1</a:t>
            </a:r>
          </a:p>
          <a:p>
            <a:pPr marL="2057400" lvl="4" indent="-228600">
              <a:lnSpc>
                <a:spcPct val="80000"/>
              </a:lnSpc>
              <a:spcBef>
                <a:spcPct val="20000"/>
              </a:spcBef>
            </a:pPr>
            <a:r>
              <a:rPr lang="en-US" sz="2400" b="1" dirty="0">
                <a:solidFill>
                  <a:srgbClr val="1C21E6"/>
                </a:solidFill>
              </a:rPr>
              <a:t>			CBI 			PS</a:t>
            </a:r>
          </a:p>
          <a:p>
            <a:pPr marL="342900" indent="-342900">
              <a:lnSpc>
                <a:spcPct val="80000"/>
              </a:lnSpc>
              <a:spcBef>
                <a:spcPct val="20000"/>
              </a:spcBef>
            </a:pPr>
            <a:r>
              <a:rPr lang="en-US" sz="2800" b="1" dirty="0">
                <a:solidFill>
                  <a:srgbClr val="1C21E6"/>
                </a:solidFill>
              </a:rPr>
              <a:t>	CBI – Cognitive Behavioural Intervention </a:t>
            </a:r>
          </a:p>
          <a:p>
            <a:pPr marL="342900" indent="-342900">
              <a:lnSpc>
                <a:spcPct val="80000"/>
              </a:lnSpc>
              <a:spcBef>
                <a:spcPct val="20000"/>
              </a:spcBef>
            </a:pPr>
            <a:r>
              <a:rPr lang="en-US" sz="2800" b="1" dirty="0">
                <a:solidFill>
                  <a:srgbClr val="1C21E6"/>
                </a:solidFill>
              </a:rPr>
              <a:t>	PS – Parenting Skills</a:t>
            </a:r>
          </a:p>
          <a:p>
            <a:pPr marL="342900" indent="-342900">
              <a:lnSpc>
                <a:spcPct val="80000"/>
              </a:lnSpc>
              <a:spcBef>
                <a:spcPct val="20000"/>
              </a:spcBef>
            </a:pPr>
            <a:r>
              <a:rPr lang="en-US" sz="2800" dirty="0">
                <a:solidFill>
                  <a:srgbClr val="FF0066"/>
                </a:solidFill>
              </a:rPr>
              <a:t>	</a:t>
            </a:r>
            <a:endParaRPr lang="en-US" sz="2800" u="sng" dirty="0">
              <a:solidFill>
                <a:srgbClr val="FF0066"/>
              </a:solidFill>
            </a:endParaRPr>
          </a:p>
          <a:p>
            <a:pPr marL="342900" indent="-342900">
              <a:lnSpc>
                <a:spcPct val="80000"/>
              </a:lnSpc>
              <a:spcBef>
                <a:spcPct val="20000"/>
              </a:spcBef>
            </a:pPr>
            <a:r>
              <a:rPr lang="en-US" b="1" u="sng" dirty="0"/>
              <a:t> </a:t>
            </a:r>
          </a:p>
          <a:p>
            <a:pPr marL="342900" indent="-342900">
              <a:lnSpc>
                <a:spcPct val="80000"/>
              </a:lnSpc>
              <a:spcBef>
                <a:spcPct val="20000"/>
              </a:spcBef>
            </a:pPr>
            <a:endParaRPr lang="en-US" dirty="0"/>
          </a:p>
        </p:txBody>
      </p:sp>
      <p:sp>
        <p:nvSpPr>
          <p:cNvPr id="71684" name="Line 4"/>
          <p:cNvSpPr>
            <a:spLocks noChangeShapeType="1"/>
          </p:cNvSpPr>
          <p:nvPr/>
        </p:nvSpPr>
        <p:spPr bwMode="auto">
          <a:xfrm>
            <a:off x="2286000" y="2971800"/>
            <a:ext cx="1981200" cy="0"/>
          </a:xfrm>
          <a:prstGeom prst="line">
            <a:avLst/>
          </a:prstGeom>
          <a:noFill/>
          <a:ln w="9525">
            <a:solidFill>
              <a:schemeClr val="tx1"/>
            </a:solidFill>
            <a:round/>
            <a:headEnd/>
            <a:tailEnd type="triangle" w="med" len="med"/>
          </a:ln>
        </p:spPr>
        <p:txBody>
          <a:bodyPr/>
          <a:lstStyle/>
          <a:p>
            <a:endParaRPr lang="en-US"/>
          </a:p>
        </p:txBody>
      </p:sp>
      <p:sp>
        <p:nvSpPr>
          <p:cNvPr id="71685" name="Line 5"/>
          <p:cNvSpPr>
            <a:spLocks noChangeShapeType="1"/>
          </p:cNvSpPr>
          <p:nvPr/>
        </p:nvSpPr>
        <p:spPr bwMode="auto">
          <a:xfrm>
            <a:off x="4953000" y="2971800"/>
            <a:ext cx="1981200" cy="0"/>
          </a:xfrm>
          <a:prstGeom prst="line">
            <a:avLst/>
          </a:prstGeom>
          <a:noFill/>
          <a:ln w="9525">
            <a:solidFill>
              <a:schemeClr val="tx1"/>
            </a:solidFill>
            <a:round/>
            <a:headEnd/>
            <a:tailEnd type="triangle" w="med" len="med"/>
          </a:ln>
        </p:spPr>
        <p:txBody>
          <a:bodyPr/>
          <a:lstStyle/>
          <a:p>
            <a:endParaRPr lang="en-US"/>
          </a:p>
        </p:txBody>
      </p:sp>
      <p:sp>
        <p:nvSpPr>
          <p:cNvPr id="6" name="Date Placeholder 5"/>
          <p:cNvSpPr>
            <a:spLocks noGrp="1"/>
          </p:cNvSpPr>
          <p:nvPr>
            <p:ph type="dt" sz="quarter" idx="10"/>
          </p:nvPr>
        </p:nvSpPr>
        <p:spPr/>
        <p:txBody>
          <a:bodyPr/>
          <a:lstStyle/>
          <a:p>
            <a:pPr>
              <a:defRPr/>
            </a:pPr>
            <a:fld id="{0F3A0820-303A-4587-B257-F5D84372E071}" type="datetime9">
              <a:rPr lang="en-US" smtClean="0"/>
              <a:pPr>
                <a:defRPr/>
              </a:pPr>
              <a:t>7/27/2016 9:42:13 PM</a:t>
            </a:fld>
            <a:endParaRPr lang="en-US"/>
          </a:p>
        </p:txBody>
      </p:sp>
      <p:sp>
        <p:nvSpPr>
          <p:cNvPr id="7" name="Slide Number Placeholder 6"/>
          <p:cNvSpPr>
            <a:spLocks noGrp="1"/>
          </p:cNvSpPr>
          <p:nvPr>
            <p:ph type="sldNum" sz="quarter" idx="12"/>
          </p:nvPr>
        </p:nvSpPr>
        <p:spPr/>
        <p:txBody>
          <a:bodyPr/>
          <a:lstStyle/>
          <a:p>
            <a:pPr>
              <a:defRPr/>
            </a:pPr>
            <a:fld id="{1CD15436-91F2-406A-9339-098AF414DBF7}"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ChangeArrowheads="1"/>
          </p:cNvSpPr>
          <p:nvPr/>
        </p:nvSpPr>
        <p:spPr bwMode="auto">
          <a:xfrm>
            <a:off x="0" y="609600"/>
            <a:ext cx="9144000" cy="788987"/>
          </a:xfrm>
          <a:prstGeom prst="rect">
            <a:avLst/>
          </a:prstGeom>
          <a:noFill/>
          <a:ln w="9525">
            <a:noFill/>
            <a:miter lim="800000"/>
            <a:headEnd/>
            <a:tailEnd/>
          </a:ln>
        </p:spPr>
        <p:txBody>
          <a:bodyPr anchor="ctr"/>
          <a:lstStyle/>
          <a:p>
            <a:pPr algn="ctr"/>
            <a:r>
              <a:rPr lang="en-US" sz="3200" b="1" dirty="0" smtClean="0">
                <a:solidFill>
                  <a:srgbClr val="FF33CC"/>
                </a:solidFill>
              </a:rPr>
              <a:t>Pre-Experimental </a:t>
            </a:r>
            <a:r>
              <a:rPr lang="en-US" sz="3200" b="1" dirty="0">
                <a:solidFill>
                  <a:srgbClr val="FF33CC"/>
                </a:solidFill>
              </a:rPr>
              <a:t>Research Designs</a:t>
            </a:r>
          </a:p>
        </p:txBody>
      </p:sp>
      <p:sp>
        <p:nvSpPr>
          <p:cNvPr id="72707" name="Rectangle 3"/>
          <p:cNvSpPr>
            <a:spLocks noChangeArrowheads="1"/>
          </p:cNvSpPr>
          <p:nvPr/>
        </p:nvSpPr>
        <p:spPr bwMode="auto">
          <a:xfrm>
            <a:off x="914400" y="1600200"/>
            <a:ext cx="7772400" cy="4530725"/>
          </a:xfrm>
          <a:prstGeom prst="rect">
            <a:avLst/>
          </a:prstGeom>
          <a:noFill/>
          <a:ln w="9525">
            <a:noFill/>
            <a:miter lim="800000"/>
            <a:headEnd/>
            <a:tailEnd/>
          </a:ln>
        </p:spPr>
        <p:txBody>
          <a:bodyPr/>
          <a:lstStyle/>
          <a:p>
            <a:pPr marL="342900" indent="-342900">
              <a:lnSpc>
                <a:spcPct val="80000"/>
              </a:lnSpc>
              <a:spcBef>
                <a:spcPct val="20000"/>
              </a:spcBef>
            </a:pPr>
            <a:r>
              <a:rPr lang="en-US"/>
              <a:t> </a:t>
            </a:r>
            <a:r>
              <a:rPr lang="en-US" sz="2800" b="1">
                <a:solidFill>
                  <a:srgbClr val="FF0000"/>
                </a:solidFill>
              </a:rPr>
              <a:t>(2) </a:t>
            </a:r>
            <a:r>
              <a:rPr lang="en-US" sz="2800" b="1"/>
              <a:t>  </a:t>
            </a:r>
            <a:r>
              <a:rPr lang="en-US" sz="2800" b="1">
                <a:solidFill>
                  <a:srgbClr val="FF0066"/>
                </a:solidFill>
              </a:rPr>
              <a:t>One-Group Pretest-Posttest</a:t>
            </a:r>
            <a:endParaRPr lang="en-US" sz="2800" b="1"/>
          </a:p>
          <a:p>
            <a:pPr marL="342900" indent="-342900">
              <a:lnSpc>
                <a:spcPct val="80000"/>
              </a:lnSpc>
              <a:spcBef>
                <a:spcPct val="20000"/>
              </a:spcBef>
            </a:pPr>
            <a:r>
              <a:rPr lang="en-US" sz="2800" b="1"/>
              <a:t>		</a:t>
            </a:r>
            <a:r>
              <a:rPr lang="en-US" sz="2800" b="1">
                <a:solidFill>
                  <a:srgbClr val="800000"/>
                </a:solidFill>
              </a:rPr>
              <a:t>E			Y1		X 	Y2</a:t>
            </a:r>
          </a:p>
          <a:p>
            <a:pPr marL="2057400" lvl="4" indent="-228600">
              <a:lnSpc>
                <a:spcPct val="80000"/>
              </a:lnSpc>
              <a:spcBef>
                <a:spcPct val="20000"/>
              </a:spcBef>
            </a:pPr>
            <a:r>
              <a:rPr lang="en-US" sz="2400" b="1">
                <a:solidFill>
                  <a:srgbClr val="800000"/>
                </a:solidFill>
              </a:rPr>
              <a:t>			EM	         INC	EM	</a:t>
            </a:r>
            <a:endParaRPr lang="en-US" sz="2400" b="1" u="sng">
              <a:solidFill>
                <a:srgbClr val="800000"/>
              </a:solidFill>
            </a:endParaRPr>
          </a:p>
          <a:p>
            <a:pPr marL="342900" indent="-342900">
              <a:lnSpc>
                <a:spcPct val="80000"/>
              </a:lnSpc>
              <a:spcBef>
                <a:spcPct val="20000"/>
              </a:spcBef>
            </a:pPr>
            <a:r>
              <a:rPr lang="en-US" sz="2800" b="1">
                <a:solidFill>
                  <a:srgbClr val="800000"/>
                </a:solidFill>
              </a:rPr>
              <a:t>	EM		Employees Morale</a:t>
            </a:r>
          </a:p>
          <a:p>
            <a:pPr marL="342900" indent="-342900">
              <a:lnSpc>
                <a:spcPct val="80000"/>
              </a:lnSpc>
              <a:spcBef>
                <a:spcPct val="20000"/>
              </a:spcBef>
            </a:pPr>
            <a:r>
              <a:rPr lang="en-US" sz="2800" b="1">
                <a:solidFill>
                  <a:srgbClr val="800000"/>
                </a:solidFill>
              </a:rPr>
              <a:t>	INC	Incentives</a:t>
            </a:r>
          </a:p>
          <a:p>
            <a:pPr marL="342900" indent="-342900">
              <a:lnSpc>
                <a:spcPct val="80000"/>
              </a:lnSpc>
              <a:spcBef>
                <a:spcPct val="20000"/>
              </a:spcBef>
            </a:pPr>
            <a:endParaRPr lang="en-US" sz="2800" b="1">
              <a:solidFill>
                <a:srgbClr val="800000"/>
              </a:solidFill>
            </a:endParaRPr>
          </a:p>
          <a:p>
            <a:pPr marL="342900" indent="-342900">
              <a:spcBef>
                <a:spcPct val="20000"/>
              </a:spcBef>
              <a:buFontTx/>
              <a:buChar char="•"/>
            </a:pPr>
            <a:endParaRPr lang="en-US" sz="2800" b="1">
              <a:solidFill>
                <a:srgbClr val="FF66FF"/>
              </a:solidFill>
            </a:endParaRPr>
          </a:p>
        </p:txBody>
      </p:sp>
      <p:sp>
        <p:nvSpPr>
          <p:cNvPr id="72708" name="Line 4"/>
          <p:cNvSpPr>
            <a:spLocks noChangeShapeType="1"/>
          </p:cNvSpPr>
          <p:nvPr/>
        </p:nvSpPr>
        <p:spPr bwMode="auto">
          <a:xfrm>
            <a:off x="2362200" y="2209800"/>
            <a:ext cx="1981200" cy="0"/>
          </a:xfrm>
          <a:prstGeom prst="line">
            <a:avLst/>
          </a:prstGeom>
          <a:noFill/>
          <a:ln w="9525">
            <a:solidFill>
              <a:schemeClr val="tx1"/>
            </a:solidFill>
            <a:round/>
            <a:headEnd/>
            <a:tailEnd type="triangle" w="med" len="med"/>
          </a:ln>
        </p:spPr>
        <p:txBody>
          <a:bodyPr/>
          <a:lstStyle/>
          <a:p>
            <a:endParaRPr lang="en-US"/>
          </a:p>
        </p:txBody>
      </p:sp>
      <p:sp>
        <p:nvSpPr>
          <p:cNvPr id="72709" name="Line 5"/>
          <p:cNvSpPr>
            <a:spLocks noChangeShapeType="1"/>
          </p:cNvSpPr>
          <p:nvPr/>
        </p:nvSpPr>
        <p:spPr bwMode="auto">
          <a:xfrm>
            <a:off x="5181600" y="2209800"/>
            <a:ext cx="1219200" cy="0"/>
          </a:xfrm>
          <a:prstGeom prst="line">
            <a:avLst/>
          </a:prstGeom>
          <a:noFill/>
          <a:ln w="9525">
            <a:solidFill>
              <a:schemeClr val="tx1"/>
            </a:solidFill>
            <a:round/>
            <a:headEnd/>
            <a:tailEnd type="triangle" w="med" len="med"/>
          </a:ln>
        </p:spPr>
        <p:txBody>
          <a:bodyPr/>
          <a:lstStyle/>
          <a:p>
            <a:endParaRPr lang="en-US"/>
          </a:p>
        </p:txBody>
      </p:sp>
      <p:sp>
        <p:nvSpPr>
          <p:cNvPr id="72710" name="Line 6"/>
          <p:cNvSpPr>
            <a:spLocks noChangeShapeType="1"/>
          </p:cNvSpPr>
          <p:nvPr/>
        </p:nvSpPr>
        <p:spPr bwMode="auto">
          <a:xfrm>
            <a:off x="6705600" y="2209800"/>
            <a:ext cx="762000" cy="0"/>
          </a:xfrm>
          <a:prstGeom prst="line">
            <a:avLst/>
          </a:prstGeom>
          <a:noFill/>
          <a:ln w="9525">
            <a:solidFill>
              <a:schemeClr val="tx1"/>
            </a:solidFill>
            <a:round/>
            <a:headEnd/>
            <a:tailEnd type="triangle" w="med" len="med"/>
          </a:ln>
        </p:spPr>
        <p:txBody>
          <a:bodyPr/>
          <a:lstStyle/>
          <a:p>
            <a:endParaRPr lang="en-US"/>
          </a:p>
        </p:txBody>
      </p:sp>
      <p:sp>
        <p:nvSpPr>
          <p:cNvPr id="72711" name="Line 7"/>
          <p:cNvSpPr>
            <a:spLocks noChangeShapeType="1"/>
          </p:cNvSpPr>
          <p:nvPr/>
        </p:nvSpPr>
        <p:spPr bwMode="auto">
          <a:xfrm>
            <a:off x="2209800" y="3048000"/>
            <a:ext cx="533400" cy="0"/>
          </a:xfrm>
          <a:prstGeom prst="line">
            <a:avLst/>
          </a:prstGeom>
          <a:noFill/>
          <a:ln w="9525">
            <a:solidFill>
              <a:schemeClr val="tx1"/>
            </a:solidFill>
            <a:round/>
            <a:headEnd/>
            <a:tailEnd type="triangle" w="med" len="med"/>
          </a:ln>
        </p:spPr>
        <p:txBody>
          <a:bodyPr/>
          <a:lstStyle/>
          <a:p>
            <a:endParaRPr lang="en-US"/>
          </a:p>
        </p:txBody>
      </p:sp>
      <p:sp>
        <p:nvSpPr>
          <p:cNvPr id="72712" name="Line 8"/>
          <p:cNvSpPr>
            <a:spLocks noChangeShapeType="1"/>
          </p:cNvSpPr>
          <p:nvPr/>
        </p:nvSpPr>
        <p:spPr bwMode="auto">
          <a:xfrm>
            <a:off x="2286000" y="3429000"/>
            <a:ext cx="533400" cy="0"/>
          </a:xfrm>
          <a:prstGeom prst="line">
            <a:avLst/>
          </a:prstGeom>
          <a:noFill/>
          <a:ln w="9525">
            <a:solidFill>
              <a:schemeClr val="tx1"/>
            </a:solidFill>
            <a:round/>
            <a:headEnd/>
            <a:tailEnd type="triangle" w="med" len="med"/>
          </a:ln>
        </p:spPr>
        <p:txBody>
          <a:bodyPr/>
          <a:lstStyle/>
          <a:p>
            <a:endParaRPr lang="en-US"/>
          </a:p>
        </p:txBody>
      </p:sp>
      <p:sp>
        <p:nvSpPr>
          <p:cNvPr id="9" name="Date Placeholder 8"/>
          <p:cNvSpPr>
            <a:spLocks noGrp="1"/>
          </p:cNvSpPr>
          <p:nvPr>
            <p:ph type="dt" sz="quarter" idx="10"/>
          </p:nvPr>
        </p:nvSpPr>
        <p:spPr/>
        <p:txBody>
          <a:bodyPr/>
          <a:lstStyle/>
          <a:p>
            <a:pPr>
              <a:defRPr/>
            </a:pPr>
            <a:fld id="{926F78C4-58B9-41D9-B817-30109568F434}" type="datetime9">
              <a:rPr lang="en-US" smtClean="0"/>
              <a:pPr>
                <a:defRPr/>
              </a:pPr>
              <a:t>7/27/2016 9:42:13 PM</a:t>
            </a:fld>
            <a:endParaRPr lang="en-US"/>
          </a:p>
        </p:txBody>
      </p:sp>
      <p:sp>
        <p:nvSpPr>
          <p:cNvPr id="10" name="Slide Number Placeholder 9"/>
          <p:cNvSpPr>
            <a:spLocks noGrp="1"/>
          </p:cNvSpPr>
          <p:nvPr>
            <p:ph type="sldNum" sz="quarter" idx="12"/>
          </p:nvPr>
        </p:nvSpPr>
        <p:spPr/>
        <p:txBody>
          <a:bodyPr/>
          <a:lstStyle/>
          <a:p>
            <a:pPr>
              <a:defRPr/>
            </a:pPr>
            <a:fld id="{DBD2503D-945D-4FFE-9A74-034EDC829E75}" type="slidenum">
              <a:rPr lang="en-US" smtClean="0"/>
              <a:pPr>
                <a:defRPr/>
              </a:pPr>
              <a:t>19</a:t>
            </a:fld>
            <a:endParaRPr lang="en-US"/>
          </a:p>
        </p:txBody>
      </p:sp>
      <p:sp>
        <p:nvSpPr>
          <p:cNvPr id="11" name="Footer Placeholder 10"/>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144000" cy="1143000"/>
          </a:xfrm>
          <a:prstGeom prst="rect">
            <a:avLst/>
          </a:prstGeom>
          <a:noFill/>
          <a:ln w="9525">
            <a:noFill/>
            <a:miter lim="800000"/>
            <a:headEnd/>
            <a:tailEnd/>
          </a:ln>
        </p:spPr>
        <p:txBody>
          <a:bodyPr anchor="ctr"/>
          <a:lstStyle/>
          <a:p>
            <a:pPr algn="ctr"/>
            <a:r>
              <a:rPr lang="en-US" sz="2800" b="1" dirty="0" smtClean="0">
                <a:solidFill>
                  <a:srgbClr val="C00000"/>
                </a:solidFill>
              </a:rPr>
              <a:t>G VIII </a:t>
            </a:r>
            <a:br>
              <a:rPr lang="en-US" sz="2800" b="1" dirty="0" smtClean="0">
                <a:solidFill>
                  <a:srgbClr val="C00000"/>
                </a:solidFill>
              </a:rPr>
            </a:br>
            <a:r>
              <a:rPr lang="en-US" sz="2800" b="1" dirty="0" smtClean="0">
                <a:solidFill>
                  <a:srgbClr val="C00000"/>
                </a:solidFill>
              </a:rPr>
              <a:t>Social Work Research &amp; Statistical Applications</a:t>
            </a:r>
          </a:p>
        </p:txBody>
      </p:sp>
      <p:sp>
        <p:nvSpPr>
          <p:cNvPr id="6147" name="Rectangle 3"/>
          <p:cNvSpPr>
            <a:spLocks noChangeArrowheads="1"/>
          </p:cNvSpPr>
          <p:nvPr/>
        </p:nvSpPr>
        <p:spPr bwMode="auto">
          <a:xfrm>
            <a:off x="533400" y="1371600"/>
            <a:ext cx="7696200" cy="4648200"/>
          </a:xfrm>
          <a:prstGeom prst="rect">
            <a:avLst/>
          </a:prstGeom>
          <a:noFill/>
          <a:ln w="9525">
            <a:noFill/>
            <a:miter lim="800000"/>
            <a:headEnd/>
            <a:tailEnd/>
          </a:ln>
        </p:spPr>
        <p:txBody>
          <a:bodyPr/>
          <a:lstStyle/>
          <a:p>
            <a:pPr marL="812800" indent="-812800">
              <a:spcBef>
                <a:spcPct val="20000"/>
              </a:spcBef>
            </a:pPr>
            <a:r>
              <a:rPr lang="en-US" sz="2800" b="1" dirty="0" smtClean="0">
                <a:solidFill>
                  <a:srgbClr val="6600CC"/>
                </a:solidFill>
              </a:rPr>
              <a:t> </a:t>
            </a:r>
            <a:r>
              <a:rPr lang="en-US" sz="2800" b="1" dirty="0" smtClean="0">
                <a:solidFill>
                  <a:srgbClr val="00B0F0"/>
                </a:solidFill>
              </a:rPr>
              <a:t>UNIT – 1:  </a:t>
            </a:r>
            <a:r>
              <a:rPr lang="en-US" sz="2800" b="1" dirty="0" smtClean="0">
                <a:solidFill>
                  <a:srgbClr val="6600CC"/>
                </a:solidFill>
              </a:rPr>
              <a:t>Fundamentals of scientific methods and research</a:t>
            </a:r>
          </a:p>
          <a:p>
            <a:pPr marL="812800" indent="-812800">
              <a:spcBef>
                <a:spcPct val="20000"/>
              </a:spcBef>
            </a:pPr>
            <a:r>
              <a:rPr lang="en-US" sz="2800" b="1" dirty="0" smtClean="0">
                <a:solidFill>
                  <a:srgbClr val="00B0F0"/>
                </a:solidFill>
              </a:rPr>
              <a:t>UNIT -  2:  </a:t>
            </a:r>
            <a:r>
              <a:rPr lang="en-US" sz="2800" b="1" dirty="0" smtClean="0">
                <a:solidFill>
                  <a:srgbClr val="6600CC"/>
                </a:solidFill>
              </a:rPr>
              <a:t>Research design, Sources of data </a:t>
            </a:r>
          </a:p>
          <a:p>
            <a:pPr marL="812800" indent="-812800">
              <a:spcBef>
                <a:spcPct val="20000"/>
              </a:spcBef>
            </a:pPr>
            <a:r>
              <a:rPr lang="en-US" sz="2800" b="1" dirty="0" smtClean="0">
                <a:solidFill>
                  <a:srgbClr val="00B0F0"/>
                </a:solidFill>
              </a:rPr>
              <a:t>UNIT – 3: </a:t>
            </a:r>
            <a:r>
              <a:rPr lang="en-US" sz="2800" b="1" dirty="0" smtClean="0">
                <a:solidFill>
                  <a:srgbClr val="6600CC"/>
                </a:solidFill>
              </a:rPr>
              <a:t>Data collection and processing </a:t>
            </a:r>
          </a:p>
          <a:p>
            <a:pPr marL="812800" indent="-812800">
              <a:spcBef>
                <a:spcPct val="20000"/>
              </a:spcBef>
            </a:pPr>
            <a:r>
              <a:rPr lang="en-US" sz="2800" b="1" dirty="0" smtClean="0">
                <a:solidFill>
                  <a:srgbClr val="00B0F0"/>
                </a:solidFill>
              </a:rPr>
              <a:t>UNIT – 4: </a:t>
            </a:r>
            <a:r>
              <a:rPr lang="en-US" sz="2800" b="1" dirty="0" smtClean="0">
                <a:solidFill>
                  <a:srgbClr val="6600CC"/>
                </a:solidFill>
              </a:rPr>
              <a:t>Statistics for research, techniques and its application </a:t>
            </a:r>
          </a:p>
          <a:p>
            <a:pPr marL="812800" indent="-812800">
              <a:spcBef>
                <a:spcPct val="20000"/>
              </a:spcBef>
            </a:pPr>
            <a:r>
              <a:rPr lang="en-US" sz="2800" b="1" dirty="0" smtClean="0">
                <a:solidFill>
                  <a:srgbClr val="00B0F0"/>
                </a:solidFill>
              </a:rPr>
              <a:t>UNIT – 5: </a:t>
            </a:r>
            <a:r>
              <a:rPr lang="en-US" sz="2800" b="1" dirty="0" smtClean="0">
                <a:solidFill>
                  <a:srgbClr val="6600CC"/>
                </a:solidFill>
              </a:rPr>
              <a:t>Presentation and Dissemination of research </a:t>
            </a:r>
          </a:p>
        </p:txBody>
      </p:sp>
      <p:sp>
        <p:nvSpPr>
          <p:cNvPr id="4" name="Date Placeholder 3"/>
          <p:cNvSpPr>
            <a:spLocks noGrp="1"/>
          </p:cNvSpPr>
          <p:nvPr>
            <p:ph type="dt" sz="quarter" idx="10"/>
          </p:nvPr>
        </p:nvSpPr>
        <p:spPr/>
        <p:txBody>
          <a:bodyPr/>
          <a:lstStyle/>
          <a:p>
            <a:pPr>
              <a:defRPr/>
            </a:pPr>
            <a:fld id="{4B37F141-6D6E-4533-8BFC-737C71077A75}" type="datetime9">
              <a:rPr lang="en-US" smtClean="0"/>
              <a:pPr>
                <a:defRPr/>
              </a:pPr>
              <a:t>7/27/2016 9:40:40 PM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2</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ChangeArrowheads="1"/>
          </p:cNvSpPr>
          <p:nvPr/>
        </p:nvSpPr>
        <p:spPr bwMode="auto">
          <a:xfrm>
            <a:off x="0" y="609600"/>
            <a:ext cx="9144000" cy="941387"/>
          </a:xfrm>
          <a:prstGeom prst="rect">
            <a:avLst/>
          </a:prstGeom>
          <a:noFill/>
          <a:ln w="9525">
            <a:noFill/>
            <a:miter lim="800000"/>
            <a:headEnd/>
            <a:tailEnd/>
          </a:ln>
        </p:spPr>
        <p:txBody>
          <a:bodyPr anchor="ctr"/>
          <a:lstStyle/>
          <a:p>
            <a:pPr algn="ctr"/>
            <a:r>
              <a:rPr lang="en-US" sz="3200" b="1" dirty="0" smtClean="0">
                <a:solidFill>
                  <a:srgbClr val="FF33CC"/>
                </a:solidFill>
              </a:rPr>
              <a:t>Quasi-Experimental </a:t>
            </a:r>
            <a:r>
              <a:rPr lang="en-US" sz="3200" b="1" dirty="0">
                <a:solidFill>
                  <a:srgbClr val="FF33CC"/>
                </a:solidFill>
              </a:rPr>
              <a:t>Research Designs</a:t>
            </a:r>
          </a:p>
        </p:txBody>
      </p:sp>
      <p:sp>
        <p:nvSpPr>
          <p:cNvPr id="73731" name="Rectangle 3"/>
          <p:cNvSpPr>
            <a:spLocks noChangeArrowheads="1"/>
          </p:cNvSpPr>
          <p:nvPr/>
        </p:nvSpPr>
        <p:spPr bwMode="auto">
          <a:xfrm>
            <a:off x="0" y="1600200"/>
            <a:ext cx="8686800" cy="4530725"/>
          </a:xfrm>
          <a:prstGeom prst="rect">
            <a:avLst/>
          </a:prstGeom>
          <a:noFill/>
          <a:ln w="9525">
            <a:noFill/>
            <a:miter lim="800000"/>
            <a:headEnd/>
            <a:tailEnd/>
          </a:ln>
        </p:spPr>
        <p:txBody>
          <a:bodyPr/>
          <a:lstStyle/>
          <a:p>
            <a:pPr marL="342900" indent="-342900">
              <a:lnSpc>
                <a:spcPct val="80000"/>
              </a:lnSpc>
              <a:spcBef>
                <a:spcPct val="20000"/>
              </a:spcBef>
              <a:buFontTx/>
              <a:buChar char="•"/>
            </a:pPr>
            <a:r>
              <a:rPr lang="en-US" sz="2400" b="1" dirty="0">
                <a:solidFill>
                  <a:srgbClr val="FF0066"/>
                </a:solidFill>
              </a:rPr>
              <a:t>Pre-test Post-test Non-equivalent Control Group Design</a:t>
            </a:r>
          </a:p>
          <a:p>
            <a:pPr marL="342900" indent="-342900">
              <a:lnSpc>
                <a:spcPct val="80000"/>
              </a:lnSpc>
              <a:spcBef>
                <a:spcPct val="20000"/>
              </a:spcBef>
            </a:pPr>
            <a:endParaRPr lang="en-US" sz="2400" dirty="0">
              <a:solidFill>
                <a:srgbClr val="FF0066"/>
              </a:solidFill>
            </a:endParaRPr>
          </a:p>
          <a:p>
            <a:pPr marL="342900" indent="-342900">
              <a:lnSpc>
                <a:spcPct val="80000"/>
              </a:lnSpc>
              <a:spcBef>
                <a:spcPct val="20000"/>
              </a:spcBef>
            </a:pPr>
            <a:r>
              <a:rPr lang="en-US" sz="2400" dirty="0"/>
              <a:t>	E		Y1		X		</a:t>
            </a:r>
            <a:r>
              <a:rPr lang="en-US" sz="2400" dirty="0" smtClean="0"/>
              <a:t>Y2</a:t>
            </a:r>
            <a:endParaRPr lang="en-US" sz="2400" dirty="0"/>
          </a:p>
          <a:p>
            <a:pPr marL="742950" lvl="1" indent="-285750">
              <a:lnSpc>
                <a:spcPct val="80000"/>
              </a:lnSpc>
              <a:spcBef>
                <a:spcPct val="20000"/>
              </a:spcBef>
            </a:pPr>
            <a:r>
              <a:rPr lang="en-US" sz="2000" dirty="0"/>
              <a:t>		              				</a:t>
            </a:r>
          </a:p>
          <a:p>
            <a:pPr marL="342900" indent="-342900">
              <a:lnSpc>
                <a:spcPct val="80000"/>
              </a:lnSpc>
              <a:spcBef>
                <a:spcPct val="20000"/>
              </a:spcBef>
            </a:pPr>
            <a:r>
              <a:rPr lang="en-US" sz="2400" dirty="0"/>
              <a:t>	C		Y’1		Non-X	          Y’2</a:t>
            </a:r>
          </a:p>
          <a:p>
            <a:pPr marL="342900" indent="-342900">
              <a:lnSpc>
                <a:spcPct val="80000"/>
              </a:lnSpc>
              <a:spcBef>
                <a:spcPct val="20000"/>
              </a:spcBef>
            </a:pPr>
            <a:r>
              <a:rPr lang="en-US" sz="2400" dirty="0"/>
              <a:t>							</a:t>
            </a:r>
            <a:endParaRPr lang="en-US" sz="2400" dirty="0" smtClean="0"/>
          </a:p>
          <a:p>
            <a:pPr marL="342900" indent="-342900">
              <a:lnSpc>
                <a:spcPct val="80000"/>
              </a:lnSpc>
              <a:spcBef>
                <a:spcPct val="20000"/>
              </a:spcBef>
            </a:pPr>
            <a:endParaRPr lang="en-US" sz="2400" dirty="0"/>
          </a:p>
          <a:p>
            <a:pPr marL="342900" indent="-342900">
              <a:lnSpc>
                <a:spcPct val="80000"/>
              </a:lnSpc>
              <a:spcBef>
                <a:spcPct val="20000"/>
              </a:spcBef>
            </a:pPr>
            <a:endParaRPr lang="en-US" sz="2400" b="1" u="sng" dirty="0"/>
          </a:p>
        </p:txBody>
      </p:sp>
      <p:sp>
        <p:nvSpPr>
          <p:cNvPr id="73732" name="Line 4"/>
          <p:cNvSpPr>
            <a:spLocks noChangeShapeType="1"/>
          </p:cNvSpPr>
          <p:nvPr/>
        </p:nvSpPr>
        <p:spPr bwMode="auto">
          <a:xfrm>
            <a:off x="762000" y="2514600"/>
            <a:ext cx="990600" cy="0"/>
          </a:xfrm>
          <a:prstGeom prst="line">
            <a:avLst/>
          </a:prstGeom>
          <a:noFill/>
          <a:ln w="9525">
            <a:solidFill>
              <a:schemeClr val="tx1"/>
            </a:solidFill>
            <a:round/>
            <a:headEnd/>
            <a:tailEnd type="triangle" w="med" len="med"/>
          </a:ln>
        </p:spPr>
        <p:txBody>
          <a:bodyPr/>
          <a:lstStyle/>
          <a:p>
            <a:endParaRPr lang="en-US"/>
          </a:p>
        </p:txBody>
      </p:sp>
      <p:sp>
        <p:nvSpPr>
          <p:cNvPr id="73733" name="Line 5"/>
          <p:cNvSpPr>
            <a:spLocks noChangeShapeType="1"/>
          </p:cNvSpPr>
          <p:nvPr/>
        </p:nvSpPr>
        <p:spPr bwMode="auto">
          <a:xfrm>
            <a:off x="914400" y="3200400"/>
            <a:ext cx="990600" cy="0"/>
          </a:xfrm>
          <a:prstGeom prst="line">
            <a:avLst/>
          </a:prstGeom>
          <a:noFill/>
          <a:ln w="9525">
            <a:solidFill>
              <a:schemeClr val="tx1"/>
            </a:solidFill>
            <a:round/>
            <a:headEnd/>
            <a:tailEnd type="triangle" w="med" len="med"/>
          </a:ln>
        </p:spPr>
        <p:txBody>
          <a:bodyPr/>
          <a:lstStyle/>
          <a:p>
            <a:endParaRPr lang="en-US"/>
          </a:p>
        </p:txBody>
      </p:sp>
      <p:sp>
        <p:nvSpPr>
          <p:cNvPr id="73734" name="Line 6"/>
          <p:cNvSpPr>
            <a:spLocks noChangeShapeType="1"/>
          </p:cNvSpPr>
          <p:nvPr/>
        </p:nvSpPr>
        <p:spPr bwMode="auto">
          <a:xfrm>
            <a:off x="2438400" y="2514600"/>
            <a:ext cx="990600" cy="0"/>
          </a:xfrm>
          <a:prstGeom prst="line">
            <a:avLst/>
          </a:prstGeom>
          <a:noFill/>
          <a:ln w="9525">
            <a:solidFill>
              <a:schemeClr val="tx1"/>
            </a:solidFill>
            <a:round/>
            <a:headEnd/>
            <a:tailEnd type="triangle" w="med" len="med"/>
          </a:ln>
        </p:spPr>
        <p:txBody>
          <a:bodyPr/>
          <a:lstStyle/>
          <a:p>
            <a:endParaRPr lang="en-US"/>
          </a:p>
        </p:txBody>
      </p:sp>
      <p:sp>
        <p:nvSpPr>
          <p:cNvPr id="73735" name="Line 7"/>
          <p:cNvSpPr>
            <a:spLocks noChangeShapeType="1"/>
          </p:cNvSpPr>
          <p:nvPr/>
        </p:nvSpPr>
        <p:spPr bwMode="auto">
          <a:xfrm>
            <a:off x="4343400" y="2514600"/>
            <a:ext cx="990600" cy="0"/>
          </a:xfrm>
          <a:prstGeom prst="line">
            <a:avLst/>
          </a:prstGeom>
          <a:noFill/>
          <a:ln w="9525">
            <a:solidFill>
              <a:schemeClr val="tx1"/>
            </a:solidFill>
            <a:round/>
            <a:headEnd/>
            <a:tailEnd type="triangle" w="med" len="med"/>
          </a:ln>
        </p:spPr>
        <p:txBody>
          <a:bodyPr/>
          <a:lstStyle/>
          <a:p>
            <a:endParaRPr lang="en-US"/>
          </a:p>
        </p:txBody>
      </p:sp>
      <p:sp>
        <p:nvSpPr>
          <p:cNvPr id="73736" name="Line 8"/>
          <p:cNvSpPr>
            <a:spLocks noChangeShapeType="1"/>
          </p:cNvSpPr>
          <p:nvPr/>
        </p:nvSpPr>
        <p:spPr bwMode="auto">
          <a:xfrm>
            <a:off x="2590800" y="3200400"/>
            <a:ext cx="990600" cy="0"/>
          </a:xfrm>
          <a:prstGeom prst="line">
            <a:avLst/>
          </a:prstGeom>
          <a:noFill/>
          <a:ln w="9525">
            <a:solidFill>
              <a:schemeClr val="tx1"/>
            </a:solidFill>
            <a:round/>
            <a:headEnd/>
            <a:tailEnd type="triangle" w="med" len="med"/>
          </a:ln>
        </p:spPr>
        <p:txBody>
          <a:bodyPr/>
          <a:lstStyle/>
          <a:p>
            <a:endParaRPr lang="en-US"/>
          </a:p>
        </p:txBody>
      </p:sp>
      <p:sp>
        <p:nvSpPr>
          <p:cNvPr id="73737" name="Line 9"/>
          <p:cNvSpPr>
            <a:spLocks noChangeShapeType="1"/>
          </p:cNvSpPr>
          <p:nvPr/>
        </p:nvSpPr>
        <p:spPr bwMode="auto">
          <a:xfrm>
            <a:off x="4572000" y="3200400"/>
            <a:ext cx="990600" cy="0"/>
          </a:xfrm>
          <a:prstGeom prst="line">
            <a:avLst/>
          </a:prstGeom>
          <a:noFill/>
          <a:ln w="9525">
            <a:solidFill>
              <a:schemeClr val="tx1"/>
            </a:solidFill>
            <a:round/>
            <a:headEnd/>
            <a:tailEnd type="triangle" w="med" len="med"/>
          </a:ln>
        </p:spPr>
        <p:txBody>
          <a:bodyPr/>
          <a:lstStyle/>
          <a:p>
            <a:endParaRPr lang="en-US"/>
          </a:p>
        </p:txBody>
      </p:sp>
      <p:sp>
        <p:nvSpPr>
          <p:cNvPr id="10" name="Date Placeholder 9"/>
          <p:cNvSpPr>
            <a:spLocks noGrp="1"/>
          </p:cNvSpPr>
          <p:nvPr>
            <p:ph type="dt" sz="quarter" idx="10"/>
          </p:nvPr>
        </p:nvSpPr>
        <p:spPr/>
        <p:txBody>
          <a:bodyPr/>
          <a:lstStyle/>
          <a:p>
            <a:pPr>
              <a:defRPr/>
            </a:pPr>
            <a:fld id="{FDC3B315-12C6-4CC4-AE3C-DDF63EFBC28F}" type="datetime9">
              <a:rPr lang="en-US" smtClean="0"/>
              <a:pPr>
                <a:defRPr/>
              </a:pPr>
              <a:t>7/27/2016 9:42:13 PM</a:t>
            </a:fld>
            <a:endParaRPr lang="en-US"/>
          </a:p>
        </p:txBody>
      </p:sp>
      <p:sp>
        <p:nvSpPr>
          <p:cNvPr id="11" name="Slide Number Placeholder 10"/>
          <p:cNvSpPr>
            <a:spLocks noGrp="1"/>
          </p:cNvSpPr>
          <p:nvPr>
            <p:ph type="sldNum" sz="quarter" idx="12"/>
          </p:nvPr>
        </p:nvSpPr>
        <p:spPr/>
        <p:txBody>
          <a:bodyPr/>
          <a:lstStyle/>
          <a:p>
            <a:pPr>
              <a:defRPr/>
            </a:pPr>
            <a:fld id="{944FACEC-3833-425F-AE86-0D2C7F2C6953}" type="slidenum">
              <a:rPr lang="en-US" smtClean="0"/>
              <a:pPr>
                <a:defRPr/>
              </a:pPr>
              <a:t>20</a:t>
            </a:fld>
            <a:endParaRPr lang="en-US"/>
          </a:p>
        </p:txBody>
      </p:sp>
      <p:sp>
        <p:nvSpPr>
          <p:cNvPr id="12" name="Footer Placeholder 11"/>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ChangeArrowheads="1"/>
          </p:cNvSpPr>
          <p:nvPr/>
        </p:nvSpPr>
        <p:spPr bwMode="auto">
          <a:xfrm>
            <a:off x="0" y="609600"/>
            <a:ext cx="9144000" cy="941387"/>
          </a:xfrm>
          <a:prstGeom prst="rect">
            <a:avLst/>
          </a:prstGeom>
          <a:noFill/>
          <a:ln w="9525">
            <a:noFill/>
            <a:miter lim="800000"/>
            <a:headEnd/>
            <a:tailEnd/>
          </a:ln>
        </p:spPr>
        <p:txBody>
          <a:bodyPr anchor="ctr"/>
          <a:lstStyle/>
          <a:p>
            <a:pPr algn="ctr"/>
            <a:r>
              <a:rPr lang="en-US" sz="3200" b="1" dirty="0" smtClean="0">
                <a:solidFill>
                  <a:srgbClr val="FF33CC"/>
                </a:solidFill>
              </a:rPr>
              <a:t>Experimental </a:t>
            </a:r>
            <a:r>
              <a:rPr lang="en-US" sz="3200" b="1" dirty="0">
                <a:solidFill>
                  <a:srgbClr val="FF33CC"/>
                </a:solidFill>
              </a:rPr>
              <a:t>Research Designs</a:t>
            </a:r>
          </a:p>
        </p:txBody>
      </p:sp>
      <p:sp>
        <p:nvSpPr>
          <p:cNvPr id="73731" name="Rectangle 3"/>
          <p:cNvSpPr>
            <a:spLocks noChangeArrowheads="1"/>
          </p:cNvSpPr>
          <p:nvPr/>
        </p:nvSpPr>
        <p:spPr bwMode="auto">
          <a:xfrm>
            <a:off x="0" y="1600200"/>
            <a:ext cx="8686800" cy="4530725"/>
          </a:xfrm>
          <a:prstGeom prst="rect">
            <a:avLst/>
          </a:prstGeom>
          <a:noFill/>
          <a:ln w="9525">
            <a:noFill/>
            <a:miter lim="800000"/>
            <a:headEnd/>
            <a:tailEnd/>
          </a:ln>
        </p:spPr>
        <p:txBody>
          <a:bodyPr/>
          <a:lstStyle/>
          <a:p>
            <a:pPr marL="342900" indent="-342900">
              <a:lnSpc>
                <a:spcPct val="80000"/>
              </a:lnSpc>
              <a:spcBef>
                <a:spcPct val="20000"/>
              </a:spcBef>
            </a:pPr>
            <a:endParaRPr lang="en-US" sz="2400" b="1" u="sng" dirty="0"/>
          </a:p>
        </p:txBody>
      </p:sp>
      <p:sp>
        <p:nvSpPr>
          <p:cNvPr id="10" name="Date Placeholder 9"/>
          <p:cNvSpPr>
            <a:spLocks noGrp="1"/>
          </p:cNvSpPr>
          <p:nvPr>
            <p:ph type="dt" sz="quarter" idx="10"/>
          </p:nvPr>
        </p:nvSpPr>
        <p:spPr/>
        <p:txBody>
          <a:bodyPr/>
          <a:lstStyle/>
          <a:p>
            <a:pPr>
              <a:defRPr/>
            </a:pPr>
            <a:fld id="{FDC3B315-12C6-4CC4-AE3C-DDF63EFBC28F}" type="datetime9">
              <a:rPr lang="en-US" smtClean="0"/>
              <a:pPr>
                <a:defRPr/>
              </a:pPr>
              <a:t>7/27/2016 9:42:13 PM</a:t>
            </a:fld>
            <a:endParaRPr lang="en-US"/>
          </a:p>
        </p:txBody>
      </p:sp>
      <p:sp>
        <p:nvSpPr>
          <p:cNvPr id="11" name="Slide Number Placeholder 10"/>
          <p:cNvSpPr>
            <a:spLocks noGrp="1"/>
          </p:cNvSpPr>
          <p:nvPr>
            <p:ph type="sldNum" sz="quarter" idx="12"/>
          </p:nvPr>
        </p:nvSpPr>
        <p:spPr/>
        <p:txBody>
          <a:bodyPr/>
          <a:lstStyle/>
          <a:p>
            <a:pPr>
              <a:defRPr/>
            </a:pPr>
            <a:fld id="{944FACEC-3833-425F-AE86-0D2C7F2C6953}" type="slidenum">
              <a:rPr lang="en-US" smtClean="0"/>
              <a:pPr>
                <a:defRPr/>
              </a:pPr>
              <a:t>21</a:t>
            </a:fld>
            <a:endParaRPr lang="en-US"/>
          </a:p>
        </p:txBody>
      </p:sp>
      <p:sp>
        <p:nvSpPr>
          <p:cNvPr id="12" name="Footer Placeholder 11"/>
          <p:cNvSpPr>
            <a:spLocks noGrp="1"/>
          </p:cNvSpPr>
          <p:nvPr>
            <p:ph type="ftr" sz="quarter" idx="11"/>
          </p:nvPr>
        </p:nvSpPr>
        <p:spPr/>
        <p:txBody>
          <a:bodyPr/>
          <a:lstStyle/>
          <a:p>
            <a:pPr>
              <a:defRPr/>
            </a:pPr>
            <a:r>
              <a:rPr lang="en-US" smtClean="0"/>
              <a:t>social work research</a:t>
            </a:r>
            <a:endParaRPr lang="en-US"/>
          </a:p>
        </p:txBody>
      </p:sp>
      <p:sp>
        <p:nvSpPr>
          <p:cNvPr id="13" name="Rectangle 12"/>
          <p:cNvSpPr/>
          <p:nvPr/>
        </p:nvSpPr>
        <p:spPr>
          <a:xfrm>
            <a:off x="685800" y="1447800"/>
            <a:ext cx="7391400" cy="5078313"/>
          </a:xfrm>
          <a:prstGeom prst="rect">
            <a:avLst/>
          </a:prstGeom>
        </p:spPr>
        <p:txBody>
          <a:bodyPr wrap="square">
            <a:spAutoFit/>
          </a:bodyPr>
          <a:lstStyle/>
          <a:p>
            <a:pPr marL="742950" indent="-742950">
              <a:spcBef>
                <a:spcPts val="1200"/>
              </a:spcBef>
            </a:pPr>
            <a:r>
              <a:rPr lang="en-IN" sz="4000" b="1" dirty="0" smtClean="0">
                <a:solidFill>
                  <a:srgbClr val="0070C0"/>
                </a:solidFill>
              </a:rPr>
              <a:t>True Experiment</a:t>
            </a:r>
          </a:p>
          <a:p>
            <a:pPr marL="742950" indent="-742950">
              <a:spcBef>
                <a:spcPts val="1200"/>
              </a:spcBef>
              <a:buFont typeface="Arial" pitchFamily="34" charset="0"/>
              <a:buChar char="•"/>
            </a:pPr>
            <a:r>
              <a:rPr lang="en-IN" sz="2800" b="1" dirty="0" smtClean="0">
                <a:solidFill>
                  <a:srgbClr val="0070C0"/>
                </a:solidFill>
              </a:rPr>
              <a:t>Randomised  control group</a:t>
            </a:r>
          </a:p>
          <a:p>
            <a:pPr marL="742950" indent="-742950">
              <a:spcBef>
                <a:spcPts val="1200"/>
              </a:spcBef>
              <a:buFont typeface="Arial" pitchFamily="34" charset="0"/>
              <a:buChar char="•"/>
            </a:pPr>
            <a:r>
              <a:rPr lang="en-IN" sz="2800" b="1" dirty="0" smtClean="0">
                <a:solidFill>
                  <a:srgbClr val="0070C0"/>
                </a:solidFill>
              </a:rPr>
              <a:t>Pre-test (experiment) and post test data collection</a:t>
            </a:r>
          </a:p>
          <a:p>
            <a:pPr marL="742950" indent="-742950">
              <a:spcBef>
                <a:spcPts val="1200"/>
              </a:spcBef>
            </a:pPr>
            <a:r>
              <a:rPr lang="en-IN" sz="4000" b="1" dirty="0" smtClean="0">
                <a:solidFill>
                  <a:srgbClr val="0070C0"/>
                </a:solidFill>
              </a:rPr>
              <a:t>Pre experiment</a:t>
            </a:r>
          </a:p>
          <a:p>
            <a:pPr marL="742950" indent="-742950">
              <a:spcBef>
                <a:spcPts val="1200"/>
              </a:spcBef>
              <a:buFont typeface="Arial" pitchFamily="34" charset="0"/>
              <a:buChar char="•"/>
            </a:pPr>
            <a:r>
              <a:rPr lang="en-IN" sz="3200" b="1" dirty="0" smtClean="0">
                <a:solidFill>
                  <a:srgbClr val="0070C0"/>
                </a:solidFill>
              </a:rPr>
              <a:t>No control group</a:t>
            </a:r>
          </a:p>
          <a:p>
            <a:pPr marL="742950" indent="-742950">
              <a:spcBef>
                <a:spcPts val="1200"/>
              </a:spcBef>
            </a:pPr>
            <a:r>
              <a:rPr lang="en-IN" sz="4000" b="1" dirty="0" smtClean="0">
                <a:solidFill>
                  <a:srgbClr val="0070C0"/>
                </a:solidFill>
              </a:rPr>
              <a:t>Quasi experiment</a:t>
            </a:r>
          </a:p>
          <a:p>
            <a:pPr marL="742950" indent="-742950">
              <a:spcBef>
                <a:spcPts val="1200"/>
              </a:spcBef>
              <a:buFont typeface="Arial" pitchFamily="34" charset="0"/>
              <a:buChar char="•"/>
            </a:pPr>
            <a:r>
              <a:rPr lang="en-IN" sz="2800" b="1" dirty="0" smtClean="0">
                <a:solidFill>
                  <a:srgbClr val="0070C0"/>
                </a:solidFill>
              </a:rPr>
              <a:t>Control group is not randomised </a:t>
            </a:r>
            <a:endParaRPr lang="en-US" sz="2400" b="1" dirty="0">
              <a:solidFill>
                <a:srgbClr val="0070C0"/>
              </a:solidFill>
            </a:endParaRPr>
          </a:p>
        </p:txBody>
      </p:sp>
    </p:spTree>
  </p:cSld>
  <p:clrMapOvr>
    <a:masterClrMapping/>
  </p:clrMapOvr>
  <p:transition spd="slow">
    <p:pu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381000"/>
            <a:ext cx="9144000" cy="1143000"/>
          </a:xfrm>
        </p:spPr>
        <p:txBody>
          <a:bodyPr/>
          <a:lstStyle/>
          <a:p>
            <a:pPr algn="ctr" eaLnBrk="1" hangingPunct="1"/>
            <a:r>
              <a:rPr lang="en-US" b="1" dirty="0" smtClean="0">
                <a:solidFill>
                  <a:srgbClr val="FF0066"/>
                </a:solidFill>
              </a:rPr>
              <a:t>4. Evaluation Research</a:t>
            </a:r>
            <a:endParaRPr lang="en-US" dirty="0" smtClean="0"/>
          </a:p>
        </p:txBody>
      </p:sp>
      <p:sp>
        <p:nvSpPr>
          <p:cNvPr id="11267" name="Rectangle 3"/>
          <p:cNvSpPr>
            <a:spLocks noGrp="1" noChangeArrowheads="1"/>
          </p:cNvSpPr>
          <p:nvPr>
            <p:ph type="body" idx="1"/>
          </p:nvPr>
        </p:nvSpPr>
        <p:spPr>
          <a:xfrm>
            <a:off x="457200" y="1600200"/>
            <a:ext cx="8229600" cy="5257800"/>
          </a:xfrm>
        </p:spPr>
        <p:txBody>
          <a:bodyPr/>
          <a:lstStyle/>
          <a:p>
            <a:pPr eaLnBrk="1" hangingPunct="1">
              <a:lnSpc>
                <a:spcPct val="80000"/>
              </a:lnSpc>
              <a:buFontTx/>
              <a:buNone/>
            </a:pPr>
            <a:endParaRPr lang="en-US" sz="3200" b="1" dirty="0" smtClean="0">
              <a:solidFill>
                <a:srgbClr val="0070C0"/>
              </a:solidFill>
            </a:endParaRPr>
          </a:p>
          <a:p>
            <a:pPr eaLnBrk="1" hangingPunct="1">
              <a:lnSpc>
                <a:spcPct val="80000"/>
              </a:lnSpc>
              <a:buFontTx/>
              <a:buNone/>
            </a:pPr>
            <a:r>
              <a:rPr lang="en-US" sz="3200" b="1" dirty="0" smtClean="0">
                <a:solidFill>
                  <a:srgbClr val="0070C0"/>
                </a:solidFill>
              </a:rPr>
              <a:t>Evaluation / Intervention research:  As a method of Social Work</a:t>
            </a:r>
            <a:endParaRPr lang="en-US" sz="3200" dirty="0" smtClean="0">
              <a:solidFill>
                <a:srgbClr val="0070C0"/>
              </a:solidFill>
            </a:endParaRPr>
          </a:p>
          <a:p>
            <a:pPr lvl="2" eaLnBrk="1" hangingPunct="1">
              <a:lnSpc>
                <a:spcPct val="80000"/>
              </a:lnSpc>
            </a:pPr>
            <a:r>
              <a:rPr lang="en-US" sz="3200" b="1" dirty="0" smtClean="0">
                <a:solidFill>
                  <a:srgbClr val="1C21E6"/>
                </a:solidFill>
              </a:rPr>
              <a:t>Evaluate the effectiveness of intervention techniques.</a:t>
            </a:r>
            <a:r>
              <a:rPr lang="en-US" sz="3200" dirty="0" smtClean="0">
                <a:solidFill>
                  <a:srgbClr val="6600CC"/>
                </a:solidFill>
              </a:rPr>
              <a:t> </a:t>
            </a:r>
          </a:p>
          <a:p>
            <a:pPr lvl="2" eaLnBrk="1" hangingPunct="1">
              <a:lnSpc>
                <a:spcPct val="80000"/>
              </a:lnSpc>
            </a:pPr>
            <a:r>
              <a:rPr lang="en-US" sz="3200" b="1" dirty="0" smtClean="0">
                <a:solidFill>
                  <a:schemeClr val="tx2"/>
                </a:solidFill>
              </a:rPr>
              <a:t>Comparison of alternative intervention techniques.</a:t>
            </a:r>
            <a:r>
              <a:rPr lang="en-US" sz="3200" dirty="0" smtClean="0">
                <a:solidFill>
                  <a:schemeClr val="tx2"/>
                </a:solidFill>
              </a:rPr>
              <a:t> </a:t>
            </a:r>
          </a:p>
          <a:p>
            <a:pPr lvl="2" eaLnBrk="1" hangingPunct="1">
              <a:lnSpc>
                <a:spcPct val="80000"/>
              </a:lnSpc>
            </a:pPr>
            <a:r>
              <a:rPr lang="en-US" sz="3200" b="1" dirty="0" smtClean="0">
                <a:solidFill>
                  <a:srgbClr val="1C21E6"/>
                </a:solidFill>
              </a:rPr>
              <a:t>Innovate Interventions.</a:t>
            </a:r>
          </a:p>
        </p:txBody>
      </p:sp>
      <p:sp>
        <p:nvSpPr>
          <p:cNvPr id="4" name="Date Placeholder 3"/>
          <p:cNvSpPr>
            <a:spLocks noGrp="1"/>
          </p:cNvSpPr>
          <p:nvPr>
            <p:ph type="dt" sz="quarter" idx="10"/>
          </p:nvPr>
        </p:nvSpPr>
        <p:spPr/>
        <p:txBody>
          <a:bodyPr/>
          <a:lstStyle/>
          <a:p>
            <a:pPr>
              <a:defRPr/>
            </a:pPr>
            <a:fld id="{793D3D84-4CEF-4340-A40C-0A46DCD46226}" type="datetime9">
              <a:rPr lang="en-US" smtClean="0"/>
              <a:pPr>
                <a:defRPr/>
              </a:pPr>
              <a:t>7/27/2016 9:42:13 PM</a:t>
            </a:fld>
            <a:endParaRPr lang="en-US"/>
          </a:p>
        </p:txBody>
      </p:sp>
      <p:sp>
        <p:nvSpPr>
          <p:cNvPr id="5" name="Slide Number Placeholder 4"/>
          <p:cNvSpPr>
            <a:spLocks noGrp="1"/>
          </p:cNvSpPr>
          <p:nvPr>
            <p:ph type="sldNum" sz="quarter" idx="12"/>
          </p:nvPr>
        </p:nvSpPr>
        <p:spPr/>
        <p:txBody>
          <a:bodyPr/>
          <a:lstStyle/>
          <a:p>
            <a:pPr>
              <a:defRPr/>
            </a:pPr>
            <a:fld id="{F3E8B5D8-2AA5-44E4-8BB7-F41C20CCFDDD}" type="slidenum">
              <a:rPr lang="en-US" smtClean="0"/>
              <a:pPr>
                <a:defRPr/>
              </a:pPr>
              <a:t>22</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3" name="Rectangle 3"/>
          <p:cNvSpPr>
            <a:spLocks noGrp="1" noChangeArrowheads="1"/>
          </p:cNvSpPr>
          <p:nvPr>
            <p:ph type="body" idx="1"/>
          </p:nvPr>
        </p:nvSpPr>
        <p:spPr>
          <a:xfrm>
            <a:off x="457200" y="1676400"/>
            <a:ext cx="8229600" cy="4389437"/>
          </a:xfrm>
        </p:spPr>
        <p:txBody>
          <a:bodyPr/>
          <a:lstStyle/>
          <a:p>
            <a:pPr eaLnBrk="1" hangingPunct="1">
              <a:lnSpc>
                <a:spcPct val="90000"/>
              </a:lnSpc>
              <a:buFontTx/>
              <a:buNone/>
            </a:pPr>
            <a:endParaRPr lang="en-US" sz="2800" dirty="0" smtClean="0">
              <a:solidFill>
                <a:srgbClr val="FF0066"/>
              </a:solidFill>
            </a:endParaRPr>
          </a:p>
          <a:p>
            <a:pPr eaLnBrk="1" hangingPunct="1">
              <a:lnSpc>
                <a:spcPct val="90000"/>
              </a:lnSpc>
            </a:pPr>
            <a:r>
              <a:rPr lang="en-US" sz="2800" b="1" dirty="0" smtClean="0">
                <a:solidFill>
                  <a:schemeClr val="tx2"/>
                </a:solidFill>
              </a:rPr>
              <a:t>Evaluation of the impact of interventions on individual cases, groups, family and community. </a:t>
            </a:r>
          </a:p>
          <a:p>
            <a:pPr eaLnBrk="1" hangingPunct="1">
              <a:lnSpc>
                <a:spcPct val="90000"/>
              </a:lnSpc>
              <a:buFontTx/>
              <a:buNone/>
            </a:pPr>
            <a:endParaRPr lang="en-US" sz="2800" dirty="0" smtClean="0"/>
          </a:p>
          <a:p>
            <a:pPr eaLnBrk="1" hangingPunct="1">
              <a:lnSpc>
                <a:spcPct val="90000"/>
              </a:lnSpc>
            </a:pPr>
            <a:r>
              <a:rPr lang="en-US" sz="2800" b="1" dirty="0" smtClean="0">
                <a:solidFill>
                  <a:srgbClr val="CC6600"/>
                </a:solidFill>
              </a:rPr>
              <a:t>Involve repeated measure of the dependent variable before and after an intervention, to see if a sustained pattern of change in the dependent variable commences shortly after the onset of intervention.</a:t>
            </a:r>
            <a:r>
              <a:rPr lang="en-US" sz="2800" dirty="0" smtClean="0">
                <a:solidFill>
                  <a:srgbClr val="CC6600"/>
                </a:solidFill>
              </a:rPr>
              <a:t> </a:t>
            </a:r>
          </a:p>
          <a:p>
            <a:pPr eaLnBrk="1" hangingPunct="1">
              <a:lnSpc>
                <a:spcPct val="90000"/>
              </a:lnSpc>
            </a:pPr>
            <a:endParaRPr lang="en-US" dirty="0" smtClean="0"/>
          </a:p>
        </p:txBody>
      </p:sp>
      <p:sp>
        <p:nvSpPr>
          <p:cNvPr id="4" name="Date Placeholder 3"/>
          <p:cNvSpPr>
            <a:spLocks noGrp="1"/>
          </p:cNvSpPr>
          <p:nvPr>
            <p:ph type="dt" sz="quarter" idx="10"/>
          </p:nvPr>
        </p:nvSpPr>
        <p:spPr/>
        <p:txBody>
          <a:bodyPr/>
          <a:lstStyle/>
          <a:p>
            <a:pPr>
              <a:defRPr/>
            </a:pPr>
            <a:fld id="{035FCE94-807D-4C70-BCD9-FCA88F0F9E4C}" type="datetime9">
              <a:rPr lang="en-US" smtClean="0"/>
              <a:pPr>
                <a:defRPr/>
              </a:pPr>
              <a:t>7/27/2016 9:42:14 PM</a:t>
            </a:fld>
            <a:endParaRPr lang="en-US"/>
          </a:p>
        </p:txBody>
      </p:sp>
      <p:sp>
        <p:nvSpPr>
          <p:cNvPr id="5" name="Slide Number Placeholder 4"/>
          <p:cNvSpPr>
            <a:spLocks noGrp="1"/>
          </p:cNvSpPr>
          <p:nvPr>
            <p:ph type="sldNum" sz="quarter" idx="12"/>
          </p:nvPr>
        </p:nvSpPr>
        <p:spPr/>
        <p:txBody>
          <a:bodyPr/>
          <a:lstStyle/>
          <a:p>
            <a:pPr>
              <a:defRPr/>
            </a:pPr>
            <a:fld id="{DE76B877-8EC2-44D4-A165-2D231B86A6BE}" type="slidenum">
              <a:rPr lang="en-US" smtClean="0"/>
              <a:pPr>
                <a:defRPr/>
              </a:pPr>
              <a:t>23</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381000"/>
            <a:ext cx="9144000" cy="1143000"/>
          </a:xfrm>
        </p:spPr>
        <p:txBody>
          <a:bodyPr/>
          <a:lstStyle/>
          <a:p>
            <a:pPr algn="ctr" eaLnBrk="1" hangingPunct="1"/>
            <a:r>
              <a:rPr lang="en-US" b="1" dirty="0" smtClean="0">
                <a:solidFill>
                  <a:srgbClr val="FF0066"/>
                </a:solidFill>
              </a:rPr>
              <a:t>Types of Evaluation Research</a:t>
            </a:r>
            <a:endParaRPr lang="en-US" dirty="0" smtClean="0"/>
          </a:p>
        </p:txBody>
      </p:sp>
      <p:sp>
        <p:nvSpPr>
          <p:cNvPr id="11267" name="Rectangle 3"/>
          <p:cNvSpPr>
            <a:spLocks noGrp="1" noChangeArrowheads="1"/>
          </p:cNvSpPr>
          <p:nvPr>
            <p:ph type="body" idx="1"/>
          </p:nvPr>
        </p:nvSpPr>
        <p:spPr>
          <a:xfrm>
            <a:off x="457200" y="1828800"/>
            <a:ext cx="8229600" cy="4495800"/>
          </a:xfrm>
        </p:spPr>
        <p:txBody>
          <a:bodyPr/>
          <a:lstStyle/>
          <a:p>
            <a:pPr eaLnBrk="1" hangingPunct="1">
              <a:lnSpc>
                <a:spcPct val="80000"/>
              </a:lnSpc>
            </a:pPr>
            <a:r>
              <a:rPr lang="en-IN" sz="3200" b="1" i="1" dirty="0" smtClean="0">
                <a:solidFill>
                  <a:srgbClr val="FF33CC"/>
                </a:solidFill>
              </a:rPr>
              <a:t>need assessment studies: </a:t>
            </a:r>
            <a:r>
              <a:rPr lang="en-IN" sz="3200" b="1" i="1" dirty="0" smtClean="0">
                <a:solidFill>
                  <a:schemeClr val="tx2"/>
                </a:solidFill>
              </a:rPr>
              <a:t>Identify social work needs (welfare / service / development / empowerment)</a:t>
            </a:r>
          </a:p>
          <a:p>
            <a:pPr eaLnBrk="1" hangingPunct="1">
              <a:lnSpc>
                <a:spcPct val="80000"/>
              </a:lnSpc>
            </a:pPr>
            <a:r>
              <a:rPr lang="en-IN" sz="3200" b="1" i="1" dirty="0" smtClean="0">
                <a:solidFill>
                  <a:srgbClr val="FF33CC"/>
                </a:solidFill>
              </a:rPr>
              <a:t>situational analysis: </a:t>
            </a:r>
            <a:r>
              <a:rPr lang="en-IN" sz="3200" b="1" i="1" dirty="0" smtClean="0">
                <a:solidFill>
                  <a:schemeClr val="tx2"/>
                </a:solidFill>
              </a:rPr>
              <a:t>socio economic studies</a:t>
            </a:r>
          </a:p>
          <a:p>
            <a:pPr eaLnBrk="1" hangingPunct="1">
              <a:lnSpc>
                <a:spcPct val="80000"/>
              </a:lnSpc>
            </a:pPr>
            <a:r>
              <a:rPr lang="en-IN" sz="3200" b="1" i="1" dirty="0" smtClean="0">
                <a:solidFill>
                  <a:srgbClr val="FF33CC"/>
                </a:solidFill>
              </a:rPr>
              <a:t>monitoring and evaluation research: </a:t>
            </a:r>
            <a:r>
              <a:rPr lang="en-IN" sz="3200" b="1" i="1" dirty="0" smtClean="0">
                <a:solidFill>
                  <a:schemeClr val="tx2"/>
                </a:solidFill>
              </a:rPr>
              <a:t>participatory research to develop monitoring tools and periodical evaluation </a:t>
            </a:r>
          </a:p>
        </p:txBody>
      </p:sp>
      <p:sp>
        <p:nvSpPr>
          <p:cNvPr id="4" name="Date Placeholder 3"/>
          <p:cNvSpPr>
            <a:spLocks noGrp="1"/>
          </p:cNvSpPr>
          <p:nvPr>
            <p:ph type="dt" sz="quarter" idx="10"/>
          </p:nvPr>
        </p:nvSpPr>
        <p:spPr/>
        <p:txBody>
          <a:bodyPr/>
          <a:lstStyle/>
          <a:p>
            <a:pPr>
              <a:defRPr/>
            </a:pPr>
            <a:fld id="{307A6D8E-04BE-4F24-8CD3-CC486D883ACC}" type="datetime9">
              <a:rPr lang="en-US" smtClean="0"/>
              <a:pPr>
                <a:defRPr/>
              </a:pPr>
              <a:t>7/27/2016 9:42:14 PM</a:t>
            </a:fld>
            <a:endParaRPr lang="en-US"/>
          </a:p>
        </p:txBody>
      </p:sp>
      <p:sp>
        <p:nvSpPr>
          <p:cNvPr id="5" name="Slide Number Placeholder 4"/>
          <p:cNvSpPr>
            <a:spLocks noGrp="1"/>
          </p:cNvSpPr>
          <p:nvPr>
            <p:ph type="sldNum" sz="quarter" idx="12"/>
          </p:nvPr>
        </p:nvSpPr>
        <p:spPr/>
        <p:txBody>
          <a:bodyPr/>
          <a:lstStyle/>
          <a:p>
            <a:pPr>
              <a:defRPr/>
            </a:pPr>
            <a:fld id="{F3E8B5D8-2AA5-44E4-8BB7-F41C20CCFDDD}" type="slidenum">
              <a:rPr lang="en-US" smtClean="0"/>
              <a:pPr>
                <a:defRPr/>
              </a:pPr>
              <a:t>24</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457200" y="1828800"/>
            <a:ext cx="8229600" cy="4495800"/>
          </a:xfrm>
        </p:spPr>
        <p:txBody>
          <a:bodyPr/>
          <a:lstStyle/>
          <a:p>
            <a:pPr eaLnBrk="1" hangingPunct="1">
              <a:lnSpc>
                <a:spcPct val="80000"/>
              </a:lnSpc>
            </a:pPr>
            <a:r>
              <a:rPr lang="en-IN" sz="3600" b="1" i="1" dirty="0" smtClean="0">
                <a:solidFill>
                  <a:srgbClr val="FF33CC"/>
                </a:solidFill>
              </a:rPr>
              <a:t>impact assessment: </a:t>
            </a:r>
            <a:r>
              <a:rPr lang="en-IN" sz="3600" b="1" i="1" dirty="0" smtClean="0">
                <a:solidFill>
                  <a:schemeClr val="tx2"/>
                </a:solidFill>
              </a:rPr>
              <a:t>outcome / output analysis, short term / long term results</a:t>
            </a:r>
          </a:p>
          <a:p>
            <a:pPr eaLnBrk="1" hangingPunct="1">
              <a:lnSpc>
                <a:spcPct val="80000"/>
              </a:lnSpc>
            </a:pPr>
            <a:r>
              <a:rPr lang="en-IN" sz="3600" b="1" i="1" dirty="0" smtClean="0">
                <a:solidFill>
                  <a:srgbClr val="FF33CC"/>
                </a:solidFill>
              </a:rPr>
              <a:t>policy research: </a:t>
            </a:r>
            <a:r>
              <a:rPr lang="en-IN" sz="3600" b="1" i="1" dirty="0" smtClean="0">
                <a:solidFill>
                  <a:schemeClr val="tx2"/>
                </a:solidFill>
              </a:rPr>
              <a:t>exploratory study to identify suitable policies concerning people / issues that would guide the legislation process; data collected at national level from all the major stake holders</a:t>
            </a:r>
          </a:p>
        </p:txBody>
      </p:sp>
      <p:sp>
        <p:nvSpPr>
          <p:cNvPr id="4" name="Date Placeholder 3"/>
          <p:cNvSpPr>
            <a:spLocks noGrp="1"/>
          </p:cNvSpPr>
          <p:nvPr>
            <p:ph type="dt" sz="quarter" idx="10"/>
          </p:nvPr>
        </p:nvSpPr>
        <p:spPr/>
        <p:txBody>
          <a:bodyPr/>
          <a:lstStyle/>
          <a:p>
            <a:pPr>
              <a:defRPr/>
            </a:pPr>
            <a:fld id="{307A6D8E-04BE-4F24-8CD3-CC486D883ACC}" type="datetime9">
              <a:rPr lang="en-US" smtClean="0"/>
              <a:pPr>
                <a:defRPr/>
              </a:pPr>
              <a:t>7/27/2016 9:42:14 PM</a:t>
            </a:fld>
            <a:endParaRPr lang="en-US"/>
          </a:p>
        </p:txBody>
      </p:sp>
      <p:sp>
        <p:nvSpPr>
          <p:cNvPr id="5" name="Slide Number Placeholder 4"/>
          <p:cNvSpPr>
            <a:spLocks noGrp="1"/>
          </p:cNvSpPr>
          <p:nvPr>
            <p:ph type="sldNum" sz="quarter" idx="12"/>
          </p:nvPr>
        </p:nvSpPr>
        <p:spPr/>
        <p:txBody>
          <a:bodyPr/>
          <a:lstStyle/>
          <a:p>
            <a:pPr>
              <a:defRPr/>
            </a:pPr>
            <a:fld id="{F3E8B5D8-2AA5-44E4-8BB7-F41C20CCFDDD}" type="slidenum">
              <a:rPr lang="en-US" smtClean="0"/>
              <a:pPr>
                <a:defRPr/>
              </a:pPr>
              <a:t>25</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457200" y="1828800"/>
            <a:ext cx="8229600" cy="4495800"/>
          </a:xfrm>
        </p:spPr>
        <p:txBody>
          <a:bodyPr/>
          <a:lstStyle/>
          <a:p>
            <a:pPr eaLnBrk="1" hangingPunct="1">
              <a:lnSpc>
                <a:spcPct val="80000"/>
              </a:lnSpc>
            </a:pPr>
            <a:r>
              <a:rPr lang="en-US" sz="3200" b="1" dirty="0" smtClean="0">
                <a:solidFill>
                  <a:srgbClr val="C00000"/>
                </a:solidFill>
              </a:rPr>
              <a:t>Practice based research</a:t>
            </a:r>
            <a:r>
              <a:rPr lang="en-US" sz="3200" b="1" dirty="0" smtClean="0">
                <a:solidFill>
                  <a:srgbClr val="0070C0"/>
                </a:solidFill>
              </a:rPr>
              <a:t>: Researches that are undertaken by the social work practitioners as part of their social work practice, such as socio economic studies (situational analysis), </a:t>
            </a:r>
            <a:r>
              <a:rPr lang="en-IN" sz="3200" b="1" dirty="0" smtClean="0">
                <a:solidFill>
                  <a:srgbClr val="0070C0"/>
                </a:solidFill>
              </a:rPr>
              <a:t>Action research and Participatory research</a:t>
            </a:r>
            <a:endParaRPr lang="en-US" sz="3200" b="1" dirty="0" smtClean="0">
              <a:solidFill>
                <a:srgbClr val="0070C0"/>
              </a:solidFill>
            </a:endParaRPr>
          </a:p>
        </p:txBody>
      </p:sp>
      <p:sp>
        <p:nvSpPr>
          <p:cNvPr id="4" name="Date Placeholder 3"/>
          <p:cNvSpPr>
            <a:spLocks noGrp="1"/>
          </p:cNvSpPr>
          <p:nvPr>
            <p:ph type="dt" sz="quarter" idx="10"/>
          </p:nvPr>
        </p:nvSpPr>
        <p:spPr/>
        <p:txBody>
          <a:bodyPr/>
          <a:lstStyle/>
          <a:p>
            <a:pPr>
              <a:defRPr/>
            </a:pPr>
            <a:fld id="{207AA600-89EC-4A2F-B50D-CCD697AAA463}" type="datetime9">
              <a:rPr lang="en-US" smtClean="0"/>
              <a:pPr>
                <a:defRPr/>
              </a:pPr>
              <a:t>7/27/2016 9:42:14 PM</a:t>
            </a:fld>
            <a:endParaRPr lang="en-US"/>
          </a:p>
        </p:txBody>
      </p:sp>
      <p:sp>
        <p:nvSpPr>
          <p:cNvPr id="5" name="Slide Number Placeholder 4"/>
          <p:cNvSpPr>
            <a:spLocks noGrp="1"/>
          </p:cNvSpPr>
          <p:nvPr>
            <p:ph type="sldNum" sz="quarter" idx="12"/>
          </p:nvPr>
        </p:nvSpPr>
        <p:spPr/>
        <p:txBody>
          <a:bodyPr/>
          <a:lstStyle/>
          <a:p>
            <a:pPr>
              <a:defRPr/>
            </a:pPr>
            <a:fld id="{F3E8B5D8-2AA5-44E4-8BB7-F41C20CCFDDD}" type="slidenum">
              <a:rPr lang="en-US" smtClean="0"/>
              <a:pPr>
                <a:defRPr/>
              </a:pPr>
              <a:t>26</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228600"/>
            <a:ext cx="9144000" cy="685800"/>
          </a:xfrm>
          <a:prstGeom prst="rect">
            <a:avLst/>
          </a:prstGeom>
          <a:noFill/>
          <a:ln w="9525">
            <a:noFill/>
            <a:miter lim="800000"/>
            <a:headEnd/>
            <a:tailEnd/>
          </a:ln>
        </p:spPr>
        <p:txBody>
          <a:bodyPr anchor="ctr"/>
          <a:lstStyle/>
          <a:p>
            <a:pPr algn="ctr"/>
            <a:r>
              <a:rPr lang="en-US" sz="2800" b="1" dirty="0">
                <a:solidFill>
                  <a:srgbClr val="C00000"/>
                </a:solidFill>
              </a:rPr>
              <a:t/>
            </a:r>
            <a:br>
              <a:rPr lang="en-US" sz="2800" b="1" dirty="0">
                <a:solidFill>
                  <a:srgbClr val="C00000"/>
                </a:solidFill>
              </a:rPr>
            </a:br>
            <a:r>
              <a:rPr lang="en-US" sz="3600" b="1" dirty="0" smtClean="0">
                <a:solidFill>
                  <a:srgbClr val="800000"/>
                </a:solidFill>
              </a:rPr>
              <a:t> </a:t>
            </a:r>
            <a:r>
              <a:rPr lang="en-IN" sz="3600" b="1" dirty="0" smtClean="0">
                <a:solidFill>
                  <a:srgbClr val="FF33CC"/>
                </a:solidFill>
              </a:rPr>
              <a:t>5. </a:t>
            </a:r>
            <a:r>
              <a:rPr lang="en-IN" sz="3600" b="1" dirty="0" smtClean="0">
                <a:solidFill>
                  <a:srgbClr val="800000"/>
                </a:solidFill>
              </a:rPr>
              <a:t>Case Studies </a:t>
            </a:r>
            <a:r>
              <a:rPr lang="en-US" sz="3600" b="1" dirty="0">
                <a:solidFill>
                  <a:srgbClr val="C00000"/>
                </a:solidFill>
              </a:rPr>
              <a:t/>
            </a:r>
            <a:br>
              <a:rPr lang="en-US" sz="3600" b="1" dirty="0">
                <a:solidFill>
                  <a:srgbClr val="C00000"/>
                </a:solidFill>
              </a:rPr>
            </a:br>
            <a:endParaRPr lang="en-US" sz="2400" b="1" dirty="0">
              <a:solidFill>
                <a:srgbClr val="C00000"/>
              </a:solidFill>
            </a:endParaRPr>
          </a:p>
        </p:txBody>
      </p:sp>
      <p:sp>
        <p:nvSpPr>
          <p:cNvPr id="6147" name="Rectangle 3"/>
          <p:cNvSpPr>
            <a:spLocks noChangeArrowheads="1"/>
          </p:cNvSpPr>
          <p:nvPr/>
        </p:nvSpPr>
        <p:spPr bwMode="auto">
          <a:xfrm>
            <a:off x="533400" y="1143000"/>
            <a:ext cx="8229600" cy="5257800"/>
          </a:xfrm>
          <a:prstGeom prst="rect">
            <a:avLst/>
          </a:prstGeom>
          <a:noFill/>
          <a:ln w="9525">
            <a:noFill/>
            <a:miter lim="800000"/>
            <a:headEnd/>
            <a:tailEnd/>
          </a:ln>
        </p:spPr>
        <p:txBody>
          <a:bodyPr/>
          <a:lstStyle/>
          <a:p>
            <a:pPr marL="812800" indent="-812800">
              <a:lnSpc>
                <a:spcPct val="80000"/>
              </a:lnSpc>
              <a:spcBef>
                <a:spcPts val="1200"/>
              </a:spcBef>
              <a:buFont typeface="Arial" pitchFamily="34" charset="0"/>
              <a:buChar char="•"/>
            </a:pPr>
            <a:r>
              <a:rPr lang="en-IN" sz="2400" b="1" dirty="0" smtClean="0">
                <a:solidFill>
                  <a:srgbClr val="7030A0"/>
                </a:solidFill>
              </a:rPr>
              <a:t>In a case study the researcher explores a single entity or phenomenon (‘the case’) bounded by time and activity (e.g., a program, event, institution, or social group) and collects detailed information through a variety of data; Collection procedures over a sustained period of time. </a:t>
            </a:r>
          </a:p>
          <a:p>
            <a:pPr marL="812800" indent="-812800">
              <a:lnSpc>
                <a:spcPct val="80000"/>
              </a:lnSpc>
              <a:spcBef>
                <a:spcPts val="1200"/>
              </a:spcBef>
              <a:buFont typeface="Arial" pitchFamily="34" charset="0"/>
              <a:buChar char="•"/>
            </a:pPr>
            <a:r>
              <a:rPr lang="en-IN" sz="2400" b="1" dirty="0" smtClean="0">
                <a:solidFill>
                  <a:srgbClr val="7030A0"/>
                </a:solidFill>
              </a:rPr>
              <a:t>The case study is a descriptive record of an individual's experiences and/or behaviours kept by an outside observer.</a:t>
            </a:r>
          </a:p>
          <a:p>
            <a:pPr marL="812800" indent="-812800">
              <a:lnSpc>
                <a:spcPct val="80000"/>
              </a:lnSpc>
              <a:spcBef>
                <a:spcPts val="1200"/>
              </a:spcBef>
            </a:pPr>
            <a:r>
              <a:rPr lang="en-IN" sz="2400" b="1" dirty="0" smtClean="0">
                <a:solidFill>
                  <a:srgbClr val="FF0000"/>
                </a:solidFill>
              </a:rPr>
              <a:t>Uses</a:t>
            </a:r>
          </a:p>
          <a:p>
            <a:pPr marL="812800" indent="-812800">
              <a:lnSpc>
                <a:spcPct val="80000"/>
              </a:lnSpc>
              <a:spcBef>
                <a:spcPts val="1200"/>
              </a:spcBef>
              <a:buFont typeface="Arial" pitchFamily="34" charset="0"/>
              <a:buChar char="•"/>
            </a:pPr>
            <a:r>
              <a:rPr lang="en-IN" sz="2400" b="1" dirty="0" smtClean="0">
                <a:solidFill>
                  <a:srgbClr val="7030A0"/>
                </a:solidFill>
              </a:rPr>
              <a:t>Qualitative study: </a:t>
            </a:r>
            <a:r>
              <a:rPr lang="en-IN" sz="2400" b="1" dirty="0" err="1" smtClean="0">
                <a:solidFill>
                  <a:srgbClr val="7030A0"/>
                </a:solidFill>
              </a:rPr>
              <a:t>indepth</a:t>
            </a:r>
            <a:r>
              <a:rPr lang="en-IN" sz="2400" b="1" dirty="0" smtClean="0">
                <a:solidFill>
                  <a:srgbClr val="7030A0"/>
                </a:solidFill>
              </a:rPr>
              <a:t> analysis to explore unexpected or unique social phenomenon</a:t>
            </a:r>
          </a:p>
          <a:p>
            <a:pPr marL="812800" indent="-812800">
              <a:lnSpc>
                <a:spcPct val="80000"/>
              </a:lnSpc>
              <a:spcBef>
                <a:spcPts val="1200"/>
              </a:spcBef>
            </a:pPr>
            <a:endParaRPr lang="en-IN" sz="2400" b="1" dirty="0" smtClean="0">
              <a:solidFill>
                <a:srgbClr val="FF0000"/>
              </a:solidFill>
            </a:endParaRPr>
          </a:p>
          <a:p>
            <a:pPr marL="812800" indent="-812800">
              <a:lnSpc>
                <a:spcPct val="80000"/>
              </a:lnSpc>
              <a:spcBef>
                <a:spcPts val="1200"/>
              </a:spcBef>
            </a:pPr>
            <a:endParaRPr lang="en-IN" sz="2400" b="1" dirty="0" smtClean="0">
              <a:solidFill>
                <a:srgbClr val="7030A0"/>
              </a:solidFill>
            </a:endParaRPr>
          </a:p>
        </p:txBody>
      </p:sp>
      <p:sp>
        <p:nvSpPr>
          <p:cNvPr id="4" name="Date Placeholder 3"/>
          <p:cNvSpPr>
            <a:spLocks noGrp="1"/>
          </p:cNvSpPr>
          <p:nvPr>
            <p:ph type="dt" sz="quarter" idx="10"/>
          </p:nvPr>
        </p:nvSpPr>
        <p:spPr/>
        <p:txBody>
          <a:bodyPr/>
          <a:lstStyle/>
          <a:p>
            <a:pPr>
              <a:defRPr/>
            </a:pPr>
            <a:fld id="{9DC7E484-05EC-4926-A464-43EE7EF52983}" type="datetime9">
              <a:rPr lang="en-US" smtClean="0"/>
              <a:pPr>
                <a:defRPr/>
              </a:pPr>
              <a:t>7/27/2016 9:42:14 PM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27</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ChangeArrowheads="1"/>
          </p:cNvSpPr>
          <p:nvPr/>
        </p:nvSpPr>
        <p:spPr bwMode="auto">
          <a:xfrm>
            <a:off x="533400" y="685800"/>
            <a:ext cx="8229600" cy="5715000"/>
          </a:xfrm>
          <a:prstGeom prst="rect">
            <a:avLst/>
          </a:prstGeom>
          <a:noFill/>
          <a:ln w="9525">
            <a:noFill/>
            <a:miter lim="800000"/>
            <a:headEnd/>
            <a:tailEnd/>
          </a:ln>
        </p:spPr>
        <p:txBody>
          <a:bodyPr/>
          <a:lstStyle/>
          <a:p>
            <a:pPr marL="812800" indent="-812800">
              <a:lnSpc>
                <a:spcPct val="80000"/>
              </a:lnSpc>
              <a:spcBef>
                <a:spcPts val="1200"/>
              </a:spcBef>
            </a:pPr>
            <a:r>
              <a:rPr lang="en-IN" sz="2000" b="1" dirty="0" smtClean="0">
                <a:solidFill>
                  <a:srgbClr val="FF0000"/>
                </a:solidFill>
              </a:rPr>
              <a:t>Steps</a:t>
            </a:r>
          </a:p>
          <a:p>
            <a:pPr marL="812800" indent="-812800">
              <a:lnSpc>
                <a:spcPct val="80000"/>
              </a:lnSpc>
              <a:spcBef>
                <a:spcPts val="1200"/>
              </a:spcBef>
              <a:buFont typeface="Arial" pitchFamily="34" charset="0"/>
              <a:buChar char="•"/>
            </a:pPr>
            <a:r>
              <a:rPr lang="en-IN" sz="2000" b="1" dirty="0" smtClean="0">
                <a:solidFill>
                  <a:srgbClr val="7030A0"/>
                </a:solidFill>
              </a:rPr>
              <a:t>Identify the case</a:t>
            </a:r>
          </a:p>
          <a:p>
            <a:pPr marL="812800" indent="-812800">
              <a:lnSpc>
                <a:spcPct val="80000"/>
              </a:lnSpc>
              <a:spcBef>
                <a:spcPts val="1200"/>
              </a:spcBef>
              <a:buFont typeface="Arial" pitchFamily="34" charset="0"/>
              <a:buChar char="•"/>
            </a:pPr>
            <a:r>
              <a:rPr lang="en-IN" sz="2000" b="1" dirty="0" smtClean="0">
                <a:solidFill>
                  <a:srgbClr val="7030A0"/>
                </a:solidFill>
              </a:rPr>
              <a:t>Develop the design</a:t>
            </a:r>
          </a:p>
          <a:p>
            <a:pPr marL="1270000" lvl="1" indent="-812800">
              <a:lnSpc>
                <a:spcPct val="80000"/>
              </a:lnSpc>
              <a:spcBef>
                <a:spcPts val="1200"/>
              </a:spcBef>
              <a:buFont typeface="Arial" pitchFamily="34" charset="0"/>
              <a:buChar char="•"/>
            </a:pPr>
            <a:r>
              <a:rPr lang="en-IN" sz="2000" b="1" dirty="0" smtClean="0">
                <a:solidFill>
                  <a:srgbClr val="7030A0"/>
                </a:solidFill>
              </a:rPr>
              <a:t>Objective</a:t>
            </a:r>
          </a:p>
          <a:p>
            <a:pPr marL="1270000" lvl="1" indent="-812800">
              <a:lnSpc>
                <a:spcPct val="80000"/>
              </a:lnSpc>
              <a:spcBef>
                <a:spcPts val="1200"/>
              </a:spcBef>
              <a:buFont typeface="Arial" pitchFamily="34" charset="0"/>
              <a:buChar char="•"/>
            </a:pPr>
            <a:r>
              <a:rPr lang="en-IN" sz="2000" b="1" dirty="0" smtClean="0">
                <a:solidFill>
                  <a:srgbClr val="7030A0"/>
                </a:solidFill>
              </a:rPr>
              <a:t>Variables</a:t>
            </a:r>
          </a:p>
          <a:p>
            <a:pPr marL="1270000" lvl="1" indent="-812800">
              <a:lnSpc>
                <a:spcPct val="80000"/>
              </a:lnSpc>
              <a:spcBef>
                <a:spcPts val="1200"/>
              </a:spcBef>
              <a:buFont typeface="Arial" pitchFamily="34" charset="0"/>
              <a:buChar char="•"/>
            </a:pPr>
            <a:r>
              <a:rPr lang="en-IN" sz="2000" b="1" dirty="0" smtClean="0">
                <a:solidFill>
                  <a:srgbClr val="7030A0"/>
                </a:solidFill>
              </a:rPr>
              <a:t>Operational definition</a:t>
            </a:r>
          </a:p>
          <a:p>
            <a:pPr marL="812800" indent="-812800">
              <a:lnSpc>
                <a:spcPct val="80000"/>
              </a:lnSpc>
              <a:spcBef>
                <a:spcPts val="1200"/>
              </a:spcBef>
              <a:buFont typeface="Arial" pitchFamily="34" charset="0"/>
              <a:buChar char="•"/>
            </a:pPr>
            <a:r>
              <a:rPr lang="en-IN" sz="2000" b="1" dirty="0" smtClean="0">
                <a:solidFill>
                  <a:srgbClr val="7030A0"/>
                </a:solidFill>
              </a:rPr>
              <a:t>Data collection: methods and analysis</a:t>
            </a:r>
          </a:p>
          <a:p>
            <a:pPr marL="1270000" lvl="1" indent="-812800">
              <a:lnSpc>
                <a:spcPct val="80000"/>
              </a:lnSpc>
              <a:spcBef>
                <a:spcPts val="1200"/>
              </a:spcBef>
              <a:buFont typeface="Arial" pitchFamily="34" charset="0"/>
              <a:buChar char="•"/>
            </a:pPr>
            <a:r>
              <a:rPr lang="en-IN" sz="2000" b="1" dirty="0" smtClean="0">
                <a:solidFill>
                  <a:srgbClr val="7030A0"/>
                </a:solidFill>
              </a:rPr>
              <a:t>Observation</a:t>
            </a:r>
          </a:p>
          <a:p>
            <a:pPr marL="1270000" lvl="1" indent="-812800">
              <a:lnSpc>
                <a:spcPct val="80000"/>
              </a:lnSpc>
              <a:spcBef>
                <a:spcPts val="1200"/>
              </a:spcBef>
              <a:buFont typeface="Arial" pitchFamily="34" charset="0"/>
              <a:buChar char="•"/>
            </a:pPr>
            <a:r>
              <a:rPr lang="en-IN" sz="2000" b="1" dirty="0" smtClean="0">
                <a:solidFill>
                  <a:srgbClr val="7030A0"/>
                </a:solidFill>
              </a:rPr>
              <a:t>Focussed Group Discussion</a:t>
            </a:r>
          </a:p>
          <a:p>
            <a:pPr marL="1270000" lvl="1" indent="-812800">
              <a:lnSpc>
                <a:spcPct val="80000"/>
              </a:lnSpc>
              <a:spcBef>
                <a:spcPts val="1200"/>
              </a:spcBef>
              <a:buFont typeface="Arial" pitchFamily="34" charset="0"/>
              <a:buChar char="•"/>
            </a:pPr>
            <a:r>
              <a:rPr lang="en-IN" sz="2000" b="1" dirty="0" err="1" smtClean="0">
                <a:solidFill>
                  <a:srgbClr val="7030A0"/>
                </a:solidFill>
              </a:rPr>
              <a:t>Indepth</a:t>
            </a:r>
            <a:r>
              <a:rPr lang="en-IN" sz="2000" b="1" dirty="0" smtClean="0">
                <a:solidFill>
                  <a:srgbClr val="7030A0"/>
                </a:solidFill>
              </a:rPr>
              <a:t> interview</a:t>
            </a:r>
          </a:p>
          <a:p>
            <a:pPr marL="1270000" lvl="1" indent="-812800">
              <a:lnSpc>
                <a:spcPct val="80000"/>
              </a:lnSpc>
              <a:spcBef>
                <a:spcPts val="1200"/>
              </a:spcBef>
              <a:buFont typeface="Arial" pitchFamily="34" charset="0"/>
              <a:buChar char="•"/>
            </a:pPr>
            <a:r>
              <a:rPr lang="en-IN" sz="2000" b="1" dirty="0" smtClean="0">
                <a:solidFill>
                  <a:srgbClr val="7030A0"/>
                </a:solidFill>
              </a:rPr>
              <a:t>Descriptive analysis</a:t>
            </a:r>
          </a:p>
          <a:p>
            <a:pPr marL="812800" indent="-812800">
              <a:lnSpc>
                <a:spcPct val="80000"/>
              </a:lnSpc>
              <a:spcBef>
                <a:spcPts val="1200"/>
              </a:spcBef>
              <a:buFont typeface="Arial" pitchFamily="34" charset="0"/>
              <a:buChar char="•"/>
            </a:pPr>
            <a:r>
              <a:rPr lang="en-IN" sz="2000" b="1" dirty="0" smtClean="0">
                <a:solidFill>
                  <a:srgbClr val="7030A0"/>
                </a:solidFill>
              </a:rPr>
              <a:t>Writing the report</a:t>
            </a:r>
          </a:p>
          <a:p>
            <a:pPr marL="1270000" lvl="1" indent="-812800">
              <a:lnSpc>
                <a:spcPct val="80000"/>
              </a:lnSpc>
              <a:spcBef>
                <a:spcPts val="1200"/>
              </a:spcBef>
              <a:buFont typeface="Arial" pitchFamily="34" charset="0"/>
              <a:buChar char="•"/>
            </a:pPr>
            <a:r>
              <a:rPr lang="en-IN" sz="2000" b="1" dirty="0" smtClean="0">
                <a:solidFill>
                  <a:srgbClr val="7030A0"/>
                </a:solidFill>
              </a:rPr>
              <a:t>Verbatim reports</a:t>
            </a:r>
          </a:p>
          <a:p>
            <a:pPr marL="1270000" lvl="1" indent="-812800">
              <a:lnSpc>
                <a:spcPct val="80000"/>
              </a:lnSpc>
              <a:spcBef>
                <a:spcPts val="1200"/>
              </a:spcBef>
              <a:buFont typeface="Arial" pitchFamily="34" charset="0"/>
              <a:buChar char="•"/>
            </a:pPr>
            <a:r>
              <a:rPr lang="en-IN" sz="2000" b="1" dirty="0" smtClean="0">
                <a:solidFill>
                  <a:srgbClr val="7030A0"/>
                </a:solidFill>
              </a:rPr>
              <a:t>Textual analysis: findings / suggestions / conclusions</a:t>
            </a:r>
          </a:p>
        </p:txBody>
      </p:sp>
      <p:sp>
        <p:nvSpPr>
          <p:cNvPr id="4" name="Date Placeholder 3"/>
          <p:cNvSpPr>
            <a:spLocks noGrp="1"/>
          </p:cNvSpPr>
          <p:nvPr>
            <p:ph type="dt" sz="quarter" idx="10"/>
          </p:nvPr>
        </p:nvSpPr>
        <p:spPr/>
        <p:txBody>
          <a:bodyPr/>
          <a:lstStyle/>
          <a:p>
            <a:pPr>
              <a:defRPr/>
            </a:pPr>
            <a:fld id="{9DC7E484-05EC-4926-A464-43EE7EF52983}" type="datetime9">
              <a:rPr lang="en-US" smtClean="0"/>
              <a:pPr>
                <a:defRPr/>
              </a:pPr>
              <a:t>7/27/2016 9:42:15 PM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28</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457200" y="704850"/>
            <a:ext cx="8229600" cy="895350"/>
          </a:xfrm>
        </p:spPr>
        <p:txBody>
          <a:bodyPr/>
          <a:lstStyle/>
          <a:p>
            <a:pPr eaLnBrk="1" hangingPunct="1"/>
            <a:r>
              <a:rPr lang="en-US" b="1" dirty="0" smtClean="0">
                <a:solidFill>
                  <a:srgbClr val="FF0000"/>
                </a:solidFill>
              </a:rPr>
              <a:t>6. Participatory research</a:t>
            </a:r>
          </a:p>
        </p:txBody>
      </p:sp>
      <p:sp>
        <p:nvSpPr>
          <p:cNvPr id="62467" name="Rectangle 3"/>
          <p:cNvSpPr>
            <a:spLocks noGrp="1" noChangeArrowheads="1"/>
          </p:cNvSpPr>
          <p:nvPr>
            <p:ph type="body" idx="1"/>
          </p:nvPr>
        </p:nvSpPr>
        <p:spPr/>
        <p:txBody>
          <a:bodyPr/>
          <a:lstStyle/>
          <a:p>
            <a:pPr marL="812800" indent="-812800">
              <a:lnSpc>
                <a:spcPct val="80000"/>
              </a:lnSpc>
              <a:spcBef>
                <a:spcPts val="1200"/>
              </a:spcBef>
              <a:buFont typeface="Arial" pitchFamily="34" charset="0"/>
              <a:buChar char="•"/>
            </a:pPr>
            <a:r>
              <a:rPr lang="en-US" sz="2400" b="1" dirty="0" smtClean="0">
                <a:solidFill>
                  <a:srgbClr val="7030A0"/>
                </a:solidFill>
              </a:rPr>
              <a:t>Research can also rely on participatory methods. </a:t>
            </a:r>
          </a:p>
          <a:p>
            <a:pPr marL="812800" indent="-812800">
              <a:lnSpc>
                <a:spcPct val="80000"/>
              </a:lnSpc>
              <a:spcBef>
                <a:spcPts val="1200"/>
              </a:spcBef>
              <a:buFont typeface="Arial" pitchFamily="34" charset="0"/>
              <a:buChar char="•"/>
            </a:pPr>
            <a:r>
              <a:rPr lang="en-US" sz="2400" b="1" dirty="0" smtClean="0">
                <a:solidFill>
                  <a:srgbClr val="7030A0"/>
                </a:solidFill>
              </a:rPr>
              <a:t>These tend to be closer to the qualitative than to the quantitative research approach. However, not all qualitative methods are participatory, and inversely, many participatory techniques can be quantified. </a:t>
            </a:r>
          </a:p>
          <a:p>
            <a:pPr marL="812800" indent="-812800">
              <a:lnSpc>
                <a:spcPct val="80000"/>
              </a:lnSpc>
              <a:spcBef>
                <a:spcPts val="1200"/>
              </a:spcBef>
              <a:buFont typeface="Arial" pitchFamily="34" charset="0"/>
              <a:buChar char="•"/>
            </a:pPr>
            <a:r>
              <a:rPr lang="en-US" sz="2400" b="1" dirty="0" smtClean="0">
                <a:solidFill>
                  <a:srgbClr val="7030A0"/>
                </a:solidFill>
              </a:rPr>
              <a:t>The participatory approach is very much action-oriented. Thus, stakeholders themselves are responsible for collecting and </a:t>
            </a:r>
            <a:r>
              <a:rPr lang="en-US" sz="2400" b="1" dirty="0" err="1" smtClean="0">
                <a:solidFill>
                  <a:srgbClr val="7030A0"/>
                </a:solidFill>
              </a:rPr>
              <a:t>analysing</a:t>
            </a:r>
            <a:r>
              <a:rPr lang="en-US" sz="2400" b="1" dirty="0" smtClean="0">
                <a:solidFill>
                  <a:srgbClr val="7030A0"/>
                </a:solidFill>
              </a:rPr>
              <a:t> the information, and for generating recommendations for change. </a:t>
            </a:r>
          </a:p>
          <a:p>
            <a:pPr marL="812800" indent="-812800">
              <a:lnSpc>
                <a:spcPct val="80000"/>
              </a:lnSpc>
              <a:spcBef>
                <a:spcPts val="1200"/>
              </a:spcBef>
              <a:buFont typeface="Arial" pitchFamily="34" charset="0"/>
              <a:buChar char="•"/>
            </a:pPr>
            <a:r>
              <a:rPr lang="en-US" sz="2400" b="1" dirty="0" smtClean="0">
                <a:solidFill>
                  <a:srgbClr val="7030A0"/>
                </a:solidFill>
              </a:rPr>
              <a:t>The role of an outside evaluator is to facilitate and support this learning process</a:t>
            </a:r>
            <a:endParaRPr lang="en-IN" sz="2400" b="1" dirty="0" smtClean="0">
              <a:solidFill>
                <a:srgbClr val="7030A0"/>
              </a:solidFill>
            </a:endParaRPr>
          </a:p>
        </p:txBody>
      </p:sp>
      <p:sp>
        <p:nvSpPr>
          <p:cNvPr id="4" name="Date Placeholder 3"/>
          <p:cNvSpPr>
            <a:spLocks noGrp="1"/>
          </p:cNvSpPr>
          <p:nvPr>
            <p:ph type="dt" sz="quarter" idx="10"/>
          </p:nvPr>
        </p:nvSpPr>
        <p:spPr/>
        <p:txBody>
          <a:bodyPr/>
          <a:lstStyle/>
          <a:p>
            <a:pPr>
              <a:defRPr/>
            </a:pPr>
            <a:fld id="{29B32B55-6B49-4095-BA33-5E8AE5C9351A}" type="datetime9">
              <a:rPr lang="en-US" smtClean="0"/>
              <a:pPr>
                <a:defRPr/>
              </a:pPr>
              <a:t>7/27/2016 9:42:15 PM</a:t>
            </a:fld>
            <a:endParaRPr lang="en-US"/>
          </a:p>
        </p:txBody>
      </p:sp>
      <p:sp>
        <p:nvSpPr>
          <p:cNvPr id="5" name="Slide Number Placeholder 4"/>
          <p:cNvSpPr>
            <a:spLocks noGrp="1"/>
          </p:cNvSpPr>
          <p:nvPr>
            <p:ph type="sldNum" sz="quarter" idx="12"/>
          </p:nvPr>
        </p:nvSpPr>
        <p:spPr/>
        <p:txBody>
          <a:bodyPr/>
          <a:lstStyle/>
          <a:p>
            <a:pPr>
              <a:defRPr/>
            </a:pPr>
            <a:fld id="{09AAAB9F-1EA1-440F-9F00-BDAC215B75D7}" type="slidenum">
              <a:rPr lang="en-US" smtClean="0"/>
              <a:pPr>
                <a:defRPr/>
              </a:pPr>
              <a:t>29</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144000" cy="1143000"/>
          </a:xfrm>
          <a:prstGeom prst="rect">
            <a:avLst/>
          </a:prstGeom>
          <a:noFill/>
          <a:ln w="9525">
            <a:noFill/>
            <a:miter lim="800000"/>
            <a:headEnd/>
            <a:tailEnd/>
          </a:ln>
        </p:spPr>
        <p:txBody>
          <a:bodyPr anchor="ctr"/>
          <a:lstStyle/>
          <a:p>
            <a:pPr algn="ctr"/>
            <a:r>
              <a:rPr lang="en-US" sz="2800" b="1" dirty="0" smtClean="0">
                <a:solidFill>
                  <a:srgbClr val="0070C0"/>
                </a:solidFill>
              </a:rPr>
              <a:t>Unit 2:</a:t>
            </a:r>
            <a:r>
              <a:rPr lang="en-US" sz="2800" b="1" dirty="0" smtClean="0">
                <a:solidFill>
                  <a:srgbClr val="C00000"/>
                </a:solidFill>
              </a:rPr>
              <a:t> </a:t>
            </a:r>
            <a:br>
              <a:rPr lang="en-US" sz="2800" b="1" dirty="0" smtClean="0">
                <a:solidFill>
                  <a:srgbClr val="C00000"/>
                </a:solidFill>
              </a:rPr>
            </a:br>
            <a:r>
              <a:rPr lang="en-US" sz="2800" b="1" dirty="0" smtClean="0">
                <a:solidFill>
                  <a:srgbClr val="C00000"/>
                </a:solidFill>
              </a:rPr>
              <a:t>Research design, Sources of data </a:t>
            </a:r>
            <a:endParaRPr lang="en-US" sz="2400" b="1" dirty="0">
              <a:solidFill>
                <a:srgbClr val="C00000"/>
              </a:solidFill>
            </a:endParaRPr>
          </a:p>
        </p:txBody>
      </p:sp>
      <p:sp>
        <p:nvSpPr>
          <p:cNvPr id="6147" name="Rectangle 3"/>
          <p:cNvSpPr>
            <a:spLocks noChangeArrowheads="1"/>
          </p:cNvSpPr>
          <p:nvPr/>
        </p:nvSpPr>
        <p:spPr bwMode="auto">
          <a:xfrm>
            <a:off x="228600" y="1143000"/>
            <a:ext cx="8686800" cy="4876800"/>
          </a:xfrm>
          <a:prstGeom prst="rect">
            <a:avLst/>
          </a:prstGeom>
          <a:noFill/>
          <a:ln w="9525">
            <a:noFill/>
            <a:miter lim="800000"/>
            <a:headEnd/>
            <a:tailEnd/>
          </a:ln>
        </p:spPr>
        <p:txBody>
          <a:bodyPr/>
          <a:lstStyle/>
          <a:p>
            <a:pPr marL="812800" indent="-812800">
              <a:lnSpc>
                <a:spcPct val="80000"/>
              </a:lnSpc>
              <a:spcBef>
                <a:spcPct val="20000"/>
              </a:spcBef>
            </a:pPr>
            <a:r>
              <a:rPr lang="en-US" sz="2400" b="1" dirty="0" smtClean="0">
                <a:solidFill>
                  <a:srgbClr val="7030A0"/>
                </a:solidFill>
              </a:rPr>
              <a:t>1. Design and types of research: </a:t>
            </a:r>
            <a:r>
              <a:rPr lang="en-US" sz="2400" b="1" dirty="0" smtClean="0">
                <a:solidFill>
                  <a:srgbClr val="002060"/>
                </a:solidFill>
              </a:rPr>
              <a:t>Meaning and importance; types of research design; exploratory, descriptive, experimental, evaluative, case study, participatory research and action research. . Case study: Meaning, uses, steps.</a:t>
            </a:r>
          </a:p>
          <a:p>
            <a:pPr marL="812800" indent="-812800">
              <a:lnSpc>
                <a:spcPct val="80000"/>
              </a:lnSpc>
              <a:spcBef>
                <a:spcPct val="20000"/>
              </a:spcBef>
            </a:pPr>
            <a:r>
              <a:rPr lang="en-US" sz="2400" b="1" dirty="0" smtClean="0">
                <a:solidFill>
                  <a:srgbClr val="7030A0"/>
                </a:solidFill>
              </a:rPr>
              <a:t>2. Sources and Types of Data: </a:t>
            </a:r>
            <a:r>
              <a:rPr lang="en-US" sz="2400" b="1" dirty="0" smtClean="0">
                <a:solidFill>
                  <a:srgbClr val="002060"/>
                </a:solidFill>
              </a:rPr>
              <a:t>Primary and secondary, objective and subjective, qualitative and quantitative. Primary data: Observation, Questionnaire, Interview schedule and interview guide. Pilot study and Pre-testing.</a:t>
            </a:r>
          </a:p>
          <a:p>
            <a:pPr marL="812800" indent="-812800">
              <a:lnSpc>
                <a:spcPct val="80000"/>
              </a:lnSpc>
              <a:spcBef>
                <a:spcPct val="20000"/>
              </a:spcBef>
            </a:pPr>
            <a:r>
              <a:rPr lang="en-US" sz="2400" b="1" dirty="0" smtClean="0">
                <a:solidFill>
                  <a:srgbClr val="7030A0"/>
                </a:solidFill>
              </a:rPr>
              <a:t>3. Secondary data: </a:t>
            </a:r>
            <a:r>
              <a:rPr lang="en-US" sz="2400" b="1" dirty="0" smtClean="0">
                <a:solidFill>
                  <a:srgbClr val="002060"/>
                </a:solidFill>
              </a:rPr>
              <a:t>Sources, types of secondary data and problems in the use of secondary data. </a:t>
            </a:r>
          </a:p>
          <a:p>
            <a:pPr marL="812800" indent="-812800">
              <a:lnSpc>
                <a:spcPct val="80000"/>
              </a:lnSpc>
              <a:spcBef>
                <a:spcPct val="20000"/>
              </a:spcBef>
            </a:pPr>
            <a:r>
              <a:rPr lang="en-US" sz="2400" b="1" dirty="0" smtClean="0">
                <a:solidFill>
                  <a:srgbClr val="7030A0"/>
                </a:solidFill>
              </a:rPr>
              <a:t>4. Sampling: </a:t>
            </a:r>
            <a:r>
              <a:rPr lang="en-US" sz="2400" b="1" dirty="0" smtClean="0">
                <a:solidFill>
                  <a:srgbClr val="002060"/>
                </a:solidFill>
              </a:rPr>
              <a:t>Universe, population, sample, rationale and characteristics of sampling; sample frame and sampling unit, methods of sampling, general considerations in the determination of sample size.</a:t>
            </a:r>
          </a:p>
          <a:p>
            <a:pPr marL="812800" indent="-812800">
              <a:lnSpc>
                <a:spcPct val="80000"/>
              </a:lnSpc>
              <a:spcBef>
                <a:spcPct val="20000"/>
              </a:spcBef>
            </a:pPr>
            <a:endParaRPr lang="en-US" sz="2400" b="1" dirty="0">
              <a:solidFill>
                <a:srgbClr val="002060"/>
              </a:solidFill>
            </a:endParaRPr>
          </a:p>
        </p:txBody>
      </p:sp>
      <p:sp>
        <p:nvSpPr>
          <p:cNvPr id="4" name="Date Placeholder 3"/>
          <p:cNvSpPr>
            <a:spLocks noGrp="1"/>
          </p:cNvSpPr>
          <p:nvPr>
            <p:ph type="dt" sz="quarter" idx="10"/>
          </p:nvPr>
        </p:nvSpPr>
        <p:spPr/>
        <p:txBody>
          <a:bodyPr/>
          <a:lstStyle/>
          <a:p>
            <a:pPr>
              <a:defRPr/>
            </a:pPr>
            <a:fld id="{4B37F141-6D6E-4533-8BFC-737C71077A75}" type="datetime9">
              <a:rPr lang="en-US" smtClean="0"/>
              <a:pPr>
                <a:defRPr/>
              </a:pPr>
              <a:t>7/27/2016 9:42:11 PM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3</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b="1" dirty="0" smtClean="0">
                <a:solidFill>
                  <a:srgbClr val="FF0000"/>
                </a:solidFill>
              </a:rPr>
              <a:t>7. Action Research Designs</a:t>
            </a:r>
          </a:p>
        </p:txBody>
      </p:sp>
      <p:sp>
        <p:nvSpPr>
          <p:cNvPr id="61443" name="Rectangle 3"/>
          <p:cNvSpPr>
            <a:spLocks noGrp="1" noChangeArrowheads="1"/>
          </p:cNvSpPr>
          <p:nvPr>
            <p:ph type="body" idx="1"/>
          </p:nvPr>
        </p:nvSpPr>
        <p:spPr/>
        <p:txBody>
          <a:bodyPr/>
          <a:lstStyle/>
          <a:p>
            <a:pPr eaLnBrk="1" hangingPunct="1">
              <a:lnSpc>
                <a:spcPct val="90000"/>
              </a:lnSpc>
            </a:pPr>
            <a:endParaRPr lang="en-US" sz="2800" smtClean="0"/>
          </a:p>
          <a:p>
            <a:pPr eaLnBrk="1" hangingPunct="1">
              <a:lnSpc>
                <a:spcPct val="90000"/>
              </a:lnSpc>
            </a:pPr>
            <a:r>
              <a:rPr lang="en-US" sz="2800" b="1" smtClean="0">
                <a:solidFill>
                  <a:schemeClr val="tx2"/>
                </a:solidFill>
              </a:rPr>
              <a:t>Action research establishes a link between knowledge and social action. </a:t>
            </a:r>
          </a:p>
          <a:p>
            <a:pPr eaLnBrk="1" hangingPunct="1">
              <a:lnSpc>
                <a:spcPct val="90000"/>
              </a:lnSpc>
            </a:pPr>
            <a:r>
              <a:rPr lang="en-US" sz="2800" b="1" smtClean="0">
                <a:solidFill>
                  <a:srgbClr val="FF0000"/>
                </a:solidFill>
              </a:rPr>
              <a:t>The goal of action research is to improve conditions of research participants. </a:t>
            </a:r>
          </a:p>
          <a:p>
            <a:pPr eaLnBrk="1" hangingPunct="1">
              <a:lnSpc>
                <a:spcPct val="90000"/>
              </a:lnSpc>
            </a:pPr>
            <a:r>
              <a:rPr lang="en-US" sz="2800" b="1" smtClean="0">
                <a:solidFill>
                  <a:srgbClr val="0066FF"/>
                </a:solidFill>
              </a:rPr>
              <a:t>For example :</a:t>
            </a:r>
          </a:p>
          <a:p>
            <a:pPr lvl="1" eaLnBrk="1" hangingPunct="1">
              <a:lnSpc>
                <a:spcPct val="90000"/>
              </a:lnSpc>
            </a:pPr>
            <a:r>
              <a:rPr lang="en-US" b="1" smtClean="0">
                <a:solidFill>
                  <a:srgbClr val="CC3300"/>
                </a:solidFill>
              </a:rPr>
              <a:t>Social change by Eliminating Sex-discrimination</a:t>
            </a:r>
          </a:p>
          <a:p>
            <a:pPr lvl="1" eaLnBrk="1" hangingPunct="1">
              <a:lnSpc>
                <a:spcPct val="90000"/>
              </a:lnSpc>
            </a:pPr>
            <a:r>
              <a:rPr lang="en-US" b="1" smtClean="0">
                <a:solidFill>
                  <a:srgbClr val="FF0066"/>
                </a:solidFill>
              </a:rPr>
              <a:t>Dual objective : (a )  to create social change, and </a:t>
            </a:r>
          </a:p>
          <a:p>
            <a:pPr lvl="1" eaLnBrk="1" hangingPunct="1">
              <a:lnSpc>
                <a:spcPct val="90000"/>
              </a:lnSpc>
              <a:buFontTx/>
              <a:buNone/>
            </a:pPr>
            <a:r>
              <a:rPr lang="en-US" b="1" smtClean="0">
                <a:solidFill>
                  <a:srgbClr val="FF0066"/>
                </a:solidFill>
              </a:rPr>
              <a:t>	(b) eliminate sex-discrimination by introducing universal education.</a:t>
            </a:r>
          </a:p>
          <a:p>
            <a:pPr lvl="1" eaLnBrk="1" hangingPunct="1">
              <a:lnSpc>
                <a:spcPct val="90000"/>
              </a:lnSpc>
              <a:buFontTx/>
              <a:buNone/>
            </a:pPr>
            <a:endParaRPr lang="en-US" b="1" smtClean="0">
              <a:solidFill>
                <a:srgbClr val="FF0066"/>
              </a:solidFill>
            </a:endParaRPr>
          </a:p>
        </p:txBody>
      </p:sp>
      <p:sp>
        <p:nvSpPr>
          <p:cNvPr id="4" name="Date Placeholder 3"/>
          <p:cNvSpPr>
            <a:spLocks noGrp="1"/>
          </p:cNvSpPr>
          <p:nvPr>
            <p:ph type="dt" sz="quarter" idx="10"/>
          </p:nvPr>
        </p:nvSpPr>
        <p:spPr/>
        <p:txBody>
          <a:bodyPr/>
          <a:lstStyle/>
          <a:p>
            <a:pPr>
              <a:defRPr/>
            </a:pPr>
            <a:fld id="{E42308BE-17B7-4FA8-8BC6-8773BEA9D17E}" type="datetime9">
              <a:rPr lang="en-US" smtClean="0"/>
              <a:pPr>
                <a:defRPr/>
              </a:pPr>
              <a:t>7/27/2016 9:42:16 PM</a:t>
            </a:fld>
            <a:endParaRPr lang="en-US"/>
          </a:p>
        </p:txBody>
      </p:sp>
      <p:sp>
        <p:nvSpPr>
          <p:cNvPr id="5" name="Slide Number Placeholder 4"/>
          <p:cNvSpPr>
            <a:spLocks noGrp="1"/>
          </p:cNvSpPr>
          <p:nvPr>
            <p:ph type="sldNum" sz="quarter" idx="12"/>
          </p:nvPr>
        </p:nvSpPr>
        <p:spPr/>
        <p:txBody>
          <a:bodyPr/>
          <a:lstStyle/>
          <a:p>
            <a:pPr>
              <a:defRPr/>
            </a:pPr>
            <a:fld id="{76AC3A7D-93AB-4493-AF45-32834E869189}" type="slidenum">
              <a:rPr lang="en-US" smtClean="0"/>
              <a:pPr>
                <a:defRPr/>
              </a:pPr>
              <a:t>30</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n-US" b="1" dirty="0" smtClean="0">
                <a:solidFill>
                  <a:srgbClr val="FF0000"/>
                </a:solidFill>
              </a:rPr>
              <a:t>Action Research Designs…..</a:t>
            </a:r>
          </a:p>
        </p:txBody>
      </p:sp>
      <p:sp>
        <p:nvSpPr>
          <p:cNvPr id="62467" name="Rectangle 3"/>
          <p:cNvSpPr>
            <a:spLocks noGrp="1" noChangeArrowheads="1"/>
          </p:cNvSpPr>
          <p:nvPr>
            <p:ph type="body" idx="1"/>
          </p:nvPr>
        </p:nvSpPr>
        <p:spPr/>
        <p:txBody>
          <a:bodyPr/>
          <a:lstStyle/>
          <a:p>
            <a:pPr lvl="1" eaLnBrk="1" hangingPunct="1">
              <a:lnSpc>
                <a:spcPct val="90000"/>
              </a:lnSpc>
              <a:buFontTx/>
              <a:buNone/>
            </a:pPr>
            <a:r>
              <a:rPr lang="en-US" b="1" dirty="0" smtClean="0">
                <a:solidFill>
                  <a:srgbClr val="FF0000"/>
                </a:solidFill>
              </a:rPr>
              <a:t>An action researcher worked together with union officials and management to redesign work schedule to prevent lay offs. </a:t>
            </a:r>
          </a:p>
          <a:p>
            <a:pPr lvl="1" eaLnBrk="1" hangingPunct="1">
              <a:lnSpc>
                <a:spcPct val="90000"/>
              </a:lnSpc>
              <a:buFontTx/>
              <a:buNone/>
            </a:pPr>
            <a:endParaRPr lang="en-US" b="1" dirty="0" smtClean="0">
              <a:solidFill>
                <a:srgbClr val="FF0000"/>
              </a:solidFill>
            </a:endParaRPr>
          </a:p>
          <a:p>
            <a:pPr lvl="1" eaLnBrk="1" hangingPunct="1">
              <a:lnSpc>
                <a:spcPct val="90000"/>
              </a:lnSpc>
              <a:buFontTx/>
              <a:buNone/>
            </a:pPr>
            <a:r>
              <a:rPr lang="en-US" b="1" dirty="0" smtClean="0">
                <a:solidFill>
                  <a:srgbClr val="0066FF"/>
                </a:solidFill>
              </a:rPr>
              <a:t>There are several other examples where action research designs are employed, such as, working among illiterates to teach functional literacy and make them aware of their socio-economic conditions, and to attempt to improve them. </a:t>
            </a:r>
          </a:p>
          <a:p>
            <a:pPr eaLnBrk="1" hangingPunct="1">
              <a:lnSpc>
                <a:spcPct val="90000"/>
              </a:lnSpc>
            </a:pPr>
            <a:endParaRPr lang="en-US" b="1" dirty="0" smtClean="0">
              <a:solidFill>
                <a:srgbClr val="0066FF"/>
              </a:solidFill>
            </a:endParaRPr>
          </a:p>
        </p:txBody>
      </p:sp>
      <p:sp>
        <p:nvSpPr>
          <p:cNvPr id="4" name="Date Placeholder 3"/>
          <p:cNvSpPr>
            <a:spLocks noGrp="1"/>
          </p:cNvSpPr>
          <p:nvPr>
            <p:ph type="dt" sz="quarter" idx="10"/>
          </p:nvPr>
        </p:nvSpPr>
        <p:spPr/>
        <p:txBody>
          <a:bodyPr/>
          <a:lstStyle/>
          <a:p>
            <a:pPr>
              <a:defRPr/>
            </a:pPr>
            <a:fld id="{671E1E49-8283-433A-A28A-FB32BED7F5BC}" type="datetime9">
              <a:rPr lang="en-US" smtClean="0"/>
              <a:pPr>
                <a:defRPr/>
              </a:pPr>
              <a:t>7/27/2016 9:42:16 PM</a:t>
            </a:fld>
            <a:endParaRPr lang="en-US"/>
          </a:p>
        </p:txBody>
      </p:sp>
      <p:sp>
        <p:nvSpPr>
          <p:cNvPr id="5" name="Slide Number Placeholder 4"/>
          <p:cNvSpPr>
            <a:spLocks noGrp="1"/>
          </p:cNvSpPr>
          <p:nvPr>
            <p:ph type="sldNum" sz="quarter" idx="12"/>
          </p:nvPr>
        </p:nvSpPr>
        <p:spPr/>
        <p:txBody>
          <a:bodyPr/>
          <a:lstStyle/>
          <a:p>
            <a:pPr>
              <a:defRPr/>
            </a:pPr>
            <a:fld id="{09AAAB9F-1EA1-440F-9F00-BDAC215B75D7}" type="slidenum">
              <a:rPr lang="en-US" smtClean="0"/>
              <a:pPr>
                <a:defRPr/>
              </a:pPr>
              <a:t>31</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144000" cy="1143000"/>
          </a:xfrm>
          <a:prstGeom prst="rect">
            <a:avLst/>
          </a:prstGeom>
          <a:noFill/>
          <a:ln w="9525">
            <a:noFill/>
            <a:miter lim="800000"/>
            <a:headEnd/>
            <a:tailEnd/>
          </a:ln>
        </p:spPr>
        <p:txBody>
          <a:bodyPr anchor="ctr"/>
          <a:lstStyle/>
          <a:p>
            <a:pPr algn="ctr"/>
            <a:r>
              <a:rPr lang="en-US" sz="2800" b="1" dirty="0" smtClean="0">
                <a:solidFill>
                  <a:srgbClr val="0070C0"/>
                </a:solidFill>
              </a:rPr>
              <a:t>Unit 2:</a:t>
            </a:r>
            <a:r>
              <a:rPr lang="en-US" sz="2800" b="1" dirty="0" smtClean="0">
                <a:solidFill>
                  <a:srgbClr val="C00000"/>
                </a:solidFill>
              </a:rPr>
              <a:t> </a:t>
            </a:r>
            <a:br>
              <a:rPr lang="en-US" sz="2800" b="1" dirty="0" smtClean="0">
                <a:solidFill>
                  <a:srgbClr val="C00000"/>
                </a:solidFill>
              </a:rPr>
            </a:br>
            <a:r>
              <a:rPr lang="en-US" sz="2800" b="1" dirty="0" smtClean="0">
                <a:solidFill>
                  <a:srgbClr val="C00000"/>
                </a:solidFill>
              </a:rPr>
              <a:t>Research design, Sources of data </a:t>
            </a:r>
            <a:endParaRPr lang="en-US" sz="2400" b="1" dirty="0">
              <a:solidFill>
                <a:srgbClr val="C00000"/>
              </a:solidFill>
            </a:endParaRPr>
          </a:p>
        </p:txBody>
      </p:sp>
      <p:sp>
        <p:nvSpPr>
          <p:cNvPr id="6147" name="Rectangle 3"/>
          <p:cNvSpPr>
            <a:spLocks noChangeArrowheads="1"/>
          </p:cNvSpPr>
          <p:nvPr/>
        </p:nvSpPr>
        <p:spPr bwMode="auto">
          <a:xfrm>
            <a:off x="228600" y="1143000"/>
            <a:ext cx="8686800" cy="4876800"/>
          </a:xfrm>
          <a:prstGeom prst="rect">
            <a:avLst/>
          </a:prstGeom>
          <a:noFill/>
          <a:ln w="9525">
            <a:noFill/>
            <a:miter lim="800000"/>
            <a:headEnd/>
            <a:tailEnd/>
          </a:ln>
        </p:spPr>
        <p:txBody>
          <a:bodyPr/>
          <a:lstStyle/>
          <a:p>
            <a:pPr marL="812800" indent="-812800">
              <a:spcBef>
                <a:spcPts val="600"/>
              </a:spcBef>
              <a:spcAft>
                <a:spcPts val="600"/>
              </a:spcAft>
            </a:pPr>
            <a:r>
              <a:rPr lang="en-US" sz="2400" b="1" dirty="0" smtClean="0">
                <a:solidFill>
                  <a:srgbClr val="FF0000"/>
                </a:solidFill>
              </a:rPr>
              <a:t>2. Sources and Types of Data: </a:t>
            </a:r>
          </a:p>
          <a:p>
            <a:pPr marL="812800" indent="-812800">
              <a:spcBef>
                <a:spcPts val="600"/>
              </a:spcBef>
              <a:spcAft>
                <a:spcPts val="600"/>
              </a:spcAft>
              <a:buFont typeface="+mj-lt"/>
              <a:buAutoNum type="arabicPeriod"/>
            </a:pPr>
            <a:r>
              <a:rPr lang="en-US" sz="2400" b="1" dirty="0" smtClean="0">
                <a:solidFill>
                  <a:srgbClr val="002060"/>
                </a:solidFill>
              </a:rPr>
              <a:t>Primary and secondary, </a:t>
            </a:r>
          </a:p>
          <a:p>
            <a:pPr marL="812800" indent="-812800">
              <a:spcBef>
                <a:spcPts val="600"/>
              </a:spcBef>
              <a:spcAft>
                <a:spcPts val="600"/>
              </a:spcAft>
              <a:buFont typeface="+mj-lt"/>
              <a:buAutoNum type="arabicPeriod"/>
            </a:pPr>
            <a:r>
              <a:rPr lang="en-US" sz="2400" b="1" dirty="0" smtClean="0">
                <a:solidFill>
                  <a:srgbClr val="002060"/>
                </a:solidFill>
              </a:rPr>
              <a:t>objective and subjective, </a:t>
            </a:r>
          </a:p>
          <a:p>
            <a:pPr marL="812800" indent="-812800">
              <a:spcBef>
                <a:spcPts val="600"/>
              </a:spcBef>
              <a:spcAft>
                <a:spcPts val="600"/>
              </a:spcAft>
              <a:buFont typeface="+mj-lt"/>
              <a:buAutoNum type="arabicPeriod"/>
            </a:pPr>
            <a:r>
              <a:rPr lang="en-US" sz="2400" b="1" dirty="0" smtClean="0">
                <a:solidFill>
                  <a:srgbClr val="002060"/>
                </a:solidFill>
              </a:rPr>
              <a:t>qualitative and quantitative</a:t>
            </a:r>
          </a:p>
          <a:p>
            <a:pPr marL="812800" indent="-812800">
              <a:spcBef>
                <a:spcPts val="600"/>
              </a:spcBef>
              <a:spcAft>
                <a:spcPts val="600"/>
              </a:spcAft>
              <a:buFont typeface="+mj-lt"/>
              <a:buAutoNum type="arabicPeriod"/>
            </a:pPr>
            <a:r>
              <a:rPr lang="en-US" sz="2400" b="1" dirty="0" smtClean="0">
                <a:solidFill>
                  <a:srgbClr val="FF0000"/>
                </a:solidFill>
              </a:rPr>
              <a:t>Primary data (methods of): </a:t>
            </a:r>
          </a:p>
          <a:p>
            <a:pPr marL="1270000" lvl="1" indent="-812800">
              <a:spcBef>
                <a:spcPts val="600"/>
              </a:spcBef>
              <a:spcAft>
                <a:spcPts val="600"/>
              </a:spcAft>
              <a:buFont typeface="+mj-lt"/>
              <a:buAutoNum type="arabicPeriod"/>
            </a:pPr>
            <a:r>
              <a:rPr lang="en-US" sz="2400" b="1" dirty="0" smtClean="0">
                <a:solidFill>
                  <a:srgbClr val="002060"/>
                </a:solidFill>
              </a:rPr>
              <a:t>Observation, </a:t>
            </a:r>
          </a:p>
          <a:p>
            <a:pPr marL="1270000" lvl="1" indent="-812800">
              <a:spcBef>
                <a:spcPts val="600"/>
              </a:spcBef>
              <a:spcAft>
                <a:spcPts val="600"/>
              </a:spcAft>
              <a:buFont typeface="+mj-lt"/>
              <a:buAutoNum type="arabicPeriod"/>
            </a:pPr>
            <a:r>
              <a:rPr lang="en-US" sz="2400" b="1" dirty="0" smtClean="0">
                <a:solidFill>
                  <a:srgbClr val="002060"/>
                </a:solidFill>
              </a:rPr>
              <a:t>Questionnaire, </a:t>
            </a:r>
          </a:p>
          <a:p>
            <a:pPr marL="1270000" lvl="1" indent="-812800">
              <a:spcBef>
                <a:spcPts val="600"/>
              </a:spcBef>
              <a:spcAft>
                <a:spcPts val="600"/>
              </a:spcAft>
              <a:buFont typeface="+mj-lt"/>
              <a:buAutoNum type="arabicPeriod"/>
            </a:pPr>
            <a:r>
              <a:rPr lang="en-US" sz="2400" b="1" dirty="0" smtClean="0">
                <a:solidFill>
                  <a:srgbClr val="002060"/>
                </a:solidFill>
              </a:rPr>
              <a:t>Interview schedule and interview guide </a:t>
            </a:r>
          </a:p>
          <a:p>
            <a:pPr marL="1270000" lvl="1" indent="-812800">
              <a:spcBef>
                <a:spcPts val="600"/>
              </a:spcBef>
              <a:spcAft>
                <a:spcPts val="600"/>
              </a:spcAft>
              <a:buFont typeface="+mj-lt"/>
              <a:buAutoNum type="arabicPeriod"/>
            </a:pPr>
            <a:r>
              <a:rPr lang="en-US" sz="2400" b="1" dirty="0" smtClean="0">
                <a:solidFill>
                  <a:srgbClr val="002060"/>
                </a:solidFill>
              </a:rPr>
              <a:t>Pilot study and Pre-testing</a:t>
            </a:r>
          </a:p>
          <a:p>
            <a:pPr marL="812800" indent="-812800">
              <a:spcBef>
                <a:spcPts val="600"/>
              </a:spcBef>
              <a:spcAft>
                <a:spcPts val="600"/>
              </a:spcAft>
            </a:pPr>
            <a:endParaRPr lang="en-US" sz="2400" b="1" dirty="0">
              <a:solidFill>
                <a:srgbClr val="002060"/>
              </a:solidFill>
            </a:endParaRPr>
          </a:p>
        </p:txBody>
      </p:sp>
      <p:sp>
        <p:nvSpPr>
          <p:cNvPr id="4" name="Date Placeholder 3"/>
          <p:cNvSpPr>
            <a:spLocks noGrp="1"/>
          </p:cNvSpPr>
          <p:nvPr>
            <p:ph type="dt" sz="quarter" idx="10"/>
          </p:nvPr>
        </p:nvSpPr>
        <p:spPr/>
        <p:txBody>
          <a:bodyPr/>
          <a:lstStyle/>
          <a:p>
            <a:pPr>
              <a:defRPr/>
            </a:pPr>
            <a:fld id="{4B37F141-6D6E-4533-8BFC-737C71077A75}" type="datetime9">
              <a:rPr lang="en-US" smtClean="0"/>
              <a:pPr>
                <a:defRPr/>
              </a:pPr>
              <a:t>7/27/2016 9:42:16 PM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32</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144000" cy="1143000"/>
          </a:xfrm>
          <a:prstGeom prst="rect">
            <a:avLst/>
          </a:prstGeom>
          <a:noFill/>
          <a:ln w="9525">
            <a:noFill/>
            <a:miter lim="800000"/>
            <a:headEnd/>
            <a:tailEnd/>
          </a:ln>
        </p:spPr>
        <p:txBody>
          <a:bodyPr anchor="ctr"/>
          <a:lstStyle/>
          <a:p>
            <a:pPr algn="ctr"/>
            <a:r>
              <a:rPr lang="en-US" sz="2800" b="1" dirty="0" smtClean="0">
                <a:solidFill>
                  <a:srgbClr val="0070C0"/>
                </a:solidFill>
              </a:rPr>
              <a:t>Unit 2:</a:t>
            </a:r>
            <a:r>
              <a:rPr lang="en-US" sz="2800" b="1" dirty="0" smtClean="0">
                <a:solidFill>
                  <a:srgbClr val="C00000"/>
                </a:solidFill>
              </a:rPr>
              <a:t> </a:t>
            </a:r>
            <a:br>
              <a:rPr lang="en-US" sz="2800" b="1" dirty="0" smtClean="0">
                <a:solidFill>
                  <a:srgbClr val="C00000"/>
                </a:solidFill>
              </a:rPr>
            </a:br>
            <a:r>
              <a:rPr lang="en-US" sz="2800" b="1" dirty="0" smtClean="0">
                <a:solidFill>
                  <a:srgbClr val="C00000"/>
                </a:solidFill>
              </a:rPr>
              <a:t>Research design, Sources of data </a:t>
            </a:r>
            <a:endParaRPr lang="en-US" sz="2400" b="1" dirty="0">
              <a:solidFill>
                <a:srgbClr val="C00000"/>
              </a:solidFill>
            </a:endParaRPr>
          </a:p>
        </p:txBody>
      </p:sp>
      <p:sp>
        <p:nvSpPr>
          <p:cNvPr id="6147" name="Rectangle 3"/>
          <p:cNvSpPr>
            <a:spLocks noChangeArrowheads="1"/>
          </p:cNvSpPr>
          <p:nvPr/>
        </p:nvSpPr>
        <p:spPr bwMode="auto">
          <a:xfrm>
            <a:off x="228600" y="1143000"/>
            <a:ext cx="8686800" cy="4876800"/>
          </a:xfrm>
          <a:prstGeom prst="rect">
            <a:avLst/>
          </a:prstGeom>
          <a:noFill/>
          <a:ln w="9525">
            <a:noFill/>
            <a:miter lim="800000"/>
            <a:headEnd/>
            <a:tailEnd/>
          </a:ln>
        </p:spPr>
        <p:txBody>
          <a:bodyPr/>
          <a:lstStyle/>
          <a:p>
            <a:pPr marL="812800" indent="-812800">
              <a:spcBef>
                <a:spcPts val="600"/>
              </a:spcBef>
              <a:spcAft>
                <a:spcPts val="600"/>
              </a:spcAft>
            </a:pPr>
            <a:r>
              <a:rPr lang="en-US" sz="2400" b="1" dirty="0" smtClean="0">
                <a:solidFill>
                  <a:srgbClr val="FF0000"/>
                </a:solidFill>
              </a:rPr>
              <a:t>2. Sources and Types of Data: </a:t>
            </a:r>
          </a:p>
          <a:p>
            <a:pPr marL="812800" indent="-812800">
              <a:spcBef>
                <a:spcPts val="600"/>
              </a:spcBef>
              <a:spcAft>
                <a:spcPts val="600"/>
              </a:spcAft>
            </a:pPr>
            <a:r>
              <a:rPr lang="en-US" sz="2400" b="1" dirty="0" smtClean="0">
                <a:solidFill>
                  <a:srgbClr val="002060"/>
                </a:solidFill>
              </a:rPr>
              <a:t>1. Primary and secondary sources of data: </a:t>
            </a:r>
          </a:p>
          <a:p>
            <a:pPr marL="812800" indent="-812800">
              <a:spcBef>
                <a:spcPts val="600"/>
              </a:spcBef>
              <a:spcAft>
                <a:spcPts val="600"/>
              </a:spcAft>
              <a:buFont typeface="Arial" pitchFamily="34" charset="0"/>
              <a:buChar char="•"/>
            </a:pPr>
            <a:r>
              <a:rPr lang="en-US" sz="2400" b="1" dirty="0" smtClean="0">
                <a:solidFill>
                  <a:srgbClr val="0070C0"/>
                </a:solidFill>
              </a:rPr>
              <a:t>First hand data; published data</a:t>
            </a:r>
          </a:p>
          <a:p>
            <a:pPr marL="812800" indent="-812800">
              <a:spcBef>
                <a:spcPts val="600"/>
              </a:spcBef>
              <a:spcAft>
                <a:spcPts val="600"/>
              </a:spcAft>
            </a:pPr>
            <a:r>
              <a:rPr lang="en-US" sz="2400" b="1" dirty="0" smtClean="0">
                <a:solidFill>
                  <a:srgbClr val="002060"/>
                </a:solidFill>
              </a:rPr>
              <a:t>2. objective and subjective, </a:t>
            </a:r>
          </a:p>
          <a:p>
            <a:pPr marL="812800" indent="-812800">
              <a:spcBef>
                <a:spcPts val="600"/>
              </a:spcBef>
              <a:spcAft>
                <a:spcPts val="600"/>
              </a:spcAft>
              <a:buFont typeface="Arial" pitchFamily="34" charset="0"/>
              <a:buChar char="•"/>
            </a:pPr>
            <a:r>
              <a:rPr lang="en-US" sz="2400" b="1" dirty="0" smtClean="0">
                <a:solidFill>
                  <a:srgbClr val="0070C0"/>
                </a:solidFill>
              </a:rPr>
              <a:t>Numerical / statistical data; qualitative / textual / string data</a:t>
            </a:r>
          </a:p>
          <a:p>
            <a:pPr marL="812800" indent="-812800">
              <a:spcBef>
                <a:spcPts val="600"/>
              </a:spcBef>
              <a:spcAft>
                <a:spcPts val="600"/>
              </a:spcAft>
            </a:pPr>
            <a:endParaRPr lang="en-US" sz="2400" b="1" dirty="0">
              <a:solidFill>
                <a:srgbClr val="002060"/>
              </a:solidFill>
            </a:endParaRPr>
          </a:p>
        </p:txBody>
      </p:sp>
      <p:sp>
        <p:nvSpPr>
          <p:cNvPr id="4" name="Date Placeholder 3"/>
          <p:cNvSpPr>
            <a:spLocks noGrp="1"/>
          </p:cNvSpPr>
          <p:nvPr>
            <p:ph type="dt" sz="quarter" idx="10"/>
          </p:nvPr>
        </p:nvSpPr>
        <p:spPr/>
        <p:txBody>
          <a:bodyPr/>
          <a:lstStyle/>
          <a:p>
            <a:pPr>
              <a:defRPr/>
            </a:pPr>
            <a:fld id="{4B37F141-6D6E-4533-8BFC-737C71077A75}" type="datetime9">
              <a:rPr lang="en-US" smtClean="0"/>
              <a:pPr>
                <a:defRPr/>
              </a:pPr>
              <a:t>7/27/2016 9:42:16 PM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33</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762000"/>
            <a:ext cx="9144000" cy="685800"/>
          </a:xfrm>
          <a:prstGeom prst="rect">
            <a:avLst/>
          </a:prstGeom>
          <a:noFill/>
          <a:ln w="9525">
            <a:noFill/>
            <a:miter lim="800000"/>
            <a:headEnd/>
            <a:tailEnd/>
          </a:ln>
        </p:spPr>
        <p:txBody>
          <a:bodyPr anchor="ctr"/>
          <a:lstStyle/>
          <a:p>
            <a:pPr algn="ctr"/>
            <a:r>
              <a:rPr lang="en-US" sz="2800" b="1" dirty="0">
                <a:solidFill>
                  <a:srgbClr val="C00000"/>
                </a:solidFill>
              </a:rPr>
              <a:t/>
            </a:r>
            <a:br>
              <a:rPr lang="en-US" sz="2800" b="1" dirty="0">
                <a:solidFill>
                  <a:srgbClr val="C00000"/>
                </a:solidFill>
              </a:rPr>
            </a:br>
            <a:r>
              <a:rPr lang="en-US" sz="2800" b="1" dirty="0" smtClean="0">
                <a:solidFill>
                  <a:srgbClr val="800000"/>
                </a:solidFill>
              </a:rPr>
              <a:t> 4 </a:t>
            </a:r>
            <a:r>
              <a:rPr lang="en-IN" sz="2800" b="1" dirty="0" smtClean="0">
                <a:solidFill>
                  <a:srgbClr val="FF33CC"/>
                </a:solidFill>
              </a:rPr>
              <a:t>Qualitative and quantitative research </a:t>
            </a:r>
            <a:endParaRPr lang="en-US" sz="2800" b="1" dirty="0">
              <a:solidFill>
                <a:srgbClr val="C00000"/>
              </a:solidFill>
            </a:endParaRPr>
          </a:p>
        </p:txBody>
      </p:sp>
      <p:sp>
        <p:nvSpPr>
          <p:cNvPr id="6147" name="Rectangle 3"/>
          <p:cNvSpPr>
            <a:spLocks noChangeArrowheads="1"/>
          </p:cNvSpPr>
          <p:nvPr/>
        </p:nvSpPr>
        <p:spPr bwMode="auto">
          <a:xfrm>
            <a:off x="533400" y="1828800"/>
            <a:ext cx="8229600" cy="4572000"/>
          </a:xfrm>
          <a:prstGeom prst="rect">
            <a:avLst/>
          </a:prstGeom>
          <a:noFill/>
          <a:ln w="9525">
            <a:noFill/>
            <a:miter lim="800000"/>
            <a:headEnd/>
            <a:tailEnd/>
          </a:ln>
        </p:spPr>
        <p:txBody>
          <a:bodyPr/>
          <a:lstStyle/>
          <a:p>
            <a:pPr marL="812800" indent="-812800">
              <a:lnSpc>
                <a:spcPct val="80000"/>
              </a:lnSpc>
              <a:spcBef>
                <a:spcPts val="1200"/>
              </a:spcBef>
              <a:buFont typeface="Arial" pitchFamily="34" charset="0"/>
              <a:buChar char="•"/>
            </a:pPr>
            <a:r>
              <a:rPr lang="en-IN" sz="2800" dirty="0" smtClean="0">
                <a:solidFill>
                  <a:srgbClr val="0070C0"/>
                </a:solidFill>
              </a:rPr>
              <a:t>Qualitative Research is collecting, analysing, and interpreting data by observing what people do and say. </a:t>
            </a:r>
          </a:p>
          <a:p>
            <a:pPr marL="812800" indent="-812800">
              <a:lnSpc>
                <a:spcPct val="80000"/>
              </a:lnSpc>
              <a:spcBef>
                <a:spcPts val="1200"/>
              </a:spcBef>
              <a:buFont typeface="Arial" pitchFamily="34" charset="0"/>
              <a:buChar char="•"/>
            </a:pPr>
            <a:r>
              <a:rPr lang="en-IN" sz="2800" dirty="0" smtClean="0">
                <a:solidFill>
                  <a:srgbClr val="0070C0"/>
                </a:solidFill>
              </a:rPr>
              <a:t>Whereas, quantitative research refers to counts and measures of things, qualitative research refers to the meanings, concepts, definitions, characteristics, metaphors, symbols, and descriptions of things. </a:t>
            </a:r>
            <a:endParaRPr lang="en-US" sz="2800" dirty="0" smtClean="0">
              <a:solidFill>
                <a:srgbClr val="0070C0"/>
              </a:solidFill>
            </a:endParaRPr>
          </a:p>
        </p:txBody>
      </p:sp>
      <p:sp>
        <p:nvSpPr>
          <p:cNvPr id="4" name="Date Placeholder 3"/>
          <p:cNvSpPr>
            <a:spLocks noGrp="1"/>
          </p:cNvSpPr>
          <p:nvPr>
            <p:ph type="dt" sz="quarter" idx="10"/>
          </p:nvPr>
        </p:nvSpPr>
        <p:spPr/>
        <p:txBody>
          <a:bodyPr/>
          <a:lstStyle/>
          <a:p>
            <a:pPr>
              <a:defRPr/>
            </a:pPr>
            <a:fld id="{DF779C35-2EBA-4E82-B85F-000C28B4EA0B}" type="datetime9">
              <a:rPr lang="en-US" smtClean="0"/>
              <a:pPr>
                <a:defRPr/>
              </a:pPr>
              <a:t>7/27/2016 9:42:16 PM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34</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ChangeArrowheads="1"/>
          </p:cNvSpPr>
          <p:nvPr/>
        </p:nvSpPr>
        <p:spPr bwMode="auto">
          <a:xfrm>
            <a:off x="533400" y="1828800"/>
            <a:ext cx="8229600" cy="4572000"/>
          </a:xfrm>
          <a:prstGeom prst="rect">
            <a:avLst/>
          </a:prstGeom>
          <a:noFill/>
          <a:ln w="9525">
            <a:noFill/>
            <a:miter lim="800000"/>
            <a:headEnd/>
            <a:tailEnd/>
          </a:ln>
        </p:spPr>
        <p:txBody>
          <a:bodyPr/>
          <a:lstStyle/>
          <a:p>
            <a:pPr marL="812800" indent="-812800">
              <a:lnSpc>
                <a:spcPct val="80000"/>
              </a:lnSpc>
              <a:spcBef>
                <a:spcPts val="1200"/>
              </a:spcBef>
              <a:buFont typeface="Arial" pitchFamily="34" charset="0"/>
              <a:buChar char="•"/>
            </a:pPr>
            <a:r>
              <a:rPr lang="en-IN" sz="2800" dirty="0" smtClean="0">
                <a:solidFill>
                  <a:srgbClr val="0070C0"/>
                </a:solidFill>
              </a:rPr>
              <a:t>Qualitative research is much more subjective than quantitative research and uses very different methods of collecting information, mainly individual, in-depth interviews and focus groups. </a:t>
            </a:r>
          </a:p>
          <a:p>
            <a:pPr marL="812800" indent="-812800">
              <a:lnSpc>
                <a:spcPct val="80000"/>
              </a:lnSpc>
              <a:spcBef>
                <a:spcPts val="1200"/>
              </a:spcBef>
              <a:buFont typeface="Arial" pitchFamily="34" charset="0"/>
              <a:buChar char="•"/>
            </a:pPr>
            <a:r>
              <a:rPr lang="en-IN" sz="2800" dirty="0" smtClean="0">
                <a:solidFill>
                  <a:srgbClr val="0070C0"/>
                </a:solidFill>
              </a:rPr>
              <a:t>The nature of this type of research is exploratory and open-ended. </a:t>
            </a:r>
          </a:p>
          <a:p>
            <a:pPr marL="812800" indent="-812800">
              <a:lnSpc>
                <a:spcPct val="80000"/>
              </a:lnSpc>
              <a:spcBef>
                <a:spcPts val="1200"/>
              </a:spcBef>
              <a:buFont typeface="Arial" pitchFamily="34" charset="0"/>
              <a:buChar char="•"/>
            </a:pPr>
            <a:r>
              <a:rPr lang="en-IN" sz="2800" dirty="0" smtClean="0">
                <a:solidFill>
                  <a:srgbClr val="0070C0"/>
                </a:solidFill>
              </a:rPr>
              <a:t>Small numbers of people are interviewed in-depth and/or a relatively small number of focus groups are conducted.  </a:t>
            </a:r>
            <a:endParaRPr lang="en-US" sz="2800" dirty="0" smtClean="0">
              <a:solidFill>
                <a:srgbClr val="0070C0"/>
              </a:solidFill>
            </a:endParaRPr>
          </a:p>
        </p:txBody>
      </p:sp>
      <p:sp>
        <p:nvSpPr>
          <p:cNvPr id="4" name="Date Placeholder 3"/>
          <p:cNvSpPr>
            <a:spLocks noGrp="1"/>
          </p:cNvSpPr>
          <p:nvPr>
            <p:ph type="dt" sz="quarter" idx="10"/>
          </p:nvPr>
        </p:nvSpPr>
        <p:spPr/>
        <p:txBody>
          <a:bodyPr/>
          <a:lstStyle/>
          <a:p>
            <a:pPr>
              <a:defRPr/>
            </a:pPr>
            <a:fld id="{7A9AEDDB-25FD-434B-AE77-1C7622C9A397}" type="datetime9">
              <a:rPr lang="en-US" smtClean="0"/>
              <a:pPr>
                <a:defRPr/>
              </a:pPr>
              <a:t>7/27/2016 9:42:16 PM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35</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ChangeArrowheads="1"/>
          </p:cNvSpPr>
          <p:nvPr/>
        </p:nvSpPr>
        <p:spPr bwMode="auto">
          <a:xfrm>
            <a:off x="533400" y="1676400"/>
            <a:ext cx="8229600" cy="4724400"/>
          </a:xfrm>
          <a:prstGeom prst="rect">
            <a:avLst/>
          </a:prstGeom>
          <a:noFill/>
          <a:ln w="9525">
            <a:noFill/>
            <a:miter lim="800000"/>
            <a:headEnd/>
            <a:tailEnd/>
          </a:ln>
        </p:spPr>
        <p:txBody>
          <a:bodyPr/>
          <a:lstStyle/>
          <a:p>
            <a:pPr marL="812800" indent="-812800">
              <a:lnSpc>
                <a:spcPct val="80000"/>
              </a:lnSpc>
              <a:spcBef>
                <a:spcPts val="1200"/>
              </a:spcBef>
              <a:buFont typeface="Arial" pitchFamily="34" charset="0"/>
              <a:buChar char="•"/>
            </a:pPr>
            <a:r>
              <a:rPr lang="en-IN" sz="2800" dirty="0" smtClean="0">
                <a:solidFill>
                  <a:srgbClr val="0070C0"/>
                </a:solidFill>
              </a:rPr>
              <a:t>Participants are asked to respond to general questions and the interviewer or group moderator probes and explores their responses to identify and define people’s perceptions, opinions and feelings about the topic or idea being discussed and to determine the degree of agreement that exists in the group. </a:t>
            </a:r>
          </a:p>
          <a:p>
            <a:pPr marL="812800" indent="-812800">
              <a:lnSpc>
                <a:spcPct val="80000"/>
              </a:lnSpc>
              <a:spcBef>
                <a:spcPts val="1200"/>
              </a:spcBef>
              <a:buFont typeface="Arial" pitchFamily="34" charset="0"/>
              <a:buChar char="•"/>
            </a:pPr>
            <a:r>
              <a:rPr lang="en-IN" sz="2800" dirty="0" smtClean="0">
                <a:solidFill>
                  <a:srgbClr val="0070C0"/>
                </a:solidFill>
              </a:rPr>
              <a:t>The quality of the finding from qualitative research is directly dependent upon the skills, experience and sensitivity of the interviewer or group moderator. </a:t>
            </a:r>
          </a:p>
        </p:txBody>
      </p:sp>
      <p:sp>
        <p:nvSpPr>
          <p:cNvPr id="4" name="Date Placeholder 3"/>
          <p:cNvSpPr>
            <a:spLocks noGrp="1"/>
          </p:cNvSpPr>
          <p:nvPr>
            <p:ph type="dt" sz="quarter" idx="10"/>
          </p:nvPr>
        </p:nvSpPr>
        <p:spPr/>
        <p:txBody>
          <a:bodyPr/>
          <a:lstStyle/>
          <a:p>
            <a:pPr>
              <a:defRPr/>
            </a:pPr>
            <a:fld id="{3B393D56-18A5-41C0-9746-A5B42EB17264}" type="datetime9">
              <a:rPr lang="en-US" smtClean="0"/>
              <a:pPr>
                <a:defRPr/>
              </a:pPr>
              <a:t>7/27/2016 9:42:16 PM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36</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ChangeArrowheads="1"/>
          </p:cNvSpPr>
          <p:nvPr/>
        </p:nvSpPr>
        <p:spPr bwMode="auto">
          <a:xfrm>
            <a:off x="533400" y="1676400"/>
            <a:ext cx="8229600" cy="4724400"/>
          </a:xfrm>
          <a:prstGeom prst="rect">
            <a:avLst/>
          </a:prstGeom>
          <a:noFill/>
          <a:ln w="9525">
            <a:noFill/>
            <a:miter lim="800000"/>
            <a:headEnd/>
            <a:tailEnd/>
          </a:ln>
        </p:spPr>
        <p:txBody>
          <a:bodyPr/>
          <a:lstStyle/>
          <a:p>
            <a:pPr marL="812800" indent="-812800">
              <a:lnSpc>
                <a:spcPct val="80000"/>
              </a:lnSpc>
              <a:spcBef>
                <a:spcPts val="1200"/>
              </a:spcBef>
              <a:buFont typeface="Arial" pitchFamily="34" charset="0"/>
              <a:buChar char="•"/>
            </a:pPr>
            <a:r>
              <a:rPr lang="en-IN" sz="2400" b="1" dirty="0" smtClean="0">
                <a:solidFill>
                  <a:srgbClr val="0070C0"/>
                </a:solidFill>
              </a:rPr>
              <a:t>Basically, quantitative research is objective; qualitative is subjective. </a:t>
            </a:r>
          </a:p>
          <a:p>
            <a:pPr marL="812800" indent="-812800">
              <a:lnSpc>
                <a:spcPct val="80000"/>
              </a:lnSpc>
              <a:spcBef>
                <a:spcPts val="1200"/>
              </a:spcBef>
              <a:buFont typeface="Arial" pitchFamily="34" charset="0"/>
              <a:buChar char="•"/>
            </a:pPr>
            <a:r>
              <a:rPr lang="en-IN" sz="2400" b="1" dirty="0" smtClean="0">
                <a:solidFill>
                  <a:srgbClr val="0070C0"/>
                </a:solidFill>
              </a:rPr>
              <a:t>Quantitative research seeks explanatory laws; qualitative research aims at in-depth description. </a:t>
            </a:r>
          </a:p>
          <a:p>
            <a:pPr marL="812800" indent="-812800">
              <a:lnSpc>
                <a:spcPct val="80000"/>
              </a:lnSpc>
              <a:spcBef>
                <a:spcPts val="1200"/>
              </a:spcBef>
              <a:buFont typeface="Arial" pitchFamily="34" charset="0"/>
              <a:buChar char="•"/>
            </a:pPr>
            <a:r>
              <a:rPr lang="en-IN" sz="2400" b="1" dirty="0" smtClean="0">
                <a:solidFill>
                  <a:srgbClr val="0070C0"/>
                </a:solidFill>
              </a:rPr>
              <a:t>Quantitative research measures what it assumes to be a static reality in hopes of developing universal laws. </a:t>
            </a:r>
          </a:p>
          <a:p>
            <a:pPr marL="812800" indent="-812800">
              <a:lnSpc>
                <a:spcPct val="80000"/>
              </a:lnSpc>
              <a:spcBef>
                <a:spcPts val="1200"/>
              </a:spcBef>
              <a:buFont typeface="Arial" pitchFamily="34" charset="0"/>
              <a:buChar char="•"/>
            </a:pPr>
            <a:r>
              <a:rPr lang="en-IN" sz="2400" b="1" dirty="0" smtClean="0">
                <a:solidFill>
                  <a:srgbClr val="0070C0"/>
                </a:solidFill>
              </a:rPr>
              <a:t>Qualitative research is an exploration of what is assumed to be a dynamic reality. </a:t>
            </a:r>
          </a:p>
          <a:p>
            <a:pPr marL="812800" indent="-812800">
              <a:lnSpc>
                <a:spcPct val="80000"/>
              </a:lnSpc>
              <a:spcBef>
                <a:spcPts val="1200"/>
              </a:spcBef>
              <a:buFont typeface="Arial" pitchFamily="34" charset="0"/>
              <a:buChar char="•"/>
            </a:pPr>
            <a:r>
              <a:rPr lang="en-IN" sz="2400" b="1" dirty="0" smtClean="0">
                <a:solidFill>
                  <a:srgbClr val="0070C0"/>
                </a:solidFill>
              </a:rPr>
              <a:t>Qualitative research does not claim that what is discovered in the process is universal, and thus, replicable.</a:t>
            </a:r>
          </a:p>
        </p:txBody>
      </p:sp>
      <p:sp>
        <p:nvSpPr>
          <p:cNvPr id="4" name="Date Placeholder 3"/>
          <p:cNvSpPr>
            <a:spLocks noGrp="1"/>
          </p:cNvSpPr>
          <p:nvPr>
            <p:ph type="dt" sz="quarter" idx="10"/>
          </p:nvPr>
        </p:nvSpPr>
        <p:spPr/>
        <p:txBody>
          <a:bodyPr/>
          <a:lstStyle/>
          <a:p>
            <a:pPr>
              <a:defRPr/>
            </a:pPr>
            <a:fld id="{95EBBA25-6DB2-4135-9F1A-2E05E8AF4C6D}" type="datetime9">
              <a:rPr lang="en-US" smtClean="0"/>
              <a:pPr>
                <a:defRPr/>
              </a:pPr>
              <a:t>7/27/2016 9:42:16 PM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37</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762000"/>
            <a:ext cx="9144000" cy="685800"/>
          </a:xfrm>
          <a:prstGeom prst="rect">
            <a:avLst/>
          </a:prstGeom>
          <a:noFill/>
          <a:ln w="9525">
            <a:noFill/>
            <a:miter lim="800000"/>
            <a:headEnd/>
            <a:tailEnd/>
          </a:ln>
        </p:spPr>
        <p:txBody>
          <a:bodyPr anchor="ctr"/>
          <a:lstStyle/>
          <a:p>
            <a:pPr algn="ctr"/>
            <a:r>
              <a:rPr lang="en-US" sz="2800" b="1" dirty="0">
                <a:solidFill>
                  <a:srgbClr val="C00000"/>
                </a:solidFill>
              </a:rPr>
              <a:t/>
            </a:r>
            <a:br>
              <a:rPr lang="en-US" sz="2800" b="1" dirty="0">
                <a:solidFill>
                  <a:srgbClr val="C00000"/>
                </a:solidFill>
              </a:rPr>
            </a:br>
            <a:r>
              <a:rPr lang="en-US" sz="3600" b="1" dirty="0" smtClean="0">
                <a:solidFill>
                  <a:srgbClr val="800000"/>
                </a:solidFill>
              </a:rPr>
              <a:t> </a:t>
            </a:r>
            <a:r>
              <a:rPr lang="en-IN" sz="3600" b="1" dirty="0" smtClean="0">
                <a:solidFill>
                  <a:srgbClr val="FF33CC"/>
                </a:solidFill>
              </a:rPr>
              <a:t>Features of Qualitative research </a:t>
            </a:r>
            <a:r>
              <a:rPr lang="en-US" sz="3600" b="1" dirty="0">
                <a:solidFill>
                  <a:srgbClr val="C00000"/>
                </a:solidFill>
              </a:rPr>
              <a:t/>
            </a:r>
            <a:br>
              <a:rPr lang="en-US" sz="3600" b="1" dirty="0">
                <a:solidFill>
                  <a:srgbClr val="C00000"/>
                </a:solidFill>
              </a:rPr>
            </a:br>
            <a:endParaRPr lang="en-US" sz="2400" b="1" dirty="0">
              <a:solidFill>
                <a:srgbClr val="C00000"/>
              </a:solidFill>
            </a:endParaRPr>
          </a:p>
        </p:txBody>
      </p:sp>
      <p:sp>
        <p:nvSpPr>
          <p:cNvPr id="6147" name="Rectangle 3"/>
          <p:cNvSpPr>
            <a:spLocks noChangeArrowheads="1"/>
          </p:cNvSpPr>
          <p:nvPr/>
        </p:nvSpPr>
        <p:spPr bwMode="auto">
          <a:xfrm>
            <a:off x="533400" y="1676400"/>
            <a:ext cx="8229600" cy="4724400"/>
          </a:xfrm>
          <a:prstGeom prst="rect">
            <a:avLst/>
          </a:prstGeom>
          <a:noFill/>
          <a:ln w="9525">
            <a:noFill/>
            <a:miter lim="800000"/>
            <a:headEnd/>
            <a:tailEnd/>
          </a:ln>
        </p:spPr>
        <p:txBody>
          <a:bodyPr/>
          <a:lstStyle/>
          <a:p>
            <a:pPr marL="812800" indent="-812800">
              <a:lnSpc>
                <a:spcPct val="80000"/>
              </a:lnSpc>
              <a:spcBef>
                <a:spcPts val="1200"/>
              </a:spcBef>
              <a:buFont typeface="Arial" pitchFamily="34" charset="0"/>
              <a:buChar char="•"/>
            </a:pPr>
            <a:r>
              <a:rPr lang="en-IN" sz="2400" b="1" dirty="0" smtClean="0">
                <a:solidFill>
                  <a:srgbClr val="7030A0"/>
                </a:solidFill>
              </a:rPr>
              <a:t>Be a listener.</a:t>
            </a:r>
          </a:p>
          <a:p>
            <a:pPr marL="812800" indent="-812800">
              <a:lnSpc>
                <a:spcPct val="80000"/>
              </a:lnSpc>
              <a:spcBef>
                <a:spcPts val="1200"/>
              </a:spcBef>
              <a:buFont typeface="Arial" pitchFamily="34" charset="0"/>
              <a:buChar char="•"/>
            </a:pPr>
            <a:r>
              <a:rPr lang="en-IN" sz="2400" b="1" dirty="0" smtClean="0">
                <a:solidFill>
                  <a:srgbClr val="7030A0"/>
                </a:solidFill>
              </a:rPr>
              <a:t>Record accurately</a:t>
            </a:r>
          </a:p>
          <a:p>
            <a:pPr marL="812800" indent="-812800">
              <a:lnSpc>
                <a:spcPct val="80000"/>
              </a:lnSpc>
              <a:spcBef>
                <a:spcPts val="1200"/>
              </a:spcBef>
              <a:buFont typeface="Arial" pitchFamily="34" charset="0"/>
              <a:buChar char="•"/>
            </a:pPr>
            <a:r>
              <a:rPr lang="en-IN" sz="2400" b="1" dirty="0" smtClean="0">
                <a:solidFill>
                  <a:srgbClr val="7030A0"/>
                </a:solidFill>
              </a:rPr>
              <a:t>Include the primary data in the final report</a:t>
            </a:r>
          </a:p>
          <a:p>
            <a:pPr marL="812800" indent="-812800">
              <a:lnSpc>
                <a:spcPct val="80000"/>
              </a:lnSpc>
              <a:spcBef>
                <a:spcPts val="1200"/>
              </a:spcBef>
              <a:buFont typeface="Arial" pitchFamily="34" charset="0"/>
              <a:buChar char="•"/>
            </a:pPr>
            <a:r>
              <a:rPr lang="en-IN" sz="2400" b="1" dirty="0" smtClean="0">
                <a:solidFill>
                  <a:srgbClr val="7030A0"/>
                </a:solidFill>
              </a:rPr>
              <a:t>Seek feedback from professional colleagues and research subjects to ensure that information is reported accurately and completely.</a:t>
            </a:r>
          </a:p>
          <a:p>
            <a:pPr marL="812800" indent="-812800">
              <a:lnSpc>
                <a:spcPct val="80000"/>
              </a:lnSpc>
              <a:spcBef>
                <a:spcPts val="1200"/>
              </a:spcBef>
              <a:buFont typeface="Arial" pitchFamily="34" charset="0"/>
              <a:buChar char="•"/>
            </a:pPr>
            <a:r>
              <a:rPr lang="en-IN" sz="2400" b="1" dirty="0" smtClean="0">
                <a:solidFill>
                  <a:srgbClr val="7030A0"/>
                </a:solidFill>
              </a:rPr>
              <a:t>Attempt to achieve balance between perceived importance and actual importance</a:t>
            </a:r>
          </a:p>
          <a:p>
            <a:pPr marL="812800" indent="-812800">
              <a:lnSpc>
                <a:spcPct val="80000"/>
              </a:lnSpc>
              <a:spcBef>
                <a:spcPts val="1200"/>
              </a:spcBef>
              <a:buFont typeface="Arial" pitchFamily="34" charset="0"/>
              <a:buChar char="•"/>
            </a:pPr>
            <a:r>
              <a:rPr lang="en-IN" sz="2400" b="1" dirty="0" smtClean="0">
                <a:solidFill>
                  <a:srgbClr val="7030A0"/>
                </a:solidFill>
              </a:rPr>
              <a:t>Include all data in the final report - The researcher should not leave out pieces of information from the final report because she/he cannot interpret that data. In these cases, the reader should be allowed to develop his/her conclusions.</a:t>
            </a:r>
          </a:p>
        </p:txBody>
      </p:sp>
      <p:sp>
        <p:nvSpPr>
          <p:cNvPr id="4" name="Date Placeholder 3"/>
          <p:cNvSpPr>
            <a:spLocks noGrp="1"/>
          </p:cNvSpPr>
          <p:nvPr>
            <p:ph type="dt" sz="quarter" idx="10"/>
          </p:nvPr>
        </p:nvSpPr>
        <p:spPr/>
        <p:txBody>
          <a:bodyPr/>
          <a:lstStyle/>
          <a:p>
            <a:pPr>
              <a:defRPr/>
            </a:pPr>
            <a:fld id="{C1D9DD2D-BA63-43D0-A895-2B0F891FE6AE}" type="datetime9">
              <a:rPr lang="en-US" smtClean="0"/>
              <a:pPr>
                <a:defRPr/>
              </a:pPr>
              <a:t>7/27/2016 9:42:16 PM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38</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ChangeArrowheads="1"/>
          </p:cNvSpPr>
          <p:nvPr/>
        </p:nvSpPr>
        <p:spPr bwMode="auto">
          <a:xfrm>
            <a:off x="533400" y="1447800"/>
            <a:ext cx="8229600" cy="4953000"/>
          </a:xfrm>
          <a:prstGeom prst="rect">
            <a:avLst/>
          </a:prstGeom>
          <a:noFill/>
          <a:ln w="9525">
            <a:noFill/>
            <a:miter lim="800000"/>
            <a:headEnd/>
            <a:tailEnd/>
          </a:ln>
        </p:spPr>
        <p:txBody>
          <a:bodyPr/>
          <a:lstStyle/>
          <a:p>
            <a:pPr marL="812800" indent="-812800">
              <a:lnSpc>
                <a:spcPct val="80000"/>
              </a:lnSpc>
              <a:spcBef>
                <a:spcPts val="1200"/>
              </a:spcBef>
              <a:buFont typeface="Arial" pitchFamily="34" charset="0"/>
              <a:buChar char="•"/>
            </a:pPr>
            <a:r>
              <a:rPr lang="en-IN" sz="2400" b="1" dirty="0" smtClean="0">
                <a:solidFill>
                  <a:srgbClr val="7030A0"/>
                </a:solidFill>
              </a:rPr>
              <a:t>Based on inductive logic while quantitative research assumes deductive logic. categories of interest emerge from informants (subjects), rather than being identified a priori by the researcher</a:t>
            </a:r>
          </a:p>
          <a:p>
            <a:pPr marL="812800" indent="-812800">
              <a:lnSpc>
                <a:spcPct val="80000"/>
              </a:lnSpc>
              <a:spcBef>
                <a:spcPts val="1200"/>
              </a:spcBef>
              <a:buFont typeface="Arial" pitchFamily="34" charset="0"/>
              <a:buChar char="•"/>
            </a:pPr>
            <a:r>
              <a:rPr lang="en-IN" sz="2400" b="1" dirty="0" smtClean="0">
                <a:solidFill>
                  <a:srgbClr val="7030A0"/>
                </a:solidFill>
              </a:rPr>
              <a:t>Multiple realities exist in any given situation -- the researcher’s, those of the individuals being investigated, and the reader or audience interpreting the results; these multiple perspectives, or voices, of informants (i.e., subjects) are included in the study.</a:t>
            </a:r>
          </a:p>
          <a:p>
            <a:pPr marL="812800" indent="-812800">
              <a:lnSpc>
                <a:spcPct val="80000"/>
              </a:lnSpc>
              <a:spcBef>
                <a:spcPts val="1200"/>
              </a:spcBef>
              <a:buFont typeface="Arial" pitchFamily="34" charset="0"/>
              <a:buChar char="•"/>
            </a:pPr>
            <a:r>
              <a:rPr lang="en-IN" sz="2400" b="1" dirty="0" smtClean="0">
                <a:solidFill>
                  <a:srgbClr val="7030A0"/>
                </a:solidFill>
              </a:rPr>
              <a:t>Research is context-bound</a:t>
            </a:r>
          </a:p>
          <a:p>
            <a:pPr marL="812800" indent="-812800">
              <a:lnSpc>
                <a:spcPct val="80000"/>
              </a:lnSpc>
              <a:spcBef>
                <a:spcPts val="1200"/>
              </a:spcBef>
              <a:buFont typeface="Arial" pitchFamily="34" charset="0"/>
              <a:buChar char="•"/>
            </a:pPr>
            <a:r>
              <a:rPr lang="en-IN" sz="2400" b="1" dirty="0" smtClean="0">
                <a:solidFill>
                  <a:srgbClr val="7030A0"/>
                </a:solidFill>
              </a:rPr>
              <a:t>The goal is to uncover and discover patterns or theories that help explain a phenomenon of interest.</a:t>
            </a:r>
          </a:p>
        </p:txBody>
      </p:sp>
      <p:sp>
        <p:nvSpPr>
          <p:cNvPr id="4" name="Date Placeholder 3"/>
          <p:cNvSpPr>
            <a:spLocks noGrp="1"/>
          </p:cNvSpPr>
          <p:nvPr>
            <p:ph type="dt" sz="quarter" idx="10"/>
          </p:nvPr>
        </p:nvSpPr>
        <p:spPr/>
        <p:txBody>
          <a:bodyPr/>
          <a:lstStyle/>
          <a:p>
            <a:pPr>
              <a:defRPr/>
            </a:pPr>
            <a:fld id="{1AEEA78A-E934-4FF1-88BE-8F9B3E39751B}" type="datetime9">
              <a:rPr lang="en-US" smtClean="0"/>
              <a:pPr>
                <a:defRPr/>
              </a:pPr>
              <a:t>7/27/2016 9:42:16 PM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39</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144000" cy="1143000"/>
          </a:xfrm>
          <a:prstGeom prst="rect">
            <a:avLst/>
          </a:prstGeom>
          <a:noFill/>
          <a:ln w="9525">
            <a:noFill/>
            <a:miter lim="800000"/>
            <a:headEnd/>
            <a:tailEnd/>
          </a:ln>
        </p:spPr>
        <p:txBody>
          <a:bodyPr anchor="ctr"/>
          <a:lstStyle/>
          <a:p>
            <a:pPr algn="ctr"/>
            <a:r>
              <a:rPr lang="en-US" sz="2800" b="1" dirty="0" smtClean="0">
                <a:solidFill>
                  <a:srgbClr val="0070C0"/>
                </a:solidFill>
              </a:rPr>
              <a:t>Unit 2:</a:t>
            </a:r>
            <a:r>
              <a:rPr lang="en-US" sz="2800" b="1" dirty="0" smtClean="0">
                <a:solidFill>
                  <a:srgbClr val="C00000"/>
                </a:solidFill>
              </a:rPr>
              <a:t> </a:t>
            </a:r>
            <a:br>
              <a:rPr lang="en-US" sz="2800" b="1" dirty="0" smtClean="0">
                <a:solidFill>
                  <a:srgbClr val="C00000"/>
                </a:solidFill>
              </a:rPr>
            </a:br>
            <a:r>
              <a:rPr lang="en-US" sz="2800" b="1" dirty="0" smtClean="0">
                <a:solidFill>
                  <a:srgbClr val="C00000"/>
                </a:solidFill>
              </a:rPr>
              <a:t>Research design, Sources of data </a:t>
            </a:r>
            <a:endParaRPr lang="en-US" sz="2400" b="1" dirty="0">
              <a:solidFill>
                <a:srgbClr val="C00000"/>
              </a:solidFill>
            </a:endParaRPr>
          </a:p>
        </p:txBody>
      </p:sp>
      <p:sp>
        <p:nvSpPr>
          <p:cNvPr id="6147" name="Rectangle 3"/>
          <p:cNvSpPr>
            <a:spLocks noChangeArrowheads="1"/>
          </p:cNvSpPr>
          <p:nvPr/>
        </p:nvSpPr>
        <p:spPr bwMode="auto">
          <a:xfrm>
            <a:off x="228600" y="1143000"/>
            <a:ext cx="8686800" cy="4876800"/>
          </a:xfrm>
          <a:prstGeom prst="rect">
            <a:avLst/>
          </a:prstGeom>
          <a:noFill/>
          <a:ln w="9525">
            <a:noFill/>
            <a:miter lim="800000"/>
            <a:headEnd/>
            <a:tailEnd/>
          </a:ln>
        </p:spPr>
        <p:txBody>
          <a:bodyPr/>
          <a:lstStyle/>
          <a:p>
            <a:pPr marL="1270000" lvl="1" indent="-812800">
              <a:spcBef>
                <a:spcPts val="600"/>
              </a:spcBef>
              <a:spcAft>
                <a:spcPts val="0"/>
              </a:spcAft>
              <a:buAutoNum type="arabicPeriod"/>
            </a:pPr>
            <a:r>
              <a:rPr lang="en-US" sz="2400" b="1" dirty="0" smtClean="0">
                <a:solidFill>
                  <a:srgbClr val="7030A0"/>
                </a:solidFill>
              </a:rPr>
              <a:t>Design and types of research: </a:t>
            </a:r>
            <a:r>
              <a:rPr lang="en-US" sz="2400" b="1" dirty="0" smtClean="0">
                <a:solidFill>
                  <a:srgbClr val="002060"/>
                </a:solidFill>
              </a:rPr>
              <a:t>Meaning and importance</a:t>
            </a:r>
            <a:r>
              <a:rPr lang="en-US" sz="2400" b="1" dirty="0" smtClean="0">
                <a:solidFill>
                  <a:schemeClr val="bg1"/>
                </a:solidFill>
              </a:rPr>
              <a:t>; </a:t>
            </a:r>
          </a:p>
          <a:p>
            <a:pPr marL="1270000" lvl="1" indent="-812800">
              <a:spcBef>
                <a:spcPts val="600"/>
              </a:spcBef>
              <a:spcAft>
                <a:spcPts val="0"/>
              </a:spcAft>
              <a:buAutoNum type="arabicPeriod"/>
            </a:pPr>
            <a:r>
              <a:rPr lang="en-US" sz="2400" b="1" dirty="0" smtClean="0">
                <a:solidFill>
                  <a:srgbClr val="002060"/>
                </a:solidFill>
              </a:rPr>
              <a:t>types of research design; </a:t>
            </a:r>
          </a:p>
          <a:p>
            <a:pPr marL="1727200" lvl="2" indent="-812800">
              <a:spcBef>
                <a:spcPts val="600"/>
              </a:spcBef>
              <a:spcAft>
                <a:spcPts val="0"/>
              </a:spcAft>
              <a:buAutoNum type="arabicPeriod"/>
            </a:pPr>
            <a:r>
              <a:rPr lang="en-US" sz="2400" b="1" dirty="0" smtClean="0">
                <a:solidFill>
                  <a:srgbClr val="002060"/>
                </a:solidFill>
              </a:rPr>
              <a:t>exploratory, </a:t>
            </a:r>
          </a:p>
          <a:p>
            <a:pPr marL="1727200" lvl="2" indent="-812800">
              <a:spcBef>
                <a:spcPts val="600"/>
              </a:spcBef>
              <a:spcAft>
                <a:spcPts val="0"/>
              </a:spcAft>
              <a:buAutoNum type="arabicPeriod"/>
            </a:pPr>
            <a:r>
              <a:rPr lang="en-US" sz="2400" b="1" dirty="0" smtClean="0">
                <a:solidFill>
                  <a:srgbClr val="002060"/>
                </a:solidFill>
              </a:rPr>
              <a:t>descriptive, </a:t>
            </a:r>
          </a:p>
          <a:p>
            <a:pPr marL="1727200" lvl="2" indent="-812800">
              <a:spcBef>
                <a:spcPts val="600"/>
              </a:spcBef>
              <a:spcAft>
                <a:spcPts val="0"/>
              </a:spcAft>
              <a:buAutoNum type="arabicPeriod"/>
            </a:pPr>
            <a:r>
              <a:rPr lang="en-US" sz="2400" b="1" dirty="0" smtClean="0">
                <a:solidFill>
                  <a:srgbClr val="002060"/>
                </a:solidFill>
              </a:rPr>
              <a:t>experimental, </a:t>
            </a:r>
          </a:p>
          <a:p>
            <a:pPr marL="1727200" lvl="2" indent="-812800">
              <a:spcBef>
                <a:spcPts val="600"/>
              </a:spcBef>
              <a:spcAft>
                <a:spcPts val="0"/>
              </a:spcAft>
              <a:buAutoNum type="arabicPeriod"/>
            </a:pPr>
            <a:r>
              <a:rPr lang="en-US" sz="2400" b="1" dirty="0" smtClean="0">
                <a:solidFill>
                  <a:srgbClr val="002060"/>
                </a:solidFill>
              </a:rPr>
              <a:t>evaluative, </a:t>
            </a:r>
          </a:p>
          <a:p>
            <a:pPr marL="1727200" lvl="2" indent="-812800">
              <a:spcBef>
                <a:spcPts val="600"/>
              </a:spcBef>
              <a:spcAft>
                <a:spcPts val="0"/>
              </a:spcAft>
              <a:buAutoNum type="arabicPeriod"/>
            </a:pPr>
            <a:r>
              <a:rPr lang="en-US" sz="2400" b="1" dirty="0" smtClean="0">
                <a:solidFill>
                  <a:srgbClr val="002060"/>
                </a:solidFill>
              </a:rPr>
              <a:t>case study: Meaning, uses, steps</a:t>
            </a:r>
          </a:p>
          <a:p>
            <a:pPr marL="1727200" lvl="2" indent="-812800">
              <a:spcBef>
                <a:spcPts val="600"/>
              </a:spcBef>
              <a:spcAft>
                <a:spcPts val="0"/>
              </a:spcAft>
              <a:buAutoNum type="arabicPeriod"/>
            </a:pPr>
            <a:r>
              <a:rPr lang="en-US" sz="2400" b="1" dirty="0" smtClean="0">
                <a:solidFill>
                  <a:srgbClr val="002060"/>
                </a:solidFill>
              </a:rPr>
              <a:t>participatory research and </a:t>
            </a:r>
          </a:p>
          <a:p>
            <a:pPr marL="1727200" lvl="2" indent="-812800">
              <a:spcBef>
                <a:spcPts val="600"/>
              </a:spcBef>
              <a:spcAft>
                <a:spcPts val="0"/>
              </a:spcAft>
              <a:buAutoNum type="arabicPeriod"/>
            </a:pPr>
            <a:r>
              <a:rPr lang="en-US" sz="2400" b="1" dirty="0" smtClean="0">
                <a:solidFill>
                  <a:srgbClr val="002060"/>
                </a:solidFill>
              </a:rPr>
              <a:t>action research</a:t>
            </a:r>
          </a:p>
          <a:p>
            <a:pPr marL="812800" indent="-812800">
              <a:lnSpc>
                <a:spcPct val="80000"/>
              </a:lnSpc>
              <a:spcBef>
                <a:spcPct val="20000"/>
              </a:spcBef>
              <a:spcAft>
                <a:spcPts val="0"/>
              </a:spcAft>
            </a:pPr>
            <a:endParaRPr lang="en-US" sz="2400" b="1" dirty="0">
              <a:solidFill>
                <a:srgbClr val="002060"/>
              </a:solidFill>
            </a:endParaRPr>
          </a:p>
        </p:txBody>
      </p:sp>
      <p:sp>
        <p:nvSpPr>
          <p:cNvPr id="4" name="Date Placeholder 3"/>
          <p:cNvSpPr>
            <a:spLocks noGrp="1"/>
          </p:cNvSpPr>
          <p:nvPr>
            <p:ph type="dt" sz="quarter" idx="10"/>
          </p:nvPr>
        </p:nvSpPr>
        <p:spPr/>
        <p:txBody>
          <a:bodyPr/>
          <a:lstStyle/>
          <a:p>
            <a:pPr>
              <a:defRPr/>
            </a:pPr>
            <a:fld id="{4B37F141-6D6E-4533-8BFC-737C71077A75}" type="datetime9">
              <a:rPr lang="en-US" smtClean="0"/>
              <a:pPr>
                <a:defRPr/>
              </a:pPr>
              <a:t>7/27/2016 9:42:11 PM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4</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144000" cy="1143000"/>
          </a:xfrm>
          <a:prstGeom prst="rect">
            <a:avLst/>
          </a:prstGeom>
          <a:noFill/>
          <a:ln w="9525">
            <a:noFill/>
            <a:miter lim="800000"/>
            <a:headEnd/>
            <a:tailEnd/>
          </a:ln>
        </p:spPr>
        <p:txBody>
          <a:bodyPr anchor="ctr"/>
          <a:lstStyle/>
          <a:p>
            <a:pPr algn="ctr"/>
            <a:r>
              <a:rPr lang="en-US" sz="2800" b="1" dirty="0" smtClean="0">
                <a:solidFill>
                  <a:srgbClr val="0070C0"/>
                </a:solidFill>
              </a:rPr>
              <a:t>Unit 2:</a:t>
            </a:r>
            <a:r>
              <a:rPr lang="en-US" sz="2800" b="1" dirty="0" smtClean="0">
                <a:solidFill>
                  <a:srgbClr val="C00000"/>
                </a:solidFill>
              </a:rPr>
              <a:t> </a:t>
            </a:r>
            <a:br>
              <a:rPr lang="en-US" sz="2800" b="1" dirty="0" smtClean="0">
                <a:solidFill>
                  <a:srgbClr val="C00000"/>
                </a:solidFill>
              </a:rPr>
            </a:br>
            <a:r>
              <a:rPr lang="en-US" sz="2800" b="1" dirty="0" smtClean="0">
                <a:solidFill>
                  <a:srgbClr val="C00000"/>
                </a:solidFill>
              </a:rPr>
              <a:t>Research design, Sources of data </a:t>
            </a:r>
            <a:endParaRPr lang="en-US" sz="2400" b="1" dirty="0">
              <a:solidFill>
                <a:srgbClr val="C00000"/>
              </a:solidFill>
            </a:endParaRPr>
          </a:p>
        </p:txBody>
      </p:sp>
      <p:sp>
        <p:nvSpPr>
          <p:cNvPr id="6147" name="Rectangle 3"/>
          <p:cNvSpPr>
            <a:spLocks noChangeArrowheads="1"/>
          </p:cNvSpPr>
          <p:nvPr/>
        </p:nvSpPr>
        <p:spPr bwMode="auto">
          <a:xfrm>
            <a:off x="228600" y="1143000"/>
            <a:ext cx="8686800" cy="4876800"/>
          </a:xfrm>
          <a:prstGeom prst="rect">
            <a:avLst/>
          </a:prstGeom>
          <a:noFill/>
          <a:ln w="9525">
            <a:noFill/>
            <a:miter lim="800000"/>
            <a:headEnd/>
            <a:tailEnd/>
          </a:ln>
        </p:spPr>
        <p:txBody>
          <a:bodyPr/>
          <a:lstStyle/>
          <a:p>
            <a:pPr marL="812800" indent="-812800">
              <a:spcBef>
                <a:spcPts val="600"/>
              </a:spcBef>
              <a:spcAft>
                <a:spcPts val="600"/>
              </a:spcAft>
            </a:pPr>
            <a:r>
              <a:rPr lang="en-US" sz="2400" b="1" dirty="0" smtClean="0">
                <a:solidFill>
                  <a:srgbClr val="FF0000"/>
                </a:solidFill>
              </a:rPr>
              <a:t>2. Sources and Types of Data: </a:t>
            </a:r>
          </a:p>
          <a:p>
            <a:pPr marL="812800" indent="-812800">
              <a:spcBef>
                <a:spcPts val="600"/>
              </a:spcBef>
              <a:spcAft>
                <a:spcPts val="600"/>
              </a:spcAft>
            </a:pPr>
            <a:r>
              <a:rPr lang="en-US" sz="2400" b="1" dirty="0" smtClean="0">
                <a:solidFill>
                  <a:srgbClr val="FF0000"/>
                </a:solidFill>
              </a:rPr>
              <a:t>Primary data (methods of): </a:t>
            </a:r>
          </a:p>
          <a:p>
            <a:pPr marL="1270000" lvl="1" indent="-812800">
              <a:spcBef>
                <a:spcPts val="600"/>
              </a:spcBef>
              <a:spcAft>
                <a:spcPts val="600"/>
              </a:spcAft>
              <a:buFont typeface="+mj-lt"/>
              <a:buAutoNum type="arabicPeriod"/>
            </a:pPr>
            <a:r>
              <a:rPr lang="en-US" sz="2400" b="1" dirty="0" smtClean="0">
                <a:solidFill>
                  <a:srgbClr val="002060"/>
                </a:solidFill>
              </a:rPr>
              <a:t>Observation, </a:t>
            </a:r>
          </a:p>
          <a:p>
            <a:pPr marL="1270000" lvl="1" indent="-812800">
              <a:spcBef>
                <a:spcPts val="600"/>
              </a:spcBef>
              <a:spcAft>
                <a:spcPts val="600"/>
              </a:spcAft>
              <a:buFont typeface="+mj-lt"/>
              <a:buAutoNum type="arabicPeriod"/>
            </a:pPr>
            <a:r>
              <a:rPr lang="en-US" sz="2400" b="1" dirty="0" smtClean="0">
                <a:solidFill>
                  <a:srgbClr val="002060"/>
                </a:solidFill>
              </a:rPr>
              <a:t>Questionnaire, </a:t>
            </a:r>
          </a:p>
          <a:p>
            <a:pPr marL="1270000" lvl="1" indent="-812800">
              <a:spcBef>
                <a:spcPts val="600"/>
              </a:spcBef>
              <a:spcAft>
                <a:spcPts val="600"/>
              </a:spcAft>
              <a:buFont typeface="+mj-lt"/>
              <a:buAutoNum type="arabicPeriod"/>
            </a:pPr>
            <a:r>
              <a:rPr lang="en-US" sz="2400" b="1" dirty="0" smtClean="0">
                <a:solidFill>
                  <a:srgbClr val="002060"/>
                </a:solidFill>
              </a:rPr>
              <a:t>Interview schedule and interview guide </a:t>
            </a:r>
          </a:p>
          <a:p>
            <a:pPr marL="1270000" lvl="1" indent="-812800">
              <a:spcBef>
                <a:spcPts val="600"/>
              </a:spcBef>
              <a:spcAft>
                <a:spcPts val="600"/>
              </a:spcAft>
              <a:buFont typeface="+mj-lt"/>
              <a:buAutoNum type="arabicPeriod"/>
            </a:pPr>
            <a:r>
              <a:rPr lang="en-US" sz="2400" b="1" dirty="0" smtClean="0">
                <a:solidFill>
                  <a:srgbClr val="002060"/>
                </a:solidFill>
              </a:rPr>
              <a:t>Pilot study and Pre-testing</a:t>
            </a:r>
          </a:p>
          <a:p>
            <a:pPr marL="812800" indent="-812800">
              <a:spcBef>
                <a:spcPts val="600"/>
              </a:spcBef>
              <a:spcAft>
                <a:spcPts val="600"/>
              </a:spcAft>
            </a:pPr>
            <a:endParaRPr lang="en-US" sz="2400" b="1" dirty="0">
              <a:solidFill>
                <a:srgbClr val="002060"/>
              </a:solidFill>
            </a:endParaRPr>
          </a:p>
        </p:txBody>
      </p:sp>
      <p:sp>
        <p:nvSpPr>
          <p:cNvPr id="4" name="Date Placeholder 3"/>
          <p:cNvSpPr>
            <a:spLocks noGrp="1"/>
          </p:cNvSpPr>
          <p:nvPr>
            <p:ph type="dt" sz="quarter" idx="10"/>
          </p:nvPr>
        </p:nvSpPr>
        <p:spPr/>
        <p:txBody>
          <a:bodyPr/>
          <a:lstStyle/>
          <a:p>
            <a:pPr>
              <a:defRPr/>
            </a:pPr>
            <a:fld id="{4B37F141-6D6E-4533-8BFC-737C71077A75}" type="datetime9">
              <a:rPr lang="en-US" smtClean="0"/>
              <a:pPr>
                <a:defRPr/>
              </a:pPr>
              <a:t>7/27/2016 9:42:16 PM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40</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AutoShape 2"/>
          <p:cNvSpPr>
            <a:spLocks noChangeArrowheads="1"/>
          </p:cNvSpPr>
          <p:nvPr/>
        </p:nvSpPr>
        <p:spPr bwMode="auto">
          <a:xfrm>
            <a:off x="1066800" y="609600"/>
            <a:ext cx="7620000" cy="685800"/>
          </a:xfrm>
          <a:prstGeom prst="roundRect">
            <a:avLst>
              <a:gd name="adj" fmla="val 21667"/>
            </a:avLst>
          </a:prstGeom>
          <a:noFill/>
          <a:ln w="9525">
            <a:noFill/>
            <a:round/>
            <a:headEnd/>
            <a:tailEnd/>
          </a:ln>
        </p:spPr>
        <p:txBody>
          <a:bodyPr anchor="b"/>
          <a:lstStyle/>
          <a:p>
            <a:pPr algn="ctr"/>
            <a:r>
              <a:rPr lang="en-US" sz="7200" b="1" dirty="0">
                <a:solidFill>
                  <a:srgbClr val="FF33CC"/>
                </a:solidFill>
                <a:latin typeface="Rockwell" pitchFamily="18" charset="0"/>
              </a:rPr>
              <a:t/>
            </a:r>
            <a:br>
              <a:rPr lang="en-US" sz="7200" b="1" dirty="0">
                <a:solidFill>
                  <a:srgbClr val="FF33CC"/>
                </a:solidFill>
                <a:latin typeface="Rockwell" pitchFamily="18" charset="0"/>
              </a:rPr>
            </a:br>
            <a:r>
              <a:rPr lang="en-US" sz="7200" b="1" dirty="0">
                <a:solidFill>
                  <a:srgbClr val="FF33CC"/>
                </a:solidFill>
                <a:latin typeface="Rockwell" pitchFamily="18" charset="0"/>
              </a:rPr>
              <a:t/>
            </a:r>
            <a:br>
              <a:rPr lang="en-US" sz="7200" b="1" dirty="0">
                <a:solidFill>
                  <a:srgbClr val="FF33CC"/>
                </a:solidFill>
                <a:latin typeface="Rockwell" pitchFamily="18" charset="0"/>
              </a:rPr>
            </a:br>
            <a:r>
              <a:rPr lang="en-US" sz="3600" b="1" dirty="0">
                <a:solidFill>
                  <a:srgbClr val="FF33CC"/>
                </a:solidFill>
                <a:latin typeface="Rockwell" pitchFamily="18" charset="0"/>
              </a:rPr>
              <a:t/>
            </a:r>
            <a:br>
              <a:rPr lang="en-US" sz="3600" b="1" dirty="0">
                <a:solidFill>
                  <a:srgbClr val="FF33CC"/>
                </a:solidFill>
                <a:latin typeface="Rockwell" pitchFamily="18" charset="0"/>
              </a:rPr>
            </a:br>
            <a:r>
              <a:rPr lang="en-US" sz="3600" b="1" dirty="0" smtClean="0">
                <a:solidFill>
                  <a:srgbClr val="FF33CC"/>
                </a:solidFill>
                <a:latin typeface="Rockwell" pitchFamily="18" charset="0"/>
              </a:rPr>
              <a:t>1. </a:t>
            </a:r>
            <a:r>
              <a:rPr lang="en-US" sz="4800" b="1" dirty="0" smtClean="0">
                <a:solidFill>
                  <a:srgbClr val="FF33CC"/>
                </a:solidFill>
                <a:latin typeface="Rockwell" pitchFamily="18" charset="0"/>
              </a:rPr>
              <a:t>Observation</a:t>
            </a:r>
            <a:endParaRPr lang="en-US" sz="4800" b="1" dirty="0">
              <a:solidFill>
                <a:srgbClr val="FF33CC"/>
              </a:solidFill>
              <a:latin typeface="Rockwell" pitchFamily="18" charset="0"/>
            </a:endParaRPr>
          </a:p>
        </p:txBody>
      </p:sp>
      <p:sp>
        <p:nvSpPr>
          <p:cNvPr id="130051" name="Rectangle 3"/>
          <p:cNvSpPr>
            <a:spLocks noChangeArrowheads="1"/>
          </p:cNvSpPr>
          <p:nvPr/>
        </p:nvSpPr>
        <p:spPr bwMode="auto">
          <a:xfrm>
            <a:off x="838200" y="1524000"/>
            <a:ext cx="7693025" cy="4562475"/>
          </a:xfrm>
          <a:prstGeom prst="rect">
            <a:avLst/>
          </a:prstGeom>
          <a:noFill/>
          <a:ln w="9525">
            <a:noFill/>
            <a:miter lim="800000"/>
            <a:headEnd/>
            <a:tailEnd/>
          </a:ln>
        </p:spPr>
        <p:txBody>
          <a:bodyPr/>
          <a:lstStyle/>
          <a:p>
            <a:pPr marL="342900" indent="-342900">
              <a:spcBef>
                <a:spcPct val="20000"/>
              </a:spcBef>
              <a:buFontTx/>
              <a:buChar char="•"/>
            </a:pPr>
            <a:r>
              <a:rPr lang="en-US" sz="3200" b="1" dirty="0">
                <a:solidFill>
                  <a:srgbClr val="0070C0"/>
                </a:solidFill>
              </a:rPr>
              <a:t>Observation is the basic method of obtaining information about social phenomena under investigation. </a:t>
            </a:r>
          </a:p>
          <a:p>
            <a:pPr marL="342900" indent="-342900">
              <a:spcBef>
                <a:spcPct val="20000"/>
              </a:spcBef>
              <a:buFontTx/>
              <a:buChar char="•"/>
            </a:pPr>
            <a:r>
              <a:rPr lang="en-US" sz="3200" b="1" dirty="0" smtClean="0">
                <a:solidFill>
                  <a:srgbClr val="0070C0"/>
                </a:solidFill>
              </a:rPr>
              <a:t>All </a:t>
            </a:r>
            <a:r>
              <a:rPr lang="en-US" sz="3200" b="1" dirty="0">
                <a:solidFill>
                  <a:srgbClr val="0070C0"/>
                </a:solidFill>
              </a:rPr>
              <a:t>observations are not scientific observations</a:t>
            </a:r>
            <a:r>
              <a:rPr lang="en-US" sz="3200" b="1" dirty="0" smtClean="0">
                <a:solidFill>
                  <a:srgbClr val="0070C0"/>
                </a:solidFill>
              </a:rPr>
              <a:t>.</a:t>
            </a:r>
          </a:p>
          <a:p>
            <a:pPr marL="342900" indent="-342900">
              <a:spcBef>
                <a:spcPct val="20000"/>
              </a:spcBef>
              <a:buFontTx/>
              <a:buChar char="•"/>
            </a:pPr>
            <a:r>
              <a:rPr lang="en-US" sz="3200" b="1" dirty="0" smtClean="0">
                <a:solidFill>
                  <a:srgbClr val="0070C0"/>
                </a:solidFill>
              </a:rPr>
              <a:t>Structured / unstructured</a:t>
            </a:r>
          </a:p>
          <a:p>
            <a:pPr marL="342900" indent="-342900">
              <a:spcBef>
                <a:spcPct val="20000"/>
              </a:spcBef>
              <a:buFontTx/>
              <a:buChar char="•"/>
            </a:pPr>
            <a:r>
              <a:rPr lang="en-US" sz="3200" b="1" dirty="0" smtClean="0">
                <a:solidFill>
                  <a:srgbClr val="0070C0"/>
                </a:solidFill>
              </a:rPr>
              <a:t>Participative / non-participative (natural)</a:t>
            </a:r>
            <a:endParaRPr lang="en-US" sz="3200" b="1" dirty="0">
              <a:solidFill>
                <a:srgbClr val="0070C0"/>
              </a:solidFill>
            </a:endParaRPr>
          </a:p>
        </p:txBody>
      </p:sp>
      <p:sp>
        <p:nvSpPr>
          <p:cNvPr id="5" name="Slide Number Placeholder 4"/>
          <p:cNvSpPr>
            <a:spLocks noGrp="1"/>
          </p:cNvSpPr>
          <p:nvPr>
            <p:ph type="sldNum" sz="quarter" idx="12"/>
          </p:nvPr>
        </p:nvSpPr>
        <p:spPr/>
        <p:txBody>
          <a:bodyPr/>
          <a:lstStyle/>
          <a:p>
            <a:pPr>
              <a:defRPr/>
            </a:pPr>
            <a:fld id="{16955686-D5D3-48C5-9E7D-9CC0212EDB65}" type="slidenum">
              <a:rPr lang="en-US" smtClean="0"/>
              <a:pPr>
                <a:defRPr/>
              </a:pPr>
              <a:t>41</a:t>
            </a:fld>
            <a:endParaRPr lang="en-US"/>
          </a:p>
        </p:txBody>
      </p:sp>
      <p:sp>
        <p:nvSpPr>
          <p:cNvPr id="6" name="Footer Placeholder 5"/>
          <p:cNvSpPr>
            <a:spLocks noGrp="1"/>
          </p:cNvSpPr>
          <p:nvPr>
            <p:ph type="ftr" sz="quarter" idx="11"/>
          </p:nvPr>
        </p:nvSpPr>
        <p:spPr/>
        <p:txBody>
          <a:bodyPr/>
          <a:lstStyle/>
          <a:p>
            <a:pPr>
              <a:defRPr/>
            </a:pPr>
            <a:r>
              <a:rPr lang="en-US" smtClean="0"/>
              <a:t>MAMR 204 social research</a:t>
            </a:r>
            <a:endParaRPr lang="en-US"/>
          </a:p>
        </p:txBody>
      </p:sp>
      <p:sp>
        <p:nvSpPr>
          <p:cNvPr id="7" name="Date Placeholder 6"/>
          <p:cNvSpPr>
            <a:spLocks noGrp="1"/>
          </p:cNvSpPr>
          <p:nvPr>
            <p:ph type="dt" sz="half" idx="10"/>
          </p:nvPr>
        </p:nvSpPr>
        <p:spPr/>
        <p:txBody>
          <a:bodyPr/>
          <a:lstStyle/>
          <a:p>
            <a:pPr>
              <a:defRPr/>
            </a:pPr>
            <a:fld id="{5870BA80-8922-4CCD-AA24-3F9791038FC1}" type="datetime9">
              <a:rPr lang="en-US" smtClean="0"/>
              <a:pPr>
                <a:defRPr/>
              </a:pPr>
              <a:t>7/27/2016 9:42:16 PM</a:t>
            </a:fld>
            <a:endParaRPr lang="en-US"/>
          </a:p>
        </p:txBody>
      </p:sp>
    </p:spTree>
  </p:cSld>
  <p:clrMapOvr>
    <a:masterClrMapping/>
  </p:clrMapOvr>
  <p:transition spd="slow">
    <p:push/>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ChangeArrowheads="1"/>
          </p:cNvSpPr>
          <p:nvPr/>
        </p:nvSpPr>
        <p:spPr bwMode="auto">
          <a:xfrm>
            <a:off x="0" y="304800"/>
            <a:ext cx="9144000" cy="1066801"/>
          </a:xfrm>
          <a:prstGeom prst="rect">
            <a:avLst/>
          </a:prstGeom>
          <a:noFill/>
          <a:ln w="9525">
            <a:noFill/>
            <a:miter lim="800000"/>
            <a:headEnd/>
            <a:tailEnd/>
          </a:ln>
        </p:spPr>
        <p:txBody>
          <a:bodyPr anchor="b"/>
          <a:lstStyle/>
          <a:p>
            <a:pPr algn="ctr"/>
            <a:r>
              <a:rPr lang="en-US" sz="2800" b="1" dirty="0">
                <a:solidFill>
                  <a:srgbClr val="FF33CC"/>
                </a:solidFill>
              </a:rPr>
              <a:t/>
            </a:r>
            <a:br>
              <a:rPr lang="en-US" sz="2800" b="1" dirty="0">
                <a:solidFill>
                  <a:srgbClr val="FF33CC"/>
                </a:solidFill>
              </a:rPr>
            </a:br>
            <a:r>
              <a:rPr lang="en-US" sz="2800" b="1" dirty="0" smtClean="0">
                <a:solidFill>
                  <a:srgbClr val="FF33CC"/>
                </a:solidFill>
              </a:rPr>
              <a:t>2. QUESTIONNAIRE </a:t>
            </a:r>
          </a:p>
        </p:txBody>
      </p:sp>
      <p:sp>
        <p:nvSpPr>
          <p:cNvPr id="113667" name="Rectangle 3"/>
          <p:cNvSpPr>
            <a:spLocks noChangeArrowheads="1"/>
          </p:cNvSpPr>
          <p:nvPr/>
        </p:nvSpPr>
        <p:spPr bwMode="auto">
          <a:xfrm>
            <a:off x="533400" y="1447800"/>
            <a:ext cx="8001000" cy="4724401"/>
          </a:xfrm>
          <a:prstGeom prst="rect">
            <a:avLst/>
          </a:prstGeom>
          <a:noFill/>
          <a:ln w="9525">
            <a:noFill/>
            <a:miter lim="800000"/>
            <a:headEnd/>
            <a:tailEnd/>
          </a:ln>
        </p:spPr>
        <p:txBody>
          <a:bodyPr/>
          <a:lstStyle/>
          <a:p>
            <a:pPr marL="342900" indent="-342900">
              <a:spcBef>
                <a:spcPct val="20000"/>
              </a:spcBef>
              <a:buFontTx/>
              <a:buChar char="•"/>
            </a:pPr>
            <a:r>
              <a:rPr lang="en-US" sz="2400" b="1" dirty="0" smtClean="0"/>
              <a:t>Questionnaire is a set of research questions (preferably structured) to be mailed / posted to the respondents for collecting data</a:t>
            </a:r>
          </a:p>
          <a:p>
            <a:pPr marL="342900" indent="-342900">
              <a:spcBef>
                <a:spcPct val="20000"/>
              </a:spcBef>
              <a:buFontTx/>
              <a:buChar char="•"/>
            </a:pPr>
            <a:r>
              <a:rPr lang="en-US" sz="2400" b="1" dirty="0" smtClean="0">
                <a:solidFill>
                  <a:schemeClr val="accent2"/>
                </a:solidFill>
              </a:rPr>
              <a:t>Researcher </a:t>
            </a:r>
            <a:r>
              <a:rPr lang="en-US" sz="2400" b="1" dirty="0">
                <a:solidFill>
                  <a:schemeClr val="accent2"/>
                </a:solidFill>
              </a:rPr>
              <a:t>prepares a list of  </a:t>
            </a:r>
            <a:r>
              <a:rPr lang="en-US" sz="2400" b="1" dirty="0" smtClean="0">
                <a:solidFill>
                  <a:schemeClr val="accent2"/>
                </a:solidFill>
              </a:rPr>
              <a:t>questions (questionnaire)</a:t>
            </a:r>
            <a:endParaRPr lang="en-US" sz="2400" b="1" dirty="0">
              <a:solidFill>
                <a:schemeClr val="accent2"/>
              </a:solidFill>
            </a:endParaRPr>
          </a:p>
          <a:p>
            <a:pPr marL="342900" indent="-342900">
              <a:spcBef>
                <a:spcPct val="20000"/>
              </a:spcBef>
              <a:buFontTx/>
              <a:buChar char="•"/>
            </a:pPr>
            <a:r>
              <a:rPr lang="en-US" sz="2400" b="1" dirty="0" smtClean="0">
                <a:solidFill>
                  <a:srgbClr val="FF0066"/>
                </a:solidFill>
              </a:rPr>
              <a:t>Hands </a:t>
            </a:r>
            <a:r>
              <a:rPr lang="en-US" sz="2400" b="1" dirty="0">
                <a:solidFill>
                  <a:srgbClr val="FF0066"/>
                </a:solidFill>
              </a:rPr>
              <a:t>it over or sends it by post  to respondents .</a:t>
            </a:r>
          </a:p>
          <a:p>
            <a:pPr marL="342900" indent="-342900">
              <a:spcBef>
                <a:spcPct val="20000"/>
              </a:spcBef>
              <a:buFontTx/>
              <a:buChar char="•"/>
            </a:pPr>
            <a:r>
              <a:rPr lang="en-US" sz="2400" b="1" dirty="0" smtClean="0">
                <a:solidFill>
                  <a:srgbClr val="CC3300"/>
                </a:solidFill>
              </a:rPr>
              <a:t>Respondents </a:t>
            </a:r>
            <a:r>
              <a:rPr lang="en-US" sz="2400" b="1" dirty="0">
                <a:solidFill>
                  <a:srgbClr val="CC3300"/>
                </a:solidFill>
              </a:rPr>
              <a:t>fill the questionnaire and hands it over or sends it back by post  to the researcher.</a:t>
            </a:r>
          </a:p>
        </p:txBody>
      </p:sp>
      <p:sp>
        <p:nvSpPr>
          <p:cNvPr id="5" name="Slide Number Placeholder 4"/>
          <p:cNvSpPr>
            <a:spLocks noGrp="1"/>
          </p:cNvSpPr>
          <p:nvPr>
            <p:ph type="sldNum" sz="quarter" idx="12"/>
          </p:nvPr>
        </p:nvSpPr>
        <p:spPr/>
        <p:txBody>
          <a:bodyPr/>
          <a:lstStyle/>
          <a:p>
            <a:pPr>
              <a:defRPr/>
            </a:pPr>
            <a:fld id="{38E46C75-B8F1-4824-98A6-5B0EB142D46A}" type="slidenum">
              <a:rPr lang="en-US" smtClean="0"/>
              <a:pPr>
                <a:defRPr/>
              </a:pPr>
              <a:t>42</a:t>
            </a:fld>
            <a:endParaRPr lang="en-US"/>
          </a:p>
        </p:txBody>
      </p:sp>
      <p:sp>
        <p:nvSpPr>
          <p:cNvPr id="6" name="Footer Placeholder 5"/>
          <p:cNvSpPr>
            <a:spLocks noGrp="1"/>
          </p:cNvSpPr>
          <p:nvPr>
            <p:ph type="ftr" sz="quarter" idx="11"/>
          </p:nvPr>
        </p:nvSpPr>
        <p:spPr/>
        <p:txBody>
          <a:bodyPr/>
          <a:lstStyle/>
          <a:p>
            <a:pPr>
              <a:defRPr/>
            </a:pPr>
            <a:r>
              <a:rPr lang="en-US" smtClean="0"/>
              <a:t>MAMR 204 social research</a:t>
            </a:r>
            <a:endParaRPr lang="en-US"/>
          </a:p>
        </p:txBody>
      </p:sp>
      <p:sp>
        <p:nvSpPr>
          <p:cNvPr id="7" name="Date Placeholder 6"/>
          <p:cNvSpPr>
            <a:spLocks noGrp="1"/>
          </p:cNvSpPr>
          <p:nvPr>
            <p:ph type="dt" sz="half" idx="10"/>
          </p:nvPr>
        </p:nvSpPr>
        <p:spPr/>
        <p:txBody>
          <a:bodyPr/>
          <a:lstStyle/>
          <a:p>
            <a:pPr>
              <a:defRPr/>
            </a:pPr>
            <a:fld id="{9A1E3DBD-9499-4B87-9719-EE4ED88AB0BB}" type="datetime9">
              <a:rPr lang="en-US" smtClean="0"/>
              <a:pPr>
                <a:defRPr/>
              </a:pPr>
              <a:t>7/27/2016 9:42:16 PM</a:t>
            </a:fld>
            <a:endParaRPr lang="en-US"/>
          </a:p>
        </p:txBody>
      </p:sp>
    </p:spTree>
  </p:cSld>
  <p:clrMapOvr>
    <a:masterClrMapping/>
  </p:clrMapOvr>
  <p:transition spd="slow">
    <p:push/>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457200" y="704850"/>
            <a:ext cx="8229600" cy="742950"/>
          </a:xfrm>
        </p:spPr>
        <p:txBody>
          <a:bodyPr/>
          <a:lstStyle/>
          <a:p>
            <a:pPr eaLnBrk="1" hangingPunct="1"/>
            <a:r>
              <a:rPr lang="en-US" sz="2800" b="1" dirty="0" smtClean="0">
                <a:solidFill>
                  <a:srgbClr val="FF3300"/>
                </a:solidFill>
              </a:rPr>
              <a:t>FORMAT OF QUESTION / RESPONSE</a:t>
            </a:r>
          </a:p>
        </p:txBody>
      </p:sp>
      <p:sp>
        <p:nvSpPr>
          <p:cNvPr id="114691" name="Rectangle 3"/>
          <p:cNvSpPr>
            <a:spLocks noChangeArrowheads="1"/>
          </p:cNvSpPr>
          <p:nvPr/>
        </p:nvSpPr>
        <p:spPr bwMode="auto">
          <a:xfrm>
            <a:off x="1303338" y="366713"/>
            <a:ext cx="7793037" cy="1462087"/>
          </a:xfrm>
          <a:prstGeom prst="rect">
            <a:avLst/>
          </a:prstGeom>
          <a:noFill/>
          <a:ln w="9525">
            <a:noFill/>
            <a:miter lim="800000"/>
            <a:headEnd/>
            <a:tailEnd/>
          </a:ln>
        </p:spPr>
        <p:txBody>
          <a:bodyPr anchor="b"/>
          <a:lstStyle/>
          <a:p>
            <a:pPr algn="ctr"/>
            <a:endParaRPr lang="en-US" sz="2800">
              <a:solidFill>
                <a:schemeClr val="tx2"/>
              </a:solidFill>
            </a:endParaRPr>
          </a:p>
        </p:txBody>
      </p:sp>
      <p:sp>
        <p:nvSpPr>
          <p:cNvPr id="114692" name="Rectangle 4"/>
          <p:cNvSpPr>
            <a:spLocks noChangeArrowheads="1"/>
          </p:cNvSpPr>
          <p:nvPr/>
        </p:nvSpPr>
        <p:spPr bwMode="auto">
          <a:xfrm>
            <a:off x="990600" y="1676400"/>
            <a:ext cx="7696200" cy="4608513"/>
          </a:xfrm>
          <a:prstGeom prst="rect">
            <a:avLst/>
          </a:prstGeom>
          <a:noFill/>
          <a:ln w="9525">
            <a:noFill/>
            <a:miter lim="800000"/>
            <a:headEnd/>
            <a:tailEnd/>
          </a:ln>
        </p:spPr>
        <p:txBody>
          <a:bodyPr/>
          <a:lstStyle/>
          <a:p>
            <a:pPr marL="1143000" lvl="2" indent="-228600">
              <a:spcBef>
                <a:spcPct val="20000"/>
              </a:spcBef>
              <a:buFontTx/>
              <a:buChar char="•"/>
            </a:pPr>
            <a:r>
              <a:rPr lang="en-US" sz="3200" b="1" dirty="0">
                <a:solidFill>
                  <a:srgbClr val="3366FF"/>
                </a:solidFill>
              </a:rPr>
              <a:t>Dichotomous</a:t>
            </a:r>
          </a:p>
          <a:p>
            <a:pPr marL="1143000" lvl="2" indent="-228600">
              <a:spcBef>
                <a:spcPct val="20000"/>
              </a:spcBef>
              <a:buFontTx/>
              <a:buChar char="•"/>
            </a:pPr>
            <a:r>
              <a:rPr lang="en-US" sz="3200" b="1" dirty="0" smtClean="0">
                <a:solidFill>
                  <a:srgbClr val="FF0066"/>
                </a:solidFill>
              </a:rPr>
              <a:t>Open/Closed–end</a:t>
            </a:r>
            <a:endParaRPr lang="en-US" sz="3200" dirty="0">
              <a:solidFill>
                <a:srgbClr val="FF0066"/>
              </a:solidFill>
            </a:endParaRPr>
          </a:p>
          <a:p>
            <a:pPr marL="1143000" lvl="2" indent="-228600">
              <a:spcBef>
                <a:spcPct val="20000"/>
              </a:spcBef>
              <a:buFontTx/>
              <a:buChar char="•"/>
            </a:pPr>
            <a:r>
              <a:rPr lang="en-US" sz="3200" b="1" dirty="0">
                <a:solidFill>
                  <a:srgbClr val="CC3300"/>
                </a:solidFill>
              </a:rPr>
              <a:t>Contingency Questions</a:t>
            </a:r>
            <a:endParaRPr lang="en-US" sz="3200" dirty="0">
              <a:solidFill>
                <a:srgbClr val="CC3300"/>
              </a:solidFill>
            </a:endParaRPr>
          </a:p>
          <a:p>
            <a:pPr marL="1143000" lvl="2" indent="-228600">
              <a:spcBef>
                <a:spcPct val="20000"/>
              </a:spcBef>
              <a:buFontTx/>
              <a:buChar char="•"/>
            </a:pPr>
            <a:r>
              <a:rPr lang="en-US" sz="3200" b="1" dirty="0">
                <a:solidFill>
                  <a:srgbClr val="FF0066"/>
                </a:solidFill>
              </a:rPr>
              <a:t>Matrix Questions –Response</a:t>
            </a:r>
          </a:p>
          <a:p>
            <a:pPr marL="1143000" lvl="2" indent="-228600">
              <a:spcBef>
                <a:spcPct val="20000"/>
              </a:spcBef>
              <a:buFontTx/>
              <a:buChar char="•"/>
            </a:pPr>
            <a:r>
              <a:rPr lang="en-US" sz="3200" b="1" dirty="0">
                <a:solidFill>
                  <a:srgbClr val="FF00FF"/>
                </a:solidFill>
              </a:rPr>
              <a:t>Multiple Choice</a:t>
            </a:r>
          </a:p>
          <a:p>
            <a:pPr marL="1143000" lvl="2" indent="-228600">
              <a:spcBef>
                <a:spcPct val="20000"/>
              </a:spcBef>
              <a:buFontTx/>
              <a:buChar char="•"/>
            </a:pPr>
            <a:r>
              <a:rPr lang="en-US" sz="3200" b="1" dirty="0">
                <a:solidFill>
                  <a:srgbClr val="FF0066"/>
                </a:solidFill>
              </a:rPr>
              <a:t>Multiple </a:t>
            </a:r>
            <a:r>
              <a:rPr lang="en-US" sz="3200" b="1" dirty="0" smtClean="0">
                <a:solidFill>
                  <a:srgbClr val="FF0066"/>
                </a:solidFill>
              </a:rPr>
              <a:t>Response</a:t>
            </a:r>
          </a:p>
          <a:p>
            <a:pPr marL="1143000" lvl="2" indent="-228600">
              <a:spcBef>
                <a:spcPct val="20000"/>
              </a:spcBef>
              <a:buFontTx/>
              <a:buChar char="•"/>
            </a:pPr>
            <a:r>
              <a:rPr lang="en-US" sz="3200" b="1" dirty="0" smtClean="0">
                <a:solidFill>
                  <a:srgbClr val="FF0066"/>
                </a:solidFill>
              </a:rPr>
              <a:t>Factual / opinion (attitude) based</a:t>
            </a:r>
          </a:p>
          <a:p>
            <a:pPr marL="1143000" lvl="2" indent="-228600">
              <a:spcBef>
                <a:spcPct val="20000"/>
              </a:spcBef>
              <a:buFontTx/>
              <a:buChar char="•"/>
            </a:pPr>
            <a:endParaRPr lang="en-US" sz="3200" dirty="0">
              <a:solidFill>
                <a:srgbClr val="FF0066"/>
              </a:solidFill>
            </a:endParaRPr>
          </a:p>
        </p:txBody>
      </p:sp>
      <p:sp>
        <p:nvSpPr>
          <p:cNvPr id="6" name="Slide Number Placeholder 5"/>
          <p:cNvSpPr>
            <a:spLocks noGrp="1"/>
          </p:cNvSpPr>
          <p:nvPr>
            <p:ph type="sldNum" sz="quarter" idx="12"/>
          </p:nvPr>
        </p:nvSpPr>
        <p:spPr/>
        <p:txBody>
          <a:bodyPr/>
          <a:lstStyle/>
          <a:p>
            <a:pPr>
              <a:defRPr/>
            </a:pPr>
            <a:fld id="{978CEDAB-9D12-4CD0-8274-F10617431F89}" type="slidenum">
              <a:rPr lang="en-US" smtClean="0"/>
              <a:pPr>
                <a:defRPr/>
              </a:pPr>
              <a:t>43</a:t>
            </a:fld>
            <a:endParaRPr lang="en-US"/>
          </a:p>
        </p:txBody>
      </p:sp>
      <p:sp>
        <p:nvSpPr>
          <p:cNvPr id="7" name="Footer Placeholder 6"/>
          <p:cNvSpPr>
            <a:spLocks noGrp="1"/>
          </p:cNvSpPr>
          <p:nvPr>
            <p:ph type="ftr" sz="quarter" idx="11"/>
          </p:nvPr>
        </p:nvSpPr>
        <p:spPr/>
        <p:txBody>
          <a:bodyPr/>
          <a:lstStyle/>
          <a:p>
            <a:pPr>
              <a:defRPr/>
            </a:pPr>
            <a:r>
              <a:rPr lang="en-US" smtClean="0"/>
              <a:t>MAMR 204 social research</a:t>
            </a:r>
            <a:endParaRPr lang="en-US"/>
          </a:p>
        </p:txBody>
      </p:sp>
      <p:sp>
        <p:nvSpPr>
          <p:cNvPr id="8" name="Date Placeholder 7"/>
          <p:cNvSpPr>
            <a:spLocks noGrp="1"/>
          </p:cNvSpPr>
          <p:nvPr>
            <p:ph type="dt" sz="half" idx="10"/>
          </p:nvPr>
        </p:nvSpPr>
        <p:spPr/>
        <p:txBody>
          <a:bodyPr/>
          <a:lstStyle/>
          <a:p>
            <a:pPr>
              <a:defRPr/>
            </a:pPr>
            <a:fld id="{858F74FB-5125-46E6-B8CF-A30693EB6D47}" type="datetime9">
              <a:rPr lang="en-US" smtClean="0"/>
              <a:pPr>
                <a:defRPr/>
              </a:pPr>
              <a:t>7/27/2016 9:42:16 PM</a:t>
            </a:fld>
            <a:endParaRPr lang="en-US"/>
          </a:p>
        </p:txBody>
      </p:sp>
    </p:spTree>
  </p:cSld>
  <p:clrMapOvr>
    <a:masterClrMapping/>
  </p:clrMapOvr>
  <p:transition spd="slow">
    <p:push/>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533400" y="990600"/>
            <a:ext cx="8229600" cy="1143000"/>
          </a:xfrm>
        </p:spPr>
        <p:txBody>
          <a:bodyPr/>
          <a:lstStyle/>
          <a:p>
            <a:pPr eaLnBrk="1" hangingPunct="1"/>
            <a:r>
              <a:rPr lang="en-US" sz="4800" b="1" dirty="0" smtClean="0">
                <a:solidFill>
                  <a:srgbClr val="3366FF"/>
                </a:solidFill>
              </a:rPr>
              <a:t>Dichotomous Question</a:t>
            </a:r>
            <a:br>
              <a:rPr lang="en-US" sz="4800" b="1" dirty="0" smtClean="0">
                <a:solidFill>
                  <a:srgbClr val="3366FF"/>
                </a:solidFill>
              </a:rPr>
            </a:br>
            <a:endParaRPr lang="en-US" sz="4800" b="1" dirty="0" smtClean="0">
              <a:solidFill>
                <a:srgbClr val="3366FF"/>
              </a:solidFill>
            </a:endParaRPr>
          </a:p>
        </p:txBody>
      </p:sp>
      <p:sp>
        <p:nvSpPr>
          <p:cNvPr id="115715" name="Rectangle 3"/>
          <p:cNvSpPr>
            <a:spLocks noGrp="1" noChangeArrowheads="1"/>
          </p:cNvSpPr>
          <p:nvPr>
            <p:ph type="body" idx="1"/>
          </p:nvPr>
        </p:nvSpPr>
        <p:spPr>
          <a:xfrm>
            <a:off x="304800" y="1600200"/>
            <a:ext cx="8229600" cy="5257800"/>
          </a:xfrm>
        </p:spPr>
        <p:txBody>
          <a:bodyPr/>
          <a:lstStyle/>
          <a:p>
            <a:pPr eaLnBrk="1" hangingPunct="1"/>
            <a:r>
              <a:rPr lang="en-US" sz="2800" b="1" dirty="0" smtClean="0">
                <a:solidFill>
                  <a:srgbClr val="660033"/>
                </a:solidFill>
              </a:rPr>
              <a:t>Are you married?</a:t>
            </a:r>
          </a:p>
          <a:p>
            <a:pPr lvl="1" eaLnBrk="1" hangingPunct="1">
              <a:buFontTx/>
              <a:buNone/>
            </a:pPr>
            <a:r>
              <a:rPr lang="en-US" sz="2800" b="1" dirty="0" smtClean="0">
                <a:solidFill>
                  <a:srgbClr val="FF0066"/>
                </a:solidFill>
              </a:rPr>
              <a:t>Yes / No</a:t>
            </a:r>
          </a:p>
          <a:p>
            <a:pPr lvl="1" eaLnBrk="1" hangingPunct="1">
              <a:buFontTx/>
              <a:buNone/>
            </a:pPr>
            <a:endParaRPr lang="en-US" sz="2800" b="1" dirty="0" smtClean="0">
              <a:solidFill>
                <a:srgbClr val="FF0066"/>
              </a:solidFill>
            </a:endParaRPr>
          </a:p>
          <a:p>
            <a:pPr lvl="1" eaLnBrk="1" hangingPunct="1">
              <a:buFontTx/>
              <a:buNone/>
            </a:pPr>
            <a:r>
              <a:rPr lang="en-US" sz="2800" b="1" dirty="0" smtClean="0">
                <a:solidFill>
                  <a:schemeClr val="accent2"/>
                </a:solidFill>
              </a:rPr>
              <a:t>A dichotomous question has only two response alternatives : ‘yes’ or ‘no’, male or female, and so on.</a:t>
            </a:r>
          </a:p>
          <a:p>
            <a:pPr lvl="1" eaLnBrk="1" hangingPunct="1">
              <a:buFontTx/>
              <a:buNone/>
            </a:pPr>
            <a:r>
              <a:rPr lang="en-US" sz="2800" b="1" dirty="0" smtClean="0">
                <a:solidFill>
                  <a:srgbClr val="660033"/>
                </a:solidFill>
              </a:rPr>
              <a:t>Often, the two alternatives are supplemented by a neutral alternative, such as “Don’t Know”, Can’t say.</a:t>
            </a:r>
            <a:r>
              <a:rPr lang="en-US" sz="2800" b="1" dirty="0" smtClean="0">
                <a:solidFill>
                  <a:srgbClr val="FF0066"/>
                </a:solidFill>
              </a:rPr>
              <a:t> </a:t>
            </a:r>
          </a:p>
          <a:p>
            <a:pPr lvl="1" eaLnBrk="1" hangingPunct="1">
              <a:buFontTx/>
              <a:buNone/>
            </a:pPr>
            <a:r>
              <a:rPr lang="en-US" sz="2800" b="1" dirty="0" smtClean="0">
                <a:solidFill>
                  <a:srgbClr val="FF0066"/>
                </a:solidFill>
              </a:rPr>
              <a:t>It’s wrong.</a:t>
            </a:r>
          </a:p>
          <a:p>
            <a:pPr lvl="1" eaLnBrk="1" hangingPunct="1">
              <a:buFontTx/>
              <a:buNone/>
            </a:pPr>
            <a:endParaRPr lang="en-US" sz="2800" b="1" dirty="0" smtClean="0">
              <a:solidFill>
                <a:srgbClr val="FF0066"/>
              </a:solidFill>
            </a:endParaRPr>
          </a:p>
        </p:txBody>
      </p:sp>
      <p:sp>
        <p:nvSpPr>
          <p:cNvPr id="5" name="Slide Number Placeholder 4"/>
          <p:cNvSpPr>
            <a:spLocks noGrp="1"/>
          </p:cNvSpPr>
          <p:nvPr>
            <p:ph type="sldNum" sz="quarter" idx="12"/>
          </p:nvPr>
        </p:nvSpPr>
        <p:spPr/>
        <p:txBody>
          <a:bodyPr/>
          <a:lstStyle/>
          <a:p>
            <a:pPr>
              <a:defRPr/>
            </a:pPr>
            <a:fld id="{5EA018E0-1B77-476D-BB01-444CCFC2DC83}" type="slidenum">
              <a:rPr lang="en-US" smtClean="0"/>
              <a:pPr>
                <a:defRPr/>
              </a:pPr>
              <a:t>44</a:t>
            </a:fld>
            <a:endParaRPr lang="en-US"/>
          </a:p>
        </p:txBody>
      </p:sp>
      <p:sp>
        <p:nvSpPr>
          <p:cNvPr id="6" name="Footer Placeholder 5"/>
          <p:cNvSpPr>
            <a:spLocks noGrp="1"/>
          </p:cNvSpPr>
          <p:nvPr>
            <p:ph type="ftr" sz="quarter" idx="11"/>
          </p:nvPr>
        </p:nvSpPr>
        <p:spPr/>
        <p:txBody>
          <a:bodyPr/>
          <a:lstStyle/>
          <a:p>
            <a:pPr>
              <a:defRPr/>
            </a:pPr>
            <a:r>
              <a:rPr lang="en-US" smtClean="0"/>
              <a:t>MAMR 204 social research</a:t>
            </a:r>
            <a:endParaRPr lang="en-US"/>
          </a:p>
        </p:txBody>
      </p:sp>
      <p:sp>
        <p:nvSpPr>
          <p:cNvPr id="7" name="Date Placeholder 6"/>
          <p:cNvSpPr>
            <a:spLocks noGrp="1"/>
          </p:cNvSpPr>
          <p:nvPr>
            <p:ph type="dt" sz="half" idx="10"/>
          </p:nvPr>
        </p:nvSpPr>
        <p:spPr/>
        <p:txBody>
          <a:bodyPr/>
          <a:lstStyle/>
          <a:p>
            <a:pPr>
              <a:defRPr/>
            </a:pPr>
            <a:fld id="{DEA60F55-684B-496D-A6F7-0FC4A0722BBD}" type="datetime9">
              <a:rPr lang="en-US" smtClean="0"/>
              <a:pPr>
                <a:defRPr/>
              </a:pPr>
              <a:t>7/27/2016 9:42:16 PM</a:t>
            </a:fld>
            <a:endParaRPr lang="en-US"/>
          </a:p>
        </p:txBody>
      </p:sp>
    </p:spTree>
  </p:cSld>
  <p:clrMapOvr>
    <a:masterClrMapping/>
  </p:clrMapOvr>
  <p:transition spd="slow">
    <p:push/>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6738" name="Rectangle 2"/>
          <p:cNvSpPr>
            <a:spLocks noChangeArrowheads="1"/>
          </p:cNvSpPr>
          <p:nvPr/>
        </p:nvSpPr>
        <p:spPr bwMode="auto">
          <a:xfrm>
            <a:off x="1066800" y="914400"/>
            <a:ext cx="7793037" cy="776287"/>
          </a:xfrm>
          <a:prstGeom prst="rect">
            <a:avLst/>
          </a:prstGeom>
          <a:noFill/>
          <a:ln w="9525">
            <a:noFill/>
            <a:miter lim="800000"/>
            <a:headEnd/>
            <a:tailEnd/>
          </a:ln>
        </p:spPr>
        <p:txBody>
          <a:bodyPr anchor="b"/>
          <a:lstStyle/>
          <a:p>
            <a:pPr algn="ctr"/>
            <a:r>
              <a:rPr lang="en-US" sz="3600" b="1" dirty="0">
                <a:solidFill>
                  <a:srgbClr val="FF0066"/>
                </a:solidFill>
              </a:rPr>
              <a:t>CLOSED–END</a:t>
            </a:r>
          </a:p>
        </p:txBody>
      </p:sp>
      <p:sp>
        <p:nvSpPr>
          <p:cNvPr id="116739" name="Rectangle 3"/>
          <p:cNvSpPr>
            <a:spLocks noChangeArrowheads="1"/>
          </p:cNvSpPr>
          <p:nvPr/>
        </p:nvSpPr>
        <p:spPr bwMode="auto">
          <a:xfrm>
            <a:off x="0" y="2017713"/>
            <a:ext cx="8955088" cy="4840287"/>
          </a:xfrm>
          <a:prstGeom prst="rect">
            <a:avLst/>
          </a:prstGeom>
          <a:noFill/>
          <a:ln w="9525">
            <a:noFill/>
            <a:miter lim="800000"/>
            <a:headEnd/>
            <a:tailEnd/>
          </a:ln>
        </p:spPr>
        <p:txBody>
          <a:bodyPr/>
          <a:lstStyle/>
          <a:p>
            <a:pPr marL="342900" indent="-342900"/>
            <a:r>
              <a:rPr lang="en-US" sz="3200" b="1">
                <a:solidFill>
                  <a:srgbClr val="660033"/>
                </a:solidFill>
                <a:latin typeface="Times New Roman" pitchFamily="18" charset="0"/>
                <a:cs typeface="Times New Roman" pitchFamily="18" charset="0"/>
              </a:rPr>
              <a:t> “Child labour should be banned.”</a:t>
            </a:r>
            <a:endParaRPr lang="en-US" sz="3200" b="1">
              <a:solidFill>
                <a:srgbClr val="660033"/>
              </a:solidFill>
            </a:endParaRPr>
          </a:p>
          <a:p>
            <a:pPr marL="342900" indent="-342900"/>
            <a:endParaRPr lang="en-US" sz="3200" b="1">
              <a:solidFill>
                <a:schemeClr val="accent2"/>
              </a:solidFill>
            </a:endParaRPr>
          </a:p>
          <a:p>
            <a:pPr marL="742950" lvl="1" indent="-285750">
              <a:spcBef>
                <a:spcPct val="20000"/>
              </a:spcBef>
              <a:buFontTx/>
              <a:buChar char="–"/>
            </a:pPr>
            <a:r>
              <a:rPr lang="en-US" sz="2800" b="1">
                <a:solidFill>
                  <a:srgbClr val="FF3300"/>
                </a:solidFill>
              </a:rPr>
              <a:t>Strongly agree	</a:t>
            </a:r>
          </a:p>
          <a:p>
            <a:pPr marL="742950" lvl="1" indent="-285750">
              <a:spcBef>
                <a:spcPct val="20000"/>
              </a:spcBef>
              <a:buFontTx/>
              <a:buChar char="–"/>
            </a:pPr>
            <a:r>
              <a:rPr lang="en-US" sz="2800" b="1">
                <a:solidFill>
                  <a:srgbClr val="FF3300"/>
                </a:solidFill>
              </a:rPr>
              <a:t>Agree </a:t>
            </a:r>
          </a:p>
          <a:p>
            <a:pPr marL="742950" lvl="1" indent="-285750">
              <a:spcBef>
                <a:spcPct val="20000"/>
              </a:spcBef>
              <a:buFontTx/>
              <a:buChar char="–"/>
            </a:pPr>
            <a:r>
              <a:rPr lang="en-US" sz="2800" b="1">
                <a:solidFill>
                  <a:srgbClr val="FF3300"/>
                </a:solidFill>
              </a:rPr>
              <a:t>Indifferent </a:t>
            </a:r>
          </a:p>
          <a:p>
            <a:pPr marL="742950" lvl="1" indent="-285750">
              <a:spcBef>
                <a:spcPct val="20000"/>
              </a:spcBef>
              <a:buFontTx/>
              <a:buChar char="–"/>
            </a:pPr>
            <a:r>
              <a:rPr lang="en-US" sz="2800" b="1">
                <a:solidFill>
                  <a:srgbClr val="FF3300"/>
                </a:solidFill>
              </a:rPr>
              <a:t>Disagree </a:t>
            </a:r>
          </a:p>
          <a:p>
            <a:pPr marL="742950" lvl="1" indent="-285750">
              <a:spcBef>
                <a:spcPct val="20000"/>
              </a:spcBef>
              <a:buFontTx/>
              <a:buChar char="–"/>
            </a:pPr>
            <a:r>
              <a:rPr lang="en-US" sz="2800" b="1">
                <a:solidFill>
                  <a:srgbClr val="FF3300"/>
                </a:solidFill>
              </a:rPr>
              <a:t>Strongly disagree</a:t>
            </a:r>
            <a:r>
              <a:rPr lang="en-US" sz="2800">
                <a:solidFill>
                  <a:srgbClr val="FF3300"/>
                </a:solidFill>
              </a:rPr>
              <a:t> </a:t>
            </a:r>
          </a:p>
        </p:txBody>
      </p:sp>
      <p:sp>
        <p:nvSpPr>
          <p:cNvPr id="5" name="Slide Number Placeholder 4"/>
          <p:cNvSpPr>
            <a:spLocks noGrp="1"/>
          </p:cNvSpPr>
          <p:nvPr>
            <p:ph type="sldNum" sz="quarter" idx="12"/>
          </p:nvPr>
        </p:nvSpPr>
        <p:spPr/>
        <p:txBody>
          <a:bodyPr/>
          <a:lstStyle/>
          <a:p>
            <a:pPr>
              <a:defRPr/>
            </a:pPr>
            <a:fld id="{5B206E53-5803-44C9-BC8F-AD81F15288EF}" type="slidenum">
              <a:rPr lang="en-US" smtClean="0"/>
              <a:pPr>
                <a:defRPr/>
              </a:pPr>
              <a:t>45</a:t>
            </a:fld>
            <a:endParaRPr lang="en-US"/>
          </a:p>
        </p:txBody>
      </p:sp>
      <p:sp>
        <p:nvSpPr>
          <p:cNvPr id="6" name="Footer Placeholder 5"/>
          <p:cNvSpPr>
            <a:spLocks noGrp="1"/>
          </p:cNvSpPr>
          <p:nvPr>
            <p:ph type="ftr" sz="quarter" idx="11"/>
          </p:nvPr>
        </p:nvSpPr>
        <p:spPr/>
        <p:txBody>
          <a:bodyPr/>
          <a:lstStyle/>
          <a:p>
            <a:pPr>
              <a:defRPr/>
            </a:pPr>
            <a:r>
              <a:rPr lang="en-US" smtClean="0"/>
              <a:t>MAMR 204 social research</a:t>
            </a:r>
            <a:endParaRPr lang="en-US"/>
          </a:p>
        </p:txBody>
      </p:sp>
      <p:sp>
        <p:nvSpPr>
          <p:cNvPr id="7" name="Date Placeholder 6"/>
          <p:cNvSpPr>
            <a:spLocks noGrp="1"/>
          </p:cNvSpPr>
          <p:nvPr>
            <p:ph type="dt" sz="half" idx="10"/>
          </p:nvPr>
        </p:nvSpPr>
        <p:spPr/>
        <p:txBody>
          <a:bodyPr/>
          <a:lstStyle/>
          <a:p>
            <a:pPr>
              <a:defRPr/>
            </a:pPr>
            <a:fld id="{AF6AF55D-B0C4-437E-BFB3-7798BABAE497}" type="datetime9">
              <a:rPr lang="en-US" smtClean="0"/>
              <a:pPr>
                <a:defRPr/>
              </a:pPr>
              <a:t>7/27/2016 9:42:16 PM</a:t>
            </a:fld>
            <a:endParaRPr lang="en-US"/>
          </a:p>
        </p:txBody>
      </p:sp>
    </p:spTree>
  </p:cSld>
  <p:clrMapOvr>
    <a:masterClrMapping/>
  </p:clrMapOvr>
  <p:transition spd="slow">
    <p:push/>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457200" y="1219200"/>
            <a:ext cx="8229600" cy="639762"/>
          </a:xfrm>
        </p:spPr>
        <p:txBody>
          <a:bodyPr/>
          <a:lstStyle/>
          <a:p>
            <a:pPr eaLnBrk="1" hangingPunct="1"/>
            <a:r>
              <a:rPr lang="en-US" b="1" dirty="0" smtClean="0">
                <a:solidFill>
                  <a:schemeClr val="accent2"/>
                </a:solidFill>
              </a:rPr>
              <a:t>Contingency Questions</a:t>
            </a:r>
          </a:p>
        </p:txBody>
      </p:sp>
      <p:sp>
        <p:nvSpPr>
          <p:cNvPr id="117763" name="Rectangle 3"/>
          <p:cNvSpPr>
            <a:spLocks noChangeArrowheads="1"/>
          </p:cNvSpPr>
          <p:nvPr/>
        </p:nvSpPr>
        <p:spPr bwMode="auto">
          <a:xfrm>
            <a:off x="1150938" y="214313"/>
            <a:ext cx="7793037" cy="1462087"/>
          </a:xfrm>
          <a:prstGeom prst="rect">
            <a:avLst/>
          </a:prstGeom>
          <a:noFill/>
          <a:ln w="9525">
            <a:noFill/>
            <a:miter lim="800000"/>
            <a:headEnd/>
            <a:tailEnd/>
          </a:ln>
        </p:spPr>
        <p:txBody>
          <a:bodyPr anchor="b"/>
          <a:lstStyle/>
          <a:p>
            <a:pPr algn="ctr"/>
            <a:endParaRPr lang="en-US" sz="4800" b="1">
              <a:solidFill>
                <a:schemeClr val="tx2"/>
              </a:solidFill>
            </a:endParaRPr>
          </a:p>
        </p:txBody>
      </p:sp>
      <p:sp>
        <p:nvSpPr>
          <p:cNvPr id="117764" name="Rectangle 4"/>
          <p:cNvSpPr>
            <a:spLocks noChangeArrowheads="1"/>
          </p:cNvSpPr>
          <p:nvPr/>
        </p:nvSpPr>
        <p:spPr bwMode="auto">
          <a:xfrm>
            <a:off x="0" y="2017713"/>
            <a:ext cx="8955088" cy="4114800"/>
          </a:xfrm>
          <a:prstGeom prst="rect">
            <a:avLst/>
          </a:prstGeom>
          <a:noFill/>
          <a:ln w="9525">
            <a:noFill/>
            <a:miter lim="800000"/>
            <a:headEnd/>
            <a:tailEnd/>
          </a:ln>
        </p:spPr>
        <p:txBody>
          <a:bodyPr/>
          <a:lstStyle/>
          <a:p>
            <a:pPr marL="342900" indent="-342900">
              <a:spcBef>
                <a:spcPct val="20000"/>
              </a:spcBef>
              <a:buFontTx/>
              <a:buChar char="•"/>
            </a:pPr>
            <a:r>
              <a:rPr lang="en-US" sz="4000" b="1">
                <a:solidFill>
                  <a:srgbClr val="FF3300"/>
                </a:solidFill>
              </a:rPr>
              <a:t>“Do you have a cell phone?”</a:t>
            </a:r>
            <a:r>
              <a:rPr lang="en-US" sz="4000">
                <a:solidFill>
                  <a:srgbClr val="FF3300"/>
                </a:solidFill>
              </a:rPr>
              <a:t> </a:t>
            </a:r>
          </a:p>
          <a:p>
            <a:pPr marL="742950" lvl="1" indent="-285750">
              <a:spcBef>
                <a:spcPct val="20000"/>
              </a:spcBef>
            </a:pPr>
            <a:r>
              <a:rPr lang="en-US" sz="4000" b="1">
                <a:solidFill>
                  <a:srgbClr val="00CC00"/>
                </a:solidFill>
              </a:rPr>
              <a:t>			</a:t>
            </a:r>
            <a:r>
              <a:rPr lang="en-US" sz="4000" b="1">
                <a:solidFill>
                  <a:srgbClr val="FF0066"/>
                </a:solidFill>
              </a:rPr>
              <a:t>Yes / No</a:t>
            </a:r>
          </a:p>
          <a:p>
            <a:pPr marL="342900" indent="-342900">
              <a:spcBef>
                <a:spcPct val="20000"/>
              </a:spcBef>
              <a:buFontTx/>
              <a:buChar char="•"/>
            </a:pPr>
            <a:r>
              <a:rPr lang="en-US" sz="4000" b="1">
                <a:solidFill>
                  <a:srgbClr val="660033"/>
                </a:solidFill>
              </a:rPr>
              <a:t>“If yes, how frequently do you use   	your cell phone? ”</a:t>
            </a:r>
            <a:r>
              <a:rPr lang="en-US" sz="4000">
                <a:solidFill>
                  <a:srgbClr val="660033"/>
                </a:solidFill>
              </a:rPr>
              <a:t> </a:t>
            </a:r>
          </a:p>
          <a:p>
            <a:pPr marL="342900" indent="-342900">
              <a:spcBef>
                <a:spcPct val="20000"/>
              </a:spcBef>
            </a:pPr>
            <a:r>
              <a:rPr lang="en-US" sz="3200" b="1">
                <a:solidFill>
                  <a:srgbClr val="FF0066"/>
                </a:solidFill>
              </a:rPr>
              <a:t>Infrequently				Very Frequently</a:t>
            </a:r>
          </a:p>
          <a:p>
            <a:pPr marL="342900" indent="-342900">
              <a:spcBef>
                <a:spcPct val="20000"/>
              </a:spcBef>
            </a:pPr>
            <a:r>
              <a:rPr lang="en-US" sz="3200" b="1">
                <a:solidFill>
                  <a:srgbClr val="FF0066"/>
                </a:solidFill>
              </a:rPr>
              <a:t>		   1        2   3	4     5   6	         7</a:t>
            </a:r>
          </a:p>
          <a:p>
            <a:pPr marL="342900" indent="-342900">
              <a:spcBef>
                <a:spcPct val="20000"/>
              </a:spcBef>
              <a:buFontTx/>
              <a:buChar char="•"/>
            </a:pPr>
            <a:endParaRPr lang="en-US" sz="4000">
              <a:solidFill>
                <a:srgbClr val="660033"/>
              </a:solidFill>
            </a:endParaRPr>
          </a:p>
        </p:txBody>
      </p:sp>
      <p:sp>
        <p:nvSpPr>
          <p:cNvPr id="6" name="Slide Number Placeholder 5"/>
          <p:cNvSpPr>
            <a:spLocks noGrp="1"/>
          </p:cNvSpPr>
          <p:nvPr>
            <p:ph type="sldNum" sz="quarter" idx="12"/>
          </p:nvPr>
        </p:nvSpPr>
        <p:spPr/>
        <p:txBody>
          <a:bodyPr/>
          <a:lstStyle/>
          <a:p>
            <a:pPr>
              <a:defRPr/>
            </a:pPr>
            <a:fld id="{3A50D94A-FE3F-457C-A898-FC44080ED1CD}" type="slidenum">
              <a:rPr lang="en-US" smtClean="0"/>
              <a:pPr>
                <a:defRPr/>
              </a:pPr>
              <a:t>46</a:t>
            </a:fld>
            <a:endParaRPr lang="en-US"/>
          </a:p>
        </p:txBody>
      </p:sp>
      <p:sp>
        <p:nvSpPr>
          <p:cNvPr id="7" name="Footer Placeholder 6"/>
          <p:cNvSpPr>
            <a:spLocks noGrp="1"/>
          </p:cNvSpPr>
          <p:nvPr>
            <p:ph type="ftr" sz="quarter" idx="11"/>
          </p:nvPr>
        </p:nvSpPr>
        <p:spPr/>
        <p:txBody>
          <a:bodyPr/>
          <a:lstStyle/>
          <a:p>
            <a:pPr>
              <a:defRPr/>
            </a:pPr>
            <a:r>
              <a:rPr lang="en-US" smtClean="0"/>
              <a:t>MAMR 204 social research</a:t>
            </a:r>
            <a:endParaRPr lang="en-US"/>
          </a:p>
        </p:txBody>
      </p:sp>
      <p:sp>
        <p:nvSpPr>
          <p:cNvPr id="8" name="Date Placeholder 7"/>
          <p:cNvSpPr>
            <a:spLocks noGrp="1"/>
          </p:cNvSpPr>
          <p:nvPr>
            <p:ph type="dt" sz="half" idx="10"/>
          </p:nvPr>
        </p:nvSpPr>
        <p:spPr/>
        <p:txBody>
          <a:bodyPr/>
          <a:lstStyle/>
          <a:p>
            <a:pPr>
              <a:defRPr/>
            </a:pPr>
            <a:fld id="{80D4EC3D-E16E-4D84-90D0-1526B6507C52}" type="datetime9">
              <a:rPr lang="en-US" smtClean="0"/>
              <a:pPr>
                <a:defRPr/>
              </a:pPr>
              <a:t>7/27/2016 9:42:16 PM</a:t>
            </a:fld>
            <a:endParaRPr lang="en-US"/>
          </a:p>
        </p:txBody>
      </p:sp>
    </p:spTree>
  </p:cSld>
  <p:clrMapOvr>
    <a:masterClrMapping/>
  </p:clrMapOvr>
  <p:transition spd="slow">
    <p:push/>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457200" y="228600"/>
            <a:ext cx="8229600" cy="1143000"/>
          </a:xfrm>
        </p:spPr>
        <p:txBody>
          <a:bodyPr/>
          <a:lstStyle/>
          <a:p>
            <a:pPr eaLnBrk="1" hangingPunct="1"/>
            <a:r>
              <a:rPr lang="en-US" sz="5400" b="1" dirty="0" smtClean="0">
                <a:solidFill>
                  <a:srgbClr val="FF0066"/>
                </a:solidFill>
              </a:rPr>
              <a:t>Matrix Questions</a:t>
            </a:r>
            <a:r>
              <a:rPr lang="en-US" sz="5400" b="1" dirty="0" smtClean="0">
                <a:solidFill>
                  <a:schemeClr val="folHlink"/>
                </a:solidFill>
              </a:rPr>
              <a:t> </a:t>
            </a:r>
          </a:p>
        </p:txBody>
      </p:sp>
      <p:sp>
        <p:nvSpPr>
          <p:cNvPr id="118787" name="Rectangle 3"/>
          <p:cNvSpPr>
            <a:spLocks noChangeArrowheads="1"/>
          </p:cNvSpPr>
          <p:nvPr/>
        </p:nvSpPr>
        <p:spPr bwMode="auto">
          <a:xfrm>
            <a:off x="1150938" y="214313"/>
            <a:ext cx="7793037" cy="1004887"/>
          </a:xfrm>
          <a:prstGeom prst="rect">
            <a:avLst/>
          </a:prstGeom>
          <a:noFill/>
          <a:ln w="9525">
            <a:noFill/>
            <a:miter lim="800000"/>
            <a:headEnd/>
            <a:tailEnd/>
          </a:ln>
        </p:spPr>
        <p:txBody>
          <a:bodyPr anchor="b"/>
          <a:lstStyle/>
          <a:p>
            <a:pPr algn="ctr"/>
            <a:endParaRPr lang="en-US" sz="5400" b="1">
              <a:solidFill>
                <a:schemeClr val="folHlink"/>
              </a:solidFill>
            </a:endParaRPr>
          </a:p>
        </p:txBody>
      </p:sp>
      <p:sp>
        <p:nvSpPr>
          <p:cNvPr id="118788" name="Rectangle 4"/>
          <p:cNvSpPr>
            <a:spLocks noChangeArrowheads="1"/>
          </p:cNvSpPr>
          <p:nvPr/>
        </p:nvSpPr>
        <p:spPr bwMode="auto">
          <a:xfrm>
            <a:off x="0" y="1600200"/>
            <a:ext cx="8955088" cy="4840287"/>
          </a:xfrm>
          <a:prstGeom prst="rect">
            <a:avLst/>
          </a:prstGeom>
          <a:noFill/>
          <a:ln w="9525">
            <a:noFill/>
            <a:miter lim="800000"/>
            <a:headEnd/>
            <a:tailEnd/>
          </a:ln>
        </p:spPr>
        <p:txBody>
          <a:bodyPr/>
          <a:lstStyle/>
          <a:p>
            <a:pPr marL="342900" indent="-342900">
              <a:spcBef>
                <a:spcPct val="20000"/>
              </a:spcBef>
              <a:buFontTx/>
              <a:buChar char="•"/>
            </a:pPr>
            <a:r>
              <a:rPr lang="en-US" sz="2800" b="1" dirty="0">
                <a:solidFill>
                  <a:srgbClr val="660033"/>
                </a:solidFill>
              </a:rPr>
              <a:t>“What do you think about the following  </a:t>
            </a:r>
          </a:p>
          <a:p>
            <a:pPr marL="342900" indent="-342900">
              <a:spcBef>
                <a:spcPct val="20000"/>
              </a:spcBef>
            </a:pPr>
            <a:r>
              <a:rPr lang="en-US" sz="2800" b="1" dirty="0">
                <a:solidFill>
                  <a:srgbClr val="660033"/>
                </a:solidFill>
              </a:rPr>
              <a:t>	  welfare services at your work place?”</a:t>
            </a:r>
            <a:endParaRPr lang="en-US" sz="2800" b="1" u="sng" dirty="0">
              <a:solidFill>
                <a:srgbClr val="660033"/>
              </a:solidFill>
            </a:endParaRPr>
          </a:p>
          <a:p>
            <a:pPr marL="342900" indent="-342900">
              <a:spcBef>
                <a:spcPct val="20000"/>
              </a:spcBef>
            </a:pPr>
            <a:r>
              <a:rPr lang="en-US" sz="2800" dirty="0"/>
              <a:t>	</a:t>
            </a:r>
            <a:endParaRPr lang="en-US" sz="2800" b="1" dirty="0">
              <a:solidFill>
                <a:srgbClr val="403ABA"/>
              </a:solidFill>
            </a:endParaRPr>
          </a:p>
          <a:p>
            <a:pPr marL="342900" indent="-342900">
              <a:spcBef>
                <a:spcPct val="20000"/>
              </a:spcBef>
            </a:pPr>
            <a:r>
              <a:rPr lang="en-US" sz="2800" dirty="0"/>
              <a:t>				</a:t>
            </a:r>
            <a:r>
              <a:rPr lang="en-US" sz="2800" dirty="0" smtClean="0"/>
              <a:t>          </a:t>
            </a:r>
            <a:r>
              <a:rPr lang="en-US" sz="2000" b="1" dirty="0" smtClean="0">
                <a:solidFill>
                  <a:srgbClr val="660033"/>
                </a:solidFill>
              </a:rPr>
              <a:t>Satisfactory      </a:t>
            </a:r>
            <a:r>
              <a:rPr lang="en-US" sz="2000" b="1" dirty="0">
                <a:solidFill>
                  <a:srgbClr val="660033"/>
                </a:solidFill>
              </a:rPr>
              <a:t>Fairly </a:t>
            </a:r>
            <a:r>
              <a:rPr lang="en-US" sz="2000" b="1" dirty="0" smtClean="0">
                <a:solidFill>
                  <a:srgbClr val="660033"/>
                </a:solidFill>
              </a:rPr>
              <a:t>	       Unsatisfactory </a:t>
            </a:r>
            <a:br>
              <a:rPr lang="en-US" sz="2000" b="1" dirty="0" smtClean="0">
                <a:solidFill>
                  <a:srgbClr val="660033"/>
                </a:solidFill>
              </a:rPr>
            </a:br>
            <a:r>
              <a:rPr lang="en-US" sz="2000" b="1" dirty="0" smtClean="0">
                <a:solidFill>
                  <a:srgbClr val="660033"/>
                </a:solidFill>
              </a:rPr>
              <a:t>					        Satisfactory</a:t>
            </a:r>
            <a:endParaRPr lang="en-US" sz="2800" b="1" dirty="0">
              <a:solidFill>
                <a:srgbClr val="660033"/>
              </a:solidFill>
            </a:endParaRPr>
          </a:p>
          <a:p>
            <a:pPr marL="342900" indent="-342900">
              <a:spcBef>
                <a:spcPct val="20000"/>
              </a:spcBef>
              <a:buFontTx/>
              <a:buChar char="•"/>
            </a:pPr>
            <a:r>
              <a:rPr lang="en-US" sz="2800" dirty="0">
                <a:solidFill>
                  <a:schemeClr val="accent2"/>
                </a:solidFill>
              </a:rPr>
              <a:t>1)</a:t>
            </a:r>
            <a:r>
              <a:rPr lang="en-US" sz="2800" dirty="0">
                <a:solidFill>
                  <a:srgbClr val="FF3300"/>
                </a:solidFill>
              </a:rPr>
              <a:t> </a:t>
            </a:r>
            <a:r>
              <a:rPr lang="en-US" sz="2800" dirty="0">
                <a:solidFill>
                  <a:schemeClr val="accent2"/>
                </a:solidFill>
              </a:rPr>
              <a:t>Crèches  		  (      )  	(     )		(	)</a:t>
            </a:r>
          </a:p>
          <a:p>
            <a:pPr marL="342900" indent="-342900">
              <a:spcBef>
                <a:spcPct val="20000"/>
              </a:spcBef>
              <a:buFontTx/>
              <a:buChar char="•"/>
            </a:pPr>
            <a:r>
              <a:rPr lang="en-US" sz="2800" dirty="0">
                <a:solidFill>
                  <a:schemeClr val="accent2"/>
                </a:solidFill>
              </a:rPr>
              <a:t>2) Maternity Benefits   (      ) 	(     )		(	)</a:t>
            </a:r>
          </a:p>
          <a:p>
            <a:pPr marL="342900" indent="-342900">
              <a:spcBef>
                <a:spcPct val="20000"/>
              </a:spcBef>
              <a:buFontTx/>
              <a:buChar char="•"/>
            </a:pPr>
            <a:r>
              <a:rPr lang="en-US" sz="2800" dirty="0">
                <a:solidFill>
                  <a:schemeClr val="accent2"/>
                </a:solidFill>
              </a:rPr>
              <a:t>3) Canteen (common) (      )	(     )		(       )   </a:t>
            </a:r>
          </a:p>
          <a:p>
            <a:pPr marL="342900" indent="-342900">
              <a:spcBef>
                <a:spcPct val="20000"/>
              </a:spcBef>
              <a:buFontTx/>
              <a:buChar char="•"/>
            </a:pPr>
            <a:r>
              <a:rPr lang="en-US" sz="2800" dirty="0">
                <a:solidFill>
                  <a:schemeClr val="accent2"/>
                </a:solidFill>
              </a:rPr>
              <a:t>4) Canteen (separate) (      )	(     )		(       )</a:t>
            </a:r>
          </a:p>
        </p:txBody>
      </p:sp>
      <p:sp>
        <p:nvSpPr>
          <p:cNvPr id="6" name="Slide Number Placeholder 5"/>
          <p:cNvSpPr>
            <a:spLocks noGrp="1"/>
          </p:cNvSpPr>
          <p:nvPr>
            <p:ph type="sldNum" sz="quarter" idx="12"/>
          </p:nvPr>
        </p:nvSpPr>
        <p:spPr/>
        <p:txBody>
          <a:bodyPr/>
          <a:lstStyle/>
          <a:p>
            <a:pPr>
              <a:defRPr/>
            </a:pPr>
            <a:fld id="{6A7BF2D8-BC64-4577-9E8E-DD1CFC7B26C8}" type="slidenum">
              <a:rPr lang="en-US" smtClean="0"/>
              <a:pPr>
                <a:defRPr/>
              </a:pPr>
              <a:t>47</a:t>
            </a:fld>
            <a:endParaRPr lang="en-US"/>
          </a:p>
        </p:txBody>
      </p:sp>
      <p:sp>
        <p:nvSpPr>
          <p:cNvPr id="7" name="Footer Placeholder 6"/>
          <p:cNvSpPr>
            <a:spLocks noGrp="1"/>
          </p:cNvSpPr>
          <p:nvPr>
            <p:ph type="ftr" sz="quarter" idx="11"/>
          </p:nvPr>
        </p:nvSpPr>
        <p:spPr/>
        <p:txBody>
          <a:bodyPr/>
          <a:lstStyle/>
          <a:p>
            <a:pPr>
              <a:defRPr/>
            </a:pPr>
            <a:r>
              <a:rPr lang="en-US" smtClean="0"/>
              <a:t>MAMR 204 social research</a:t>
            </a:r>
            <a:endParaRPr lang="en-US"/>
          </a:p>
        </p:txBody>
      </p:sp>
      <p:sp>
        <p:nvSpPr>
          <p:cNvPr id="8" name="Date Placeholder 7"/>
          <p:cNvSpPr>
            <a:spLocks noGrp="1"/>
          </p:cNvSpPr>
          <p:nvPr>
            <p:ph type="dt" sz="half" idx="10"/>
          </p:nvPr>
        </p:nvSpPr>
        <p:spPr/>
        <p:txBody>
          <a:bodyPr/>
          <a:lstStyle/>
          <a:p>
            <a:pPr>
              <a:defRPr/>
            </a:pPr>
            <a:fld id="{62214139-AD5B-4C7F-B2D8-97AA957CA962}" type="datetime9">
              <a:rPr lang="en-US" smtClean="0"/>
              <a:pPr>
                <a:defRPr/>
              </a:pPr>
              <a:t>7/27/2016 9:42:16 PM</a:t>
            </a:fld>
            <a:endParaRPr lang="en-US"/>
          </a:p>
        </p:txBody>
      </p:sp>
    </p:spTree>
  </p:cSld>
  <p:clrMapOvr>
    <a:masterClrMapping/>
  </p:clrMapOvr>
  <p:transition spd="slow">
    <p:push/>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ChangeArrowheads="1"/>
          </p:cNvSpPr>
          <p:nvPr/>
        </p:nvSpPr>
        <p:spPr bwMode="auto">
          <a:xfrm>
            <a:off x="1370013" y="301625"/>
            <a:ext cx="7313612" cy="1143000"/>
          </a:xfrm>
          <a:prstGeom prst="rect">
            <a:avLst/>
          </a:prstGeom>
          <a:noFill/>
          <a:ln w="9525">
            <a:noFill/>
            <a:miter lim="800000"/>
            <a:headEnd/>
            <a:tailEnd/>
          </a:ln>
        </p:spPr>
        <p:txBody>
          <a:bodyPr anchor="b"/>
          <a:lstStyle/>
          <a:p>
            <a:pPr algn="ctr"/>
            <a:r>
              <a:rPr lang="en-US" sz="5400" b="1">
                <a:solidFill>
                  <a:srgbClr val="FF00FF"/>
                </a:solidFill>
              </a:rPr>
              <a:t>Multiple Choice</a:t>
            </a:r>
          </a:p>
        </p:txBody>
      </p:sp>
      <p:sp>
        <p:nvSpPr>
          <p:cNvPr id="119811" name="Rectangle 3"/>
          <p:cNvSpPr>
            <a:spLocks noChangeArrowheads="1"/>
          </p:cNvSpPr>
          <p:nvPr/>
        </p:nvSpPr>
        <p:spPr bwMode="auto">
          <a:xfrm>
            <a:off x="0" y="1828800"/>
            <a:ext cx="9144000" cy="5029200"/>
          </a:xfrm>
          <a:prstGeom prst="rect">
            <a:avLst/>
          </a:prstGeom>
          <a:noFill/>
          <a:ln w="9525">
            <a:noFill/>
            <a:miter lim="800000"/>
            <a:headEnd/>
            <a:tailEnd/>
          </a:ln>
        </p:spPr>
        <p:txBody>
          <a:bodyPr/>
          <a:lstStyle/>
          <a:p>
            <a:pPr marL="342900" indent="-342900">
              <a:spcBef>
                <a:spcPct val="20000"/>
              </a:spcBef>
              <a:buFontTx/>
              <a:buChar char="•"/>
            </a:pPr>
            <a:r>
              <a:rPr lang="en-US" sz="3200" b="1">
                <a:solidFill>
                  <a:schemeClr val="accent1"/>
                </a:solidFill>
              </a:rPr>
              <a:t>Which one of the following is the reason for continuing the present job?</a:t>
            </a:r>
            <a:r>
              <a:rPr lang="en-US" sz="3200">
                <a:solidFill>
                  <a:schemeClr val="accent1"/>
                </a:solidFill>
              </a:rPr>
              <a:t> </a:t>
            </a:r>
          </a:p>
          <a:p>
            <a:pPr marL="342900" indent="-342900">
              <a:spcBef>
                <a:spcPct val="20000"/>
              </a:spcBef>
            </a:pPr>
            <a:r>
              <a:rPr lang="en-US" sz="3200" b="1"/>
              <a:t>	 </a:t>
            </a:r>
            <a:r>
              <a:rPr lang="en-US" sz="3200" b="1">
                <a:solidFill>
                  <a:srgbClr val="FF00FF"/>
                </a:solidFill>
              </a:rPr>
              <a:t>a.	Nature of work					</a:t>
            </a:r>
          </a:p>
          <a:p>
            <a:pPr marL="742950" lvl="1" indent="-285750">
              <a:spcBef>
                <a:spcPct val="20000"/>
              </a:spcBef>
            </a:pPr>
            <a:r>
              <a:rPr lang="en-US" sz="3200" b="1">
                <a:solidFill>
                  <a:srgbClr val="FF00FF"/>
                </a:solidFill>
              </a:rPr>
              <a:t>b.	Duration of work				</a:t>
            </a:r>
          </a:p>
          <a:p>
            <a:pPr marL="742950" lvl="1" indent="-285750">
              <a:spcBef>
                <a:spcPct val="20000"/>
              </a:spcBef>
            </a:pPr>
            <a:r>
              <a:rPr lang="en-US" sz="3200" b="1">
                <a:solidFill>
                  <a:srgbClr val="FF00FF"/>
                </a:solidFill>
              </a:rPr>
              <a:t>c.	Wages/Salary						</a:t>
            </a:r>
          </a:p>
          <a:p>
            <a:pPr marL="342900" indent="-342900">
              <a:spcBef>
                <a:spcPct val="20000"/>
              </a:spcBef>
            </a:pPr>
            <a:r>
              <a:rPr lang="en-US" sz="3200" b="1">
                <a:solidFill>
                  <a:srgbClr val="FF00FF"/>
                </a:solidFill>
              </a:rPr>
              <a:t>	 d.	 Promotion 	</a:t>
            </a:r>
            <a:r>
              <a:rPr lang="en-US" sz="3200" b="1">
                <a:solidFill>
                  <a:schemeClr val="folHlink"/>
                </a:solidFill>
              </a:rPr>
              <a:t>	</a:t>
            </a:r>
            <a:r>
              <a:rPr lang="en-US" sz="3200">
                <a:solidFill>
                  <a:schemeClr val="folHlink"/>
                </a:solidFill>
              </a:rPr>
              <a:t> </a:t>
            </a:r>
          </a:p>
        </p:txBody>
      </p:sp>
      <p:sp>
        <p:nvSpPr>
          <p:cNvPr id="5" name="Slide Number Placeholder 4"/>
          <p:cNvSpPr>
            <a:spLocks noGrp="1"/>
          </p:cNvSpPr>
          <p:nvPr>
            <p:ph type="sldNum" sz="quarter" idx="12"/>
          </p:nvPr>
        </p:nvSpPr>
        <p:spPr/>
        <p:txBody>
          <a:bodyPr/>
          <a:lstStyle/>
          <a:p>
            <a:pPr>
              <a:defRPr/>
            </a:pPr>
            <a:fld id="{DD6D0D62-73FF-4509-A8A7-2723387D6447}" type="slidenum">
              <a:rPr lang="en-US" smtClean="0"/>
              <a:pPr>
                <a:defRPr/>
              </a:pPr>
              <a:t>48</a:t>
            </a:fld>
            <a:endParaRPr lang="en-US"/>
          </a:p>
        </p:txBody>
      </p:sp>
      <p:sp>
        <p:nvSpPr>
          <p:cNvPr id="6" name="Footer Placeholder 5"/>
          <p:cNvSpPr>
            <a:spLocks noGrp="1"/>
          </p:cNvSpPr>
          <p:nvPr>
            <p:ph type="ftr" sz="quarter" idx="11"/>
          </p:nvPr>
        </p:nvSpPr>
        <p:spPr/>
        <p:txBody>
          <a:bodyPr/>
          <a:lstStyle/>
          <a:p>
            <a:pPr>
              <a:defRPr/>
            </a:pPr>
            <a:r>
              <a:rPr lang="en-US" smtClean="0"/>
              <a:t>MAMR 204 social research</a:t>
            </a:r>
            <a:endParaRPr lang="en-US"/>
          </a:p>
        </p:txBody>
      </p:sp>
      <p:sp>
        <p:nvSpPr>
          <p:cNvPr id="7" name="Date Placeholder 6"/>
          <p:cNvSpPr>
            <a:spLocks noGrp="1"/>
          </p:cNvSpPr>
          <p:nvPr>
            <p:ph type="dt" sz="half" idx="10"/>
          </p:nvPr>
        </p:nvSpPr>
        <p:spPr/>
        <p:txBody>
          <a:bodyPr/>
          <a:lstStyle/>
          <a:p>
            <a:pPr>
              <a:defRPr/>
            </a:pPr>
            <a:fld id="{73E0BB1A-0E10-4366-875B-FDE1B1370460}" type="datetime9">
              <a:rPr lang="en-US" smtClean="0"/>
              <a:pPr>
                <a:defRPr/>
              </a:pPr>
              <a:t>7/27/2016 9:42:16 PM</a:t>
            </a:fld>
            <a:endParaRPr lang="en-US"/>
          </a:p>
        </p:txBody>
      </p:sp>
    </p:spTree>
  </p:cSld>
  <p:clrMapOvr>
    <a:masterClrMapping/>
  </p:clrMapOvr>
  <p:transition spd="slow">
    <p:push/>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228600" y="274638"/>
            <a:ext cx="8458200" cy="1143000"/>
          </a:xfrm>
        </p:spPr>
        <p:txBody>
          <a:bodyPr/>
          <a:lstStyle/>
          <a:p>
            <a:pPr eaLnBrk="1" hangingPunct="1"/>
            <a:r>
              <a:rPr lang="en-US" sz="5400" b="1" smtClean="0">
                <a:solidFill>
                  <a:srgbClr val="FF0066"/>
                </a:solidFill>
              </a:rPr>
              <a:t>Multiple Response</a:t>
            </a:r>
          </a:p>
        </p:txBody>
      </p:sp>
      <p:sp>
        <p:nvSpPr>
          <p:cNvPr id="120835" name="Rectangle 3"/>
          <p:cNvSpPr>
            <a:spLocks noChangeArrowheads="1"/>
          </p:cNvSpPr>
          <p:nvPr/>
        </p:nvSpPr>
        <p:spPr bwMode="auto">
          <a:xfrm>
            <a:off x="685800" y="152400"/>
            <a:ext cx="6870700" cy="1600200"/>
          </a:xfrm>
          <a:prstGeom prst="rect">
            <a:avLst/>
          </a:prstGeom>
          <a:noFill/>
          <a:ln w="9525">
            <a:noFill/>
            <a:miter lim="800000"/>
            <a:headEnd/>
            <a:tailEnd/>
          </a:ln>
        </p:spPr>
        <p:txBody>
          <a:bodyPr anchor="b"/>
          <a:lstStyle/>
          <a:p>
            <a:pPr algn="ctr"/>
            <a:endParaRPr lang="en-US" sz="5400" b="1">
              <a:solidFill>
                <a:srgbClr val="FF0066"/>
              </a:solidFill>
            </a:endParaRPr>
          </a:p>
        </p:txBody>
      </p:sp>
      <p:sp>
        <p:nvSpPr>
          <p:cNvPr id="120836" name="Rectangle 4"/>
          <p:cNvSpPr>
            <a:spLocks noChangeArrowheads="1"/>
          </p:cNvSpPr>
          <p:nvPr/>
        </p:nvSpPr>
        <p:spPr bwMode="auto">
          <a:xfrm>
            <a:off x="0" y="1295400"/>
            <a:ext cx="9144000" cy="5029200"/>
          </a:xfrm>
          <a:prstGeom prst="rect">
            <a:avLst/>
          </a:prstGeom>
          <a:noFill/>
          <a:ln w="9525">
            <a:noFill/>
            <a:miter lim="800000"/>
            <a:headEnd/>
            <a:tailEnd/>
          </a:ln>
        </p:spPr>
        <p:txBody>
          <a:bodyPr/>
          <a:lstStyle/>
          <a:p>
            <a:pPr marL="342900" indent="-342900">
              <a:lnSpc>
                <a:spcPct val="90000"/>
              </a:lnSpc>
              <a:spcBef>
                <a:spcPct val="20000"/>
              </a:spcBef>
              <a:buFontTx/>
              <a:buChar char="•"/>
            </a:pPr>
            <a:r>
              <a:rPr lang="en-US" sz="3600" b="1">
                <a:solidFill>
                  <a:schemeClr val="accent2"/>
                </a:solidFill>
              </a:rPr>
              <a:t>Why do you work?</a:t>
            </a:r>
            <a:r>
              <a:rPr lang="en-US" sz="2800" b="1">
                <a:solidFill>
                  <a:schemeClr val="accent2"/>
                </a:solidFill>
              </a:rPr>
              <a:t> 	</a:t>
            </a:r>
          </a:p>
          <a:p>
            <a:pPr marL="342900" indent="-342900">
              <a:spcBef>
                <a:spcPct val="20000"/>
              </a:spcBef>
            </a:pPr>
            <a:r>
              <a:rPr lang="en-US" sz="2800" b="1"/>
              <a:t>	</a:t>
            </a:r>
            <a:r>
              <a:rPr lang="en-US" sz="2800" b="1">
                <a:solidFill>
                  <a:srgbClr val="CC3300"/>
                </a:solidFill>
              </a:rPr>
              <a:t>1) To supplement the family income. 	</a:t>
            </a:r>
          </a:p>
          <a:p>
            <a:pPr marL="342900" indent="-342900">
              <a:spcBef>
                <a:spcPct val="20000"/>
              </a:spcBef>
            </a:pPr>
            <a:r>
              <a:rPr lang="en-US" sz="2800" b="1">
                <a:solidFill>
                  <a:srgbClr val="CC3300"/>
                </a:solidFill>
              </a:rPr>
              <a:t>	2) To have independent income of one's 	own.	</a:t>
            </a:r>
          </a:p>
          <a:p>
            <a:pPr marL="342900" indent="-342900">
              <a:spcBef>
                <a:spcPct val="20000"/>
              </a:spcBef>
            </a:pPr>
            <a:r>
              <a:rPr lang="en-US" sz="2800" b="1">
                <a:solidFill>
                  <a:srgbClr val="CC3300"/>
                </a:solidFill>
              </a:rPr>
              <a:t>    3) To achieve a position or status of one's 	own.					</a:t>
            </a:r>
          </a:p>
          <a:p>
            <a:pPr marL="342900" indent="-342900">
              <a:spcBef>
                <a:spcPct val="20000"/>
              </a:spcBef>
            </a:pPr>
            <a:r>
              <a:rPr lang="en-US" sz="2800" b="1">
                <a:solidFill>
                  <a:srgbClr val="CC3300"/>
                </a:solidFill>
              </a:rPr>
              <a:t>	4) To utilize plenty of spare time.		</a:t>
            </a:r>
          </a:p>
          <a:p>
            <a:pPr marL="342900" indent="-342900">
              <a:spcBef>
                <a:spcPct val="20000"/>
              </a:spcBef>
            </a:pPr>
            <a:r>
              <a:rPr lang="en-US" sz="2800" b="1">
                <a:solidFill>
                  <a:srgbClr val="CC3300"/>
                </a:solidFill>
              </a:rPr>
              <a:t>	5) To be away from the unhappy atmosphere of   	home.			</a:t>
            </a:r>
          </a:p>
          <a:p>
            <a:pPr marL="342900" indent="-342900">
              <a:spcBef>
                <a:spcPct val="20000"/>
              </a:spcBef>
            </a:pPr>
            <a:r>
              <a:rPr lang="en-US" sz="2800" b="1">
                <a:solidFill>
                  <a:srgbClr val="CC3300"/>
                </a:solidFill>
              </a:rPr>
              <a:t>	6) To escape from domestic work and get 	freedom to mix with people.</a:t>
            </a:r>
            <a:r>
              <a:rPr lang="en-US" sz="2800">
                <a:solidFill>
                  <a:srgbClr val="CC3300"/>
                </a:solidFill>
              </a:rPr>
              <a:t> </a:t>
            </a:r>
          </a:p>
        </p:txBody>
      </p:sp>
      <p:sp>
        <p:nvSpPr>
          <p:cNvPr id="6" name="Slide Number Placeholder 5"/>
          <p:cNvSpPr>
            <a:spLocks noGrp="1"/>
          </p:cNvSpPr>
          <p:nvPr>
            <p:ph type="sldNum" sz="quarter" idx="12"/>
          </p:nvPr>
        </p:nvSpPr>
        <p:spPr/>
        <p:txBody>
          <a:bodyPr/>
          <a:lstStyle/>
          <a:p>
            <a:pPr>
              <a:defRPr/>
            </a:pPr>
            <a:fld id="{B9CE309B-559D-454C-8A4B-EF4D0506BB2B}" type="slidenum">
              <a:rPr lang="en-US" smtClean="0"/>
              <a:pPr>
                <a:defRPr/>
              </a:pPr>
              <a:t>49</a:t>
            </a:fld>
            <a:endParaRPr lang="en-US"/>
          </a:p>
        </p:txBody>
      </p:sp>
      <p:sp>
        <p:nvSpPr>
          <p:cNvPr id="7" name="Footer Placeholder 6"/>
          <p:cNvSpPr>
            <a:spLocks noGrp="1"/>
          </p:cNvSpPr>
          <p:nvPr>
            <p:ph type="ftr" sz="quarter" idx="11"/>
          </p:nvPr>
        </p:nvSpPr>
        <p:spPr/>
        <p:txBody>
          <a:bodyPr/>
          <a:lstStyle/>
          <a:p>
            <a:pPr>
              <a:defRPr/>
            </a:pPr>
            <a:r>
              <a:rPr lang="en-US" smtClean="0"/>
              <a:t>MAMR 204 social research</a:t>
            </a:r>
            <a:endParaRPr lang="en-US"/>
          </a:p>
        </p:txBody>
      </p:sp>
      <p:sp>
        <p:nvSpPr>
          <p:cNvPr id="8" name="Date Placeholder 7"/>
          <p:cNvSpPr>
            <a:spLocks noGrp="1"/>
          </p:cNvSpPr>
          <p:nvPr>
            <p:ph type="dt" sz="half" idx="10"/>
          </p:nvPr>
        </p:nvSpPr>
        <p:spPr/>
        <p:txBody>
          <a:bodyPr/>
          <a:lstStyle/>
          <a:p>
            <a:pPr>
              <a:defRPr/>
            </a:pPr>
            <a:fld id="{4DB1BF67-E0D7-4A02-B76A-6ACA2A1FC158}" type="datetime9">
              <a:rPr lang="en-US" smtClean="0"/>
              <a:pPr>
                <a:defRPr/>
              </a:pPr>
              <a:t>7/27/2016 9:42:17 PM</a:t>
            </a:fld>
            <a:endParaRPr lang="en-US"/>
          </a:p>
        </p:txBody>
      </p:sp>
    </p:spTree>
  </p:cSld>
  <p:clrMapOvr>
    <a:masterClrMapping/>
  </p:clrMapOvr>
  <p:transition spd="slow">
    <p:pu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0" y="381000"/>
            <a:ext cx="9144000" cy="762000"/>
          </a:xfrm>
        </p:spPr>
        <p:txBody>
          <a:bodyPr/>
          <a:lstStyle/>
          <a:p>
            <a:pPr algn="ctr"/>
            <a:r>
              <a:rPr lang="en-US" sz="3600" b="1" dirty="0" smtClean="0">
                <a:solidFill>
                  <a:srgbClr val="FF33CC"/>
                </a:solidFill>
              </a:rPr>
              <a:t>Research Design: Meaning, Purpose, &amp; Criteria</a:t>
            </a:r>
          </a:p>
        </p:txBody>
      </p:sp>
      <p:sp>
        <p:nvSpPr>
          <p:cNvPr id="45059" name="Rectangle 3"/>
          <p:cNvSpPr>
            <a:spLocks noGrp="1" noChangeArrowheads="1"/>
          </p:cNvSpPr>
          <p:nvPr>
            <p:ph type="body" idx="1"/>
          </p:nvPr>
        </p:nvSpPr>
        <p:spPr>
          <a:xfrm>
            <a:off x="304800" y="1676400"/>
            <a:ext cx="8382000" cy="4724400"/>
          </a:xfrm>
        </p:spPr>
        <p:txBody>
          <a:bodyPr/>
          <a:lstStyle/>
          <a:p>
            <a:pPr eaLnBrk="1" hangingPunct="1"/>
            <a:r>
              <a:rPr lang="en-US" sz="2800" b="1" dirty="0" smtClean="0">
                <a:solidFill>
                  <a:srgbClr val="0066FF"/>
                </a:solidFill>
              </a:rPr>
              <a:t>A research design is a “Blue Print” of Research.</a:t>
            </a:r>
          </a:p>
          <a:p>
            <a:pPr eaLnBrk="1" hangingPunct="1"/>
            <a:r>
              <a:rPr lang="en-US" sz="2800" b="1" dirty="0" smtClean="0">
                <a:solidFill>
                  <a:srgbClr val="008000"/>
                </a:solidFill>
              </a:rPr>
              <a:t>Research design outlines how the research will be carried out. </a:t>
            </a:r>
          </a:p>
          <a:p>
            <a:pPr eaLnBrk="1" hangingPunct="1"/>
            <a:r>
              <a:rPr lang="en-US" sz="2800" b="1" dirty="0" smtClean="0">
                <a:solidFill>
                  <a:srgbClr val="0070C0"/>
                </a:solidFill>
              </a:rPr>
              <a:t>It addresses itself to certain key issues involved in carrying out the research (such as where, when, how and why the information is collected)</a:t>
            </a:r>
          </a:p>
          <a:p>
            <a:pPr eaLnBrk="1" hangingPunct="1"/>
            <a:r>
              <a:rPr lang="en-US" sz="2800" b="1" dirty="0" smtClean="0">
                <a:solidFill>
                  <a:srgbClr val="002060"/>
                </a:solidFill>
              </a:rPr>
              <a:t>Research design is a detailed plan of how the goals of research will be achieved</a:t>
            </a:r>
            <a:r>
              <a:rPr lang="en-US" sz="2800" dirty="0" smtClean="0">
                <a:solidFill>
                  <a:srgbClr val="00B0F0"/>
                </a:solidFill>
              </a:rPr>
              <a:t> </a:t>
            </a:r>
          </a:p>
          <a:p>
            <a:pPr eaLnBrk="1" hangingPunct="1"/>
            <a:endParaRPr lang="en-US" sz="2800" dirty="0" smtClean="0">
              <a:solidFill>
                <a:srgbClr val="FF0000"/>
              </a:solidFill>
            </a:endParaRPr>
          </a:p>
        </p:txBody>
      </p:sp>
      <p:sp>
        <p:nvSpPr>
          <p:cNvPr id="5" name="Slide Number Placeholder 4"/>
          <p:cNvSpPr>
            <a:spLocks noGrp="1"/>
          </p:cNvSpPr>
          <p:nvPr>
            <p:ph type="sldNum" sz="quarter" idx="12"/>
          </p:nvPr>
        </p:nvSpPr>
        <p:spPr/>
        <p:txBody>
          <a:bodyPr/>
          <a:lstStyle/>
          <a:p>
            <a:pPr>
              <a:defRPr/>
            </a:pPr>
            <a:fld id="{F8B50098-DBDB-4FB5-BE1E-4D04425F20F1}" type="slidenum">
              <a:rPr lang="en-US" smtClean="0"/>
              <a:pPr>
                <a:defRPr/>
              </a:pPr>
              <a:t>5</a:t>
            </a:fld>
            <a:endParaRPr lang="en-US"/>
          </a:p>
        </p:txBody>
      </p:sp>
      <p:sp>
        <p:nvSpPr>
          <p:cNvPr id="6" name="Footer Placeholder 5"/>
          <p:cNvSpPr>
            <a:spLocks noGrp="1"/>
          </p:cNvSpPr>
          <p:nvPr>
            <p:ph type="ftr" sz="quarter" idx="11"/>
          </p:nvPr>
        </p:nvSpPr>
        <p:spPr/>
        <p:txBody>
          <a:bodyPr/>
          <a:lstStyle/>
          <a:p>
            <a:pPr>
              <a:defRPr/>
            </a:pPr>
            <a:r>
              <a:rPr lang="en-US" smtClean="0"/>
              <a:t>MAMR 204 social research</a:t>
            </a:r>
            <a:endParaRPr lang="en-US"/>
          </a:p>
        </p:txBody>
      </p:sp>
      <p:sp>
        <p:nvSpPr>
          <p:cNvPr id="7" name="Date Placeholder 6"/>
          <p:cNvSpPr>
            <a:spLocks noGrp="1"/>
          </p:cNvSpPr>
          <p:nvPr>
            <p:ph type="dt" sz="half" idx="10"/>
          </p:nvPr>
        </p:nvSpPr>
        <p:spPr/>
        <p:txBody>
          <a:bodyPr/>
          <a:lstStyle/>
          <a:p>
            <a:pPr>
              <a:defRPr/>
            </a:pPr>
            <a:fld id="{FEBACF95-AEE3-4C7D-96FC-29078774D6C6}" type="datetime9">
              <a:rPr lang="en-US" smtClean="0"/>
              <a:pPr>
                <a:defRPr/>
              </a:pPr>
              <a:t>7/27/2016 9:42:12 PM</a:t>
            </a:fld>
            <a:endParaRPr lang="en-US"/>
          </a:p>
        </p:txBody>
      </p:sp>
    </p:spTree>
  </p:cSld>
  <p:clrMapOvr>
    <a:masterClrMapping/>
  </p:clrMapOvr>
  <p:transition spd="slow">
    <p:push/>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pPr eaLnBrk="1" hangingPunct="1"/>
            <a:r>
              <a:rPr lang="en-US" sz="3600" b="1" smtClean="0">
                <a:solidFill>
                  <a:srgbClr val="FF3300"/>
                </a:solidFill>
              </a:rPr>
              <a:t>FORMAT OF QUESTION / RESPONSE………</a:t>
            </a:r>
          </a:p>
        </p:txBody>
      </p:sp>
      <p:sp>
        <p:nvSpPr>
          <p:cNvPr id="121859" name="AutoShape 3"/>
          <p:cNvSpPr>
            <a:spLocks noChangeArrowheads="1"/>
          </p:cNvSpPr>
          <p:nvPr/>
        </p:nvSpPr>
        <p:spPr bwMode="auto">
          <a:xfrm>
            <a:off x="762000" y="762000"/>
            <a:ext cx="7924800" cy="1143000"/>
          </a:xfrm>
          <a:prstGeom prst="roundRect">
            <a:avLst>
              <a:gd name="adj" fmla="val 21667"/>
            </a:avLst>
          </a:prstGeom>
          <a:noFill/>
          <a:ln w="9525">
            <a:noFill/>
            <a:round/>
            <a:headEnd/>
            <a:tailEnd/>
          </a:ln>
        </p:spPr>
        <p:txBody>
          <a:bodyPr anchor="b"/>
          <a:lstStyle/>
          <a:p>
            <a:pPr algn="ctr"/>
            <a:endParaRPr lang="en-US" sz="4000">
              <a:solidFill>
                <a:srgbClr val="FF3300"/>
              </a:solidFill>
            </a:endParaRPr>
          </a:p>
        </p:txBody>
      </p:sp>
      <p:sp>
        <p:nvSpPr>
          <p:cNvPr id="121860" name="Rectangle 4"/>
          <p:cNvSpPr>
            <a:spLocks noChangeArrowheads="1"/>
          </p:cNvSpPr>
          <p:nvPr/>
        </p:nvSpPr>
        <p:spPr bwMode="auto">
          <a:xfrm>
            <a:off x="0" y="1905000"/>
            <a:ext cx="9525000" cy="4114800"/>
          </a:xfrm>
          <a:prstGeom prst="rect">
            <a:avLst/>
          </a:prstGeom>
          <a:noFill/>
          <a:ln w="9525">
            <a:noFill/>
            <a:miter lim="800000"/>
            <a:headEnd/>
            <a:tailEnd/>
          </a:ln>
        </p:spPr>
        <p:txBody>
          <a:bodyPr/>
          <a:lstStyle/>
          <a:p>
            <a:pPr marL="342900" indent="-342900">
              <a:lnSpc>
                <a:spcPct val="90000"/>
              </a:lnSpc>
              <a:spcBef>
                <a:spcPct val="20000"/>
              </a:spcBef>
              <a:buFontTx/>
              <a:buChar char="•"/>
            </a:pPr>
            <a:endParaRPr lang="en-US" sz="4400" b="1">
              <a:solidFill>
                <a:srgbClr val="FF00FF"/>
              </a:solidFill>
            </a:endParaRPr>
          </a:p>
          <a:p>
            <a:pPr marL="342900" indent="-342900">
              <a:lnSpc>
                <a:spcPct val="90000"/>
              </a:lnSpc>
              <a:spcBef>
                <a:spcPct val="20000"/>
              </a:spcBef>
              <a:buFontTx/>
              <a:buChar char="•"/>
            </a:pPr>
            <a:r>
              <a:rPr lang="en-US" sz="4000" b="1">
                <a:solidFill>
                  <a:srgbClr val="FF00FF"/>
                </a:solidFill>
              </a:rPr>
              <a:t>  Factual Questions</a:t>
            </a:r>
          </a:p>
          <a:p>
            <a:pPr marL="342900" indent="-342900">
              <a:lnSpc>
                <a:spcPct val="90000"/>
              </a:lnSpc>
              <a:spcBef>
                <a:spcPct val="20000"/>
              </a:spcBef>
            </a:pPr>
            <a:r>
              <a:rPr lang="en-US" sz="4000" b="1">
                <a:solidFill>
                  <a:schemeClr val="accent2"/>
                </a:solidFill>
              </a:rPr>
              <a:t>		What is your age? </a:t>
            </a:r>
          </a:p>
          <a:p>
            <a:pPr marL="342900" indent="-342900">
              <a:lnSpc>
                <a:spcPct val="90000"/>
              </a:lnSpc>
              <a:spcBef>
                <a:spcPct val="20000"/>
              </a:spcBef>
              <a:buFontTx/>
              <a:buChar char="•"/>
            </a:pPr>
            <a:r>
              <a:rPr lang="en-US" sz="4000" b="1">
                <a:solidFill>
                  <a:srgbClr val="FF3300"/>
                </a:solidFill>
              </a:rPr>
              <a:t>  Opinion/Attitude Questions</a:t>
            </a:r>
          </a:p>
          <a:p>
            <a:pPr marL="342900" indent="-342900">
              <a:lnSpc>
                <a:spcPct val="90000"/>
              </a:lnSpc>
              <a:spcBef>
                <a:spcPct val="20000"/>
              </a:spcBef>
            </a:pPr>
            <a:r>
              <a:rPr lang="en-US" sz="4000" b="1">
                <a:solidFill>
                  <a:srgbClr val="FF3300"/>
                </a:solidFill>
              </a:rPr>
              <a:t>		</a:t>
            </a:r>
            <a:r>
              <a:rPr lang="en-US" sz="4000" b="1">
                <a:solidFill>
                  <a:srgbClr val="FF0066"/>
                </a:solidFill>
              </a:rPr>
              <a:t>“What do you think of cell phone 	   	  offered by Tata Indicom”</a:t>
            </a:r>
          </a:p>
        </p:txBody>
      </p:sp>
      <p:sp>
        <p:nvSpPr>
          <p:cNvPr id="6" name="Slide Number Placeholder 5"/>
          <p:cNvSpPr>
            <a:spLocks noGrp="1"/>
          </p:cNvSpPr>
          <p:nvPr>
            <p:ph type="sldNum" sz="quarter" idx="12"/>
          </p:nvPr>
        </p:nvSpPr>
        <p:spPr/>
        <p:txBody>
          <a:bodyPr/>
          <a:lstStyle/>
          <a:p>
            <a:pPr>
              <a:defRPr/>
            </a:pPr>
            <a:fld id="{DB8749F1-B066-445F-B1DF-DD6535BAA941}" type="slidenum">
              <a:rPr lang="en-US" smtClean="0"/>
              <a:pPr>
                <a:defRPr/>
              </a:pPr>
              <a:t>50</a:t>
            </a:fld>
            <a:endParaRPr lang="en-US"/>
          </a:p>
        </p:txBody>
      </p:sp>
      <p:sp>
        <p:nvSpPr>
          <p:cNvPr id="7" name="Footer Placeholder 6"/>
          <p:cNvSpPr>
            <a:spLocks noGrp="1"/>
          </p:cNvSpPr>
          <p:nvPr>
            <p:ph type="ftr" sz="quarter" idx="11"/>
          </p:nvPr>
        </p:nvSpPr>
        <p:spPr/>
        <p:txBody>
          <a:bodyPr/>
          <a:lstStyle/>
          <a:p>
            <a:pPr>
              <a:defRPr/>
            </a:pPr>
            <a:r>
              <a:rPr lang="en-US" smtClean="0"/>
              <a:t>MAMR 204 social research</a:t>
            </a:r>
            <a:endParaRPr lang="en-US"/>
          </a:p>
        </p:txBody>
      </p:sp>
      <p:sp>
        <p:nvSpPr>
          <p:cNvPr id="8" name="Date Placeholder 7"/>
          <p:cNvSpPr>
            <a:spLocks noGrp="1"/>
          </p:cNvSpPr>
          <p:nvPr>
            <p:ph type="dt" sz="half" idx="10"/>
          </p:nvPr>
        </p:nvSpPr>
        <p:spPr/>
        <p:txBody>
          <a:bodyPr/>
          <a:lstStyle/>
          <a:p>
            <a:pPr>
              <a:defRPr/>
            </a:pPr>
            <a:fld id="{AD47CEAE-EF98-4B9F-A372-E02A47B56EE3}" type="datetime9">
              <a:rPr lang="en-US" smtClean="0"/>
              <a:pPr>
                <a:defRPr/>
              </a:pPr>
              <a:t>7/27/2016 9:42:17 PM</a:t>
            </a:fld>
            <a:endParaRPr lang="en-US"/>
          </a:p>
        </p:txBody>
      </p:sp>
    </p:spTree>
  </p:cSld>
  <p:clrMapOvr>
    <a:masterClrMapping/>
  </p:clrMapOvr>
  <p:transition spd="slow">
    <p:push/>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ChangeArrowheads="1"/>
          </p:cNvSpPr>
          <p:nvPr/>
        </p:nvSpPr>
        <p:spPr bwMode="auto">
          <a:xfrm>
            <a:off x="1370013" y="301625"/>
            <a:ext cx="7313612" cy="1143000"/>
          </a:xfrm>
          <a:prstGeom prst="rect">
            <a:avLst/>
          </a:prstGeom>
          <a:noFill/>
          <a:ln w="9525">
            <a:noFill/>
            <a:miter lim="800000"/>
            <a:headEnd/>
            <a:tailEnd/>
          </a:ln>
        </p:spPr>
        <p:txBody>
          <a:bodyPr anchor="b"/>
          <a:lstStyle/>
          <a:p>
            <a:pPr algn="ctr"/>
            <a:r>
              <a:rPr lang="en-US" sz="6000" b="1">
                <a:solidFill>
                  <a:schemeClr val="tx2"/>
                </a:solidFill>
              </a:rPr>
              <a:t/>
            </a:r>
            <a:br>
              <a:rPr lang="en-US" sz="6000" b="1">
                <a:solidFill>
                  <a:schemeClr val="tx2"/>
                </a:solidFill>
              </a:rPr>
            </a:br>
            <a:r>
              <a:rPr lang="en-US" sz="4000" b="1">
                <a:solidFill>
                  <a:srgbClr val="FF3300"/>
                </a:solidFill>
              </a:rPr>
              <a:t>SEQUENCE OF QUESTIONS</a:t>
            </a:r>
            <a:r>
              <a:rPr lang="en-US" sz="4400">
                <a:solidFill>
                  <a:schemeClr val="tx2"/>
                </a:solidFill>
              </a:rPr>
              <a:t> </a:t>
            </a:r>
          </a:p>
        </p:txBody>
      </p:sp>
      <p:sp>
        <p:nvSpPr>
          <p:cNvPr id="122883" name="Rectangle 3"/>
          <p:cNvSpPr>
            <a:spLocks noChangeArrowheads="1"/>
          </p:cNvSpPr>
          <p:nvPr/>
        </p:nvSpPr>
        <p:spPr bwMode="auto">
          <a:xfrm>
            <a:off x="1370013" y="1827213"/>
            <a:ext cx="7313612" cy="4114800"/>
          </a:xfrm>
          <a:prstGeom prst="rect">
            <a:avLst/>
          </a:prstGeom>
          <a:noFill/>
          <a:ln w="9525">
            <a:noFill/>
            <a:miter lim="800000"/>
            <a:headEnd/>
            <a:tailEnd/>
          </a:ln>
        </p:spPr>
        <p:txBody>
          <a:bodyPr/>
          <a:lstStyle/>
          <a:p>
            <a:pPr marL="742950" lvl="1" indent="-285750">
              <a:spcBef>
                <a:spcPct val="20000"/>
              </a:spcBef>
              <a:buFontTx/>
              <a:buChar char="–"/>
            </a:pPr>
            <a:r>
              <a:rPr lang="en-US" sz="4600" b="1">
                <a:solidFill>
                  <a:srgbClr val="FF0066"/>
                </a:solidFill>
              </a:rPr>
              <a:t>Simple to Complex</a:t>
            </a:r>
          </a:p>
          <a:p>
            <a:pPr marL="742950" lvl="1" indent="-285750">
              <a:spcBef>
                <a:spcPct val="20000"/>
              </a:spcBef>
              <a:buFontTx/>
              <a:buChar char="–"/>
            </a:pPr>
            <a:r>
              <a:rPr lang="en-US" sz="4600" b="1">
                <a:solidFill>
                  <a:srgbClr val="CC3300"/>
                </a:solidFill>
              </a:rPr>
              <a:t>Logical</a:t>
            </a:r>
          </a:p>
          <a:p>
            <a:pPr marL="742950" lvl="1" indent="-285750">
              <a:spcBef>
                <a:spcPct val="20000"/>
              </a:spcBef>
              <a:buFontTx/>
              <a:buChar char="–"/>
            </a:pPr>
            <a:r>
              <a:rPr lang="en-US" sz="4600" b="1">
                <a:solidFill>
                  <a:srgbClr val="FF00FF"/>
                </a:solidFill>
              </a:rPr>
              <a:t>Sections</a:t>
            </a:r>
          </a:p>
          <a:p>
            <a:pPr marL="742950" lvl="1" indent="-285750">
              <a:spcBef>
                <a:spcPct val="20000"/>
              </a:spcBef>
              <a:buFontTx/>
              <a:buChar char="–"/>
            </a:pPr>
            <a:r>
              <a:rPr lang="en-US" sz="4600" b="1">
                <a:solidFill>
                  <a:schemeClr val="accent1"/>
                </a:solidFill>
              </a:rPr>
              <a:t>Subsections</a:t>
            </a:r>
          </a:p>
        </p:txBody>
      </p:sp>
      <p:sp>
        <p:nvSpPr>
          <p:cNvPr id="5" name="Slide Number Placeholder 4"/>
          <p:cNvSpPr>
            <a:spLocks noGrp="1"/>
          </p:cNvSpPr>
          <p:nvPr>
            <p:ph type="sldNum" sz="quarter" idx="12"/>
          </p:nvPr>
        </p:nvSpPr>
        <p:spPr/>
        <p:txBody>
          <a:bodyPr/>
          <a:lstStyle/>
          <a:p>
            <a:pPr>
              <a:defRPr/>
            </a:pPr>
            <a:fld id="{FBCCDF3B-06C9-4F94-962A-184A3816B8A3}" type="slidenum">
              <a:rPr lang="en-US" smtClean="0"/>
              <a:pPr>
                <a:defRPr/>
              </a:pPr>
              <a:t>51</a:t>
            </a:fld>
            <a:endParaRPr lang="en-US"/>
          </a:p>
        </p:txBody>
      </p:sp>
      <p:sp>
        <p:nvSpPr>
          <p:cNvPr id="6" name="Footer Placeholder 5"/>
          <p:cNvSpPr>
            <a:spLocks noGrp="1"/>
          </p:cNvSpPr>
          <p:nvPr>
            <p:ph type="ftr" sz="quarter" idx="11"/>
          </p:nvPr>
        </p:nvSpPr>
        <p:spPr/>
        <p:txBody>
          <a:bodyPr/>
          <a:lstStyle/>
          <a:p>
            <a:pPr>
              <a:defRPr/>
            </a:pPr>
            <a:r>
              <a:rPr lang="en-US" smtClean="0"/>
              <a:t>MAMR 204 social research</a:t>
            </a:r>
            <a:endParaRPr lang="en-US"/>
          </a:p>
        </p:txBody>
      </p:sp>
      <p:sp>
        <p:nvSpPr>
          <p:cNvPr id="7" name="Date Placeholder 6"/>
          <p:cNvSpPr>
            <a:spLocks noGrp="1"/>
          </p:cNvSpPr>
          <p:nvPr>
            <p:ph type="dt" sz="half" idx="10"/>
          </p:nvPr>
        </p:nvSpPr>
        <p:spPr/>
        <p:txBody>
          <a:bodyPr/>
          <a:lstStyle/>
          <a:p>
            <a:pPr>
              <a:defRPr/>
            </a:pPr>
            <a:fld id="{F0EF74BB-3586-4196-B109-DA00B9F43B3A}" type="datetime9">
              <a:rPr lang="en-US" smtClean="0"/>
              <a:pPr>
                <a:defRPr/>
              </a:pPr>
              <a:t>7/27/2016 9:42:17 PM</a:t>
            </a:fld>
            <a:endParaRPr lang="en-US"/>
          </a:p>
        </p:txBody>
      </p:sp>
    </p:spTree>
  </p:cSld>
  <p:clrMapOvr>
    <a:masterClrMapping/>
  </p:clrMapOvr>
  <p:transition spd="slow">
    <p:push/>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ChangeArrowheads="1"/>
          </p:cNvSpPr>
          <p:nvPr/>
        </p:nvSpPr>
        <p:spPr bwMode="auto">
          <a:xfrm>
            <a:off x="914400" y="277813"/>
            <a:ext cx="7772400" cy="1143000"/>
          </a:xfrm>
          <a:prstGeom prst="rect">
            <a:avLst/>
          </a:prstGeom>
          <a:noFill/>
          <a:ln w="9525">
            <a:noFill/>
            <a:miter lim="800000"/>
            <a:headEnd/>
            <a:tailEnd/>
          </a:ln>
        </p:spPr>
        <p:txBody>
          <a:bodyPr anchor="ctr"/>
          <a:lstStyle/>
          <a:p>
            <a:pPr algn="ctr"/>
            <a:r>
              <a:rPr lang="en-US" sz="3600" b="1">
                <a:solidFill>
                  <a:schemeClr val="accent2"/>
                </a:solidFill>
              </a:rPr>
              <a:t>QUESTIONS TO BE AVOIDED</a:t>
            </a:r>
          </a:p>
        </p:txBody>
      </p:sp>
      <p:sp>
        <p:nvSpPr>
          <p:cNvPr id="123907" name="Rectangle 3"/>
          <p:cNvSpPr>
            <a:spLocks noChangeArrowheads="1"/>
          </p:cNvSpPr>
          <p:nvPr/>
        </p:nvSpPr>
        <p:spPr bwMode="auto">
          <a:xfrm>
            <a:off x="0" y="1600200"/>
            <a:ext cx="9144000" cy="4530725"/>
          </a:xfrm>
          <a:prstGeom prst="rect">
            <a:avLst/>
          </a:prstGeom>
          <a:noFill/>
          <a:ln w="9525">
            <a:noFill/>
            <a:miter lim="800000"/>
            <a:headEnd/>
            <a:tailEnd/>
          </a:ln>
        </p:spPr>
        <p:txBody>
          <a:bodyPr/>
          <a:lstStyle/>
          <a:p>
            <a:pPr marL="342900" indent="-342900">
              <a:spcBef>
                <a:spcPct val="20000"/>
              </a:spcBef>
              <a:buFontTx/>
              <a:buChar char="•"/>
            </a:pPr>
            <a:r>
              <a:rPr lang="en-US" sz="4000" b="1">
                <a:solidFill>
                  <a:srgbClr val="FF0066"/>
                </a:solidFill>
              </a:rPr>
              <a:t>Leading Questions</a:t>
            </a:r>
            <a:r>
              <a:rPr lang="en-US" sz="4000" b="1"/>
              <a:t> </a:t>
            </a:r>
          </a:p>
          <a:p>
            <a:pPr marL="342900" indent="-342900">
              <a:spcBef>
                <a:spcPct val="20000"/>
              </a:spcBef>
            </a:pPr>
            <a:r>
              <a:rPr lang="en-US" sz="4000" b="1"/>
              <a:t>		</a:t>
            </a:r>
            <a:r>
              <a:rPr lang="en-US" sz="3200" b="1">
                <a:solidFill>
                  <a:srgbClr val="CC3300"/>
                </a:solidFill>
              </a:rPr>
              <a:t>“Are you satisfied with your job?”</a:t>
            </a:r>
            <a:r>
              <a:rPr lang="en-US" sz="3200">
                <a:solidFill>
                  <a:srgbClr val="CC3300"/>
                </a:solidFill>
              </a:rPr>
              <a:t> </a:t>
            </a:r>
            <a:endParaRPr lang="en-US" sz="4000" b="1">
              <a:solidFill>
                <a:srgbClr val="CC3300"/>
              </a:solidFill>
            </a:endParaRPr>
          </a:p>
          <a:p>
            <a:pPr marL="342900" indent="-342900">
              <a:spcBef>
                <a:spcPct val="20000"/>
              </a:spcBef>
              <a:buFontTx/>
              <a:buChar char="•"/>
            </a:pPr>
            <a:r>
              <a:rPr lang="en-US" sz="4000" b="1">
                <a:solidFill>
                  <a:schemeClr val="accent2"/>
                </a:solidFill>
              </a:rPr>
              <a:t>Threatening Questions</a:t>
            </a:r>
          </a:p>
          <a:p>
            <a:pPr marL="342900" indent="-342900">
              <a:spcBef>
                <a:spcPct val="20000"/>
              </a:spcBef>
            </a:pPr>
            <a:r>
              <a:rPr lang="en-US" sz="4000" b="1"/>
              <a:t>		</a:t>
            </a:r>
            <a:r>
              <a:rPr lang="en-US" sz="4000" b="1">
                <a:solidFill>
                  <a:srgbClr val="CC3300"/>
                </a:solidFill>
              </a:rPr>
              <a:t>Q</a:t>
            </a:r>
            <a:r>
              <a:rPr lang="en-US" sz="3200" b="1">
                <a:solidFill>
                  <a:srgbClr val="CC3300"/>
                </a:solidFill>
              </a:rPr>
              <a:t>uestions that inquires about the</a:t>
            </a:r>
          </a:p>
          <a:p>
            <a:pPr marL="342900" indent="-342900">
              <a:spcBef>
                <a:spcPct val="20000"/>
              </a:spcBef>
            </a:pPr>
            <a:r>
              <a:rPr lang="en-US" sz="3200" b="1">
                <a:solidFill>
                  <a:srgbClr val="CC3300"/>
                </a:solidFill>
              </a:rPr>
              <a:t>		   respondent's gambling habits,  	   		   drinking habits, child abuse or 		   		   sexual behaviours.</a:t>
            </a:r>
            <a:endParaRPr lang="en-US" sz="4000" b="1">
              <a:solidFill>
                <a:srgbClr val="CC3300"/>
              </a:solidFill>
            </a:endParaRPr>
          </a:p>
        </p:txBody>
      </p:sp>
      <p:sp>
        <p:nvSpPr>
          <p:cNvPr id="5" name="Slide Number Placeholder 4"/>
          <p:cNvSpPr>
            <a:spLocks noGrp="1"/>
          </p:cNvSpPr>
          <p:nvPr>
            <p:ph type="sldNum" sz="quarter" idx="12"/>
          </p:nvPr>
        </p:nvSpPr>
        <p:spPr/>
        <p:txBody>
          <a:bodyPr/>
          <a:lstStyle/>
          <a:p>
            <a:pPr>
              <a:defRPr/>
            </a:pPr>
            <a:fld id="{56438F6D-6DCB-4A19-9419-B6380565CD98}" type="slidenum">
              <a:rPr lang="en-US" smtClean="0"/>
              <a:pPr>
                <a:defRPr/>
              </a:pPr>
              <a:t>52</a:t>
            </a:fld>
            <a:endParaRPr lang="en-US"/>
          </a:p>
        </p:txBody>
      </p:sp>
      <p:sp>
        <p:nvSpPr>
          <p:cNvPr id="6" name="Footer Placeholder 5"/>
          <p:cNvSpPr>
            <a:spLocks noGrp="1"/>
          </p:cNvSpPr>
          <p:nvPr>
            <p:ph type="ftr" sz="quarter" idx="11"/>
          </p:nvPr>
        </p:nvSpPr>
        <p:spPr/>
        <p:txBody>
          <a:bodyPr/>
          <a:lstStyle/>
          <a:p>
            <a:pPr>
              <a:defRPr/>
            </a:pPr>
            <a:r>
              <a:rPr lang="en-US" smtClean="0"/>
              <a:t>MAMR 204 social research</a:t>
            </a:r>
            <a:endParaRPr lang="en-US"/>
          </a:p>
        </p:txBody>
      </p:sp>
      <p:sp>
        <p:nvSpPr>
          <p:cNvPr id="7" name="Date Placeholder 6"/>
          <p:cNvSpPr>
            <a:spLocks noGrp="1"/>
          </p:cNvSpPr>
          <p:nvPr>
            <p:ph type="dt" sz="half" idx="10"/>
          </p:nvPr>
        </p:nvSpPr>
        <p:spPr/>
        <p:txBody>
          <a:bodyPr/>
          <a:lstStyle/>
          <a:p>
            <a:pPr>
              <a:defRPr/>
            </a:pPr>
            <a:fld id="{C56927B6-0036-48EA-9578-5CEE81BEC932}" type="datetime9">
              <a:rPr lang="en-US" smtClean="0"/>
              <a:pPr>
                <a:defRPr/>
              </a:pPr>
              <a:t>7/27/2016 9:42:17 PM</a:t>
            </a:fld>
            <a:endParaRPr lang="en-US"/>
          </a:p>
        </p:txBody>
      </p:sp>
    </p:spTree>
  </p:cSld>
  <p:clrMapOvr>
    <a:masterClrMapping/>
  </p:clrMapOvr>
  <p:transition spd="slow">
    <p:push/>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ChangeArrowheads="1"/>
          </p:cNvSpPr>
          <p:nvPr/>
        </p:nvSpPr>
        <p:spPr bwMode="auto">
          <a:xfrm>
            <a:off x="457200" y="838200"/>
            <a:ext cx="7848600" cy="1143000"/>
          </a:xfrm>
          <a:prstGeom prst="rect">
            <a:avLst/>
          </a:prstGeom>
          <a:noFill/>
          <a:ln w="9525">
            <a:noFill/>
            <a:miter lim="800000"/>
            <a:headEnd/>
            <a:tailEnd/>
          </a:ln>
        </p:spPr>
        <p:txBody>
          <a:bodyPr anchor="ctr"/>
          <a:lstStyle/>
          <a:p>
            <a:pPr algn="ctr"/>
            <a:r>
              <a:rPr lang="en-US" sz="3600" b="1" dirty="0">
                <a:solidFill>
                  <a:srgbClr val="FF33CC"/>
                </a:solidFill>
              </a:rPr>
              <a:t>QUESTIONS TO BE AVOIDED</a:t>
            </a:r>
          </a:p>
        </p:txBody>
      </p:sp>
      <p:sp>
        <p:nvSpPr>
          <p:cNvPr id="124931" name="Rectangle 3"/>
          <p:cNvSpPr>
            <a:spLocks noChangeArrowheads="1"/>
          </p:cNvSpPr>
          <p:nvPr/>
        </p:nvSpPr>
        <p:spPr bwMode="auto">
          <a:xfrm>
            <a:off x="762000" y="1981200"/>
            <a:ext cx="7693025" cy="3724275"/>
          </a:xfrm>
          <a:prstGeom prst="rect">
            <a:avLst/>
          </a:prstGeom>
          <a:noFill/>
          <a:ln w="9525">
            <a:noFill/>
            <a:miter lim="800000"/>
            <a:headEnd/>
            <a:tailEnd/>
          </a:ln>
        </p:spPr>
        <p:txBody>
          <a:bodyPr/>
          <a:lstStyle/>
          <a:p>
            <a:pPr marL="342900" indent="-342900">
              <a:spcBef>
                <a:spcPct val="20000"/>
              </a:spcBef>
              <a:buFontTx/>
              <a:buChar char="•"/>
            </a:pPr>
            <a:r>
              <a:rPr lang="en-US" sz="2400" b="1" dirty="0">
                <a:solidFill>
                  <a:srgbClr val="FF0000"/>
                </a:solidFill>
              </a:rPr>
              <a:t>Double Barreled</a:t>
            </a:r>
          </a:p>
          <a:p>
            <a:pPr marL="342900" indent="-342900">
              <a:spcBef>
                <a:spcPct val="20000"/>
              </a:spcBef>
            </a:pPr>
            <a:r>
              <a:rPr lang="en-US" sz="2400" dirty="0" smtClean="0">
                <a:solidFill>
                  <a:srgbClr val="002060"/>
                </a:solidFill>
              </a:rPr>
              <a:t>“</a:t>
            </a:r>
            <a:r>
              <a:rPr lang="en-US" sz="2400" b="1" dirty="0">
                <a:solidFill>
                  <a:srgbClr val="002060"/>
                </a:solidFill>
              </a:rPr>
              <a:t>Women should stay at home and take care of their children and other family members and  stop taking up employment outside</a:t>
            </a:r>
            <a:r>
              <a:rPr lang="en-US" sz="2400" b="1" dirty="0" smtClean="0">
                <a:solidFill>
                  <a:srgbClr val="002060"/>
                </a:solidFill>
              </a:rPr>
              <a:t>.” Do you agree?</a:t>
            </a:r>
          </a:p>
          <a:p>
            <a:pPr marL="342900" indent="-342900">
              <a:spcBef>
                <a:spcPct val="20000"/>
              </a:spcBef>
            </a:pPr>
            <a:r>
              <a:rPr lang="en-US" sz="2400" b="1" dirty="0" smtClean="0">
                <a:solidFill>
                  <a:srgbClr val="0070C0"/>
                </a:solidFill>
              </a:rPr>
              <a:t>If they agree, it implies that they do not support employment of women outside. If they disagree, does it imply that they do not want to take care of their children?</a:t>
            </a:r>
            <a:endParaRPr lang="en-US" sz="2400" b="1" dirty="0">
              <a:solidFill>
                <a:srgbClr val="0070C0"/>
              </a:solidFill>
            </a:endParaRPr>
          </a:p>
        </p:txBody>
      </p:sp>
      <p:sp>
        <p:nvSpPr>
          <p:cNvPr id="5" name="Slide Number Placeholder 4"/>
          <p:cNvSpPr>
            <a:spLocks noGrp="1"/>
          </p:cNvSpPr>
          <p:nvPr>
            <p:ph type="sldNum" sz="quarter" idx="12"/>
          </p:nvPr>
        </p:nvSpPr>
        <p:spPr/>
        <p:txBody>
          <a:bodyPr/>
          <a:lstStyle/>
          <a:p>
            <a:pPr>
              <a:defRPr/>
            </a:pPr>
            <a:fld id="{4F8D93CB-61F3-4015-9896-1E62CE90F3AB}" type="slidenum">
              <a:rPr lang="en-US" smtClean="0"/>
              <a:pPr>
                <a:defRPr/>
              </a:pPr>
              <a:t>53</a:t>
            </a:fld>
            <a:endParaRPr lang="en-US"/>
          </a:p>
        </p:txBody>
      </p:sp>
      <p:sp>
        <p:nvSpPr>
          <p:cNvPr id="6" name="Footer Placeholder 5"/>
          <p:cNvSpPr>
            <a:spLocks noGrp="1"/>
          </p:cNvSpPr>
          <p:nvPr>
            <p:ph type="ftr" sz="quarter" idx="11"/>
          </p:nvPr>
        </p:nvSpPr>
        <p:spPr/>
        <p:txBody>
          <a:bodyPr/>
          <a:lstStyle/>
          <a:p>
            <a:pPr>
              <a:defRPr/>
            </a:pPr>
            <a:r>
              <a:rPr lang="en-US" smtClean="0"/>
              <a:t>MAMR 204 social research</a:t>
            </a:r>
            <a:endParaRPr lang="en-US"/>
          </a:p>
        </p:txBody>
      </p:sp>
      <p:sp>
        <p:nvSpPr>
          <p:cNvPr id="7" name="Date Placeholder 6"/>
          <p:cNvSpPr>
            <a:spLocks noGrp="1"/>
          </p:cNvSpPr>
          <p:nvPr>
            <p:ph type="dt" sz="half" idx="10"/>
          </p:nvPr>
        </p:nvSpPr>
        <p:spPr/>
        <p:txBody>
          <a:bodyPr/>
          <a:lstStyle/>
          <a:p>
            <a:pPr>
              <a:defRPr/>
            </a:pPr>
            <a:fld id="{DED8C1D2-7870-45A3-A7A0-B1676469CD99}" type="datetime9">
              <a:rPr lang="en-US" smtClean="0"/>
              <a:pPr>
                <a:defRPr/>
              </a:pPr>
              <a:t>7/27/2016 9:42:17 PM</a:t>
            </a:fld>
            <a:endParaRPr lang="en-US"/>
          </a:p>
        </p:txBody>
      </p:sp>
    </p:spTree>
  </p:cSld>
  <p:clrMapOvr>
    <a:masterClrMapping/>
  </p:clrMapOvr>
  <p:transition spd="slow">
    <p:push/>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pPr eaLnBrk="1" hangingPunct="1"/>
            <a:r>
              <a:rPr lang="en-US" b="1" smtClean="0">
                <a:solidFill>
                  <a:srgbClr val="FF3300"/>
                </a:solidFill>
              </a:rPr>
              <a:t>ANSWERS TO BE AVOIDED</a:t>
            </a:r>
          </a:p>
        </p:txBody>
      </p:sp>
      <p:sp>
        <p:nvSpPr>
          <p:cNvPr id="125955" name="Rectangle 3"/>
          <p:cNvSpPr>
            <a:spLocks noChangeArrowheads="1"/>
          </p:cNvSpPr>
          <p:nvPr/>
        </p:nvSpPr>
        <p:spPr bwMode="auto">
          <a:xfrm>
            <a:off x="1150938" y="214313"/>
            <a:ext cx="7793037" cy="1462087"/>
          </a:xfrm>
          <a:prstGeom prst="rect">
            <a:avLst/>
          </a:prstGeom>
          <a:noFill/>
          <a:ln w="9525">
            <a:noFill/>
            <a:miter lim="800000"/>
            <a:headEnd/>
            <a:tailEnd/>
          </a:ln>
        </p:spPr>
        <p:txBody>
          <a:bodyPr anchor="b"/>
          <a:lstStyle/>
          <a:p>
            <a:pPr algn="ctr"/>
            <a:endParaRPr lang="en-US" sz="4400" b="1">
              <a:solidFill>
                <a:srgbClr val="FF3300"/>
              </a:solidFill>
            </a:endParaRPr>
          </a:p>
        </p:txBody>
      </p:sp>
      <p:sp>
        <p:nvSpPr>
          <p:cNvPr id="125956" name="Rectangle 4"/>
          <p:cNvSpPr>
            <a:spLocks noChangeArrowheads="1"/>
          </p:cNvSpPr>
          <p:nvPr/>
        </p:nvSpPr>
        <p:spPr bwMode="auto">
          <a:xfrm>
            <a:off x="1182688" y="2017713"/>
            <a:ext cx="7772400" cy="4114800"/>
          </a:xfrm>
          <a:prstGeom prst="rect">
            <a:avLst/>
          </a:prstGeom>
          <a:noFill/>
          <a:ln w="9525">
            <a:noFill/>
            <a:miter lim="800000"/>
            <a:headEnd/>
            <a:tailEnd/>
          </a:ln>
        </p:spPr>
        <p:txBody>
          <a:bodyPr/>
          <a:lstStyle/>
          <a:p>
            <a:pPr marL="342900" indent="-342900">
              <a:spcBef>
                <a:spcPct val="20000"/>
              </a:spcBef>
              <a:buFontTx/>
              <a:buChar char="•"/>
            </a:pPr>
            <a:r>
              <a:rPr lang="en-US" sz="3600" b="1">
                <a:solidFill>
                  <a:srgbClr val="FF0066"/>
                </a:solidFill>
              </a:rPr>
              <a:t>No Response</a:t>
            </a:r>
          </a:p>
          <a:p>
            <a:pPr marL="342900" indent="-342900">
              <a:spcBef>
                <a:spcPct val="20000"/>
              </a:spcBef>
              <a:buFontTx/>
              <a:buChar char="•"/>
            </a:pPr>
            <a:r>
              <a:rPr lang="en-US" sz="3600" b="1">
                <a:solidFill>
                  <a:srgbClr val="FF3300"/>
                </a:solidFill>
              </a:rPr>
              <a:t>Don’t know</a:t>
            </a:r>
          </a:p>
          <a:p>
            <a:pPr marL="342900" indent="-342900">
              <a:spcBef>
                <a:spcPct val="20000"/>
              </a:spcBef>
              <a:buFontTx/>
              <a:buChar char="•"/>
            </a:pPr>
            <a:r>
              <a:rPr lang="en-US" sz="3600" b="1">
                <a:solidFill>
                  <a:srgbClr val="FF00FF"/>
                </a:solidFill>
              </a:rPr>
              <a:t>Indifferent</a:t>
            </a:r>
          </a:p>
          <a:p>
            <a:pPr marL="342900" indent="-342900">
              <a:spcBef>
                <a:spcPct val="20000"/>
              </a:spcBef>
              <a:buFontTx/>
              <a:buChar char="•"/>
            </a:pPr>
            <a:r>
              <a:rPr lang="en-US" sz="3600" b="1">
                <a:solidFill>
                  <a:schemeClr val="accent2"/>
                </a:solidFill>
              </a:rPr>
              <a:t>Undecided</a:t>
            </a:r>
          </a:p>
          <a:p>
            <a:pPr marL="342900" indent="-342900">
              <a:spcBef>
                <a:spcPct val="20000"/>
              </a:spcBef>
              <a:buFontTx/>
              <a:buChar char="•"/>
            </a:pPr>
            <a:endParaRPr lang="en-US" sz="3600">
              <a:solidFill>
                <a:schemeClr val="accent2"/>
              </a:solidFill>
            </a:endParaRPr>
          </a:p>
        </p:txBody>
      </p:sp>
      <p:sp>
        <p:nvSpPr>
          <p:cNvPr id="6" name="Slide Number Placeholder 5"/>
          <p:cNvSpPr>
            <a:spLocks noGrp="1"/>
          </p:cNvSpPr>
          <p:nvPr>
            <p:ph type="sldNum" sz="quarter" idx="12"/>
          </p:nvPr>
        </p:nvSpPr>
        <p:spPr/>
        <p:txBody>
          <a:bodyPr/>
          <a:lstStyle/>
          <a:p>
            <a:pPr>
              <a:defRPr/>
            </a:pPr>
            <a:fld id="{E0F6684B-128E-4BBF-8737-FA1118A42E31}" type="slidenum">
              <a:rPr lang="en-US" smtClean="0"/>
              <a:pPr>
                <a:defRPr/>
              </a:pPr>
              <a:t>54</a:t>
            </a:fld>
            <a:endParaRPr lang="en-US"/>
          </a:p>
        </p:txBody>
      </p:sp>
      <p:sp>
        <p:nvSpPr>
          <p:cNvPr id="7" name="Footer Placeholder 6"/>
          <p:cNvSpPr>
            <a:spLocks noGrp="1"/>
          </p:cNvSpPr>
          <p:nvPr>
            <p:ph type="ftr" sz="quarter" idx="11"/>
          </p:nvPr>
        </p:nvSpPr>
        <p:spPr/>
        <p:txBody>
          <a:bodyPr/>
          <a:lstStyle/>
          <a:p>
            <a:pPr>
              <a:defRPr/>
            </a:pPr>
            <a:r>
              <a:rPr lang="en-US" smtClean="0"/>
              <a:t>MAMR 204 social research</a:t>
            </a:r>
            <a:endParaRPr lang="en-US"/>
          </a:p>
        </p:txBody>
      </p:sp>
      <p:sp>
        <p:nvSpPr>
          <p:cNvPr id="8" name="Date Placeholder 7"/>
          <p:cNvSpPr>
            <a:spLocks noGrp="1"/>
          </p:cNvSpPr>
          <p:nvPr>
            <p:ph type="dt" sz="half" idx="10"/>
          </p:nvPr>
        </p:nvSpPr>
        <p:spPr/>
        <p:txBody>
          <a:bodyPr/>
          <a:lstStyle/>
          <a:p>
            <a:pPr>
              <a:defRPr/>
            </a:pPr>
            <a:fld id="{3448C1AB-9194-4CB1-85E9-17FEB3DA0946}" type="datetime9">
              <a:rPr lang="en-US" smtClean="0"/>
              <a:pPr>
                <a:defRPr/>
              </a:pPr>
              <a:t>7/27/2016 9:42:17 PM</a:t>
            </a:fld>
            <a:endParaRPr lang="en-US"/>
          </a:p>
        </p:txBody>
      </p:sp>
    </p:spTree>
  </p:cSld>
  <p:clrMapOvr>
    <a:masterClrMapping/>
  </p:clrMapOvr>
  <p:transition spd="slow">
    <p:push/>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pPr eaLnBrk="1" hangingPunct="1"/>
            <a:r>
              <a:rPr lang="en-US" sz="4000" b="1" smtClean="0">
                <a:solidFill>
                  <a:srgbClr val="FF0066"/>
                </a:solidFill>
              </a:rPr>
              <a:t>Instructions</a:t>
            </a:r>
            <a:r>
              <a:rPr lang="en-US" sz="3200" smtClean="0">
                <a:solidFill>
                  <a:srgbClr val="FF0066"/>
                </a:solidFill>
              </a:rPr>
              <a:t> </a:t>
            </a:r>
            <a:br>
              <a:rPr lang="en-US" sz="3200" smtClean="0">
                <a:solidFill>
                  <a:srgbClr val="FF0066"/>
                </a:solidFill>
              </a:rPr>
            </a:br>
            <a:endParaRPr lang="en-US" sz="3200" smtClean="0">
              <a:solidFill>
                <a:srgbClr val="FF0066"/>
              </a:solidFill>
            </a:endParaRPr>
          </a:p>
        </p:txBody>
      </p:sp>
      <p:sp>
        <p:nvSpPr>
          <p:cNvPr id="126979" name="Rectangle 3"/>
          <p:cNvSpPr>
            <a:spLocks noChangeArrowheads="1"/>
          </p:cNvSpPr>
          <p:nvPr/>
        </p:nvSpPr>
        <p:spPr bwMode="auto">
          <a:xfrm>
            <a:off x="1370013" y="301625"/>
            <a:ext cx="7313612" cy="1143000"/>
          </a:xfrm>
          <a:prstGeom prst="rect">
            <a:avLst/>
          </a:prstGeom>
          <a:noFill/>
          <a:ln w="9525">
            <a:noFill/>
            <a:miter lim="800000"/>
            <a:headEnd/>
            <a:tailEnd/>
          </a:ln>
        </p:spPr>
        <p:txBody>
          <a:bodyPr anchor="b"/>
          <a:lstStyle/>
          <a:p>
            <a:pPr algn="ctr"/>
            <a:r>
              <a:rPr lang="en-US" sz="4000" b="1">
                <a:solidFill>
                  <a:srgbClr val="FF0066"/>
                </a:solidFill>
              </a:rPr>
              <a:t>		</a:t>
            </a:r>
            <a:endParaRPr lang="en-US" sz="3600">
              <a:solidFill>
                <a:srgbClr val="FF0066"/>
              </a:solidFill>
            </a:endParaRPr>
          </a:p>
        </p:txBody>
      </p:sp>
      <p:sp>
        <p:nvSpPr>
          <p:cNvPr id="126980" name="Rectangle 4"/>
          <p:cNvSpPr>
            <a:spLocks noChangeArrowheads="1"/>
          </p:cNvSpPr>
          <p:nvPr/>
        </p:nvSpPr>
        <p:spPr bwMode="auto">
          <a:xfrm>
            <a:off x="1370013" y="1827213"/>
            <a:ext cx="7313612" cy="4114800"/>
          </a:xfrm>
          <a:prstGeom prst="rect">
            <a:avLst/>
          </a:prstGeom>
          <a:noFill/>
          <a:ln w="9525">
            <a:noFill/>
            <a:miter lim="800000"/>
            <a:headEnd/>
            <a:tailEnd/>
          </a:ln>
        </p:spPr>
        <p:txBody>
          <a:bodyPr/>
          <a:lstStyle/>
          <a:p>
            <a:pPr marL="342900" indent="-342900">
              <a:spcBef>
                <a:spcPct val="20000"/>
              </a:spcBef>
              <a:buFontTx/>
              <a:buChar char="•"/>
            </a:pPr>
            <a:r>
              <a:rPr lang="en-US" sz="3600" b="1" dirty="0" smtClean="0">
                <a:solidFill>
                  <a:srgbClr val="FF0066"/>
                </a:solidFill>
              </a:rPr>
              <a:t>Note on Confidentiality</a:t>
            </a:r>
            <a:endParaRPr lang="en-US" sz="3600" b="1" dirty="0">
              <a:solidFill>
                <a:srgbClr val="FF0066"/>
              </a:solidFill>
            </a:endParaRPr>
          </a:p>
          <a:p>
            <a:pPr marL="342900" indent="-342900">
              <a:spcBef>
                <a:spcPct val="20000"/>
              </a:spcBef>
              <a:buFontTx/>
              <a:buChar char="•"/>
            </a:pPr>
            <a:r>
              <a:rPr lang="en-US" sz="3600" b="1" dirty="0" smtClean="0">
                <a:solidFill>
                  <a:srgbClr val="FF3300"/>
                </a:solidFill>
              </a:rPr>
              <a:t>Explain the Coding used</a:t>
            </a:r>
            <a:endParaRPr lang="en-US" sz="3600" b="1" dirty="0">
              <a:solidFill>
                <a:srgbClr val="FF3300"/>
              </a:solidFill>
            </a:endParaRPr>
          </a:p>
          <a:p>
            <a:pPr marL="342900" indent="-342900">
              <a:spcBef>
                <a:spcPct val="20000"/>
              </a:spcBef>
              <a:buFontTx/>
              <a:buChar char="•"/>
            </a:pPr>
            <a:r>
              <a:rPr lang="en-US" sz="3600" b="1" dirty="0" smtClean="0">
                <a:solidFill>
                  <a:srgbClr val="CC3300"/>
                </a:solidFill>
              </a:rPr>
              <a:t>Expand the abbreviations used</a:t>
            </a:r>
            <a:endParaRPr lang="en-US" sz="3600" b="1" dirty="0">
              <a:solidFill>
                <a:srgbClr val="CC3300"/>
              </a:solidFill>
            </a:endParaRPr>
          </a:p>
        </p:txBody>
      </p:sp>
      <p:sp>
        <p:nvSpPr>
          <p:cNvPr id="6" name="Slide Number Placeholder 5"/>
          <p:cNvSpPr>
            <a:spLocks noGrp="1"/>
          </p:cNvSpPr>
          <p:nvPr>
            <p:ph type="sldNum" sz="quarter" idx="12"/>
          </p:nvPr>
        </p:nvSpPr>
        <p:spPr/>
        <p:txBody>
          <a:bodyPr/>
          <a:lstStyle/>
          <a:p>
            <a:pPr>
              <a:defRPr/>
            </a:pPr>
            <a:fld id="{CEC16D96-B1C4-4B0D-A4EA-9BFC1BBF9F0C}" type="slidenum">
              <a:rPr lang="en-US" smtClean="0"/>
              <a:pPr>
                <a:defRPr/>
              </a:pPr>
              <a:t>55</a:t>
            </a:fld>
            <a:endParaRPr lang="en-US"/>
          </a:p>
        </p:txBody>
      </p:sp>
      <p:sp>
        <p:nvSpPr>
          <p:cNvPr id="7" name="Footer Placeholder 6"/>
          <p:cNvSpPr>
            <a:spLocks noGrp="1"/>
          </p:cNvSpPr>
          <p:nvPr>
            <p:ph type="ftr" sz="quarter" idx="11"/>
          </p:nvPr>
        </p:nvSpPr>
        <p:spPr/>
        <p:txBody>
          <a:bodyPr/>
          <a:lstStyle/>
          <a:p>
            <a:pPr>
              <a:defRPr/>
            </a:pPr>
            <a:r>
              <a:rPr lang="en-US" smtClean="0"/>
              <a:t>MAMR 204 social research</a:t>
            </a:r>
            <a:endParaRPr lang="en-US"/>
          </a:p>
        </p:txBody>
      </p:sp>
      <p:sp>
        <p:nvSpPr>
          <p:cNvPr id="8" name="Date Placeholder 7"/>
          <p:cNvSpPr>
            <a:spLocks noGrp="1"/>
          </p:cNvSpPr>
          <p:nvPr>
            <p:ph type="dt" sz="half" idx="10"/>
          </p:nvPr>
        </p:nvSpPr>
        <p:spPr/>
        <p:txBody>
          <a:bodyPr/>
          <a:lstStyle/>
          <a:p>
            <a:pPr>
              <a:defRPr/>
            </a:pPr>
            <a:fld id="{C7C58A57-9DA0-4271-AE6B-3468BA4F4946}" type="datetime9">
              <a:rPr lang="en-US" smtClean="0"/>
              <a:pPr>
                <a:defRPr/>
              </a:pPr>
              <a:t>7/27/2016 9:42:17 PM</a:t>
            </a:fld>
            <a:endParaRPr lang="en-US"/>
          </a:p>
        </p:txBody>
      </p:sp>
    </p:spTree>
  </p:cSld>
  <p:clrMapOvr>
    <a:masterClrMapping/>
  </p:clrMapOvr>
  <p:transition spd="slow">
    <p:push/>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ChangeArrowheads="1"/>
          </p:cNvSpPr>
          <p:nvPr/>
        </p:nvSpPr>
        <p:spPr bwMode="auto">
          <a:xfrm>
            <a:off x="685800" y="152400"/>
            <a:ext cx="6870700" cy="1219200"/>
          </a:xfrm>
          <a:prstGeom prst="rect">
            <a:avLst/>
          </a:prstGeom>
          <a:noFill/>
          <a:ln w="9525">
            <a:noFill/>
            <a:miter lim="800000"/>
            <a:headEnd/>
            <a:tailEnd/>
          </a:ln>
        </p:spPr>
        <p:txBody>
          <a:bodyPr anchor="b"/>
          <a:lstStyle/>
          <a:p>
            <a:pPr algn="ctr"/>
            <a:r>
              <a:rPr lang="en-US" sz="4000" b="1" dirty="0" smtClean="0">
                <a:solidFill>
                  <a:srgbClr val="FF33CC"/>
                </a:solidFill>
              </a:rPr>
              <a:t>3. Interview Schedule &amp; Interview guide</a:t>
            </a:r>
            <a:r>
              <a:rPr lang="en-US" sz="4000" dirty="0" smtClean="0">
                <a:solidFill>
                  <a:srgbClr val="FF33CC"/>
                </a:solidFill>
              </a:rPr>
              <a:t> </a:t>
            </a:r>
            <a:endParaRPr lang="en-US" sz="4000" dirty="0">
              <a:solidFill>
                <a:srgbClr val="FF33CC"/>
              </a:solidFill>
            </a:endParaRPr>
          </a:p>
        </p:txBody>
      </p:sp>
      <p:sp>
        <p:nvSpPr>
          <p:cNvPr id="129027" name="Rectangle 3"/>
          <p:cNvSpPr>
            <a:spLocks noChangeArrowheads="1"/>
          </p:cNvSpPr>
          <p:nvPr/>
        </p:nvSpPr>
        <p:spPr bwMode="auto">
          <a:xfrm>
            <a:off x="685800" y="1447800"/>
            <a:ext cx="8001000" cy="4648200"/>
          </a:xfrm>
          <a:prstGeom prst="rect">
            <a:avLst/>
          </a:prstGeom>
          <a:noFill/>
          <a:ln w="9525">
            <a:noFill/>
            <a:miter lim="800000"/>
            <a:headEnd/>
            <a:tailEnd/>
          </a:ln>
        </p:spPr>
        <p:txBody>
          <a:bodyPr/>
          <a:lstStyle/>
          <a:p>
            <a:pPr marL="342900" indent="-342900">
              <a:spcBef>
                <a:spcPct val="20000"/>
              </a:spcBef>
              <a:buFontTx/>
              <a:buChar char="•"/>
            </a:pPr>
            <a:r>
              <a:rPr lang="en-US" sz="2400" b="1" dirty="0" smtClean="0">
                <a:solidFill>
                  <a:srgbClr val="0070C0"/>
                </a:solidFill>
              </a:rPr>
              <a:t>Interview schedule is a semi structured questionnaire used by researcher to collect data during a face to face interview</a:t>
            </a:r>
          </a:p>
          <a:p>
            <a:pPr marL="342900" indent="-342900">
              <a:spcBef>
                <a:spcPct val="20000"/>
              </a:spcBef>
              <a:buFontTx/>
              <a:buChar char="•"/>
            </a:pPr>
            <a:r>
              <a:rPr lang="en-US" sz="2400" b="1" dirty="0" smtClean="0">
                <a:solidFill>
                  <a:srgbClr val="0070C0"/>
                </a:solidFill>
              </a:rPr>
              <a:t>Structured Interview is conducted for quantitative research with the help of an interview inter-view schedule</a:t>
            </a:r>
          </a:p>
          <a:p>
            <a:pPr marL="342900" indent="-342900">
              <a:spcBef>
                <a:spcPct val="20000"/>
              </a:spcBef>
              <a:buFontTx/>
              <a:buChar char="•"/>
            </a:pPr>
            <a:r>
              <a:rPr lang="en-US" sz="2400" b="1" dirty="0" smtClean="0">
                <a:solidFill>
                  <a:srgbClr val="993366"/>
                </a:solidFill>
              </a:rPr>
              <a:t>Interview guide is similar to interview schedule, but contains only open ended (unstructured) questions</a:t>
            </a:r>
          </a:p>
          <a:p>
            <a:pPr marL="342900" indent="-342900">
              <a:spcBef>
                <a:spcPct val="20000"/>
              </a:spcBef>
              <a:buFontTx/>
              <a:buChar char="•"/>
            </a:pPr>
            <a:r>
              <a:rPr lang="en-US" sz="2400" b="1" dirty="0" smtClean="0">
                <a:solidFill>
                  <a:srgbClr val="993366"/>
                </a:solidFill>
              </a:rPr>
              <a:t>Unstructured interview is used for qualitative research </a:t>
            </a:r>
          </a:p>
          <a:p>
            <a:pPr marL="342900" indent="-342900">
              <a:spcBef>
                <a:spcPct val="20000"/>
              </a:spcBef>
              <a:buFontTx/>
              <a:buChar char="•"/>
            </a:pPr>
            <a:r>
              <a:rPr lang="en-US" sz="2400" b="1" dirty="0" smtClean="0">
                <a:solidFill>
                  <a:srgbClr val="993366"/>
                </a:solidFill>
              </a:rPr>
              <a:t>Interviewing </a:t>
            </a:r>
            <a:r>
              <a:rPr lang="en-US" sz="2400" b="1" dirty="0">
                <a:solidFill>
                  <a:srgbClr val="993366"/>
                </a:solidFill>
              </a:rPr>
              <a:t>in </a:t>
            </a:r>
            <a:r>
              <a:rPr lang="en-US" sz="2400" b="1" dirty="0" smtClean="0">
                <a:solidFill>
                  <a:srgbClr val="993366"/>
                </a:solidFill>
              </a:rPr>
              <a:t>qualitative </a:t>
            </a:r>
            <a:r>
              <a:rPr lang="en-US" sz="2400" b="1" dirty="0">
                <a:solidFill>
                  <a:srgbClr val="993366"/>
                </a:solidFill>
              </a:rPr>
              <a:t>research involves asking questions, listening, and recording responses. </a:t>
            </a:r>
          </a:p>
          <a:p>
            <a:pPr marL="342900" indent="-342900" algn="ctr">
              <a:spcBef>
                <a:spcPct val="20000"/>
              </a:spcBef>
              <a:buFontTx/>
              <a:buChar char="•"/>
            </a:pPr>
            <a:endParaRPr lang="en-US" sz="2400" b="1" dirty="0">
              <a:solidFill>
                <a:srgbClr val="993366"/>
              </a:solidFill>
            </a:endParaRPr>
          </a:p>
        </p:txBody>
      </p:sp>
      <p:sp>
        <p:nvSpPr>
          <p:cNvPr id="5" name="Slide Number Placeholder 4"/>
          <p:cNvSpPr>
            <a:spLocks noGrp="1"/>
          </p:cNvSpPr>
          <p:nvPr>
            <p:ph type="sldNum" sz="quarter" idx="12"/>
          </p:nvPr>
        </p:nvSpPr>
        <p:spPr/>
        <p:txBody>
          <a:bodyPr/>
          <a:lstStyle/>
          <a:p>
            <a:pPr>
              <a:defRPr/>
            </a:pPr>
            <a:fld id="{FD0016AA-25EF-47E4-8655-07102DEC9ACA}" type="slidenum">
              <a:rPr lang="en-US" smtClean="0"/>
              <a:pPr>
                <a:defRPr/>
              </a:pPr>
              <a:t>56</a:t>
            </a:fld>
            <a:endParaRPr lang="en-US"/>
          </a:p>
        </p:txBody>
      </p:sp>
      <p:sp>
        <p:nvSpPr>
          <p:cNvPr id="6" name="Footer Placeholder 5"/>
          <p:cNvSpPr>
            <a:spLocks noGrp="1"/>
          </p:cNvSpPr>
          <p:nvPr>
            <p:ph type="ftr" sz="quarter" idx="11"/>
          </p:nvPr>
        </p:nvSpPr>
        <p:spPr/>
        <p:txBody>
          <a:bodyPr/>
          <a:lstStyle/>
          <a:p>
            <a:pPr>
              <a:defRPr/>
            </a:pPr>
            <a:r>
              <a:rPr lang="en-US" smtClean="0"/>
              <a:t>MAMR 204 social research</a:t>
            </a:r>
            <a:endParaRPr lang="en-US"/>
          </a:p>
        </p:txBody>
      </p:sp>
      <p:sp>
        <p:nvSpPr>
          <p:cNvPr id="7" name="Date Placeholder 6"/>
          <p:cNvSpPr>
            <a:spLocks noGrp="1"/>
          </p:cNvSpPr>
          <p:nvPr>
            <p:ph type="dt" sz="half" idx="10"/>
          </p:nvPr>
        </p:nvSpPr>
        <p:spPr/>
        <p:txBody>
          <a:bodyPr/>
          <a:lstStyle/>
          <a:p>
            <a:pPr>
              <a:defRPr/>
            </a:pPr>
            <a:fld id="{A9F829AE-0897-4EAC-9536-8300C96497E0}" type="datetime9">
              <a:rPr lang="en-US" smtClean="0"/>
              <a:pPr>
                <a:defRPr/>
              </a:pPr>
              <a:t>7/27/2016 9:42:17 PM</a:t>
            </a:fld>
            <a:endParaRPr lang="en-US"/>
          </a:p>
        </p:txBody>
      </p:sp>
    </p:spTree>
  </p:cSld>
  <p:clrMapOvr>
    <a:masterClrMapping/>
  </p:clrMapOvr>
  <p:transition spd="slow">
    <p:push/>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ChangeArrowheads="1"/>
          </p:cNvSpPr>
          <p:nvPr/>
        </p:nvSpPr>
        <p:spPr bwMode="auto">
          <a:xfrm>
            <a:off x="914400" y="103188"/>
            <a:ext cx="7772400" cy="1573212"/>
          </a:xfrm>
          <a:prstGeom prst="rect">
            <a:avLst/>
          </a:prstGeom>
          <a:noFill/>
          <a:ln w="9525">
            <a:noFill/>
            <a:miter lim="800000"/>
            <a:headEnd/>
            <a:tailEnd/>
          </a:ln>
        </p:spPr>
        <p:txBody>
          <a:bodyPr anchor="b"/>
          <a:lstStyle/>
          <a:p>
            <a:pPr algn="ctr"/>
            <a:r>
              <a:rPr lang="en-US" sz="2400" b="1" dirty="0">
                <a:solidFill>
                  <a:srgbClr val="3366FF"/>
                </a:solidFill>
              </a:rPr>
              <a:t/>
            </a:r>
            <a:br>
              <a:rPr lang="en-US" sz="2400" b="1" dirty="0">
                <a:solidFill>
                  <a:srgbClr val="3366FF"/>
                </a:solidFill>
              </a:rPr>
            </a:br>
            <a:r>
              <a:rPr lang="en-US" sz="2400" b="1" dirty="0">
                <a:solidFill>
                  <a:srgbClr val="3366FF"/>
                </a:solidFill>
              </a:rPr>
              <a:t/>
            </a:r>
            <a:br>
              <a:rPr lang="en-US" sz="2400" b="1" dirty="0">
                <a:solidFill>
                  <a:srgbClr val="3366FF"/>
                </a:solidFill>
              </a:rPr>
            </a:br>
            <a:r>
              <a:rPr lang="en-US" sz="2400" b="1" dirty="0">
                <a:solidFill>
                  <a:srgbClr val="3366FF"/>
                </a:solidFill>
              </a:rPr>
              <a:t/>
            </a:r>
            <a:br>
              <a:rPr lang="en-US" sz="2400" b="1" dirty="0">
                <a:solidFill>
                  <a:srgbClr val="3366FF"/>
                </a:solidFill>
              </a:rPr>
            </a:br>
            <a:r>
              <a:rPr lang="en-US" sz="3200" b="1" dirty="0" smtClean="0">
                <a:solidFill>
                  <a:srgbClr val="CC3300"/>
                </a:solidFill>
              </a:rPr>
              <a:t>Group Interview or Focused Group Discussion</a:t>
            </a:r>
            <a:endParaRPr lang="en-US" sz="3200" b="1" dirty="0">
              <a:solidFill>
                <a:srgbClr val="CC3300"/>
              </a:solidFill>
            </a:endParaRPr>
          </a:p>
        </p:txBody>
      </p:sp>
      <p:sp>
        <p:nvSpPr>
          <p:cNvPr id="131075" name="Rectangle 3"/>
          <p:cNvSpPr>
            <a:spLocks noChangeArrowheads="1"/>
          </p:cNvSpPr>
          <p:nvPr/>
        </p:nvSpPr>
        <p:spPr bwMode="auto">
          <a:xfrm>
            <a:off x="927100" y="1600200"/>
            <a:ext cx="7759700" cy="4456113"/>
          </a:xfrm>
          <a:prstGeom prst="rect">
            <a:avLst/>
          </a:prstGeom>
          <a:noFill/>
          <a:ln w="9525">
            <a:noFill/>
            <a:miter lim="800000"/>
            <a:headEnd/>
            <a:tailEnd/>
          </a:ln>
        </p:spPr>
        <p:txBody>
          <a:bodyPr/>
          <a:lstStyle/>
          <a:p>
            <a:pPr marL="342900" indent="-342900" algn="ctr">
              <a:spcBef>
                <a:spcPct val="20000"/>
              </a:spcBef>
            </a:pPr>
            <a:endParaRPr lang="en-US" sz="3200" dirty="0">
              <a:solidFill>
                <a:srgbClr val="3366FF"/>
              </a:solidFill>
            </a:endParaRPr>
          </a:p>
          <a:p>
            <a:pPr marL="342900" indent="-342900" algn="just">
              <a:spcBef>
                <a:spcPct val="20000"/>
              </a:spcBef>
            </a:pPr>
            <a:r>
              <a:rPr lang="en-US" sz="3200" dirty="0"/>
              <a:t>   </a:t>
            </a:r>
            <a:r>
              <a:rPr lang="en-US" sz="3200" b="1" dirty="0">
                <a:solidFill>
                  <a:srgbClr val="FF0066"/>
                </a:solidFill>
              </a:rPr>
              <a:t>Focus group discussion involving a number of people with shared experiences brought together for the purpose of obtaining ideas about a research topic.</a:t>
            </a:r>
          </a:p>
        </p:txBody>
      </p:sp>
      <p:sp>
        <p:nvSpPr>
          <p:cNvPr id="5" name="Slide Number Placeholder 4"/>
          <p:cNvSpPr>
            <a:spLocks noGrp="1"/>
          </p:cNvSpPr>
          <p:nvPr>
            <p:ph type="sldNum" sz="quarter" idx="12"/>
          </p:nvPr>
        </p:nvSpPr>
        <p:spPr/>
        <p:txBody>
          <a:bodyPr/>
          <a:lstStyle/>
          <a:p>
            <a:pPr>
              <a:defRPr/>
            </a:pPr>
            <a:fld id="{DA63FA18-FB88-42E7-94F6-18F190195500}" type="slidenum">
              <a:rPr lang="en-US" smtClean="0"/>
              <a:pPr>
                <a:defRPr/>
              </a:pPr>
              <a:t>57</a:t>
            </a:fld>
            <a:endParaRPr lang="en-US"/>
          </a:p>
        </p:txBody>
      </p:sp>
      <p:sp>
        <p:nvSpPr>
          <p:cNvPr id="6" name="Footer Placeholder 5"/>
          <p:cNvSpPr>
            <a:spLocks noGrp="1"/>
          </p:cNvSpPr>
          <p:nvPr>
            <p:ph type="ftr" sz="quarter" idx="11"/>
          </p:nvPr>
        </p:nvSpPr>
        <p:spPr/>
        <p:txBody>
          <a:bodyPr/>
          <a:lstStyle/>
          <a:p>
            <a:pPr>
              <a:defRPr/>
            </a:pPr>
            <a:r>
              <a:rPr lang="en-US" smtClean="0"/>
              <a:t>MAMR 204 social research</a:t>
            </a:r>
            <a:endParaRPr lang="en-US"/>
          </a:p>
        </p:txBody>
      </p:sp>
      <p:sp>
        <p:nvSpPr>
          <p:cNvPr id="7" name="Date Placeholder 6"/>
          <p:cNvSpPr>
            <a:spLocks noGrp="1"/>
          </p:cNvSpPr>
          <p:nvPr>
            <p:ph type="dt" sz="half" idx="10"/>
          </p:nvPr>
        </p:nvSpPr>
        <p:spPr/>
        <p:txBody>
          <a:bodyPr/>
          <a:lstStyle/>
          <a:p>
            <a:pPr>
              <a:defRPr/>
            </a:pPr>
            <a:fld id="{0BA6E790-E0FF-45ED-BAAD-2E1C6257D2DA}" type="datetime9">
              <a:rPr lang="en-US" smtClean="0"/>
              <a:pPr>
                <a:defRPr/>
              </a:pPr>
              <a:t>7/27/2016 9:42:17 PM</a:t>
            </a:fld>
            <a:endParaRPr lang="en-US"/>
          </a:p>
        </p:txBody>
      </p:sp>
    </p:spTree>
  </p:cSld>
  <p:clrMapOvr>
    <a:masterClrMapping/>
  </p:clrMapOvr>
  <p:transition spd="slow">
    <p:push/>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0" y="304800"/>
            <a:ext cx="9144000" cy="914400"/>
          </a:xfrm>
          <a:prstGeom prst="rect">
            <a:avLst/>
          </a:prstGeom>
          <a:noFill/>
          <a:ln w="9525">
            <a:noFill/>
            <a:miter lim="800000"/>
            <a:headEnd/>
            <a:tailEnd/>
          </a:ln>
        </p:spPr>
        <p:txBody>
          <a:bodyPr anchor="ctr"/>
          <a:lstStyle/>
          <a:p>
            <a:pPr marL="457200" indent="-457200" algn="ctr">
              <a:lnSpc>
                <a:spcPct val="90000"/>
              </a:lnSpc>
              <a:spcBef>
                <a:spcPct val="20000"/>
              </a:spcBef>
            </a:pPr>
            <a:r>
              <a:rPr lang="en-IN" sz="3600" b="1" dirty="0" smtClean="0">
                <a:solidFill>
                  <a:srgbClr val="FF33CC"/>
                </a:solidFill>
              </a:rPr>
              <a:t>Pilot Study</a:t>
            </a:r>
          </a:p>
        </p:txBody>
      </p:sp>
      <p:sp>
        <p:nvSpPr>
          <p:cNvPr id="9219" name="Rectangle 3"/>
          <p:cNvSpPr>
            <a:spLocks noChangeArrowheads="1"/>
          </p:cNvSpPr>
          <p:nvPr/>
        </p:nvSpPr>
        <p:spPr bwMode="auto">
          <a:xfrm>
            <a:off x="457200" y="1219200"/>
            <a:ext cx="8458200" cy="4572000"/>
          </a:xfrm>
          <a:prstGeom prst="rect">
            <a:avLst/>
          </a:prstGeom>
          <a:noFill/>
          <a:ln w="9525">
            <a:noFill/>
            <a:miter lim="800000"/>
            <a:headEnd/>
            <a:tailEnd/>
          </a:ln>
        </p:spPr>
        <p:txBody>
          <a:bodyPr/>
          <a:lstStyle/>
          <a:p>
            <a:pPr marL="914400" lvl="1" indent="-457200">
              <a:lnSpc>
                <a:spcPct val="90000"/>
              </a:lnSpc>
              <a:spcBef>
                <a:spcPct val="20000"/>
              </a:spcBef>
              <a:buFont typeface="Arial" pitchFamily="34" charset="0"/>
              <a:buChar char="•"/>
            </a:pPr>
            <a:r>
              <a:rPr lang="en-IN" sz="2800" b="1" dirty="0" smtClean="0">
                <a:solidFill>
                  <a:srgbClr val="0070C0"/>
                </a:solidFill>
              </a:rPr>
              <a:t>Pilot study is conducted before the actual data collection upon a small part of the sample</a:t>
            </a:r>
          </a:p>
          <a:p>
            <a:pPr marL="1371600" lvl="2" indent="-457200">
              <a:lnSpc>
                <a:spcPct val="90000"/>
              </a:lnSpc>
              <a:spcBef>
                <a:spcPct val="20000"/>
              </a:spcBef>
              <a:buFont typeface="Arial" pitchFamily="34" charset="0"/>
              <a:buChar char="•"/>
            </a:pPr>
            <a:r>
              <a:rPr lang="en-IN" sz="2800" b="1" dirty="0" smtClean="0">
                <a:solidFill>
                  <a:srgbClr val="0070C0"/>
                </a:solidFill>
              </a:rPr>
              <a:t>to check the feasibility or viability of the study; </a:t>
            </a:r>
          </a:p>
          <a:p>
            <a:pPr marL="1371600" lvl="2" indent="-457200">
              <a:lnSpc>
                <a:spcPct val="90000"/>
              </a:lnSpc>
              <a:spcBef>
                <a:spcPct val="20000"/>
              </a:spcBef>
              <a:buFont typeface="Arial" pitchFamily="34" charset="0"/>
              <a:buChar char="•"/>
            </a:pPr>
            <a:r>
              <a:rPr lang="en-IN" sz="2800" b="1" dirty="0" smtClean="0">
                <a:solidFill>
                  <a:srgbClr val="0070C0"/>
                </a:solidFill>
              </a:rPr>
              <a:t>To refine the objectives and scope of the study</a:t>
            </a:r>
          </a:p>
          <a:p>
            <a:pPr marL="1371600" lvl="2" indent="-457200">
              <a:lnSpc>
                <a:spcPct val="90000"/>
              </a:lnSpc>
              <a:spcBef>
                <a:spcPct val="20000"/>
              </a:spcBef>
              <a:buFont typeface="Arial" pitchFamily="34" charset="0"/>
              <a:buChar char="•"/>
            </a:pPr>
            <a:r>
              <a:rPr lang="en-IN" sz="2800" b="1" dirty="0" smtClean="0">
                <a:solidFill>
                  <a:srgbClr val="0070C0"/>
                </a:solidFill>
              </a:rPr>
              <a:t>to pre-test the tools of the research; </a:t>
            </a:r>
          </a:p>
        </p:txBody>
      </p:sp>
      <p:sp>
        <p:nvSpPr>
          <p:cNvPr id="4" name="Date Placeholder 3"/>
          <p:cNvSpPr>
            <a:spLocks noGrp="1"/>
          </p:cNvSpPr>
          <p:nvPr>
            <p:ph type="dt" sz="quarter" idx="10"/>
          </p:nvPr>
        </p:nvSpPr>
        <p:spPr/>
        <p:txBody>
          <a:bodyPr/>
          <a:lstStyle/>
          <a:p>
            <a:pPr>
              <a:defRPr/>
            </a:pPr>
            <a:fld id="{832F0516-0456-43C5-BB4A-5C3E96BF5C0E}" type="datetime9">
              <a:rPr lang="en-US" smtClean="0"/>
              <a:pPr>
                <a:defRPr/>
              </a:pPr>
              <a:t>7/27/2016 9:42:17 PM</a:t>
            </a:fld>
            <a:endParaRPr lang="en-US"/>
          </a:p>
        </p:txBody>
      </p:sp>
      <p:sp>
        <p:nvSpPr>
          <p:cNvPr id="5" name="Slide Number Placeholder 4"/>
          <p:cNvSpPr>
            <a:spLocks noGrp="1"/>
          </p:cNvSpPr>
          <p:nvPr>
            <p:ph type="sldNum" sz="quarter" idx="12"/>
          </p:nvPr>
        </p:nvSpPr>
        <p:spPr/>
        <p:txBody>
          <a:bodyPr/>
          <a:lstStyle/>
          <a:p>
            <a:pPr>
              <a:defRPr/>
            </a:pPr>
            <a:fld id="{7EE36F66-1D46-44FC-BFB4-E1B60C3AE7D2}" type="slidenum">
              <a:rPr lang="en-US" smtClean="0"/>
              <a:pPr>
                <a:defRPr/>
              </a:pPr>
              <a:t>58</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0" y="685800"/>
            <a:ext cx="9144000" cy="914400"/>
          </a:xfrm>
          <a:prstGeom prst="rect">
            <a:avLst/>
          </a:prstGeom>
          <a:noFill/>
          <a:ln w="9525">
            <a:noFill/>
            <a:miter lim="800000"/>
            <a:headEnd/>
            <a:tailEnd/>
          </a:ln>
        </p:spPr>
        <p:txBody>
          <a:bodyPr anchor="ctr"/>
          <a:lstStyle/>
          <a:p>
            <a:pPr marL="457200" indent="-457200" algn="ctr">
              <a:lnSpc>
                <a:spcPct val="90000"/>
              </a:lnSpc>
              <a:spcBef>
                <a:spcPct val="20000"/>
              </a:spcBef>
            </a:pPr>
            <a:r>
              <a:rPr lang="en-IN" sz="3600" b="1" dirty="0" smtClean="0">
                <a:solidFill>
                  <a:srgbClr val="FF33CC"/>
                </a:solidFill>
              </a:rPr>
              <a:t>Pre-test plan</a:t>
            </a:r>
          </a:p>
        </p:txBody>
      </p:sp>
      <p:sp>
        <p:nvSpPr>
          <p:cNvPr id="9219" name="Rectangle 3"/>
          <p:cNvSpPr>
            <a:spLocks noChangeArrowheads="1"/>
          </p:cNvSpPr>
          <p:nvPr/>
        </p:nvSpPr>
        <p:spPr bwMode="auto">
          <a:xfrm>
            <a:off x="685800" y="1600200"/>
            <a:ext cx="8229600" cy="4191000"/>
          </a:xfrm>
          <a:prstGeom prst="rect">
            <a:avLst/>
          </a:prstGeom>
          <a:noFill/>
          <a:ln w="9525">
            <a:noFill/>
            <a:miter lim="800000"/>
            <a:headEnd/>
            <a:tailEnd/>
          </a:ln>
        </p:spPr>
        <p:txBody>
          <a:bodyPr/>
          <a:lstStyle/>
          <a:p>
            <a:pPr marL="914400" lvl="1" indent="-457200">
              <a:lnSpc>
                <a:spcPct val="90000"/>
              </a:lnSpc>
              <a:spcBef>
                <a:spcPct val="20000"/>
              </a:spcBef>
              <a:buFont typeface="Arial" pitchFamily="34" charset="0"/>
              <a:buChar char="•"/>
            </a:pPr>
            <a:r>
              <a:rPr lang="en-IN" sz="2400" b="1" dirty="0" smtClean="0">
                <a:solidFill>
                  <a:srgbClr val="0070C0"/>
                </a:solidFill>
              </a:rPr>
              <a:t>Pre test of all the tools of the research is conducted before the actual data collection is conducted</a:t>
            </a:r>
          </a:p>
          <a:p>
            <a:pPr marL="914400" lvl="1" indent="-457200">
              <a:lnSpc>
                <a:spcPct val="90000"/>
              </a:lnSpc>
              <a:spcBef>
                <a:spcPct val="20000"/>
              </a:spcBef>
              <a:buFont typeface="Arial" pitchFamily="34" charset="0"/>
              <a:buChar char="•"/>
            </a:pPr>
            <a:r>
              <a:rPr lang="en-IN" sz="2400" b="1" dirty="0" smtClean="0">
                <a:solidFill>
                  <a:srgbClr val="0070C0"/>
                </a:solidFill>
              </a:rPr>
              <a:t>Data collected from the first five to ten respondents is analysed thoroughly so that the tools may be corrected, improved and finalised</a:t>
            </a:r>
          </a:p>
          <a:p>
            <a:pPr marL="914400" lvl="1" indent="-457200">
              <a:lnSpc>
                <a:spcPct val="90000"/>
              </a:lnSpc>
              <a:spcBef>
                <a:spcPct val="20000"/>
              </a:spcBef>
              <a:buFont typeface="Arial" pitchFamily="34" charset="0"/>
              <a:buChar char="•"/>
            </a:pPr>
            <a:r>
              <a:rPr lang="en-IN" sz="2400" b="1" dirty="0" smtClean="0">
                <a:solidFill>
                  <a:srgbClr val="0070C0"/>
                </a:solidFill>
              </a:rPr>
              <a:t>Replace the difficult queries, edit the doubtful queries, suggest some responses and close the open ended queries, replace some words with better ones</a:t>
            </a:r>
          </a:p>
        </p:txBody>
      </p:sp>
      <p:sp>
        <p:nvSpPr>
          <p:cNvPr id="4" name="Date Placeholder 3"/>
          <p:cNvSpPr>
            <a:spLocks noGrp="1"/>
          </p:cNvSpPr>
          <p:nvPr>
            <p:ph type="dt" sz="quarter" idx="10"/>
          </p:nvPr>
        </p:nvSpPr>
        <p:spPr/>
        <p:txBody>
          <a:bodyPr/>
          <a:lstStyle/>
          <a:p>
            <a:pPr>
              <a:defRPr/>
            </a:pPr>
            <a:fld id="{832F0516-0456-43C5-BB4A-5C3E96BF5C0E}" type="datetime9">
              <a:rPr lang="en-US" smtClean="0"/>
              <a:pPr>
                <a:defRPr/>
              </a:pPr>
              <a:t>7/27/2016 9:42:17 PM</a:t>
            </a:fld>
            <a:endParaRPr lang="en-US"/>
          </a:p>
        </p:txBody>
      </p:sp>
      <p:sp>
        <p:nvSpPr>
          <p:cNvPr id="5" name="Slide Number Placeholder 4"/>
          <p:cNvSpPr>
            <a:spLocks noGrp="1"/>
          </p:cNvSpPr>
          <p:nvPr>
            <p:ph type="sldNum" sz="quarter" idx="12"/>
          </p:nvPr>
        </p:nvSpPr>
        <p:spPr/>
        <p:txBody>
          <a:bodyPr/>
          <a:lstStyle/>
          <a:p>
            <a:pPr>
              <a:defRPr/>
            </a:pPr>
            <a:fld id="{7EE36F66-1D46-44FC-BFB4-E1B60C3AE7D2}" type="slidenum">
              <a:rPr lang="en-US" smtClean="0"/>
              <a:pPr>
                <a:defRPr/>
              </a:pPr>
              <a:t>59</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0" y="381000"/>
            <a:ext cx="9144000" cy="762000"/>
          </a:xfrm>
        </p:spPr>
        <p:txBody>
          <a:bodyPr/>
          <a:lstStyle/>
          <a:p>
            <a:pPr algn="ctr"/>
            <a:r>
              <a:rPr lang="en-US" sz="3600" b="1" dirty="0" smtClean="0">
                <a:solidFill>
                  <a:srgbClr val="FF33CC"/>
                </a:solidFill>
              </a:rPr>
              <a:t>Research Design: Meaning, Purpose, &amp; Criteria</a:t>
            </a:r>
          </a:p>
        </p:txBody>
      </p:sp>
      <p:sp>
        <p:nvSpPr>
          <p:cNvPr id="45059" name="Rectangle 3"/>
          <p:cNvSpPr>
            <a:spLocks noGrp="1" noChangeArrowheads="1"/>
          </p:cNvSpPr>
          <p:nvPr>
            <p:ph type="body" idx="1"/>
          </p:nvPr>
        </p:nvSpPr>
        <p:spPr>
          <a:xfrm>
            <a:off x="304800" y="1676400"/>
            <a:ext cx="8382000" cy="4724400"/>
          </a:xfrm>
        </p:spPr>
        <p:txBody>
          <a:bodyPr/>
          <a:lstStyle/>
          <a:p>
            <a:pPr eaLnBrk="1" hangingPunct="1">
              <a:buNone/>
            </a:pPr>
            <a:r>
              <a:rPr lang="en-US" sz="2400" b="1" dirty="0" smtClean="0">
                <a:solidFill>
                  <a:srgbClr val="FF0000"/>
                </a:solidFill>
              </a:rPr>
              <a:t>Purpose of Research Design (</a:t>
            </a:r>
            <a:r>
              <a:rPr lang="en-US" sz="2400" b="1" dirty="0" err="1" smtClean="0">
                <a:solidFill>
                  <a:srgbClr val="FF0000"/>
                </a:solidFill>
              </a:rPr>
              <a:t>Ahuja</a:t>
            </a:r>
            <a:r>
              <a:rPr lang="en-US" sz="2400" b="1" dirty="0" smtClean="0">
                <a:solidFill>
                  <a:srgbClr val="FF0000"/>
                </a:solidFill>
              </a:rPr>
              <a:t>, 2012:121)</a:t>
            </a:r>
          </a:p>
          <a:p>
            <a:pPr eaLnBrk="1" hangingPunct="1"/>
            <a:r>
              <a:rPr lang="en-US" sz="2400" b="1" dirty="0" smtClean="0">
                <a:solidFill>
                  <a:srgbClr val="0066FF"/>
                </a:solidFill>
              </a:rPr>
              <a:t>To provide a “Blue Print” of Research.</a:t>
            </a:r>
          </a:p>
          <a:p>
            <a:pPr eaLnBrk="1" hangingPunct="1"/>
            <a:r>
              <a:rPr lang="en-US" sz="2400" b="1" dirty="0" smtClean="0">
                <a:solidFill>
                  <a:srgbClr val="008000"/>
                </a:solidFill>
              </a:rPr>
              <a:t>It limits (dictates) boundaries of research activity</a:t>
            </a:r>
          </a:p>
          <a:p>
            <a:pPr eaLnBrk="1" hangingPunct="1"/>
            <a:r>
              <a:rPr lang="en-US" sz="2400" b="1" dirty="0" smtClean="0">
                <a:solidFill>
                  <a:srgbClr val="008000"/>
                </a:solidFill>
              </a:rPr>
              <a:t>It enables investigation to anticipate potential problems</a:t>
            </a:r>
          </a:p>
          <a:p>
            <a:pPr eaLnBrk="1" hangingPunct="1"/>
            <a:r>
              <a:rPr lang="en-US" sz="2400" b="1" dirty="0" smtClean="0">
                <a:solidFill>
                  <a:srgbClr val="008000"/>
                </a:solidFill>
              </a:rPr>
              <a:t>It offers a systematic approach to the research operation</a:t>
            </a:r>
          </a:p>
          <a:p>
            <a:pPr eaLnBrk="1" hangingPunct="1"/>
            <a:r>
              <a:rPr lang="en-US" sz="2400" b="1" dirty="0" smtClean="0">
                <a:solidFill>
                  <a:srgbClr val="008000"/>
                </a:solidFill>
              </a:rPr>
              <a:t>It encourages coordination and effective </a:t>
            </a:r>
            <a:r>
              <a:rPr lang="en-US" sz="2400" b="1" dirty="0" err="1" smtClean="0">
                <a:solidFill>
                  <a:srgbClr val="008000"/>
                </a:solidFill>
              </a:rPr>
              <a:t>organisation</a:t>
            </a:r>
            <a:endParaRPr lang="en-US" sz="2400" b="1" dirty="0" smtClean="0">
              <a:solidFill>
                <a:srgbClr val="008000"/>
              </a:solidFill>
            </a:endParaRPr>
          </a:p>
          <a:p>
            <a:pPr eaLnBrk="1" hangingPunct="1"/>
            <a:r>
              <a:rPr lang="en-US" sz="2400" b="1" dirty="0" smtClean="0">
                <a:solidFill>
                  <a:srgbClr val="008000"/>
                </a:solidFill>
              </a:rPr>
              <a:t>It helps in the use of resources effectively</a:t>
            </a:r>
          </a:p>
          <a:p>
            <a:pPr eaLnBrk="1" hangingPunct="1"/>
            <a:r>
              <a:rPr lang="en-US" sz="2400" b="1" dirty="0" smtClean="0">
                <a:solidFill>
                  <a:srgbClr val="008000"/>
                </a:solidFill>
              </a:rPr>
              <a:t>It enables the researcher to control the research operation most effectively  </a:t>
            </a:r>
            <a:endParaRPr lang="en-US" sz="2400" dirty="0" smtClean="0">
              <a:solidFill>
                <a:srgbClr val="00B0F0"/>
              </a:solidFill>
            </a:endParaRPr>
          </a:p>
          <a:p>
            <a:pPr eaLnBrk="1" hangingPunct="1"/>
            <a:endParaRPr lang="en-US" sz="2400" dirty="0" smtClean="0">
              <a:solidFill>
                <a:srgbClr val="FF0000"/>
              </a:solidFill>
            </a:endParaRPr>
          </a:p>
        </p:txBody>
      </p:sp>
      <p:sp>
        <p:nvSpPr>
          <p:cNvPr id="5" name="Slide Number Placeholder 4"/>
          <p:cNvSpPr>
            <a:spLocks noGrp="1"/>
          </p:cNvSpPr>
          <p:nvPr>
            <p:ph type="sldNum" sz="quarter" idx="12"/>
          </p:nvPr>
        </p:nvSpPr>
        <p:spPr/>
        <p:txBody>
          <a:bodyPr/>
          <a:lstStyle/>
          <a:p>
            <a:pPr>
              <a:defRPr/>
            </a:pPr>
            <a:fld id="{F8B50098-DBDB-4FB5-BE1E-4D04425F20F1}" type="slidenum">
              <a:rPr lang="en-US" smtClean="0"/>
              <a:pPr>
                <a:defRPr/>
              </a:pPr>
              <a:t>6</a:t>
            </a:fld>
            <a:endParaRPr lang="en-US"/>
          </a:p>
        </p:txBody>
      </p:sp>
      <p:sp>
        <p:nvSpPr>
          <p:cNvPr id="6" name="Footer Placeholder 5"/>
          <p:cNvSpPr>
            <a:spLocks noGrp="1"/>
          </p:cNvSpPr>
          <p:nvPr>
            <p:ph type="ftr" sz="quarter" idx="11"/>
          </p:nvPr>
        </p:nvSpPr>
        <p:spPr/>
        <p:txBody>
          <a:bodyPr/>
          <a:lstStyle/>
          <a:p>
            <a:pPr>
              <a:defRPr/>
            </a:pPr>
            <a:r>
              <a:rPr lang="en-US" smtClean="0"/>
              <a:t>MAMR 204 social research</a:t>
            </a:r>
            <a:endParaRPr lang="en-US"/>
          </a:p>
        </p:txBody>
      </p:sp>
      <p:sp>
        <p:nvSpPr>
          <p:cNvPr id="7" name="Date Placeholder 6"/>
          <p:cNvSpPr>
            <a:spLocks noGrp="1"/>
          </p:cNvSpPr>
          <p:nvPr>
            <p:ph type="dt" sz="half" idx="10"/>
          </p:nvPr>
        </p:nvSpPr>
        <p:spPr/>
        <p:txBody>
          <a:bodyPr/>
          <a:lstStyle/>
          <a:p>
            <a:pPr>
              <a:defRPr/>
            </a:pPr>
            <a:fld id="{B5391D0E-9400-4D29-8281-7513358FAEC8}" type="datetime9">
              <a:rPr lang="en-US" smtClean="0"/>
              <a:pPr>
                <a:defRPr/>
              </a:pPr>
              <a:t>7/27/2016 9:42:12 PM</a:t>
            </a:fld>
            <a:endParaRPr lang="en-US"/>
          </a:p>
        </p:txBody>
      </p:sp>
    </p:spTree>
  </p:cSld>
  <p:clrMapOvr>
    <a:masterClrMapping/>
  </p:clrMapOvr>
  <p:transition spd="slow">
    <p:push/>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144000" cy="1143000"/>
          </a:xfrm>
          <a:prstGeom prst="rect">
            <a:avLst/>
          </a:prstGeom>
          <a:noFill/>
          <a:ln w="9525">
            <a:noFill/>
            <a:miter lim="800000"/>
            <a:headEnd/>
            <a:tailEnd/>
          </a:ln>
        </p:spPr>
        <p:txBody>
          <a:bodyPr anchor="ctr"/>
          <a:lstStyle/>
          <a:p>
            <a:pPr algn="ctr"/>
            <a:r>
              <a:rPr lang="en-US" sz="2800" b="1" dirty="0" smtClean="0">
                <a:solidFill>
                  <a:srgbClr val="0070C0"/>
                </a:solidFill>
              </a:rPr>
              <a:t>Unit 2:</a:t>
            </a:r>
            <a:r>
              <a:rPr lang="en-US" sz="2800" b="1" dirty="0" smtClean="0">
                <a:solidFill>
                  <a:srgbClr val="C00000"/>
                </a:solidFill>
              </a:rPr>
              <a:t> </a:t>
            </a:r>
            <a:br>
              <a:rPr lang="en-US" sz="2800" b="1" dirty="0" smtClean="0">
                <a:solidFill>
                  <a:srgbClr val="C00000"/>
                </a:solidFill>
              </a:rPr>
            </a:br>
            <a:r>
              <a:rPr lang="en-US" sz="2800" b="1" dirty="0" smtClean="0">
                <a:solidFill>
                  <a:srgbClr val="C00000"/>
                </a:solidFill>
              </a:rPr>
              <a:t>Research design, Sources of data </a:t>
            </a:r>
            <a:endParaRPr lang="en-US" sz="2400" b="1" dirty="0">
              <a:solidFill>
                <a:srgbClr val="C00000"/>
              </a:solidFill>
            </a:endParaRPr>
          </a:p>
        </p:txBody>
      </p:sp>
      <p:sp>
        <p:nvSpPr>
          <p:cNvPr id="6147" name="Rectangle 3"/>
          <p:cNvSpPr>
            <a:spLocks noChangeArrowheads="1"/>
          </p:cNvSpPr>
          <p:nvPr/>
        </p:nvSpPr>
        <p:spPr bwMode="auto">
          <a:xfrm>
            <a:off x="228600" y="1143000"/>
            <a:ext cx="8686800" cy="4876800"/>
          </a:xfrm>
          <a:prstGeom prst="rect">
            <a:avLst/>
          </a:prstGeom>
          <a:noFill/>
          <a:ln w="9525">
            <a:noFill/>
            <a:miter lim="800000"/>
            <a:headEnd/>
            <a:tailEnd/>
          </a:ln>
        </p:spPr>
        <p:txBody>
          <a:bodyPr/>
          <a:lstStyle/>
          <a:p>
            <a:pPr marL="812800" indent="-812800">
              <a:spcBef>
                <a:spcPts val="1200"/>
              </a:spcBef>
            </a:pPr>
            <a:r>
              <a:rPr lang="en-US" sz="2800" b="1" dirty="0" smtClean="0">
                <a:solidFill>
                  <a:srgbClr val="7030A0"/>
                </a:solidFill>
              </a:rPr>
              <a:t>3. Secondary data: </a:t>
            </a:r>
          </a:p>
          <a:p>
            <a:pPr marL="457200" indent="-457200">
              <a:lnSpc>
                <a:spcPct val="90000"/>
              </a:lnSpc>
              <a:spcBef>
                <a:spcPct val="20000"/>
              </a:spcBef>
              <a:buFont typeface="Arial" pitchFamily="34" charset="0"/>
              <a:buChar char="•"/>
            </a:pPr>
            <a:r>
              <a:rPr lang="en-US" sz="2800" b="1" dirty="0" smtClean="0">
                <a:solidFill>
                  <a:srgbClr val="002060"/>
                </a:solidFill>
              </a:rPr>
              <a:t>Sources &amp; types of secondary data</a:t>
            </a:r>
          </a:p>
          <a:p>
            <a:pPr marL="1371600" lvl="2" indent="-457200">
              <a:lnSpc>
                <a:spcPct val="90000"/>
              </a:lnSpc>
              <a:spcBef>
                <a:spcPct val="20000"/>
              </a:spcBef>
              <a:buFont typeface="Arial" pitchFamily="34" charset="0"/>
              <a:buChar char="•"/>
            </a:pPr>
            <a:r>
              <a:rPr lang="en-IN" sz="2400" b="1" dirty="0" smtClean="0">
                <a:solidFill>
                  <a:srgbClr val="0070C0"/>
                </a:solidFill>
              </a:rPr>
              <a:t>Published &amp; unpublished research reports</a:t>
            </a:r>
          </a:p>
          <a:p>
            <a:pPr marL="1371600" lvl="2" indent="-457200">
              <a:lnSpc>
                <a:spcPct val="90000"/>
              </a:lnSpc>
              <a:spcBef>
                <a:spcPct val="20000"/>
              </a:spcBef>
              <a:buFont typeface="Arial" pitchFamily="34" charset="0"/>
              <a:buChar char="•"/>
            </a:pPr>
            <a:r>
              <a:rPr lang="en-IN" sz="2400" b="1" dirty="0" smtClean="0">
                <a:solidFill>
                  <a:srgbClr val="0070C0"/>
                </a:solidFill>
              </a:rPr>
              <a:t>Journals &amp; books</a:t>
            </a:r>
          </a:p>
          <a:p>
            <a:pPr marL="1371600" lvl="2" indent="-457200">
              <a:lnSpc>
                <a:spcPct val="90000"/>
              </a:lnSpc>
              <a:spcBef>
                <a:spcPct val="20000"/>
              </a:spcBef>
              <a:buFont typeface="Arial" pitchFamily="34" charset="0"/>
              <a:buChar char="•"/>
            </a:pPr>
            <a:r>
              <a:rPr lang="en-IN" sz="2400" b="1" dirty="0" smtClean="0">
                <a:solidFill>
                  <a:srgbClr val="0070C0"/>
                </a:solidFill>
              </a:rPr>
              <a:t>Periodicals </a:t>
            </a:r>
          </a:p>
          <a:p>
            <a:pPr marL="1371600" lvl="2" indent="-457200">
              <a:lnSpc>
                <a:spcPct val="90000"/>
              </a:lnSpc>
              <a:spcBef>
                <a:spcPct val="20000"/>
              </a:spcBef>
              <a:buFont typeface="Arial" pitchFamily="34" charset="0"/>
              <a:buChar char="•"/>
            </a:pPr>
            <a:r>
              <a:rPr lang="en-IN" sz="2400" b="1" dirty="0" smtClean="0">
                <a:solidFill>
                  <a:srgbClr val="0070C0"/>
                </a:solidFill>
              </a:rPr>
              <a:t>Official records and reports</a:t>
            </a:r>
          </a:p>
          <a:p>
            <a:pPr marL="1371600" lvl="2" indent="-457200">
              <a:lnSpc>
                <a:spcPct val="90000"/>
              </a:lnSpc>
              <a:spcBef>
                <a:spcPct val="20000"/>
              </a:spcBef>
              <a:buFont typeface="Arial" pitchFamily="34" charset="0"/>
              <a:buChar char="•"/>
            </a:pPr>
            <a:r>
              <a:rPr lang="en-IN" sz="2400" b="1" dirty="0" smtClean="0">
                <a:solidFill>
                  <a:srgbClr val="0070C0"/>
                </a:solidFill>
              </a:rPr>
              <a:t>Literature / book reviews</a:t>
            </a:r>
          </a:p>
          <a:p>
            <a:pPr marL="1371600" lvl="2" indent="-457200">
              <a:lnSpc>
                <a:spcPct val="90000"/>
              </a:lnSpc>
              <a:spcBef>
                <a:spcPct val="20000"/>
              </a:spcBef>
              <a:buFont typeface="Arial" pitchFamily="34" charset="0"/>
              <a:buChar char="•"/>
            </a:pPr>
            <a:r>
              <a:rPr lang="en-IN" sz="2400" b="1" dirty="0" smtClean="0">
                <a:solidFill>
                  <a:srgbClr val="0070C0"/>
                </a:solidFill>
              </a:rPr>
              <a:t>Web resources</a:t>
            </a:r>
            <a:r>
              <a:rPr lang="en-US" sz="2800" b="1" dirty="0" smtClean="0">
                <a:solidFill>
                  <a:srgbClr val="002060"/>
                </a:solidFill>
              </a:rPr>
              <a:t> </a:t>
            </a:r>
          </a:p>
          <a:p>
            <a:pPr marL="1371600" lvl="2" indent="-457200">
              <a:lnSpc>
                <a:spcPct val="90000"/>
              </a:lnSpc>
              <a:spcBef>
                <a:spcPct val="20000"/>
              </a:spcBef>
            </a:pPr>
            <a:endParaRPr lang="en-US" sz="2800" b="1" dirty="0" smtClean="0">
              <a:solidFill>
                <a:srgbClr val="002060"/>
              </a:solidFill>
            </a:endParaRPr>
          </a:p>
          <a:p>
            <a:pPr marL="812800" indent="-812800">
              <a:spcBef>
                <a:spcPts val="1200"/>
              </a:spcBef>
            </a:pPr>
            <a:endParaRPr lang="en-US" sz="2800" b="1" dirty="0">
              <a:solidFill>
                <a:srgbClr val="002060"/>
              </a:solidFill>
            </a:endParaRPr>
          </a:p>
        </p:txBody>
      </p:sp>
      <p:sp>
        <p:nvSpPr>
          <p:cNvPr id="4" name="Date Placeholder 3"/>
          <p:cNvSpPr>
            <a:spLocks noGrp="1"/>
          </p:cNvSpPr>
          <p:nvPr>
            <p:ph type="dt" sz="quarter" idx="10"/>
          </p:nvPr>
        </p:nvSpPr>
        <p:spPr/>
        <p:txBody>
          <a:bodyPr/>
          <a:lstStyle/>
          <a:p>
            <a:pPr>
              <a:defRPr/>
            </a:pPr>
            <a:fld id="{4B37F141-6D6E-4533-8BFC-737C71077A75}" type="datetime9">
              <a:rPr lang="en-US" smtClean="0"/>
              <a:pPr>
                <a:defRPr/>
              </a:pPr>
              <a:t>7/27/2016 9:42:17 PM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60</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144000" cy="1143000"/>
          </a:xfrm>
          <a:prstGeom prst="rect">
            <a:avLst/>
          </a:prstGeom>
          <a:noFill/>
          <a:ln w="9525">
            <a:noFill/>
            <a:miter lim="800000"/>
            <a:headEnd/>
            <a:tailEnd/>
          </a:ln>
        </p:spPr>
        <p:txBody>
          <a:bodyPr anchor="ctr"/>
          <a:lstStyle/>
          <a:p>
            <a:pPr algn="ctr"/>
            <a:r>
              <a:rPr lang="en-US" sz="2800" b="1" dirty="0" smtClean="0">
                <a:solidFill>
                  <a:srgbClr val="0070C0"/>
                </a:solidFill>
              </a:rPr>
              <a:t>Unit 2:</a:t>
            </a:r>
            <a:r>
              <a:rPr lang="en-US" sz="2800" b="1" dirty="0" smtClean="0">
                <a:solidFill>
                  <a:srgbClr val="C00000"/>
                </a:solidFill>
              </a:rPr>
              <a:t> </a:t>
            </a:r>
            <a:br>
              <a:rPr lang="en-US" sz="2800" b="1" dirty="0" smtClean="0">
                <a:solidFill>
                  <a:srgbClr val="C00000"/>
                </a:solidFill>
              </a:rPr>
            </a:br>
            <a:r>
              <a:rPr lang="en-US" sz="2800" b="1" dirty="0" smtClean="0">
                <a:solidFill>
                  <a:srgbClr val="C00000"/>
                </a:solidFill>
              </a:rPr>
              <a:t>Research design, Sources of data </a:t>
            </a:r>
            <a:endParaRPr lang="en-US" sz="2400" b="1" dirty="0">
              <a:solidFill>
                <a:srgbClr val="C00000"/>
              </a:solidFill>
            </a:endParaRPr>
          </a:p>
        </p:txBody>
      </p:sp>
      <p:sp>
        <p:nvSpPr>
          <p:cNvPr id="6147" name="Rectangle 3"/>
          <p:cNvSpPr>
            <a:spLocks noChangeArrowheads="1"/>
          </p:cNvSpPr>
          <p:nvPr/>
        </p:nvSpPr>
        <p:spPr bwMode="auto">
          <a:xfrm>
            <a:off x="228600" y="1143000"/>
            <a:ext cx="8686800" cy="4876800"/>
          </a:xfrm>
          <a:prstGeom prst="rect">
            <a:avLst/>
          </a:prstGeom>
          <a:noFill/>
          <a:ln w="9525">
            <a:noFill/>
            <a:miter lim="800000"/>
            <a:headEnd/>
            <a:tailEnd/>
          </a:ln>
        </p:spPr>
        <p:txBody>
          <a:bodyPr/>
          <a:lstStyle/>
          <a:p>
            <a:pPr marL="914400" lvl="1" indent="-457200">
              <a:spcBef>
                <a:spcPts val="1200"/>
              </a:spcBef>
              <a:buFont typeface="Arial" pitchFamily="34" charset="0"/>
              <a:buChar char="•"/>
            </a:pPr>
            <a:r>
              <a:rPr lang="en-US" sz="2800" b="1" dirty="0" smtClean="0">
                <a:solidFill>
                  <a:srgbClr val="002060"/>
                </a:solidFill>
              </a:rPr>
              <a:t>problems in the use of secondary data</a:t>
            </a:r>
          </a:p>
          <a:p>
            <a:pPr marL="1371600" lvl="2" indent="-457200">
              <a:spcBef>
                <a:spcPts val="1200"/>
              </a:spcBef>
              <a:buFont typeface="Arial" pitchFamily="34" charset="0"/>
              <a:buChar char="•"/>
            </a:pPr>
            <a:r>
              <a:rPr lang="en-US" sz="2800" b="1" dirty="0" smtClean="0">
                <a:solidFill>
                  <a:srgbClr val="0070C0"/>
                </a:solidFill>
              </a:rPr>
              <a:t>Non availability of appropriate data</a:t>
            </a:r>
          </a:p>
          <a:p>
            <a:pPr marL="1371600" lvl="2" indent="-457200">
              <a:spcBef>
                <a:spcPts val="1200"/>
              </a:spcBef>
              <a:buFont typeface="Arial" pitchFamily="34" charset="0"/>
              <a:buChar char="•"/>
            </a:pPr>
            <a:r>
              <a:rPr lang="en-US" sz="2800" b="1" dirty="0" smtClean="0">
                <a:solidFill>
                  <a:srgbClr val="0070C0"/>
                </a:solidFill>
              </a:rPr>
              <a:t>Reliability and authenticity</a:t>
            </a:r>
          </a:p>
          <a:p>
            <a:pPr marL="1371600" lvl="2" indent="-457200">
              <a:spcBef>
                <a:spcPts val="1200"/>
              </a:spcBef>
              <a:buFont typeface="Arial" pitchFamily="34" charset="0"/>
              <a:buChar char="•"/>
            </a:pPr>
            <a:r>
              <a:rPr lang="en-US" sz="2800" b="1" dirty="0" smtClean="0">
                <a:solidFill>
                  <a:srgbClr val="0070C0"/>
                </a:solidFill>
              </a:rPr>
              <a:t>Sometimes outdated</a:t>
            </a:r>
            <a:endParaRPr lang="en-US" sz="2800" b="1" dirty="0">
              <a:solidFill>
                <a:srgbClr val="0070C0"/>
              </a:solidFill>
            </a:endParaRPr>
          </a:p>
          <a:p>
            <a:pPr marL="1371600" lvl="2" indent="-457200">
              <a:spcBef>
                <a:spcPts val="1200"/>
              </a:spcBef>
              <a:buFont typeface="Arial" pitchFamily="34" charset="0"/>
              <a:buChar char="•"/>
            </a:pPr>
            <a:r>
              <a:rPr lang="en-US" sz="2800" b="1" dirty="0" smtClean="0">
                <a:solidFill>
                  <a:srgbClr val="0070C0"/>
                </a:solidFill>
              </a:rPr>
              <a:t>Copyright &amp; plagiarism</a:t>
            </a:r>
          </a:p>
          <a:p>
            <a:pPr marL="1371600" lvl="2" indent="-457200">
              <a:spcBef>
                <a:spcPts val="1200"/>
              </a:spcBef>
              <a:buFont typeface="Arial" pitchFamily="34" charset="0"/>
              <a:buChar char="•"/>
            </a:pPr>
            <a:r>
              <a:rPr lang="en-US" sz="2800" b="1" dirty="0" smtClean="0">
                <a:solidFill>
                  <a:srgbClr val="0070C0"/>
                </a:solidFill>
              </a:rPr>
              <a:t>Misleading analysis and conclusions</a:t>
            </a:r>
          </a:p>
        </p:txBody>
      </p:sp>
      <p:sp>
        <p:nvSpPr>
          <p:cNvPr id="4" name="Date Placeholder 3"/>
          <p:cNvSpPr>
            <a:spLocks noGrp="1"/>
          </p:cNvSpPr>
          <p:nvPr>
            <p:ph type="dt" sz="quarter" idx="10"/>
          </p:nvPr>
        </p:nvSpPr>
        <p:spPr/>
        <p:txBody>
          <a:bodyPr/>
          <a:lstStyle/>
          <a:p>
            <a:pPr>
              <a:defRPr/>
            </a:pPr>
            <a:fld id="{4B37F141-6D6E-4533-8BFC-737C71077A75}" type="datetime9">
              <a:rPr lang="en-US" smtClean="0"/>
              <a:pPr>
                <a:defRPr/>
              </a:pPr>
              <a:t>7/27/2016 9:42:17 PM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61</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144000" cy="1143000"/>
          </a:xfrm>
          <a:prstGeom prst="rect">
            <a:avLst/>
          </a:prstGeom>
          <a:noFill/>
          <a:ln w="9525">
            <a:noFill/>
            <a:miter lim="800000"/>
            <a:headEnd/>
            <a:tailEnd/>
          </a:ln>
        </p:spPr>
        <p:txBody>
          <a:bodyPr anchor="ctr"/>
          <a:lstStyle/>
          <a:p>
            <a:pPr algn="ctr"/>
            <a:r>
              <a:rPr lang="en-US" sz="2800" b="1" dirty="0" smtClean="0">
                <a:solidFill>
                  <a:srgbClr val="0070C0"/>
                </a:solidFill>
              </a:rPr>
              <a:t>Unit 2:</a:t>
            </a:r>
            <a:r>
              <a:rPr lang="en-US" sz="2800" b="1" dirty="0" smtClean="0">
                <a:solidFill>
                  <a:srgbClr val="C00000"/>
                </a:solidFill>
              </a:rPr>
              <a:t> </a:t>
            </a:r>
            <a:br>
              <a:rPr lang="en-US" sz="2800" b="1" dirty="0" smtClean="0">
                <a:solidFill>
                  <a:srgbClr val="C00000"/>
                </a:solidFill>
              </a:rPr>
            </a:br>
            <a:r>
              <a:rPr lang="en-US" sz="2800" b="1" dirty="0" smtClean="0">
                <a:solidFill>
                  <a:srgbClr val="C00000"/>
                </a:solidFill>
              </a:rPr>
              <a:t>Research design, Sources of data </a:t>
            </a:r>
            <a:endParaRPr lang="en-US" sz="2400" b="1" dirty="0">
              <a:solidFill>
                <a:srgbClr val="C00000"/>
              </a:solidFill>
            </a:endParaRPr>
          </a:p>
        </p:txBody>
      </p:sp>
      <p:sp>
        <p:nvSpPr>
          <p:cNvPr id="6147" name="Rectangle 3"/>
          <p:cNvSpPr>
            <a:spLocks noChangeArrowheads="1"/>
          </p:cNvSpPr>
          <p:nvPr/>
        </p:nvSpPr>
        <p:spPr bwMode="auto">
          <a:xfrm>
            <a:off x="228600" y="1143000"/>
            <a:ext cx="8686800" cy="4876800"/>
          </a:xfrm>
          <a:prstGeom prst="rect">
            <a:avLst/>
          </a:prstGeom>
          <a:noFill/>
          <a:ln w="9525">
            <a:noFill/>
            <a:miter lim="800000"/>
            <a:headEnd/>
            <a:tailEnd/>
          </a:ln>
        </p:spPr>
        <p:txBody>
          <a:bodyPr/>
          <a:lstStyle/>
          <a:p>
            <a:pPr marL="812800" indent="-812800">
              <a:spcBef>
                <a:spcPts val="1200"/>
              </a:spcBef>
            </a:pPr>
            <a:r>
              <a:rPr lang="en-US" sz="2400" b="1" dirty="0" smtClean="0">
                <a:solidFill>
                  <a:srgbClr val="7030A0"/>
                </a:solidFill>
              </a:rPr>
              <a:t>4. Sampling: </a:t>
            </a:r>
          </a:p>
          <a:p>
            <a:pPr marL="812800" indent="-812800">
              <a:spcBef>
                <a:spcPts val="1200"/>
              </a:spcBef>
              <a:buFont typeface="Arial" pitchFamily="34" charset="0"/>
              <a:buChar char="•"/>
            </a:pPr>
            <a:r>
              <a:rPr lang="en-US" sz="2400" b="1" dirty="0" smtClean="0">
                <a:solidFill>
                  <a:srgbClr val="002060"/>
                </a:solidFill>
              </a:rPr>
              <a:t>Universe, population, sample, </a:t>
            </a:r>
          </a:p>
          <a:p>
            <a:pPr marL="812800" indent="-812800">
              <a:spcBef>
                <a:spcPts val="1200"/>
              </a:spcBef>
              <a:buFont typeface="Arial" pitchFamily="34" charset="0"/>
              <a:buChar char="•"/>
            </a:pPr>
            <a:r>
              <a:rPr lang="en-US" sz="2400" b="1" dirty="0" smtClean="0">
                <a:solidFill>
                  <a:srgbClr val="002060"/>
                </a:solidFill>
              </a:rPr>
              <a:t>rationale and characteristics of sampling; </a:t>
            </a:r>
          </a:p>
          <a:p>
            <a:pPr marL="812800" indent="-812800">
              <a:spcBef>
                <a:spcPts val="1200"/>
              </a:spcBef>
              <a:buFont typeface="Arial" pitchFamily="34" charset="0"/>
              <a:buChar char="•"/>
            </a:pPr>
            <a:r>
              <a:rPr lang="en-US" sz="2400" b="1" dirty="0" smtClean="0">
                <a:solidFill>
                  <a:srgbClr val="002060"/>
                </a:solidFill>
              </a:rPr>
              <a:t>sample frame and sampling unit, </a:t>
            </a:r>
          </a:p>
          <a:p>
            <a:pPr marL="812800" indent="-812800">
              <a:spcBef>
                <a:spcPts val="1200"/>
              </a:spcBef>
              <a:buFont typeface="Arial" pitchFamily="34" charset="0"/>
              <a:buChar char="•"/>
            </a:pPr>
            <a:r>
              <a:rPr lang="en-US" sz="2400" b="1" dirty="0" smtClean="0">
                <a:solidFill>
                  <a:srgbClr val="002060"/>
                </a:solidFill>
              </a:rPr>
              <a:t>methods of sampling, </a:t>
            </a:r>
          </a:p>
          <a:p>
            <a:pPr marL="812800" indent="-812800">
              <a:spcBef>
                <a:spcPts val="1200"/>
              </a:spcBef>
              <a:buFont typeface="Arial" pitchFamily="34" charset="0"/>
              <a:buChar char="•"/>
            </a:pPr>
            <a:r>
              <a:rPr lang="en-US" sz="2400" b="1" dirty="0" smtClean="0">
                <a:solidFill>
                  <a:srgbClr val="002060"/>
                </a:solidFill>
              </a:rPr>
              <a:t>general considerations in the determination of sample size.</a:t>
            </a:r>
          </a:p>
          <a:p>
            <a:pPr marL="812800" indent="-812800">
              <a:spcBef>
                <a:spcPts val="1200"/>
              </a:spcBef>
            </a:pPr>
            <a:endParaRPr lang="en-US" sz="2400" b="1" dirty="0">
              <a:solidFill>
                <a:srgbClr val="002060"/>
              </a:solidFill>
            </a:endParaRPr>
          </a:p>
        </p:txBody>
      </p:sp>
      <p:sp>
        <p:nvSpPr>
          <p:cNvPr id="4" name="Date Placeholder 3"/>
          <p:cNvSpPr>
            <a:spLocks noGrp="1"/>
          </p:cNvSpPr>
          <p:nvPr>
            <p:ph type="dt" sz="quarter" idx="10"/>
          </p:nvPr>
        </p:nvSpPr>
        <p:spPr/>
        <p:txBody>
          <a:bodyPr/>
          <a:lstStyle/>
          <a:p>
            <a:pPr>
              <a:defRPr/>
            </a:pPr>
            <a:fld id="{4B37F141-6D6E-4533-8BFC-737C71077A75}" type="datetime9">
              <a:rPr lang="en-US" smtClean="0"/>
              <a:pPr>
                <a:defRPr/>
              </a:pPr>
              <a:t>7/27/2016 9:42:17 PM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62</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ChangeArrowheads="1"/>
          </p:cNvSpPr>
          <p:nvPr/>
        </p:nvSpPr>
        <p:spPr bwMode="auto">
          <a:xfrm>
            <a:off x="762000" y="274638"/>
            <a:ext cx="7924800" cy="1143000"/>
          </a:xfrm>
          <a:prstGeom prst="rect">
            <a:avLst/>
          </a:prstGeom>
          <a:noFill/>
          <a:ln w="9525">
            <a:noFill/>
            <a:miter lim="800000"/>
            <a:headEnd/>
            <a:tailEnd/>
          </a:ln>
        </p:spPr>
        <p:txBody>
          <a:bodyPr anchor="ctr"/>
          <a:lstStyle/>
          <a:p>
            <a:pPr algn="ctr"/>
            <a:r>
              <a:rPr lang="en-US" sz="2800" b="1">
                <a:solidFill>
                  <a:srgbClr val="FF3300"/>
                </a:solidFill>
              </a:rPr>
              <a:t>POPULATION AND SAMPLE</a:t>
            </a:r>
          </a:p>
        </p:txBody>
      </p:sp>
      <p:sp>
        <p:nvSpPr>
          <p:cNvPr id="75779" name="Oval 3"/>
          <p:cNvSpPr>
            <a:spLocks noChangeArrowheads="1"/>
          </p:cNvSpPr>
          <p:nvPr/>
        </p:nvSpPr>
        <p:spPr bwMode="auto">
          <a:xfrm>
            <a:off x="1143000" y="2209800"/>
            <a:ext cx="457200" cy="457200"/>
          </a:xfrm>
          <a:prstGeom prst="ellipse">
            <a:avLst/>
          </a:prstGeom>
          <a:solidFill>
            <a:srgbClr val="FF6600"/>
          </a:solidFill>
          <a:ln w="9525">
            <a:solidFill>
              <a:srgbClr val="000000"/>
            </a:solidFill>
            <a:round/>
            <a:headEnd/>
            <a:tailEnd/>
          </a:ln>
        </p:spPr>
        <p:txBody>
          <a:bodyPr/>
          <a:lstStyle/>
          <a:p>
            <a:pPr algn="ctr"/>
            <a:r>
              <a:rPr lang="en-US" sz="1000"/>
              <a:t>1</a:t>
            </a:r>
            <a:endParaRPr lang="en-US" sz="1200"/>
          </a:p>
        </p:txBody>
      </p:sp>
      <p:sp>
        <p:nvSpPr>
          <p:cNvPr id="75780" name="Oval 4"/>
          <p:cNvSpPr>
            <a:spLocks noChangeArrowheads="1"/>
          </p:cNvSpPr>
          <p:nvPr/>
        </p:nvSpPr>
        <p:spPr bwMode="auto">
          <a:xfrm>
            <a:off x="3108325" y="2514600"/>
            <a:ext cx="457200" cy="457200"/>
          </a:xfrm>
          <a:prstGeom prst="ellipse">
            <a:avLst/>
          </a:prstGeom>
          <a:solidFill>
            <a:srgbClr val="0000FF"/>
          </a:solidFill>
          <a:ln w="9525">
            <a:solidFill>
              <a:srgbClr val="000000"/>
            </a:solidFill>
            <a:round/>
            <a:headEnd/>
            <a:tailEnd/>
          </a:ln>
        </p:spPr>
        <p:txBody>
          <a:bodyPr/>
          <a:lstStyle/>
          <a:p>
            <a:pPr algn="ctr"/>
            <a:r>
              <a:rPr lang="en-US" sz="1000"/>
              <a:t>7</a:t>
            </a:r>
            <a:endParaRPr lang="en-US" sz="1200"/>
          </a:p>
        </p:txBody>
      </p:sp>
      <p:sp>
        <p:nvSpPr>
          <p:cNvPr id="75781" name="Oval 5"/>
          <p:cNvSpPr>
            <a:spLocks noChangeArrowheads="1"/>
          </p:cNvSpPr>
          <p:nvPr/>
        </p:nvSpPr>
        <p:spPr bwMode="auto">
          <a:xfrm>
            <a:off x="1981200" y="3124200"/>
            <a:ext cx="457200" cy="457200"/>
          </a:xfrm>
          <a:prstGeom prst="ellipse">
            <a:avLst/>
          </a:prstGeom>
          <a:solidFill>
            <a:srgbClr val="FF6600"/>
          </a:solidFill>
          <a:ln w="9525">
            <a:solidFill>
              <a:srgbClr val="000000"/>
            </a:solidFill>
            <a:round/>
            <a:headEnd/>
            <a:tailEnd/>
          </a:ln>
        </p:spPr>
        <p:txBody>
          <a:bodyPr/>
          <a:lstStyle/>
          <a:p>
            <a:pPr algn="ctr"/>
            <a:r>
              <a:rPr lang="en-US" sz="1200"/>
              <a:t>4</a:t>
            </a:r>
          </a:p>
        </p:txBody>
      </p:sp>
      <p:sp>
        <p:nvSpPr>
          <p:cNvPr id="75782" name="Oval 6"/>
          <p:cNvSpPr>
            <a:spLocks noChangeArrowheads="1"/>
          </p:cNvSpPr>
          <p:nvPr/>
        </p:nvSpPr>
        <p:spPr bwMode="auto">
          <a:xfrm>
            <a:off x="1219200" y="3733800"/>
            <a:ext cx="457200" cy="457200"/>
          </a:xfrm>
          <a:prstGeom prst="ellipse">
            <a:avLst/>
          </a:prstGeom>
          <a:solidFill>
            <a:srgbClr val="FF6600"/>
          </a:solidFill>
          <a:ln w="9525">
            <a:solidFill>
              <a:srgbClr val="000000"/>
            </a:solidFill>
            <a:round/>
            <a:headEnd/>
            <a:tailEnd/>
          </a:ln>
        </p:spPr>
        <p:txBody>
          <a:bodyPr/>
          <a:lstStyle/>
          <a:p>
            <a:pPr algn="ctr"/>
            <a:r>
              <a:rPr lang="en-US" sz="1200"/>
              <a:t>8</a:t>
            </a:r>
          </a:p>
        </p:txBody>
      </p:sp>
      <p:sp>
        <p:nvSpPr>
          <p:cNvPr id="75783" name="Oval 7"/>
          <p:cNvSpPr>
            <a:spLocks noChangeArrowheads="1"/>
          </p:cNvSpPr>
          <p:nvPr/>
        </p:nvSpPr>
        <p:spPr bwMode="auto">
          <a:xfrm>
            <a:off x="6477000" y="2209800"/>
            <a:ext cx="457200" cy="457200"/>
          </a:xfrm>
          <a:prstGeom prst="ellipse">
            <a:avLst/>
          </a:prstGeom>
          <a:solidFill>
            <a:srgbClr val="FF6600"/>
          </a:solidFill>
          <a:ln w="9525">
            <a:solidFill>
              <a:srgbClr val="000000"/>
            </a:solidFill>
            <a:round/>
            <a:headEnd/>
            <a:tailEnd/>
          </a:ln>
        </p:spPr>
        <p:txBody>
          <a:bodyPr/>
          <a:lstStyle/>
          <a:p>
            <a:pPr algn="ctr"/>
            <a:r>
              <a:rPr lang="en-US" sz="1000"/>
              <a:t>14</a:t>
            </a:r>
            <a:endParaRPr lang="en-US" sz="1200"/>
          </a:p>
        </p:txBody>
      </p:sp>
      <p:sp>
        <p:nvSpPr>
          <p:cNvPr id="75784" name="Oval 8"/>
          <p:cNvSpPr>
            <a:spLocks noChangeArrowheads="1"/>
          </p:cNvSpPr>
          <p:nvPr/>
        </p:nvSpPr>
        <p:spPr bwMode="auto">
          <a:xfrm>
            <a:off x="1752600" y="2362200"/>
            <a:ext cx="457200" cy="457200"/>
          </a:xfrm>
          <a:prstGeom prst="ellipse">
            <a:avLst/>
          </a:prstGeom>
          <a:solidFill>
            <a:srgbClr val="FF6600"/>
          </a:solidFill>
          <a:ln w="9525">
            <a:solidFill>
              <a:srgbClr val="000000"/>
            </a:solidFill>
            <a:round/>
            <a:headEnd/>
            <a:tailEnd/>
          </a:ln>
        </p:spPr>
        <p:txBody>
          <a:bodyPr/>
          <a:lstStyle/>
          <a:p>
            <a:pPr algn="ctr"/>
            <a:r>
              <a:rPr lang="en-US" sz="1000"/>
              <a:t>5</a:t>
            </a:r>
            <a:endParaRPr lang="en-US" sz="1200"/>
          </a:p>
        </p:txBody>
      </p:sp>
      <p:sp>
        <p:nvSpPr>
          <p:cNvPr id="75785" name="Oval 9"/>
          <p:cNvSpPr>
            <a:spLocks noChangeArrowheads="1"/>
          </p:cNvSpPr>
          <p:nvPr/>
        </p:nvSpPr>
        <p:spPr bwMode="auto">
          <a:xfrm>
            <a:off x="4495800" y="2514600"/>
            <a:ext cx="457200" cy="457200"/>
          </a:xfrm>
          <a:prstGeom prst="ellipse">
            <a:avLst/>
          </a:prstGeom>
          <a:solidFill>
            <a:srgbClr val="FF6600"/>
          </a:solidFill>
          <a:ln w="9525">
            <a:solidFill>
              <a:srgbClr val="000000"/>
            </a:solidFill>
            <a:round/>
            <a:headEnd/>
            <a:tailEnd/>
          </a:ln>
        </p:spPr>
        <p:txBody>
          <a:bodyPr/>
          <a:lstStyle/>
          <a:p>
            <a:pPr algn="ctr"/>
            <a:r>
              <a:rPr lang="en-US" sz="1000"/>
              <a:t>15</a:t>
            </a:r>
            <a:endParaRPr lang="en-US" sz="1200"/>
          </a:p>
        </p:txBody>
      </p:sp>
      <p:sp>
        <p:nvSpPr>
          <p:cNvPr id="75786" name="Oval 10"/>
          <p:cNvSpPr>
            <a:spLocks noChangeArrowheads="1"/>
          </p:cNvSpPr>
          <p:nvPr/>
        </p:nvSpPr>
        <p:spPr bwMode="auto">
          <a:xfrm>
            <a:off x="2743200" y="4191000"/>
            <a:ext cx="457200" cy="457200"/>
          </a:xfrm>
          <a:prstGeom prst="ellipse">
            <a:avLst/>
          </a:prstGeom>
          <a:solidFill>
            <a:srgbClr val="FF6600"/>
          </a:solidFill>
          <a:ln w="9525">
            <a:solidFill>
              <a:srgbClr val="000000"/>
            </a:solidFill>
            <a:round/>
            <a:headEnd/>
            <a:tailEnd/>
          </a:ln>
        </p:spPr>
        <p:txBody>
          <a:bodyPr/>
          <a:lstStyle/>
          <a:p>
            <a:pPr algn="ctr"/>
            <a:r>
              <a:rPr lang="en-US" sz="1000"/>
              <a:t>9</a:t>
            </a:r>
            <a:endParaRPr lang="en-US" sz="1200"/>
          </a:p>
        </p:txBody>
      </p:sp>
      <p:sp>
        <p:nvSpPr>
          <p:cNvPr id="75787" name="Oval 11"/>
          <p:cNvSpPr>
            <a:spLocks noChangeArrowheads="1"/>
          </p:cNvSpPr>
          <p:nvPr/>
        </p:nvSpPr>
        <p:spPr bwMode="auto">
          <a:xfrm>
            <a:off x="2438400" y="2438400"/>
            <a:ext cx="457200" cy="457200"/>
          </a:xfrm>
          <a:prstGeom prst="ellipse">
            <a:avLst/>
          </a:prstGeom>
          <a:solidFill>
            <a:srgbClr val="FF6600"/>
          </a:solidFill>
          <a:ln w="9525">
            <a:solidFill>
              <a:srgbClr val="000000"/>
            </a:solidFill>
            <a:round/>
            <a:headEnd/>
            <a:tailEnd/>
          </a:ln>
        </p:spPr>
        <p:txBody>
          <a:bodyPr/>
          <a:lstStyle/>
          <a:p>
            <a:pPr algn="ctr"/>
            <a:r>
              <a:rPr lang="en-US" sz="1000"/>
              <a:t>2</a:t>
            </a:r>
            <a:endParaRPr lang="en-US" sz="1200"/>
          </a:p>
        </p:txBody>
      </p:sp>
      <p:sp>
        <p:nvSpPr>
          <p:cNvPr id="75788" name="Oval 12"/>
          <p:cNvSpPr>
            <a:spLocks noChangeArrowheads="1"/>
          </p:cNvSpPr>
          <p:nvPr/>
        </p:nvSpPr>
        <p:spPr bwMode="auto">
          <a:xfrm>
            <a:off x="3048000" y="2971800"/>
            <a:ext cx="457200" cy="457200"/>
          </a:xfrm>
          <a:prstGeom prst="ellipse">
            <a:avLst/>
          </a:prstGeom>
          <a:solidFill>
            <a:srgbClr val="FF6600"/>
          </a:solidFill>
          <a:ln w="9525">
            <a:solidFill>
              <a:srgbClr val="000000"/>
            </a:solidFill>
            <a:round/>
            <a:headEnd/>
            <a:tailEnd/>
          </a:ln>
        </p:spPr>
        <p:txBody>
          <a:bodyPr/>
          <a:lstStyle/>
          <a:p>
            <a:pPr algn="ctr"/>
            <a:r>
              <a:rPr lang="en-US" sz="1000"/>
              <a:t>3</a:t>
            </a:r>
            <a:endParaRPr lang="en-US" sz="1200"/>
          </a:p>
        </p:txBody>
      </p:sp>
      <p:sp>
        <p:nvSpPr>
          <p:cNvPr id="75789" name="Oval 13"/>
          <p:cNvSpPr>
            <a:spLocks noChangeArrowheads="1"/>
          </p:cNvSpPr>
          <p:nvPr/>
        </p:nvSpPr>
        <p:spPr bwMode="auto">
          <a:xfrm>
            <a:off x="5791200" y="2438400"/>
            <a:ext cx="457200" cy="457200"/>
          </a:xfrm>
          <a:prstGeom prst="ellipse">
            <a:avLst/>
          </a:prstGeom>
          <a:solidFill>
            <a:srgbClr val="FF6600"/>
          </a:solidFill>
          <a:ln w="9525">
            <a:solidFill>
              <a:srgbClr val="000000"/>
            </a:solidFill>
            <a:round/>
            <a:headEnd/>
            <a:tailEnd/>
          </a:ln>
        </p:spPr>
        <p:txBody>
          <a:bodyPr/>
          <a:lstStyle/>
          <a:p>
            <a:pPr algn="ctr"/>
            <a:r>
              <a:rPr lang="en-US" sz="1000"/>
              <a:t>23</a:t>
            </a:r>
            <a:endParaRPr lang="en-US" sz="1200"/>
          </a:p>
        </p:txBody>
      </p:sp>
      <p:sp>
        <p:nvSpPr>
          <p:cNvPr id="75790" name="Oval 14"/>
          <p:cNvSpPr>
            <a:spLocks noChangeArrowheads="1"/>
          </p:cNvSpPr>
          <p:nvPr/>
        </p:nvSpPr>
        <p:spPr bwMode="auto">
          <a:xfrm>
            <a:off x="5181600" y="3276600"/>
            <a:ext cx="457200" cy="457200"/>
          </a:xfrm>
          <a:prstGeom prst="ellipse">
            <a:avLst/>
          </a:prstGeom>
          <a:solidFill>
            <a:srgbClr val="FF6600"/>
          </a:solidFill>
          <a:ln w="9525">
            <a:solidFill>
              <a:srgbClr val="000000"/>
            </a:solidFill>
            <a:round/>
            <a:headEnd/>
            <a:tailEnd/>
          </a:ln>
        </p:spPr>
        <p:txBody>
          <a:bodyPr/>
          <a:lstStyle/>
          <a:p>
            <a:pPr algn="ctr"/>
            <a:r>
              <a:rPr lang="en-US" sz="1000"/>
              <a:t>35</a:t>
            </a:r>
            <a:endParaRPr lang="en-US" sz="1200"/>
          </a:p>
        </p:txBody>
      </p:sp>
      <p:sp>
        <p:nvSpPr>
          <p:cNvPr id="75791" name="Oval 15"/>
          <p:cNvSpPr>
            <a:spLocks noChangeArrowheads="1"/>
          </p:cNvSpPr>
          <p:nvPr/>
        </p:nvSpPr>
        <p:spPr bwMode="auto">
          <a:xfrm>
            <a:off x="7772400" y="2286000"/>
            <a:ext cx="457200" cy="457200"/>
          </a:xfrm>
          <a:prstGeom prst="ellipse">
            <a:avLst/>
          </a:prstGeom>
          <a:solidFill>
            <a:srgbClr val="FF6600"/>
          </a:solidFill>
          <a:ln w="9525">
            <a:solidFill>
              <a:srgbClr val="000000"/>
            </a:solidFill>
            <a:round/>
            <a:headEnd/>
            <a:tailEnd/>
          </a:ln>
        </p:spPr>
        <p:txBody>
          <a:bodyPr/>
          <a:lstStyle/>
          <a:p>
            <a:pPr algn="ctr"/>
            <a:r>
              <a:rPr lang="en-US" sz="1000"/>
              <a:t>55</a:t>
            </a:r>
            <a:endParaRPr lang="en-US" sz="1200"/>
          </a:p>
        </p:txBody>
      </p:sp>
      <p:sp>
        <p:nvSpPr>
          <p:cNvPr id="75792" name="Oval 16"/>
          <p:cNvSpPr>
            <a:spLocks noChangeArrowheads="1"/>
          </p:cNvSpPr>
          <p:nvPr/>
        </p:nvSpPr>
        <p:spPr bwMode="auto">
          <a:xfrm>
            <a:off x="4419600" y="3581400"/>
            <a:ext cx="457200" cy="457200"/>
          </a:xfrm>
          <a:prstGeom prst="ellipse">
            <a:avLst/>
          </a:prstGeom>
          <a:solidFill>
            <a:srgbClr val="FF6600"/>
          </a:solidFill>
          <a:ln w="9525">
            <a:solidFill>
              <a:srgbClr val="000000"/>
            </a:solidFill>
            <a:round/>
            <a:headEnd/>
            <a:tailEnd/>
          </a:ln>
        </p:spPr>
        <p:txBody>
          <a:bodyPr/>
          <a:lstStyle/>
          <a:p>
            <a:pPr algn="ctr"/>
            <a:r>
              <a:rPr lang="en-US" sz="1000"/>
              <a:t>25</a:t>
            </a:r>
            <a:endParaRPr lang="en-US" sz="1200"/>
          </a:p>
        </p:txBody>
      </p:sp>
      <p:sp>
        <p:nvSpPr>
          <p:cNvPr id="75793" name="Oval 17"/>
          <p:cNvSpPr>
            <a:spLocks noChangeArrowheads="1"/>
          </p:cNvSpPr>
          <p:nvPr/>
        </p:nvSpPr>
        <p:spPr bwMode="auto">
          <a:xfrm>
            <a:off x="3810000" y="2362200"/>
            <a:ext cx="457200" cy="457200"/>
          </a:xfrm>
          <a:prstGeom prst="ellipse">
            <a:avLst/>
          </a:prstGeom>
          <a:solidFill>
            <a:srgbClr val="FF6600"/>
          </a:solidFill>
          <a:ln w="9525">
            <a:solidFill>
              <a:srgbClr val="000000"/>
            </a:solidFill>
            <a:round/>
            <a:headEnd/>
            <a:tailEnd/>
          </a:ln>
        </p:spPr>
        <p:txBody>
          <a:bodyPr/>
          <a:lstStyle/>
          <a:p>
            <a:pPr algn="ctr"/>
            <a:r>
              <a:rPr lang="en-US" sz="1000"/>
              <a:t>12</a:t>
            </a:r>
            <a:endParaRPr lang="en-US" sz="1200"/>
          </a:p>
        </p:txBody>
      </p:sp>
      <p:sp>
        <p:nvSpPr>
          <p:cNvPr id="75794" name="Oval 18"/>
          <p:cNvSpPr>
            <a:spLocks noChangeArrowheads="1"/>
          </p:cNvSpPr>
          <p:nvPr/>
        </p:nvSpPr>
        <p:spPr bwMode="auto">
          <a:xfrm>
            <a:off x="3733800" y="3048000"/>
            <a:ext cx="457200" cy="457200"/>
          </a:xfrm>
          <a:prstGeom prst="ellipse">
            <a:avLst/>
          </a:prstGeom>
          <a:solidFill>
            <a:srgbClr val="0000FF"/>
          </a:solidFill>
          <a:ln w="9525">
            <a:solidFill>
              <a:srgbClr val="000000"/>
            </a:solidFill>
            <a:round/>
            <a:headEnd/>
            <a:tailEnd/>
          </a:ln>
        </p:spPr>
        <p:txBody>
          <a:bodyPr/>
          <a:lstStyle/>
          <a:p>
            <a:pPr algn="ctr"/>
            <a:r>
              <a:rPr lang="en-US" sz="1000"/>
              <a:t>17</a:t>
            </a:r>
            <a:endParaRPr lang="en-US" sz="1200"/>
          </a:p>
        </p:txBody>
      </p:sp>
      <p:sp>
        <p:nvSpPr>
          <p:cNvPr id="75795" name="Oval 19"/>
          <p:cNvSpPr>
            <a:spLocks noChangeArrowheads="1"/>
          </p:cNvSpPr>
          <p:nvPr/>
        </p:nvSpPr>
        <p:spPr bwMode="auto">
          <a:xfrm>
            <a:off x="1981200" y="3997325"/>
            <a:ext cx="457200" cy="457200"/>
          </a:xfrm>
          <a:prstGeom prst="ellipse">
            <a:avLst/>
          </a:prstGeom>
          <a:solidFill>
            <a:srgbClr val="0000FF"/>
          </a:solidFill>
          <a:ln w="9525">
            <a:solidFill>
              <a:srgbClr val="000000"/>
            </a:solidFill>
            <a:round/>
            <a:headEnd/>
            <a:tailEnd/>
          </a:ln>
        </p:spPr>
        <p:txBody>
          <a:bodyPr/>
          <a:lstStyle/>
          <a:p>
            <a:pPr algn="ctr"/>
            <a:r>
              <a:rPr lang="en-US" sz="1000"/>
              <a:t>8</a:t>
            </a:r>
            <a:endParaRPr lang="en-US" sz="1200"/>
          </a:p>
        </p:txBody>
      </p:sp>
      <p:sp>
        <p:nvSpPr>
          <p:cNvPr id="75796" name="Oval 20"/>
          <p:cNvSpPr>
            <a:spLocks noChangeArrowheads="1"/>
          </p:cNvSpPr>
          <p:nvPr/>
        </p:nvSpPr>
        <p:spPr bwMode="auto">
          <a:xfrm>
            <a:off x="2667000" y="3733800"/>
            <a:ext cx="457200" cy="457200"/>
          </a:xfrm>
          <a:prstGeom prst="ellipse">
            <a:avLst/>
          </a:prstGeom>
          <a:solidFill>
            <a:srgbClr val="0000FF"/>
          </a:solidFill>
          <a:ln w="9525">
            <a:solidFill>
              <a:srgbClr val="000000"/>
            </a:solidFill>
            <a:round/>
            <a:headEnd/>
            <a:tailEnd/>
          </a:ln>
        </p:spPr>
        <p:txBody>
          <a:bodyPr/>
          <a:lstStyle/>
          <a:p>
            <a:pPr algn="ctr"/>
            <a:r>
              <a:rPr lang="en-US" sz="1000"/>
              <a:t>11</a:t>
            </a:r>
            <a:endParaRPr lang="en-US" sz="1200"/>
          </a:p>
        </p:txBody>
      </p:sp>
      <p:sp>
        <p:nvSpPr>
          <p:cNvPr id="75797" name="Oval 21"/>
          <p:cNvSpPr>
            <a:spLocks noChangeArrowheads="1"/>
          </p:cNvSpPr>
          <p:nvPr/>
        </p:nvSpPr>
        <p:spPr bwMode="auto">
          <a:xfrm>
            <a:off x="4876800" y="2209800"/>
            <a:ext cx="457200" cy="457200"/>
          </a:xfrm>
          <a:prstGeom prst="ellipse">
            <a:avLst/>
          </a:prstGeom>
          <a:solidFill>
            <a:srgbClr val="0000FF"/>
          </a:solidFill>
          <a:ln w="9525">
            <a:solidFill>
              <a:srgbClr val="000000"/>
            </a:solidFill>
            <a:round/>
            <a:headEnd/>
            <a:tailEnd/>
          </a:ln>
        </p:spPr>
        <p:txBody>
          <a:bodyPr/>
          <a:lstStyle/>
          <a:p>
            <a:pPr algn="ctr"/>
            <a:r>
              <a:rPr lang="en-US" sz="1000"/>
              <a:t>6</a:t>
            </a:r>
            <a:endParaRPr lang="en-US" sz="1200"/>
          </a:p>
        </p:txBody>
      </p:sp>
      <p:sp>
        <p:nvSpPr>
          <p:cNvPr id="75798" name="Oval 22"/>
          <p:cNvSpPr>
            <a:spLocks noChangeArrowheads="1"/>
          </p:cNvSpPr>
          <p:nvPr/>
        </p:nvSpPr>
        <p:spPr bwMode="auto">
          <a:xfrm>
            <a:off x="3505200" y="3810000"/>
            <a:ext cx="457200" cy="457200"/>
          </a:xfrm>
          <a:prstGeom prst="ellipse">
            <a:avLst/>
          </a:prstGeom>
          <a:solidFill>
            <a:srgbClr val="0000FF"/>
          </a:solidFill>
          <a:ln w="9525">
            <a:solidFill>
              <a:srgbClr val="000000"/>
            </a:solidFill>
            <a:round/>
            <a:headEnd/>
            <a:tailEnd/>
          </a:ln>
        </p:spPr>
        <p:txBody>
          <a:bodyPr/>
          <a:lstStyle/>
          <a:p>
            <a:pPr algn="ctr"/>
            <a:r>
              <a:rPr lang="en-US" sz="1000"/>
              <a:t>16</a:t>
            </a:r>
            <a:endParaRPr lang="en-US" sz="1200"/>
          </a:p>
        </p:txBody>
      </p:sp>
      <p:sp>
        <p:nvSpPr>
          <p:cNvPr id="75799" name="Oval 23"/>
          <p:cNvSpPr>
            <a:spLocks noChangeArrowheads="1"/>
          </p:cNvSpPr>
          <p:nvPr/>
        </p:nvSpPr>
        <p:spPr bwMode="auto">
          <a:xfrm>
            <a:off x="1219200" y="2971800"/>
            <a:ext cx="457200" cy="457200"/>
          </a:xfrm>
          <a:prstGeom prst="ellipse">
            <a:avLst/>
          </a:prstGeom>
          <a:solidFill>
            <a:srgbClr val="0000FF"/>
          </a:solidFill>
          <a:ln w="9525">
            <a:solidFill>
              <a:srgbClr val="000000"/>
            </a:solidFill>
            <a:round/>
            <a:headEnd/>
            <a:tailEnd/>
          </a:ln>
        </p:spPr>
        <p:txBody>
          <a:bodyPr/>
          <a:lstStyle/>
          <a:p>
            <a:pPr algn="ctr"/>
            <a:r>
              <a:rPr lang="en-US" sz="1000"/>
              <a:t>6</a:t>
            </a:r>
            <a:endParaRPr lang="en-US" sz="1200"/>
          </a:p>
        </p:txBody>
      </p:sp>
      <p:sp>
        <p:nvSpPr>
          <p:cNvPr id="75800" name="Oval 24"/>
          <p:cNvSpPr>
            <a:spLocks noChangeArrowheads="1"/>
          </p:cNvSpPr>
          <p:nvPr/>
        </p:nvSpPr>
        <p:spPr bwMode="auto">
          <a:xfrm>
            <a:off x="4175125" y="4191000"/>
            <a:ext cx="457200" cy="457200"/>
          </a:xfrm>
          <a:prstGeom prst="ellipse">
            <a:avLst/>
          </a:prstGeom>
          <a:solidFill>
            <a:srgbClr val="0000FF"/>
          </a:solidFill>
          <a:ln w="9525">
            <a:solidFill>
              <a:srgbClr val="000000"/>
            </a:solidFill>
            <a:round/>
            <a:headEnd/>
            <a:tailEnd/>
          </a:ln>
        </p:spPr>
        <p:txBody>
          <a:bodyPr/>
          <a:lstStyle/>
          <a:p>
            <a:pPr algn="ctr"/>
            <a:r>
              <a:rPr lang="en-US" sz="1000"/>
              <a:t>19</a:t>
            </a:r>
            <a:endParaRPr lang="en-US" sz="1200"/>
          </a:p>
        </p:txBody>
      </p:sp>
      <p:sp>
        <p:nvSpPr>
          <p:cNvPr id="75801" name="Oval 25"/>
          <p:cNvSpPr>
            <a:spLocks noChangeArrowheads="1"/>
          </p:cNvSpPr>
          <p:nvPr/>
        </p:nvSpPr>
        <p:spPr bwMode="auto">
          <a:xfrm>
            <a:off x="6172200" y="2971800"/>
            <a:ext cx="457200" cy="457200"/>
          </a:xfrm>
          <a:prstGeom prst="ellipse">
            <a:avLst/>
          </a:prstGeom>
          <a:solidFill>
            <a:srgbClr val="0000FF"/>
          </a:solidFill>
          <a:ln w="9525">
            <a:solidFill>
              <a:srgbClr val="000000"/>
            </a:solidFill>
            <a:round/>
            <a:headEnd/>
            <a:tailEnd/>
          </a:ln>
        </p:spPr>
        <p:txBody>
          <a:bodyPr/>
          <a:lstStyle/>
          <a:p>
            <a:pPr algn="ctr"/>
            <a:r>
              <a:rPr lang="en-US" sz="1000"/>
              <a:t>22</a:t>
            </a:r>
            <a:endParaRPr lang="en-US" sz="1200"/>
          </a:p>
        </p:txBody>
      </p:sp>
      <p:sp>
        <p:nvSpPr>
          <p:cNvPr id="75802" name="Oval 26"/>
          <p:cNvSpPr>
            <a:spLocks noChangeArrowheads="1"/>
          </p:cNvSpPr>
          <p:nvPr/>
        </p:nvSpPr>
        <p:spPr bwMode="auto">
          <a:xfrm>
            <a:off x="7239000" y="2362200"/>
            <a:ext cx="457200" cy="457200"/>
          </a:xfrm>
          <a:prstGeom prst="ellipse">
            <a:avLst/>
          </a:prstGeom>
          <a:solidFill>
            <a:srgbClr val="0000FF"/>
          </a:solidFill>
          <a:ln w="9525">
            <a:solidFill>
              <a:srgbClr val="000000"/>
            </a:solidFill>
            <a:round/>
            <a:headEnd/>
            <a:tailEnd/>
          </a:ln>
        </p:spPr>
        <p:txBody>
          <a:bodyPr/>
          <a:lstStyle/>
          <a:p>
            <a:pPr algn="ctr"/>
            <a:r>
              <a:rPr lang="en-US" sz="1000"/>
              <a:t>23</a:t>
            </a:r>
            <a:endParaRPr lang="en-US" sz="1200"/>
          </a:p>
        </p:txBody>
      </p:sp>
      <p:sp>
        <p:nvSpPr>
          <p:cNvPr id="75803" name="Oval 27"/>
          <p:cNvSpPr>
            <a:spLocks noChangeArrowheads="1"/>
          </p:cNvSpPr>
          <p:nvPr/>
        </p:nvSpPr>
        <p:spPr bwMode="auto">
          <a:xfrm>
            <a:off x="5181600" y="2667000"/>
            <a:ext cx="457200" cy="457200"/>
          </a:xfrm>
          <a:prstGeom prst="ellipse">
            <a:avLst/>
          </a:prstGeom>
          <a:solidFill>
            <a:srgbClr val="0000FF"/>
          </a:solidFill>
          <a:ln w="9525">
            <a:solidFill>
              <a:srgbClr val="000000"/>
            </a:solidFill>
            <a:round/>
            <a:headEnd/>
            <a:tailEnd/>
          </a:ln>
        </p:spPr>
        <p:txBody>
          <a:bodyPr/>
          <a:lstStyle/>
          <a:p>
            <a:pPr algn="ctr"/>
            <a:r>
              <a:rPr lang="en-US" sz="1000"/>
              <a:t>44</a:t>
            </a:r>
            <a:endParaRPr lang="en-US" sz="1200"/>
          </a:p>
        </p:txBody>
      </p:sp>
      <p:sp>
        <p:nvSpPr>
          <p:cNvPr id="75804" name="Oval 28"/>
          <p:cNvSpPr>
            <a:spLocks noChangeArrowheads="1"/>
          </p:cNvSpPr>
          <p:nvPr/>
        </p:nvSpPr>
        <p:spPr bwMode="auto">
          <a:xfrm>
            <a:off x="5791200" y="4114800"/>
            <a:ext cx="457200" cy="457200"/>
          </a:xfrm>
          <a:prstGeom prst="ellipse">
            <a:avLst/>
          </a:prstGeom>
          <a:solidFill>
            <a:srgbClr val="0000FF"/>
          </a:solidFill>
          <a:ln w="9525">
            <a:solidFill>
              <a:srgbClr val="000000"/>
            </a:solidFill>
            <a:round/>
            <a:headEnd/>
            <a:tailEnd/>
          </a:ln>
        </p:spPr>
        <p:txBody>
          <a:bodyPr/>
          <a:lstStyle/>
          <a:p>
            <a:pPr algn="ctr"/>
            <a:r>
              <a:rPr lang="en-US" sz="1000"/>
              <a:t>63</a:t>
            </a:r>
            <a:endParaRPr lang="en-US" sz="1200"/>
          </a:p>
        </p:txBody>
      </p:sp>
      <p:sp>
        <p:nvSpPr>
          <p:cNvPr id="75805" name="Oval 29"/>
          <p:cNvSpPr>
            <a:spLocks noChangeArrowheads="1"/>
          </p:cNvSpPr>
          <p:nvPr/>
        </p:nvSpPr>
        <p:spPr bwMode="auto">
          <a:xfrm>
            <a:off x="7162800" y="3581400"/>
            <a:ext cx="457200" cy="457200"/>
          </a:xfrm>
          <a:prstGeom prst="ellipse">
            <a:avLst/>
          </a:prstGeom>
          <a:solidFill>
            <a:srgbClr val="0000FF"/>
          </a:solidFill>
          <a:ln w="9525">
            <a:solidFill>
              <a:srgbClr val="000000"/>
            </a:solidFill>
            <a:round/>
            <a:headEnd/>
            <a:tailEnd/>
          </a:ln>
        </p:spPr>
        <p:txBody>
          <a:bodyPr/>
          <a:lstStyle/>
          <a:p>
            <a:pPr algn="ctr"/>
            <a:r>
              <a:rPr lang="en-US" sz="1000"/>
              <a:t>63</a:t>
            </a:r>
            <a:endParaRPr lang="en-US" sz="1200"/>
          </a:p>
        </p:txBody>
      </p:sp>
      <p:sp>
        <p:nvSpPr>
          <p:cNvPr id="75806" name="Oval 30"/>
          <p:cNvSpPr>
            <a:spLocks noChangeArrowheads="1"/>
          </p:cNvSpPr>
          <p:nvPr/>
        </p:nvSpPr>
        <p:spPr bwMode="auto">
          <a:xfrm>
            <a:off x="5029200" y="3886200"/>
            <a:ext cx="457200" cy="457200"/>
          </a:xfrm>
          <a:prstGeom prst="ellipse">
            <a:avLst/>
          </a:prstGeom>
          <a:solidFill>
            <a:srgbClr val="0000FF"/>
          </a:solidFill>
          <a:ln w="9525">
            <a:solidFill>
              <a:srgbClr val="000000"/>
            </a:solidFill>
            <a:round/>
            <a:headEnd/>
            <a:tailEnd/>
          </a:ln>
        </p:spPr>
        <p:txBody>
          <a:bodyPr/>
          <a:lstStyle/>
          <a:p>
            <a:pPr algn="ctr"/>
            <a:r>
              <a:rPr lang="en-US" sz="1000"/>
              <a:t>11</a:t>
            </a:r>
            <a:endParaRPr lang="en-US" sz="1200"/>
          </a:p>
        </p:txBody>
      </p:sp>
      <p:sp>
        <p:nvSpPr>
          <p:cNvPr id="75807" name="Line 31"/>
          <p:cNvSpPr>
            <a:spLocks noChangeShapeType="1"/>
          </p:cNvSpPr>
          <p:nvPr/>
        </p:nvSpPr>
        <p:spPr bwMode="auto">
          <a:xfrm>
            <a:off x="838200" y="2133600"/>
            <a:ext cx="0" cy="2590800"/>
          </a:xfrm>
          <a:prstGeom prst="line">
            <a:avLst/>
          </a:prstGeom>
          <a:noFill/>
          <a:ln w="9525">
            <a:solidFill>
              <a:schemeClr val="tx1"/>
            </a:solidFill>
            <a:round/>
            <a:headEnd/>
            <a:tailEnd/>
          </a:ln>
        </p:spPr>
        <p:txBody>
          <a:bodyPr/>
          <a:lstStyle/>
          <a:p>
            <a:endParaRPr lang="en-US" sz="1200"/>
          </a:p>
        </p:txBody>
      </p:sp>
      <p:sp>
        <p:nvSpPr>
          <p:cNvPr id="75808" name="Line 32"/>
          <p:cNvSpPr>
            <a:spLocks noChangeShapeType="1"/>
          </p:cNvSpPr>
          <p:nvPr/>
        </p:nvSpPr>
        <p:spPr bwMode="auto">
          <a:xfrm flipV="1">
            <a:off x="914400" y="4572000"/>
            <a:ext cx="7467600" cy="152400"/>
          </a:xfrm>
          <a:prstGeom prst="line">
            <a:avLst/>
          </a:prstGeom>
          <a:noFill/>
          <a:ln w="9525">
            <a:solidFill>
              <a:schemeClr val="tx1"/>
            </a:solidFill>
            <a:round/>
            <a:headEnd/>
            <a:tailEnd/>
          </a:ln>
        </p:spPr>
        <p:txBody>
          <a:bodyPr/>
          <a:lstStyle/>
          <a:p>
            <a:endParaRPr lang="en-US" sz="1200"/>
          </a:p>
        </p:txBody>
      </p:sp>
      <p:sp>
        <p:nvSpPr>
          <p:cNvPr id="75809" name="Line 33"/>
          <p:cNvSpPr>
            <a:spLocks noChangeShapeType="1"/>
          </p:cNvSpPr>
          <p:nvPr/>
        </p:nvSpPr>
        <p:spPr bwMode="auto">
          <a:xfrm flipH="1" flipV="1">
            <a:off x="8305800" y="2133600"/>
            <a:ext cx="76200" cy="2438400"/>
          </a:xfrm>
          <a:prstGeom prst="line">
            <a:avLst/>
          </a:prstGeom>
          <a:noFill/>
          <a:ln w="9525">
            <a:solidFill>
              <a:schemeClr val="tx1"/>
            </a:solidFill>
            <a:round/>
            <a:headEnd/>
            <a:tailEnd/>
          </a:ln>
        </p:spPr>
        <p:txBody>
          <a:bodyPr/>
          <a:lstStyle/>
          <a:p>
            <a:endParaRPr lang="en-US" sz="1200"/>
          </a:p>
        </p:txBody>
      </p:sp>
      <p:sp>
        <p:nvSpPr>
          <p:cNvPr id="75810" name="Line 34"/>
          <p:cNvSpPr>
            <a:spLocks noChangeShapeType="1"/>
          </p:cNvSpPr>
          <p:nvPr/>
        </p:nvSpPr>
        <p:spPr bwMode="auto">
          <a:xfrm flipV="1">
            <a:off x="838200" y="2133600"/>
            <a:ext cx="7467600" cy="76200"/>
          </a:xfrm>
          <a:prstGeom prst="line">
            <a:avLst/>
          </a:prstGeom>
          <a:noFill/>
          <a:ln w="9525">
            <a:solidFill>
              <a:schemeClr val="tx1"/>
            </a:solidFill>
            <a:round/>
            <a:headEnd/>
            <a:tailEnd/>
          </a:ln>
        </p:spPr>
        <p:txBody>
          <a:bodyPr/>
          <a:lstStyle/>
          <a:p>
            <a:endParaRPr lang="en-US" sz="1200"/>
          </a:p>
        </p:txBody>
      </p:sp>
      <p:sp>
        <p:nvSpPr>
          <p:cNvPr id="75811" name="Oval 35"/>
          <p:cNvSpPr>
            <a:spLocks noChangeArrowheads="1"/>
          </p:cNvSpPr>
          <p:nvPr/>
        </p:nvSpPr>
        <p:spPr bwMode="auto">
          <a:xfrm>
            <a:off x="3200400" y="4800600"/>
            <a:ext cx="2971800" cy="2057400"/>
          </a:xfrm>
          <a:prstGeom prst="ellipse">
            <a:avLst/>
          </a:prstGeom>
          <a:solidFill>
            <a:schemeClr val="accent1"/>
          </a:solidFill>
          <a:ln w="9525">
            <a:solidFill>
              <a:schemeClr val="tx1"/>
            </a:solidFill>
            <a:round/>
            <a:headEnd/>
            <a:tailEnd/>
          </a:ln>
        </p:spPr>
        <p:txBody>
          <a:bodyPr wrap="none" anchor="ctr"/>
          <a:lstStyle/>
          <a:p>
            <a:endParaRPr lang="en-US" sz="1200"/>
          </a:p>
        </p:txBody>
      </p:sp>
      <p:sp>
        <p:nvSpPr>
          <p:cNvPr id="75812" name="Text Box 36"/>
          <p:cNvSpPr txBox="1">
            <a:spLocks noChangeArrowheads="1"/>
          </p:cNvSpPr>
          <p:nvPr/>
        </p:nvSpPr>
        <p:spPr bwMode="auto">
          <a:xfrm>
            <a:off x="3581400" y="5257800"/>
            <a:ext cx="2286000" cy="276999"/>
          </a:xfrm>
          <a:prstGeom prst="rect">
            <a:avLst/>
          </a:prstGeom>
          <a:noFill/>
          <a:ln w="9525">
            <a:noFill/>
            <a:miter lim="800000"/>
            <a:headEnd/>
            <a:tailEnd/>
          </a:ln>
        </p:spPr>
        <p:txBody>
          <a:bodyPr>
            <a:spAutoFit/>
          </a:bodyPr>
          <a:lstStyle/>
          <a:p>
            <a:pPr>
              <a:spcBef>
                <a:spcPct val="50000"/>
              </a:spcBef>
            </a:pPr>
            <a:endParaRPr lang="en-US" sz="1200"/>
          </a:p>
        </p:txBody>
      </p:sp>
      <p:sp>
        <p:nvSpPr>
          <p:cNvPr id="75813" name="Oval 37"/>
          <p:cNvSpPr>
            <a:spLocks noChangeArrowheads="1"/>
          </p:cNvSpPr>
          <p:nvPr/>
        </p:nvSpPr>
        <p:spPr bwMode="auto">
          <a:xfrm>
            <a:off x="4724400" y="5562600"/>
            <a:ext cx="457200" cy="457200"/>
          </a:xfrm>
          <a:prstGeom prst="ellipse">
            <a:avLst/>
          </a:prstGeom>
          <a:solidFill>
            <a:srgbClr val="0000FF"/>
          </a:solidFill>
          <a:ln w="9525">
            <a:solidFill>
              <a:srgbClr val="000000"/>
            </a:solidFill>
            <a:round/>
            <a:headEnd/>
            <a:tailEnd/>
          </a:ln>
        </p:spPr>
        <p:txBody>
          <a:bodyPr/>
          <a:lstStyle/>
          <a:p>
            <a:pPr algn="ctr"/>
            <a:r>
              <a:rPr lang="en-US" sz="1000"/>
              <a:t>55</a:t>
            </a:r>
            <a:endParaRPr lang="en-US" sz="1200"/>
          </a:p>
        </p:txBody>
      </p:sp>
      <p:sp>
        <p:nvSpPr>
          <p:cNvPr id="75814" name="Oval 38"/>
          <p:cNvSpPr>
            <a:spLocks noChangeArrowheads="1"/>
          </p:cNvSpPr>
          <p:nvPr/>
        </p:nvSpPr>
        <p:spPr bwMode="auto">
          <a:xfrm>
            <a:off x="3962400" y="4876800"/>
            <a:ext cx="457200" cy="457200"/>
          </a:xfrm>
          <a:prstGeom prst="ellipse">
            <a:avLst/>
          </a:prstGeom>
          <a:solidFill>
            <a:srgbClr val="0000FF"/>
          </a:solidFill>
          <a:ln w="9525">
            <a:solidFill>
              <a:srgbClr val="000000"/>
            </a:solidFill>
            <a:round/>
            <a:headEnd/>
            <a:tailEnd/>
          </a:ln>
        </p:spPr>
        <p:txBody>
          <a:bodyPr/>
          <a:lstStyle/>
          <a:p>
            <a:pPr algn="ctr"/>
            <a:r>
              <a:rPr lang="en-US" sz="1000"/>
              <a:t>3</a:t>
            </a:r>
            <a:endParaRPr lang="en-US" sz="1200"/>
          </a:p>
        </p:txBody>
      </p:sp>
      <p:sp>
        <p:nvSpPr>
          <p:cNvPr id="75815" name="Oval 39"/>
          <p:cNvSpPr>
            <a:spLocks noChangeArrowheads="1"/>
          </p:cNvSpPr>
          <p:nvPr/>
        </p:nvSpPr>
        <p:spPr bwMode="auto">
          <a:xfrm>
            <a:off x="4632325" y="6400800"/>
            <a:ext cx="457200" cy="457200"/>
          </a:xfrm>
          <a:prstGeom prst="ellipse">
            <a:avLst/>
          </a:prstGeom>
          <a:solidFill>
            <a:srgbClr val="0000FF"/>
          </a:solidFill>
          <a:ln w="9525">
            <a:solidFill>
              <a:srgbClr val="000000"/>
            </a:solidFill>
            <a:round/>
            <a:headEnd/>
            <a:tailEnd/>
          </a:ln>
        </p:spPr>
        <p:txBody>
          <a:bodyPr/>
          <a:lstStyle/>
          <a:p>
            <a:pPr algn="ctr"/>
            <a:r>
              <a:rPr lang="en-US" sz="1000"/>
              <a:t>6</a:t>
            </a:r>
            <a:endParaRPr lang="en-US" sz="1200"/>
          </a:p>
        </p:txBody>
      </p:sp>
      <p:sp>
        <p:nvSpPr>
          <p:cNvPr id="75816" name="Oval 40"/>
          <p:cNvSpPr>
            <a:spLocks noChangeArrowheads="1"/>
          </p:cNvSpPr>
          <p:nvPr/>
        </p:nvSpPr>
        <p:spPr bwMode="auto">
          <a:xfrm>
            <a:off x="4267200" y="6019800"/>
            <a:ext cx="457200" cy="457200"/>
          </a:xfrm>
          <a:prstGeom prst="ellipse">
            <a:avLst/>
          </a:prstGeom>
          <a:solidFill>
            <a:srgbClr val="FF6600"/>
          </a:solidFill>
          <a:ln w="9525">
            <a:solidFill>
              <a:srgbClr val="000000"/>
            </a:solidFill>
            <a:round/>
            <a:headEnd/>
            <a:tailEnd/>
          </a:ln>
        </p:spPr>
        <p:txBody>
          <a:bodyPr/>
          <a:lstStyle/>
          <a:p>
            <a:pPr algn="ctr"/>
            <a:r>
              <a:rPr lang="en-US" sz="1000"/>
              <a:t>51</a:t>
            </a:r>
            <a:endParaRPr lang="en-US" sz="1200"/>
          </a:p>
        </p:txBody>
      </p:sp>
      <p:sp>
        <p:nvSpPr>
          <p:cNvPr id="75817" name="Oval 41"/>
          <p:cNvSpPr>
            <a:spLocks noChangeArrowheads="1"/>
          </p:cNvSpPr>
          <p:nvPr/>
        </p:nvSpPr>
        <p:spPr bwMode="auto">
          <a:xfrm>
            <a:off x="3429000" y="5257800"/>
            <a:ext cx="457200" cy="457200"/>
          </a:xfrm>
          <a:prstGeom prst="ellipse">
            <a:avLst/>
          </a:prstGeom>
          <a:solidFill>
            <a:srgbClr val="FF6600"/>
          </a:solidFill>
          <a:ln w="9525">
            <a:solidFill>
              <a:srgbClr val="000000"/>
            </a:solidFill>
            <a:round/>
            <a:headEnd/>
            <a:tailEnd/>
          </a:ln>
        </p:spPr>
        <p:txBody>
          <a:bodyPr/>
          <a:lstStyle/>
          <a:p>
            <a:pPr algn="ctr"/>
            <a:r>
              <a:rPr lang="en-US" sz="1000"/>
              <a:t>1</a:t>
            </a:r>
            <a:endParaRPr lang="en-US" sz="1200"/>
          </a:p>
        </p:txBody>
      </p:sp>
      <p:sp>
        <p:nvSpPr>
          <p:cNvPr id="75818" name="Oval 42"/>
          <p:cNvSpPr>
            <a:spLocks noChangeArrowheads="1"/>
          </p:cNvSpPr>
          <p:nvPr/>
        </p:nvSpPr>
        <p:spPr bwMode="auto">
          <a:xfrm>
            <a:off x="5410200" y="5715000"/>
            <a:ext cx="457200" cy="457200"/>
          </a:xfrm>
          <a:prstGeom prst="ellipse">
            <a:avLst/>
          </a:prstGeom>
          <a:solidFill>
            <a:srgbClr val="FF6600"/>
          </a:solidFill>
          <a:ln w="9525">
            <a:solidFill>
              <a:srgbClr val="000000"/>
            </a:solidFill>
            <a:round/>
            <a:headEnd/>
            <a:tailEnd/>
          </a:ln>
        </p:spPr>
        <p:txBody>
          <a:bodyPr/>
          <a:lstStyle/>
          <a:p>
            <a:pPr algn="ctr"/>
            <a:r>
              <a:rPr lang="en-US" sz="1000"/>
              <a:t>45</a:t>
            </a:r>
            <a:endParaRPr lang="en-US" sz="1200"/>
          </a:p>
        </p:txBody>
      </p:sp>
      <p:sp>
        <p:nvSpPr>
          <p:cNvPr id="75819" name="Oval 43"/>
          <p:cNvSpPr>
            <a:spLocks noChangeArrowheads="1"/>
          </p:cNvSpPr>
          <p:nvPr/>
        </p:nvSpPr>
        <p:spPr bwMode="auto">
          <a:xfrm>
            <a:off x="4495800" y="4953000"/>
            <a:ext cx="457200" cy="457200"/>
          </a:xfrm>
          <a:prstGeom prst="ellipse">
            <a:avLst/>
          </a:prstGeom>
          <a:solidFill>
            <a:srgbClr val="FF6600"/>
          </a:solidFill>
          <a:ln w="9525">
            <a:solidFill>
              <a:srgbClr val="000000"/>
            </a:solidFill>
            <a:round/>
            <a:headEnd/>
            <a:tailEnd/>
          </a:ln>
        </p:spPr>
        <p:txBody>
          <a:bodyPr/>
          <a:lstStyle/>
          <a:p>
            <a:pPr algn="ctr"/>
            <a:r>
              <a:rPr lang="en-US" sz="1000"/>
              <a:t>25</a:t>
            </a:r>
            <a:endParaRPr lang="en-US" sz="1200"/>
          </a:p>
        </p:txBody>
      </p:sp>
      <p:sp>
        <p:nvSpPr>
          <p:cNvPr id="75820" name="Oval 44"/>
          <p:cNvSpPr>
            <a:spLocks noChangeArrowheads="1"/>
          </p:cNvSpPr>
          <p:nvPr/>
        </p:nvSpPr>
        <p:spPr bwMode="auto">
          <a:xfrm>
            <a:off x="5181600" y="5029200"/>
            <a:ext cx="457200" cy="457200"/>
          </a:xfrm>
          <a:prstGeom prst="ellipse">
            <a:avLst/>
          </a:prstGeom>
          <a:solidFill>
            <a:srgbClr val="FF6600"/>
          </a:solidFill>
          <a:ln w="9525">
            <a:solidFill>
              <a:srgbClr val="000000"/>
            </a:solidFill>
            <a:round/>
            <a:headEnd/>
            <a:tailEnd/>
          </a:ln>
        </p:spPr>
        <p:txBody>
          <a:bodyPr/>
          <a:lstStyle/>
          <a:p>
            <a:pPr algn="ctr"/>
            <a:r>
              <a:rPr lang="en-US" sz="1000"/>
              <a:t>35</a:t>
            </a:r>
            <a:endParaRPr lang="en-US" sz="1200"/>
          </a:p>
        </p:txBody>
      </p:sp>
      <p:sp>
        <p:nvSpPr>
          <p:cNvPr id="75821" name="Oval 45"/>
          <p:cNvSpPr>
            <a:spLocks noChangeArrowheads="1"/>
          </p:cNvSpPr>
          <p:nvPr/>
        </p:nvSpPr>
        <p:spPr bwMode="auto">
          <a:xfrm>
            <a:off x="3962400" y="5486400"/>
            <a:ext cx="457200" cy="457200"/>
          </a:xfrm>
          <a:prstGeom prst="ellipse">
            <a:avLst/>
          </a:prstGeom>
          <a:solidFill>
            <a:srgbClr val="0000FF"/>
          </a:solidFill>
          <a:ln w="9525">
            <a:solidFill>
              <a:srgbClr val="000000"/>
            </a:solidFill>
            <a:round/>
            <a:headEnd/>
            <a:tailEnd/>
          </a:ln>
        </p:spPr>
        <p:txBody>
          <a:bodyPr/>
          <a:lstStyle/>
          <a:p>
            <a:pPr algn="ctr"/>
            <a:r>
              <a:rPr lang="en-US" sz="1000"/>
              <a:t>6</a:t>
            </a:r>
            <a:endParaRPr lang="en-US" sz="1200"/>
          </a:p>
        </p:txBody>
      </p:sp>
      <p:sp>
        <p:nvSpPr>
          <p:cNvPr id="75822" name="Oval 46"/>
          <p:cNvSpPr>
            <a:spLocks noChangeArrowheads="1"/>
          </p:cNvSpPr>
          <p:nvPr/>
        </p:nvSpPr>
        <p:spPr bwMode="auto">
          <a:xfrm>
            <a:off x="3505200" y="5867400"/>
            <a:ext cx="457200" cy="457200"/>
          </a:xfrm>
          <a:prstGeom prst="ellipse">
            <a:avLst/>
          </a:prstGeom>
          <a:solidFill>
            <a:srgbClr val="0000FF"/>
          </a:solidFill>
          <a:ln w="9525">
            <a:solidFill>
              <a:srgbClr val="000000"/>
            </a:solidFill>
            <a:round/>
            <a:headEnd/>
            <a:tailEnd/>
          </a:ln>
        </p:spPr>
        <p:txBody>
          <a:bodyPr/>
          <a:lstStyle/>
          <a:p>
            <a:pPr algn="ctr"/>
            <a:r>
              <a:rPr lang="en-US" sz="1000"/>
              <a:t>6</a:t>
            </a:r>
            <a:endParaRPr lang="en-US" sz="1200"/>
          </a:p>
        </p:txBody>
      </p:sp>
      <p:sp>
        <p:nvSpPr>
          <p:cNvPr id="75823" name="Oval 47"/>
          <p:cNvSpPr>
            <a:spLocks noChangeArrowheads="1"/>
          </p:cNvSpPr>
          <p:nvPr/>
        </p:nvSpPr>
        <p:spPr bwMode="auto">
          <a:xfrm>
            <a:off x="5181600" y="6172200"/>
            <a:ext cx="457200" cy="457200"/>
          </a:xfrm>
          <a:prstGeom prst="ellipse">
            <a:avLst/>
          </a:prstGeom>
          <a:solidFill>
            <a:srgbClr val="FF6600"/>
          </a:solidFill>
          <a:ln w="9525">
            <a:solidFill>
              <a:srgbClr val="000000"/>
            </a:solidFill>
            <a:round/>
            <a:headEnd/>
            <a:tailEnd/>
          </a:ln>
        </p:spPr>
        <p:txBody>
          <a:bodyPr/>
          <a:lstStyle/>
          <a:p>
            <a:pPr algn="ctr"/>
            <a:r>
              <a:rPr lang="en-US" sz="1000"/>
              <a:t>43</a:t>
            </a:r>
            <a:endParaRPr lang="en-US" sz="1200"/>
          </a:p>
        </p:txBody>
      </p:sp>
      <p:sp>
        <p:nvSpPr>
          <p:cNvPr id="75824" name="Oval 48"/>
          <p:cNvSpPr>
            <a:spLocks noChangeArrowheads="1"/>
          </p:cNvSpPr>
          <p:nvPr/>
        </p:nvSpPr>
        <p:spPr bwMode="auto">
          <a:xfrm>
            <a:off x="6781800" y="2743200"/>
            <a:ext cx="457200" cy="457200"/>
          </a:xfrm>
          <a:prstGeom prst="ellipse">
            <a:avLst/>
          </a:prstGeom>
          <a:solidFill>
            <a:srgbClr val="FF6600"/>
          </a:solidFill>
          <a:ln w="9525">
            <a:solidFill>
              <a:srgbClr val="000000"/>
            </a:solidFill>
            <a:round/>
            <a:headEnd/>
            <a:tailEnd/>
          </a:ln>
        </p:spPr>
        <p:txBody>
          <a:bodyPr/>
          <a:lstStyle/>
          <a:p>
            <a:pPr algn="ctr"/>
            <a:r>
              <a:rPr lang="en-US" sz="1000"/>
              <a:t>35</a:t>
            </a:r>
            <a:endParaRPr lang="en-US" sz="1200"/>
          </a:p>
        </p:txBody>
      </p:sp>
      <p:sp>
        <p:nvSpPr>
          <p:cNvPr id="75825" name="Oval 49"/>
          <p:cNvSpPr>
            <a:spLocks noChangeArrowheads="1"/>
          </p:cNvSpPr>
          <p:nvPr/>
        </p:nvSpPr>
        <p:spPr bwMode="auto">
          <a:xfrm>
            <a:off x="7315200" y="3124200"/>
            <a:ext cx="457200" cy="457200"/>
          </a:xfrm>
          <a:prstGeom prst="ellipse">
            <a:avLst/>
          </a:prstGeom>
          <a:solidFill>
            <a:srgbClr val="FF6600"/>
          </a:solidFill>
          <a:ln w="9525">
            <a:solidFill>
              <a:srgbClr val="000000"/>
            </a:solidFill>
            <a:round/>
            <a:headEnd/>
            <a:tailEnd/>
          </a:ln>
        </p:spPr>
        <p:txBody>
          <a:bodyPr/>
          <a:lstStyle/>
          <a:p>
            <a:pPr algn="ctr"/>
            <a:r>
              <a:rPr lang="en-US" sz="1000"/>
              <a:t>45</a:t>
            </a:r>
            <a:endParaRPr lang="en-US" sz="1200"/>
          </a:p>
        </p:txBody>
      </p:sp>
      <p:sp>
        <p:nvSpPr>
          <p:cNvPr id="75826" name="Oval 50"/>
          <p:cNvSpPr>
            <a:spLocks noChangeArrowheads="1"/>
          </p:cNvSpPr>
          <p:nvPr/>
        </p:nvSpPr>
        <p:spPr bwMode="auto">
          <a:xfrm>
            <a:off x="7620000" y="4038600"/>
            <a:ext cx="457200" cy="457200"/>
          </a:xfrm>
          <a:prstGeom prst="ellipse">
            <a:avLst/>
          </a:prstGeom>
          <a:solidFill>
            <a:srgbClr val="FF6600"/>
          </a:solidFill>
          <a:ln w="9525">
            <a:solidFill>
              <a:srgbClr val="000000"/>
            </a:solidFill>
            <a:round/>
            <a:headEnd/>
            <a:tailEnd/>
          </a:ln>
        </p:spPr>
        <p:txBody>
          <a:bodyPr/>
          <a:lstStyle/>
          <a:p>
            <a:pPr algn="ctr"/>
            <a:r>
              <a:rPr lang="en-US" sz="1000"/>
              <a:t>25</a:t>
            </a:r>
            <a:endParaRPr lang="en-US" sz="1200"/>
          </a:p>
        </p:txBody>
      </p:sp>
      <p:sp>
        <p:nvSpPr>
          <p:cNvPr id="75827" name="Oval 51"/>
          <p:cNvSpPr>
            <a:spLocks noChangeArrowheads="1"/>
          </p:cNvSpPr>
          <p:nvPr/>
        </p:nvSpPr>
        <p:spPr bwMode="auto">
          <a:xfrm>
            <a:off x="6400800" y="3581400"/>
            <a:ext cx="457200" cy="457200"/>
          </a:xfrm>
          <a:prstGeom prst="ellipse">
            <a:avLst/>
          </a:prstGeom>
          <a:solidFill>
            <a:srgbClr val="FF6600"/>
          </a:solidFill>
          <a:ln w="9525">
            <a:solidFill>
              <a:srgbClr val="000000"/>
            </a:solidFill>
            <a:round/>
            <a:headEnd/>
            <a:tailEnd/>
          </a:ln>
        </p:spPr>
        <p:txBody>
          <a:bodyPr/>
          <a:lstStyle/>
          <a:p>
            <a:pPr algn="ctr"/>
            <a:r>
              <a:rPr lang="en-US" sz="1000"/>
              <a:t>44</a:t>
            </a:r>
            <a:endParaRPr lang="en-US" sz="1200"/>
          </a:p>
        </p:txBody>
      </p:sp>
      <p:sp>
        <p:nvSpPr>
          <p:cNvPr id="75828" name="Oval 52"/>
          <p:cNvSpPr>
            <a:spLocks noChangeArrowheads="1"/>
          </p:cNvSpPr>
          <p:nvPr/>
        </p:nvSpPr>
        <p:spPr bwMode="auto">
          <a:xfrm>
            <a:off x="5791200" y="3352800"/>
            <a:ext cx="457200" cy="457200"/>
          </a:xfrm>
          <a:prstGeom prst="ellipse">
            <a:avLst/>
          </a:prstGeom>
          <a:solidFill>
            <a:srgbClr val="FF6600"/>
          </a:solidFill>
          <a:ln w="9525">
            <a:solidFill>
              <a:srgbClr val="000000"/>
            </a:solidFill>
            <a:round/>
            <a:headEnd/>
            <a:tailEnd/>
          </a:ln>
        </p:spPr>
        <p:txBody>
          <a:bodyPr/>
          <a:lstStyle/>
          <a:p>
            <a:pPr algn="ctr"/>
            <a:r>
              <a:rPr lang="en-US" sz="1000"/>
              <a:t>13</a:t>
            </a:r>
            <a:endParaRPr lang="en-US" sz="1200"/>
          </a:p>
        </p:txBody>
      </p:sp>
      <p:sp>
        <p:nvSpPr>
          <p:cNvPr id="75829" name="Oval 53"/>
          <p:cNvSpPr>
            <a:spLocks noChangeArrowheads="1"/>
          </p:cNvSpPr>
          <p:nvPr/>
        </p:nvSpPr>
        <p:spPr bwMode="auto">
          <a:xfrm>
            <a:off x="6781800" y="4114800"/>
            <a:ext cx="457200" cy="457200"/>
          </a:xfrm>
          <a:prstGeom prst="ellipse">
            <a:avLst/>
          </a:prstGeom>
          <a:solidFill>
            <a:srgbClr val="FF6600"/>
          </a:solidFill>
          <a:ln w="9525">
            <a:solidFill>
              <a:srgbClr val="000000"/>
            </a:solidFill>
            <a:round/>
            <a:headEnd/>
            <a:tailEnd/>
          </a:ln>
        </p:spPr>
        <p:txBody>
          <a:bodyPr/>
          <a:lstStyle/>
          <a:p>
            <a:pPr algn="ctr"/>
            <a:r>
              <a:rPr lang="en-US" sz="1000" dirty="0" smtClean="0"/>
              <a:t>43</a:t>
            </a:r>
            <a:endParaRPr lang="en-US" sz="1200" dirty="0"/>
          </a:p>
        </p:txBody>
      </p:sp>
      <p:sp>
        <p:nvSpPr>
          <p:cNvPr id="75830" name="Oval 54"/>
          <p:cNvSpPr>
            <a:spLocks noChangeArrowheads="1"/>
          </p:cNvSpPr>
          <p:nvPr/>
        </p:nvSpPr>
        <p:spPr bwMode="auto">
          <a:xfrm>
            <a:off x="914400" y="4191000"/>
            <a:ext cx="457200" cy="457200"/>
          </a:xfrm>
          <a:prstGeom prst="ellipse">
            <a:avLst/>
          </a:prstGeom>
          <a:solidFill>
            <a:srgbClr val="FF6600"/>
          </a:solidFill>
          <a:ln w="9525">
            <a:solidFill>
              <a:srgbClr val="000000"/>
            </a:solidFill>
            <a:round/>
            <a:headEnd/>
            <a:tailEnd/>
          </a:ln>
        </p:spPr>
        <p:txBody>
          <a:bodyPr/>
          <a:lstStyle/>
          <a:p>
            <a:pPr algn="ctr"/>
            <a:r>
              <a:rPr lang="en-US" sz="1000"/>
              <a:t>10</a:t>
            </a:r>
            <a:endParaRPr lang="en-US" sz="1200"/>
          </a:p>
        </p:txBody>
      </p:sp>
      <p:sp>
        <p:nvSpPr>
          <p:cNvPr id="75831" name="Oval 55"/>
          <p:cNvSpPr>
            <a:spLocks noChangeArrowheads="1"/>
          </p:cNvSpPr>
          <p:nvPr/>
        </p:nvSpPr>
        <p:spPr bwMode="auto">
          <a:xfrm>
            <a:off x="2514600" y="3048000"/>
            <a:ext cx="457200" cy="457200"/>
          </a:xfrm>
          <a:prstGeom prst="ellipse">
            <a:avLst/>
          </a:prstGeom>
          <a:solidFill>
            <a:srgbClr val="0000FF"/>
          </a:solidFill>
          <a:ln w="9525">
            <a:solidFill>
              <a:srgbClr val="000000"/>
            </a:solidFill>
            <a:round/>
            <a:headEnd/>
            <a:tailEnd/>
          </a:ln>
        </p:spPr>
        <p:txBody>
          <a:bodyPr/>
          <a:lstStyle/>
          <a:p>
            <a:pPr algn="ctr"/>
            <a:r>
              <a:rPr lang="en-US" sz="1000"/>
              <a:t>6</a:t>
            </a:r>
            <a:endParaRPr lang="en-US" sz="1200"/>
          </a:p>
        </p:txBody>
      </p:sp>
      <p:sp>
        <p:nvSpPr>
          <p:cNvPr id="75832" name="Text Box 56"/>
          <p:cNvSpPr txBox="1">
            <a:spLocks noChangeArrowheads="1"/>
          </p:cNvSpPr>
          <p:nvPr/>
        </p:nvSpPr>
        <p:spPr bwMode="auto">
          <a:xfrm>
            <a:off x="609600" y="5173663"/>
            <a:ext cx="2590800" cy="523220"/>
          </a:xfrm>
          <a:prstGeom prst="rect">
            <a:avLst/>
          </a:prstGeom>
          <a:noFill/>
          <a:ln w="9525">
            <a:noFill/>
            <a:miter lim="800000"/>
            <a:headEnd/>
            <a:tailEnd/>
          </a:ln>
        </p:spPr>
        <p:txBody>
          <a:bodyPr>
            <a:spAutoFit/>
          </a:bodyPr>
          <a:lstStyle/>
          <a:p>
            <a:pPr>
              <a:spcBef>
                <a:spcPct val="50000"/>
              </a:spcBef>
            </a:pPr>
            <a:r>
              <a:rPr lang="en-US" sz="2800" b="1" dirty="0">
                <a:solidFill>
                  <a:srgbClr val="0070C0"/>
                </a:solidFill>
              </a:rPr>
              <a:t>Sample</a:t>
            </a:r>
          </a:p>
        </p:txBody>
      </p:sp>
      <p:sp>
        <p:nvSpPr>
          <p:cNvPr id="75833" name="Line 57"/>
          <p:cNvSpPr>
            <a:spLocks noChangeShapeType="1"/>
          </p:cNvSpPr>
          <p:nvPr/>
        </p:nvSpPr>
        <p:spPr bwMode="auto">
          <a:xfrm>
            <a:off x="4572000" y="4572000"/>
            <a:ext cx="0" cy="228600"/>
          </a:xfrm>
          <a:prstGeom prst="line">
            <a:avLst/>
          </a:prstGeom>
          <a:noFill/>
          <a:ln w="9525">
            <a:solidFill>
              <a:schemeClr val="tx1"/>
            </a:solidFill>
            <a:round/>
            <a:headEnd/>
            <a:tailEnd type="triangle" w="med" len="med"/>
          </a:ln>
        </p:spPr>
        <p:txBody>
          <a:bodyPr/>
          <a:lstStyle/>
          <a:p>
            <a:endParaRPr lang="en-US" sz="1200"/>
          </a:p>
        </p:txBody>
      </p:sp>
      <p:sp>
        <p:nvSpPr>
          <p:cNvPr id="75834" name="Line 58"/>
          <p:cNvSpPr>
            <a:spLocks noChangeShapeType="1"/>
          </p:cNvSpPr>
          <p:nvPr/>
        </p:nvSpPr>
        <p:spPr bwMode="auto">
          <a:xfrm flipV="1">
            <a:off x="2286000" y="5410199"/>
            <a:ext cx="1066800" cy="45719"/>
          </a:xfrm>
          <a:prstGeom prst="line">
            <a:avLst/>
          </a:prstGeom>
          <a:noFill/>
          <a:ln w="9525">
            <a:solidFill>
              <a:schemeClr val="tx1"/>
            </a:solidFill>
            <a:round/>
            <a:headEnd/>
            <a:tailEnd type="triangle" w="med" len="med"/>
          </a:ln>
        </p:spPr>
        <p:txBody>
          <a:bodyPr/>
          <a:lstStyle/>
          <a:p>
            <a:endParaRPr lang="en-US" sz="1200"/>
          </a:p>
        </p:txBody>
      </p:sp>
      <p:sp>
        <p:nvSpPr>
          <p:cNvPr id="75835" name="Text Box 59"/>
          <p:cNvSpPr txBox="1">
            <a:spLocks noChangeArrowheads="1"/>
          </p:cNvSpPr>
          <p:nvPr/>
        </p:nvSpPr>
        <p:spPr bwMode="auto">
          <a:xfrm>
            <a:off x="6553200" y="4953001"/>
            <a:ext cx="2209800" cy="1015663"/>
          </a:xfrm>
          <a:prstGeom prst="rect">
            <a:avLst/>
          </a:prstGeom>
          <a:noFill/>
          <a:ln w="9525">
            <a:noFill/>
            <a:miter lim="800000"/>
            <a:headEnd/>
            <a:tailEnd/>
          </a:ln>
        </p:spPr>
        <p:txBody>
          <a:bodyPr wrap="square">
            <a:spAutoFit/>
          </a:bodyPr>
          <a:lstStyle/>
          <a:p>
            <a:pPr>
              <a:spcBef>
                <a:spcPct val="50000"/>
              </a:spcBef>
            </a:pPr>
            <a:r>
              <a:rPr lang="en-US" sz="2000" b="1" dirty="0" smtClean="0">
                <a:solidFill>
                  <a:srgbClr val="0070C0"/>
                </a:solidFill>
              </a:rPr>
              <a:t>Sampling unit (individual / family / group)</a:t>
            </a:r>
            <a:endParaRPr lang="en-US" sz="2000" b="1" dirty="0">
              <a:solidFill>
                <a:srgbClr val="0070C0"/>
              </a:solidFill>
            </a:endParaRPr>
          </a:p>
        </p:txBody>
      </p:sp>
      <p:sp>
        <p:nvSpPr>
          <p:cNvPr id="75836" name="Line 60"/>
          <p:cNvSpPr>
            <a:spLocks noChangeShapeType="1"/>
          </p:cNvSpPr>
          <p:nvPr/>
        </p:nvSpPr>
        <p:spPr bwMode="auto">
          <a:xfrm flipH="1">
            <a:off x="5181600" y="5638800"/>
            <a:ext cx="1295400" cy="76200"/>
          </a:xfrm>
          <a:prstGeom prst="line">
            <a:avLst/>
          </a:prstGeom>
          <a:noFill/>
          <a:ln w="9525">
            <a:solidFill>
              <a:schemeClr val="tx1"/>
            </a:solidFill>
            <a:round/>
            <a:headEnd/>
            <a:tailEnd type="triangle" w="med" len="med"/>
          </a:ln>
        </p:spPr>
        <p:txBody>
          <a:bodyPr/>
          <a:lstStyle/>
          <a:p>
            <a:endParaRPr lang="en-US" sz="1200"/>
          </a:p>
        </p:txBody>
      </p:sp>
      <p:sp>
        <p:nvSpPr>
          <p:cNvPr id="75837" name="Text Box 61"/>
          <p:cNvSpPr txBox="1">
            <a:spLocks noChangeArrowheads="1"/>
          </p:cNvSpPr>
          <p:nvPr/>
        </p:nvSpPr>
        <p:spPr bwMode="auto">
          <a:xfrm>
            <a:off x="2743200" y="1219200"/>
            <a:ext cx="3733800" cy="369332"/>
          </a:xfrm>
          <a:prstGeom prst="rect">
            <a:avLst/>
          </a:prstGeom>
          <a:noFill/>
          <a:ln w="9525">
            <a:noFill/>
            <a:miter lim="800000"/>
            <a:headEnd/>
            <a:tailEnd/>
          </a:ln>
        </p:spPr>
        <p:txBody>
          <a:bodyPr wrap="square">
            <a:spAutoFit/>
          </a:bodyPr>
          <a:lstStyle/>
          <a:p>
            <a:pPr>
              <a:spcBef>
                <a:spcPct val="50000"/>
              </a:spcBef>
            </a:pPr>
            <a:r>
              <a:rPr lang="en-US" b="1" dirty="0" smtClean="0">
                <a:solidFill>
                  <a:srgbClr val="0070C0"/>
                </a:solidFill>
              </a:rPr>
              <a:t>Population (sampling frame)</a:t>
            </a:r>
            <a:endParaRPr lang="en-US" b="1" dirty="0">
              <a:solidFill>
                <a:srgbClr val="0070C0"/>
              </a:solidFill>
            </a:endParaRPr>
          </a:p>
        </p:txBody>
      </p:sp>
      <p:sp>
        <p:nvSpPr>
          <p:cNvPr id="75838" name="Line 62"/>
          <p:cNvSpPr>
            <a:spLocks noChangeShapeType="1"/>
          </p:cNvSpPr>
          <p:nvPr/>
        </p:nvSpPr>
        <p:spPr bwMode="auto">
          <a:xfrm>
            <a:off x="4191000" y="1600200"/>
            <a:ext cx="0" cy="533400"/>
          </a:xfrm>
          <a:prstGeom prst="line">
            <a:avLst/>
          </a:prstGeom>
          <a:noFill/>
          <a:ln w="9525">
            <a:solidFill>
              <a:schemeClr val="tx1"/>
            </a:solidFill>
            <a:round/>
            <a:headEnd/>
            <a:tailEnd type="triangle" w="med" len="med"/>
          </a:ln>
        </p:spPr>
        <p:txBody>
          <a:bodyPr/>
          <a:lstStyle/>
          <a:p>
            <a:endParaRPr lang="en-US" sz="1200"/>
          </a:p>
        </p:txBody>
      </p:sp>
      <p:sp>
        <p:nvSpPr>
          <p:cNvPr id="63" name="Date Placeholder 62"/>
          <p:cNvSpPr>
            <a:spLocks noGrp="1"/>
          </p:cNvSpPr>
          <p:nvPr>
            <p:ph type="dt" sz="quarter" idx="10"/>
          </p:nvPr>
        </p:nvSpPr>
        <p:spPr/>
        <p:txBody>
          <a:bodyPr/>
          <a:lstStyle/>
          <a:p>
            <a:pPr>
              <a:defRPr/>
            </a:pPr>
            <a:fld id="{7ECABD6D-B8E4-4408-B976-04E263BD61E1}" type="datetime9">
              <a:rPr lang="en-US" sz="1000" smtClean="0"/>
              <a:pPr>
                <a:defRPr/>
              </a:pPr>
              <a:t>7/27/2016 9:42:18 PM</a:t>
            </a:fld>
            <a:endParaRPr lang="en-US" sz="1000"/>
          </a:p>
        </p:txBody>
      </p:sp>
      <p:sp>
        <p:nvSpPr>
          <p:cNvPr id="64" name="Slide Number Placeholder 63"/>
          <p:cNvSpPr>
            <a:spLocks noGrp="1"/>
          </p:cNvSpPr>
          <p:nvPr>
            <p:ph type="sldNum" sz="quarter" idx="12"/>
          </p:nvPr>
        </p:nvSpPr>
        <p:spPr/>
        <p:txBody>
          <a:bodyPr/>
          <a:lstStyle/>
          <a:p>
            <a:pPr>
              <a:defRPr/>
            </a:pPr>
            <a:fld id="{C6509620-4EBD-4FAD-BDC8-6B5ED10F2055}" type="slidenum">
              <a:rPr lang="en-US" sz="1000" smtClean="0"/>
              <a:pPr>
                <a:defRPr/>
              </a:pPr>
              <a:t>63</a:t>
            </a:fld>
            <a:endParaRPr lang="en-US" sz="1000"/>
          </a:p>
        </p:txBody>
      </p:sp>
      <p:sp>
        <p:nvSpPr>
          <p:cNvPr id="65" name="Footer Placeholder 64"/>
          <p:cNvSpPr>
            <a:spLocks noGrp="1"/>
          </p:cNvSpPr>
          <p:nvPr>
            <p:ph type="ftr" sz="quarter" idx="11"/>
          </p:nvPr>
        </p:nvSpPr>
        <p:spPr/>
        <p:txBody>
          <a:bodyPr/>
          <a:lstStyle/>
          <a:p>
            <a:pPr>
              <a:defRPr/>
            </a:pPr>
            <a:r>
              <a:rPr lang="en-US" sz="1000" smtClean="0"/>
              <a:t>social work research</a:t>
            </a:r>
            <a:endParaRPr lang="en-US" sz="1000"/>
          </a:p>
        </p:txBody>
      </p:sp>
    </p:spTree>
  </p:cSld>
  <p:clrMapOvr>
    <a:masterClrMapping/>
  </p:clrMapOvr>
  <p:transition spd="slow">
    <p:push/>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p:cNvSpPr>
            <a:spLocks noChangeArrowheads="1"/>
          </p:cNvSpPr>
          <p:nvPr/>
        </p:nvSpPr>
        <p:spPr bwMode="auto">
          <a:xfrm>
            <a:off x="0" y="0"/>
            <a:ext cx="9144000" cy="914400"/>
          </a:xfrm>
          <a:prstGeom prst="rect">
            <a:avLst/>
          </a:prstGeom>
          <a:noFill/>
          <a:ln w="9525">
            <a:noFill/>
            <a:miter lim="800000"/>
            <a:headEnd/>
            <a:tailEnd/>
          </a:ln>
        </p:spPr>
        <p:txBody>
          <a:bodyPr anchor="ctr"/>
          <a:lstStyle/>
          <a:p>
            <a:pPr algn="ctr"/>
            <a:r>
              <a:rPr lang="en-US" sz="3600" b="1" dirty="0" smtClean="0">
                <a:solidFill>
                  <a:srgbClr val="FF33CC"/>
                </a:solidFill>
              </a:rPr>
              <a:t>population, universe and sample</a:t>
            </a:r>
            <a:endParaRPr lang="en-US" sz="3600" b="1" dirty="0">
              <a:solidFill>
                <a:srgbClr val="FF33CC"/>
              </a:solidFill>
            </a:endParaRPr>
          </a:p>
        </p:txBody>
      </p:sp>
      <p:sp>
        <p:nvSpPr>
          <p:cNvPr id="74755" name="Rectangle 3"/>
          <p:cNvSpPr>
            <a:spLocks noChangeArrowheads="1"/>
          </p:cNvSpPr>
          <p:nvPr/>
        </p:nvSpPr>
        <p:spPr bwMode="auto">
          <a:xfrm>
            <a:off x="1143000" y="1752600"/>
            <a:ext cx="8001000" cy="4724400"/>
          </a:xfrm>
          <a:prstGeom prst="rect">
            <a:avLst/>
          </a:prstGeom>
          <a:noFill/>
          <a:ln w="9525">
            <a:noFill/>
            <a:miter lim="800000"/>
            <a:headEnd/>
            <a:tailEnd/>
          </a:ln>
        </p:spPr>
        <p:txBody>
          <a:bodyPr/>
          <a:lstStyle/>
          <a:p>
            <a:pPr algn="ctr">
              <a:spcBef>
                <a:spcPct val="20000"/>
              </a:spcBef>
            </a:pPr>
            <a:endParaRPr lang="en-US" sz="6000"/>
          </a:p>
          <a:p>
            <a:pPr algn="ctr">
              <a:spcBef>
                <a:spcPct val="20000"/>
              </a:spcBef>
            </a:pPr>
            <a:r>
              <a:rPr lang="en-US" sz="6000"/>
              <a:t>	</a:t>
            </a:r>
            <a:endParaRPr lang="en-US" sz="6000" b="1"/>
          </a:p>
          <a:p>
            <a:pPr lvl="1">
              <a:spcBef>
                <a:spcPct val="20000"/>
              </a:spcBef>
            </a:pPr>
            <a:endParaRPr lang="en-US" sz="2800" b="1">
              <a:solidFill>
                <a:schemeClr val="accent2"/>
              </a:solidFill>
            </a:endParaRPr>
          </a:p>
          <a:p>
            <a:pPr lvl="2">
              <a:spcBef>
                <a:spcPct val="20000"/>
              </a:spcBef>
            </a:pPr>
            <a:endParaRPr lang="en-US" sz="2800" b="1">
              <a:solidFill>
                <a:schemeClr val="accent2"/>
              </a:solidFill>
            </a:endParaRPr>
          </a:p>
        </p:txBody>
      </p:sp>
      <p:sp>
        <p:nvSpPr>
          <p:cNvPr id="74756" name="Text Box 4"/>
          <p:cNvSpPr txBox="1">
            <a:spLocks noChangeArrowheads="1"/>
          </p:cNvSpPr>
          <p:nvPr/>
        </p:nvSpPr>
        <p:spPr bwMode="auto">
          <a:xfrm>
            <a:off x="533400" y="990600"/>
            <a:ext cx="8153400" cy="4339650"/>
          </a:xfrm>
          <a:prstGeom prst="rect">
            <a:avLst/>
          </a:prstGeom>
          <a:noFill/>
          <a:ln w="9525">
            <a:noFill/>
            <a:miter lim="800000"/>
            <a:headEnd/>
            <a:tailEnd/>
          </a:ln>
        </p:spPr>
        <p:txBody>
          <a:bodyPr wrap="square">
            <a:spAutoFit/>
          </a:bodyPr>
          <a:lstStyle/>
          <a:p>
            <a:pPr>
              <a:spcBef>
                <a:spcPct val="50000"/>
              </a:spcBef>
            </a:pPr>
            <a:r>
              <a:rPr lang="en-US" sz="2400" b="1" i="1" dirty="0" smtClean="0">
                <a:solidFill>
                  <a:srgbClr val="7030A0"/>
                </a:solidFill>
              </a:rPr>
              <a:t>Population</a:t>
            </a:r>
            <a:r>
              <a:rPr lang="en-US" sz="2400" b="1" i="1" dirty="0" smtClean="0">
                <a:solidFill>
                  <a:srgbClr val="0070C0"/>
                </a:solidFill>
              </a:rPr>
              <a:t>:</a:t>
            </a:r>
            <a:r>
              <a:rPr lang="en-US" sz="2400" b="1" dirty="0" smtClean="0">
                <a:solidFill>
                  <a:srgbClr val="0070C0"/>
                </a:solidFill>
              </a:rPr>
              <a:t> The aggregation of people/subjects from which a small group of subjects (sample) is selected for study</a:t>
            </a:r>
          </a:p>
          <a:p>
            <a:pPr>
              <a:spcBef>
                <a:spcPct val="50000"/>
              </a:spcBef>
            </a:pPr>
            <a:r>
              <a:rPr lang="en-US" sz="2400" b="1" i="1" dirty="0" smtClean="0">
                <a:solidFill>
                  <a:srgbClr val="7030A0"/>
                </a:solidFill>
              </a:rPr>
              <a:t>Universe</a:t>
            </a:r>
            <a:r>
              <a:rPr lang="en-US" sz="2400" b="1" i="1" dirty="0" smtClean="0">
                <a:solidFill>
                  <a:srgbClr val="0070C0"/>
                </a:solidFill>
              </a:rPr>
              <a:t>:</a:t>
            </a:r>
            <a:r>
              <a:rPr lang="en-US" sz="2400" b="1" dirty="0" smtClean="0">
                <a:solidFill>
                  <a:srgbClr val="0070C0"/>
                </a:solidFill>
              </a:rPr>
              <a:t> The </a:t>
            </a:r>
            <a:r>
              <a:rPr lang="en-US" sz="2400" b="1" dirty="0">
                <a:solidFill>
                  <a:srgbClr val="0070C0"/>
                </a:solidFill>
              </a:rPr>
              <a:t>aggregation of people/subjects to which </a:t>
            </a:r>
            <a:r>
              <a:rPr lang="en-US" sz="2400" b="1" dirty="0" smtClean="0">
                <a:solidFill>
                  <a:srgbClr val="0070C0"/>
                </a:solidFill>
              </a:rPr>
              <a:t>one wishes to </a:t>
            </a:r>
            <a:r>
              <a:rPr lang="en-US" sz="2400" b="1" dirty="0" err="1" smtClean="0">
                <a:solidFill>
                  <a:srgbClr val="0070C0"/>
                </a:solidFill>
              </a:rPr>
              <a:t>generalise</a:t>
            </a:r>
            <a:r>
              <a:rPr lang="en-US" sz="2400" b="1" dirty="0" smtClean="0">
                <a:solidFill>
                  <a:srgbClr val="0070C0"/>
                </a:solidFill>
              </a:rPr>
              <a:t> his/her research </a:t>
            </a:r>
            <a:r>
              <a:rPr lang="en-US" sz="2400" b="1" dirty="0">
                <a:solidFill>
                  <a:srgbClr val="0070C0"/>
                </a:solidFill>
              </a:rPr>
              <a:t>findings.</a:t>
            </a:r>
          </a:p>
          <a:p>
            <a:pPr>
              <a:spcBef>
                <a:spcPct val="50000"/>
              </a:spcBef>
            </a:pPr>
            <a:r>
              <a:rPr lang="en-US" sz="2400" b="1" i="1" dirty="0" smtClean="0">
                <a:solidFill>
                  <a:srgbClr val="7030A0"/>
                </a:solidFill>
              </a:rPr>
              <a:t>Sample: </a:t>
            </a:r>
            <a:r>
              <a:rPr lang="en-US" sz="2400" b="1" dirty="0" smtClean="0">
                <a:solidFill>
                  <a:srgbClr val="0070C0"/>
                </a:solidFill>
              </a:rPr>
              <a:t>A group of individuals or group selected from population for study.</a:t>
            </a:r>
            <a:r>
              <a:rPr lang="en-US" sz="2400" b="1" i="1" dirty="0" smtClean="0">
                <a:solidFill>
                  <a:srgbClr val="7030A0"/>
                </a:solidFill>
              </a:rPr>
              <a:t> </a:t>
            </a:r>
          </a:p>
          <a:p>
            <a:pPr>
              <a:spcBef>
                <a:spcPct val="50000"/>
              </a:spcBef>
            </a:pPr>
            <a:r>
              <a:rPr lang="en-US" sz="2400" b="1" i="1" dirty="0" smtClean="0">
                <a:solidFill>
                  <a:srgbClr val="0070C0"/>
                </a:solidFill>
              </a:rPr>
              <a:t>Element </a:t>
            </a:r>
            <a:r>
              <a:rPr lang="en-US" sz="2400" b="1" dirty="0" smtClean="0">
                <a:solidFill>
                  <a:srgbClr val="0070C0"/>
                </a:solidFill>
              </a:rPr>
              <a:t>is the basic unit of study. Often the sampling unit and element coincide. Sometimes sampling unit contains several elements e.g. households</a:t>
            </a:r>
          </a:p>
        </p:txBody>
      </p:sp>
      <p:sp>
        <p:nvSpPr>
          <p:cNvPr id="5" name="Date Placeholder 4"/>
          <p:cNvSpPr>
            <a:spLocks noGrp="1"/>
          </p:cNvSpPr>
          <p:nvPr>
            <p:ph type="dt" sz="quarter" idx="10"/>
          </p:nvPr>
        </p:nvSpPr>
        <p:spPr/>
        <p:txBody>
          <a:bodyPr/>
          <a:lstStyle/>
          <a:p>
            <a:pPr>
              <a:defRPr/>
            </a:pPr>
            <a:fld id="{27062116-6D6F-42B6-8CD3-37C56528553D}" type="datetime9">
              <a:rPr lang="en-US" smtClean="0"/>
              <a:pPr>
                <a:defRPr/>
              </a:pPr>
              <a:t>7/27/2016 9:42:18 PM</a:t>
            </a:fld>
            <a:endParaRPr lang="en-US"/>
          </a:p>
        </p:txBody>
      </p:sp>
      <p:sp>
        <p:nvSpPr>
          <p:cNvPr id="6" name="Slide Number Placeholder 5"/>
          <p:cNvSpPr>
            <a:spLocks noGrp="1"/>
          </p:cNvSpPr>
          <p:nvPr>
            <p:ph type="sldNum" sz="quarter" idx="12"/>
          </p:nvPr>
        </p:nvSpPr>
        <p:spPr/>
        <p:txBody>
          <a:bodyPr/>
          <a:lstStyle/>
          <a:p>
            <a:pPr>
              <a:defRPr/>
            </a:pPr>
            <a:fld id="{717519DF-8052-4304-920B-57E7DCE0959E}" type="slidenum">
              <a:rPr lang="en-US" smtClean="0"/>
              <a:pPr>
                <a:defRPr/>
              </a:pPr>
              <a:t>64</a:t>
            </a:fld>
            <a:endParaRPr lang="en-US"/>
          </a:p>
        </p:txBody>
      </p:sp>
      <p:sp>
        <p:nvSpPr>
          <p:cNvPr id="7" name="Footer Placeholder 6"/>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p:cNvSpPr>
            <a:spLocks noChangeArrowheads="1"/>
          </p:cNvSpPr>
          <p:nvPr/>
        </p:nvSpPr>
        <p:spPr bwMode="auto">
          <a:xfrm>
            <a:off x="0" y="381000"/>
            <a:ext cx="9144000" cy="990600"/>
          </a:xfrm>
          <a:prstGeom prst="rect">
            <a:avLst/>
          </a:prstGeom>
          <a:noFill/>
          <a:ln w="9525">
            <a:noFill/>
            <a:miter lim="800000"/>
            <a:headEnd/>
            <a:tailEnd/>
          </a:ln>
        </p:spPr>
        <p:txBody>
          <a:bodyPr anchor="ctr"/>
          <a:lstStyle/>
          <a:p>
            <a:pPr algn="ctr"/>
            <a:r>
              <a:rPr lang="en-US" b="1" dirty="0">
                <a:solidFill>
                  <a:srgbClr val="FF33CC"/>
                </a:solidFill>
              </a:rPr>
              <a:t/>
            </a:r>
            <a:br>
              <a:rPr lang="en-US" b="1" dirty="0">
                <a:solidFill>
                  <a:srgbClr val="FF33CC"/>
                </a:solidFill>
              </a:rPr>
            </a:br>
            <a:r>
              <a:rPr lang="en-US" sz="3200" b="1" dirty="0" smtClean="0">
                <a:solidFill>
                  <a:srgbClr val="FF33CC"/>
                </a:solidFill>
              </a:rPr>
              <a:t>Rationale of sampling </a:t>
            </a:r>
            <a:endParaRPr lang="en-US" sz="3200" b="1" dirty="0">
              <a:solidFill>
                <a:srgbClr val="FF33CC"/>
              </a:solidFill>
            </a:endParaRPr>
          </a:p>
        </p:txBody>
      </p:sp>
      <p:sp>
        <p:nvSpPr>
          <p:cNvPr id="74755" name="Rectangle 3"/>
          <p:cNvSpPr>
            <a:spLocks noChangeArrowheads="1"/>
          </p:cNvSpPr>
          <p:nvPr/>
        </p:nvSpPr>
        <p:spPr bwMode="auto">
          <a:xfrm>
            <a:off x="1143000" y="1752600"/>
            <a:ext cx="8001000" cy="4724400"/>
          </a:xfrm>
          <a:prstGeom prst="rect">
            <a:avLst/>
          </a:prstGeom>
          <a:noFill/>
          <a:ln w="9525">
            <a:noFill/>
            <a:miter lim="800000"/>
            <a:headEnd/>
            <a:tailEnd/>
          </a:ln>
        </p:spPr>
        <p:txBody>
          <a:bodyPr/>
          <a:lstStyle/>
          <a:p>
            <a:pPr algn="ctr">
              <a:spcBef>
                <a:spcPct val="20000"/>
              </a:spcBef>
            </a:pPr>
            <a:endParaRPr lang="en-US" sz="6000"/>
          </a:p>
          <a:p>
            <a:pPr algn="ctr">
              <a:spcBef>
                <a:spcPct val="20000"/>
              </a:spcBef>
            </a:pPr>
            <a:r>
              <a:rPr lang="en-US" sz="6000"/>
              <a:t>	</a:t>
            </a:r>
            <a:endParaRPr lang="en-US" sz="6000" b="1"/>
          </a:p>
          <a:p>
            <a:pPr lvl="1">
              <a:spcBef>
                <a:spcPct val="20000"/>
              </a:spcBef>
            </a:pPr>
            <a:endParaRPr lang="en-US" sz="2800" b="1">
              <a:solidFill>
                <a:schemeClr val="accent2"/>
              </a:solidFill>
            </a:endParaRPr>
          </a:p>
          <a:p>
            <a:pPr lvl="2">
              <a:spcBef>
                <a:spcPct val="20000"/>
              </a:spcBef>
            </a:pPr>
            <a:endParaRPr lang="en-US" sz="2800" b="1">
              <a:solidFill>
                <a:schemeClr val="accent2"/>
              </a:solidFill>
            </a:endParaRPr>
          </a:p>
        </p:txBody>
      </p:sp>
      <p:sp>
        <p:nvSpPr>
          <p:cNvPr id="74756" name="Text Box 4"/>
          <p:cNvSpPr txBox="1">
            <a:spLocks noChangeArrowheads="1"/>
          </p:cNvSpPr>
          <p:nvPr/>
        </p:nvSpPr>
        <p:spPr bwMode="auto">
          <a:xfrm>
            <a:off x="228600" y="1622425"/>
            <a:ext cx="8458200" cy="2431435"/>
          </a:xfrm>
          <a:prstGeom prst="rect">
            <a:avLst/>
          </a:prstGeom>
          <a:noFill/>
          <a:ln w="9525">
            <a:noFill/>
            <a:miter lim="800000"/>
            <a:headEnd/>
            <a:tailEnd/>
          </a:ln>
        </p:spPr>
        <p:txBody>
          <a:bodyPr wrap="square">
            <a:spAutoFit/>
          </a:bodyPr>
          <a:lstStyle/>
          <a:p>
            <a:pPr marL="812800" indent="-812800">
              <a:lnSpc>
                <a:spcPct val="80000"/>
              </a:lnSpc>
              <a:spcBef>
                <a:spcPts val="1200"/>
              </a:spcBef>
            </a:pPr>
            <a:r>
              <a:rPr lang="en-US" sz="2800" b="1" dirty="0" smtClean="0">
                <a:solidFill>
                  <a:srgbClr val="7030A0"/>
                </a:solidFill>
              </a:rPr>
              <a:t>•	Economy: less expensive </a:t>
            </a:r>
          </a:p>
          <a:p>
            <a:pPr marL="812800" indent="-812800">
              <a:lnSpc>
                <a:spcPct val="80000"/>
              </a:lnSpc>
              <a:spcBef>
                <a:spcPts val="1200"/>
              </a:spcBef>
            </a:pPr>
            <a:r>
              <a:rPr lang="en-US" sz="2800" b="1" dirty="0" smtClean="0">
                <a:solidFill>
                  <a:srgbClr val="7030A0"/>
                </a:solidFill>
              </a:rPr>
              <a:t>•	Timeliness </a:t>
            </a:r>
          </a:p>
          <a:p>
            <a:pPr marL="812800" indent="-812800">
              <a:lnSpc>
                <a:spcPct val="80000"/>
              </a:lnSpc>
              <a:spcBef>
                <a:spcPts val="1200"/>
              </a:spcBef>
            </a:pPr>
            <a:r>
              <a:rPr lang="en-US" sz="2800" b="1" dirty="0" smtClean="0">
                <a:solidFill>
                  <a:srgbClr val="7030A0"/>
                </a:solidFill>
              </a:rPr>
              <a:t>•	The large size of many populations </a:t>
            </a:r>
          </a:p>
          <a:p>
            <a:pPr marL="812800" indent="-812800">
              <a:lnSpc>
                <a:spcPct val="80000"/>
              </a:lnSpc>
              <a:spcBef>
                <a:spcPts val="1200"/>
              </a:spcBef>
            </a:pPr>
            <a:r>
              <a:rPr lang="en-US" sz="2800" b="1" dirty="0" smtClean="0">
                <a:solidFill>
                  <a:srgbClr val="7030A0"/>
                </a:solidFill>
              </a:rPr>
              <a:t>•	Inaccessibility of some of the population </a:t>
            </a:r>
          </a:p>
          <a:p>
            <a:pPr marL="812800" indent="-812800">
              <a:lnSpc>
                <a:spcPct val="80000"/>
              </a:lnSpc>
              <a:spcBef>
                <a:spcPts val="1200"/>
              </a:spcBef>
            </a:pPr>
            <a:r>
              <a:rPr lang="en-US" sz="2800" b="1" dirty="0" smtClean="0">
                <a:solidFill>
                  <a:srgbClr val="7030A0"/>
                </a:solidFill>
              </a:rPr>
              <a:t>•	Accuracy </a:t>
            </a:r>
          </a:p>
        </p:txBody>
      </p:sp>
      <p:sp>
        <p:nvSpPr>
          <p:cNvPr id="5" name="Date Placeholder 4"/>
          <p:cNvSpPr>
            <a:spLocks noGrp="1"/>
          </p:cNvSpPr>
          <p:nvPr>
            <p:ph type="dt" sz="quarter" idx="10"/>
          </p:nvPr>
        </p:nvSpPr>
        <p:spPr/>
        <p:txBody>
          <a:bodyPr/>
          <a:lstStyle/>
          <a:p>
            <a:pPr>
              <a:defRPr/>
            </a:pPr>
            <a:fld id="{F8516159-9D09-4E98-9855-6B230213B976}" type="datetime9">
              <a:rPr lang="en-US" smtClean="0"/>
              <a:pPr>
                <a:defRPr/>
              </a:pPr>
              <a:t>7/27/2016 9:42:18 PM</a:t>
            </a:fld>
            <a:endParaRPr lang="en-US"/>
          </a:p>
        </p:txBody>
      </p:sp>
      <p:sp>
        <p:nvSpPr>
          <p:cNvPr id="6" name="Slide Number Placeholder 5"/>
          <p:cNvSpPr>
            <a:spLocks noGrp="1"/>
          </p:cNvSpPr>
          <p:nvPr>
            <p:ph type="sldNum" sz="quarter" idx="12"/>
          </p:nvPr>
        </p:nvSpPr>
        <p:spPr/>
        <p:txBody>
          <a:bodyPr/>
          <a:lstStyle/>
          <a:p>
            <a:pPr>
              <a:defRPr/>
            </a:pPr>
            <a:fld id="{717519DF-8052-4304-920B-57E7DCE0959E}" type="slidenum">
              <a:rPr lang="en-US" smtClean="0"/>
              <a:pPr>
                <a:defRPr/>
              </a:pPr>
              <a:t>65</a:t>
            </a:fld>
            <a:endParaRPr lang="en-US"/>
          </a:p>
        </p:txBody>
      </p:sp>
      <p:sp>
        <p:nvSpPr>
          <p:cNvPr id="7" name="Footer Placeholder 6"/>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ChangeArrowheads="1"/>
          </p:cNvSpPr>
          <p:nvPr/>
        </p:nvSpPr>
        <p:spPr bwMode="auto">
          <a:xfrm>
            <a:off x="609600" y="990600"/>
            <a:ext cx="8229600" cy="1143000"/>
          </a:xfrm>
          <a:prstGeom prst="rect">
            <a:avLst/>
          </a:prstGeom>
          <a:noFill/>
          <a:ln w="9525">
            <a:noFill/>
            <a:miter lim="800000"/>
            <a:headEnd/>
            <a:tailEnd/>
          </a:ln>
        </p:spPr>
        <p:txBody>
          <a:bodyPr anchor="ctr"/>
          <a:lstStyle/>
          <a:p>
            <a:pPr algn="ctr"/>
            <a:r>
              <a:rPr lang="en-US" sz="4000" dirty="0">
                <a:solidFill>
                  <a:srgbClr val="CC3300"/>
                </a:solidFill>
              </a:rPr>
              <a:t>Characteristics of a good Sample….</a:t>
            </a:r>
            <a:r>
              <a:rPr lang="en-US" sz="4000" dirty="0">
                <a:solidFill>
                  <a:schemeClr val="tx2"/>
                </a:solidFill>
              </a:rPr>
              <a:t> </a:t>
            </a:r>
          </a:p>
        </p:txBody>
      </p:sp>
      <p:sp>
        <p:nvSpPr>
          <p:cNvPr id="101379" name="Rectangle 3"/>
          <p:cNvSpPr>
            <a:spLocks noChangeArrowheads="1"/>
          </p:cNvSpPr>
          <p:nvPr/>
        </p:nvSpPr>
        <p:spPr bwMode="auto">
          <a:xfrm>
            <a:off x="685800" y="2332037"/>
            <a:ext cx="8229600" cy="3078163"/>
          </a:xfrm>
          <a:prstGeom prst="rect">
            <a:avLst/>
          </a:prstGeom>
          <a:noFill/>
          <a:ln w="9525">
            <a:noFill/>
            <a:miter lim="800000"/>
            <a:headEnd/>
            <a:tailEnd/>
          </a:ln>
        </p:spPr>
        <p:txBody>
          <a:bodyPr/>
          <a:lstStyle/>
          <a:p>
            <a:pPr marL="342900" indent="-342900">
              <a:spcBef>
                <a:spcPct val="20000"/>
              </a:spcBef>
            </a:pPr>
            <a:r>
              <a:rPr lang="en-US" sz="4000" b="1" dirty="0">
                <a:solidFill>
                  <a:schemeClr val="accent2"/>
                </a:solidFill>
              </a:rPr>
              <a:t>A good sample should have the characteristics of :</a:t>
            </a:r>
          </a:p>
          <a:p>
            <a:pPr marL="342900" indent="-342900">
              <a:spcBef>
                <a:spcPct val="20000"/>
              </a:spcBef>
            </a:pPr>
            <a:r>
              <a:rPr lang="en-US" sz="4000" b="1" dirty="0"/>
              <a:t>	</a:t>
            </a:r>
            <a:r>
              <a:rPr lang="en-US" sz="4000" b="1" dirty="0">
                <a:solidFill>
                  <a:srgbClr val="FF0066"/>
                </a:solidFill>
              </a:rPr>
              <a:t>(</a:t>
            </a:r>
            <a:r>
              <a:rPr lang="en-US" sz="4000" b="1" dirty="0" err="1">
                <a:solidFill>
                  <a:srgbClr val="FF0066"/>
                </a:solidFill>
              </a:rPr>
              <a:t>i</a:t>
            </a:r>
            <a:r>
              <a:rPr lang="en-US" sz="4000" b="1" dirty="0">
                <a:solidFill>
                  <a:srgbClr val="FF0066"/>
                </a:solidFill>
              </a:rPr>
              <a:t>) Representativeness and</a:t>
            </a:r>
            <a:r>
              <a:rPr lang="en-US" sz="4000" b="1" dirty="0"/>
              <a:t> </a:t>
            </a:r>
            <a:br>
              <a:rPr lang="en-US" sz="4000" b="1" dirty="0"/>
            </a:br>
            <a:r>
              <a:rPr lang="en-US" sz="4000" b="1" dirty="0">
                <a:solidFill>
                  <a:schemeClr val="accent2"/>
                </a:solidFill>
              </a:rPr>
              <a:t>(ii) Adequacy.</a:t>
            </a:r>
          </a:p>
        </p:txBody>
      </p:sp>
      <p:sp>
        <p:nvSpPr>
          <p:cNvPr id="4" name="Date Placeholder 3"/>
          <p:cNvSpPr>
            <a:spLocks noGrp="1"/>
          </p:cNvSpPr>
          <p:nvPr>
            <p:ph type="dt" sz="quarter" idx="10"/>
          </p:nvPr>
        </p:nvSpPr>
        <p:spPr/>
        <p:txBody>
          <a:bodyPr/>
          <a:lstStyle/>
          <a:p>
            <a:pPr>
              <a:defRPr/>
            </a:pPr>
            <a:fld id="{079F7DED-CEB5-441A-8187-F7B18CC35362}" type="datetime9">
              <a:rPr lang="en-US" smtClean="0"/>
              <a:pPr>
                <a:defRPr/>
              </a:pPr>
              <a:t>7/27/2016 9:42:18 PM</a:t>
            </a:fld>
            <a:endParaRPr lang="en-US"/>
          </a:p>
        </p:txBody>
      </p:sp>
      <p:sp>
        <p:nvSpPr>
          <p:cNvPr id="5" name="Slide Number Placeholder 4"/>
          <p:cNvSpPr>
            <a:spLocks noGrp="1"/>
          </p:cNvSpPr>
          <p:nvPr>
            <p:ph type="sldNum" sz="quarter" idx="12"/>
          </p:nvPr>
        </p:nvSpPr>
        <p:spPr/>
        <p:txBody>
          <a:bodyPr/>
          <a:lstStyle/>
          <a:p>
            <a:pPr>
              <a:defRPr/>
            </a:pPr>
            <a:fld id="{D10D48B6-FB48-4EA6-8DFD-9C3BD5420216}" type="slidenum">
              <a:rPr lang="en-US" smtClean="0"/>
              <a:pPr>
                <a:defRPr/>
              </a:pPr>
              <a:t>66</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ChangeArrowheads="1"/>
          </p:cNvSpPr>
          <p:nvPr/>
        </p:nvSpPr>
        <p:spPr bwMode="auto">
          <a:xfrm>
            <a:off x="304800" y="762000"/>
            <a:ext cx="8229600" cy="1143000"/>
          </a:xfrm>
          <a:prstGeom prst="rect">
            <a:avLst/>
          </a:prstGeom>
          <a:noFill/>
          <a:ln w="9525">
            <a:noFill/>
            <a:miter lim="800000"/>
            <a:headEnd/>
            <a:tailEnd/>
          </a:ln>
        </p:spPr>
        <p:txBody>
          <a:bodyPr anchor="ctr"/>
          <a:lstStyle/>
          <a:p>
            <a:pPr algn="ctr"/>
            <a:r>
              <a:rPr lang="en-US" sz="4000" dirty="0">
                <a:solidFill>
                  <a:srgbClr val="CC3300"/>
                </a:solidFill>
              </a:rPr>
              <a:t>Characteristics of a good Sample….</a:t>
            </a:r>
          </a:p>
        </p:txBody>
      </p:sp>
      <p:sp>
        <p:nvSpPr>
          <p:cNvPr id="102403" name="Rectangle 3"/>
          <p:cNvSpPr>
            <a:spLocks noChangeArrowheads="1"/>
          </p:cNvSpPr>
          <p:nvPr/>
        </p:nvSpPr>
        <p:spPr bwMode="auto">
          <a:xfrm>
            <a:off x="609600" y="2133600"/>
            <a:ext cx="8229600" cy="4144963"/>
          </a:xfrm>
          <a:prstGeom prst="rect">
            <a:avLst/>
          </a:prstGeom>
          <a:noFill/>
          <a:ln w="9525">
            <a:noFill/>
            <a:miter lim="800000"/>
            <a:headEnd/>
            <a:tailEnd/>
          </a:ln>
        </p:spPr>
        <p:txBody>
          <a:bodyPr/>
          <a:lstStyle/>
          <a:p>
            <a:pPr marL="609600" indent="-609600">
              <a:spcBef>
                <a:spcPct val="20000"/>
              </a:spcBef>
              <a:buFontTx/>
              <a:buChar char="•"/>
            </a:pPr>
            <a:r>
              <a:rPr lang="en-US" sz="3200" b="1" dirty="0">
                <a:solidFill>
                  <a:schemeClr val="accent2"/>
                </a:solidFill>
              </a:rPr>
              <a:t>It is also to be kept in mind that :</a:t>
            </a:r>
          </a:p>
          <a:p>
            <a:pPr marL="609600" indent="-609600">
              <a:spcBef>
                <a:spcPct val="20000"/>
              </a:spcBef>
              <a:buFontTx/>
              <a:buChar char="•"/>
            </a:pPr>
            <a:r>
              <a:rPr lang="en-US" sz="3200" b="1" dirty="0">
                <a:solidFill>
                  <a:srgbClr val="FF33CC"/>
                </a:solidFill>
              </a:rPr>
              <a:t>The more homogeneous the population , the smaller would be sample size.</a:t>
            </a:r>
          </a:p>
        </p:txBody>
      </p:sp>
      <p:sp>
        <p:nvSpPr>
          <p:cNvPr id="4" name="Date Placeholder 3"/>
          <p:cNvSpPr>
            <a:spLocks noGrp="1"/>
          </p:cNvSpPr>
          <p:nvPr>
            <p:ph type="dt" sz="quarter" idx="10"/>
          </p:nvPr>
        </p:nvSpPr>
        <p:spPr/>
        <p:txBody>
          <a:bodyPr/>
          <a:lstStyle/>
          <a:p>
            <a:pPr>
              <a:defRPr/>
            </a:pPr>
            <a:fld id="{762A4FF5-ABBB-4F1E-B03B-0B2754C451E2}" type="datetime9">
              <a:rPr lang="en-US" smtClean="0"/>
              <a:pPr>
                <a:defRPr/>
              </a:pPr>
              <a:t>7/27/2016 9:42:18 PM</a:t>
            </a:fld>
            <a:endParaRPr lang="en-US"/>
          </a:p>
        </p:txBody>
      </p:sp>
      <p:sp>
        <p:nvSpPr>
          <p:cNvPr id="5" name="Slide Number Placeholder 4"/>
          <p:cNvSpPr>
            <a:spLocks noGrp="1"/>
          </p:cNvSpPr>
          <p:nvPr>
            <p:ph type="sldNum" sz="quarter" idx="12"/>
          </p:nvPr>
        </p:nvSpPr>
        <p:spPr/>
        <p:txBody>
          <a:bodyPr/>
          <a:lstStyle/>
          <a:p>
            <a:pPr>
              <a:defRPr/>
            </a:pPr>
            <a:fld id="{E0864027-BA93-4ECF-B129-E9D95B89C488}" type="slidenum">
              <a:rPr lang="en-US" smtClean="0"/>
              <a:pPr>
                <a:defRPr/>
              </a:pPr>
              <a:t>67</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p:cNvSpPr>
            <a:spLocks noChangeArrowheads="1"/>
          </p:cNvSpPr>
          <p:nvPr/>
        </p:nvSpPr>
        <p:spPr bwMode="auto">
          <a:xfrm>
            <a:off x="0" y="381000"/>
            <a:ext cx="9144000" cy="762000"/>
          </a:xfrm>
          <a:prstGeom prst="rect">
            <a:avLst/>
          </a:prstGeom>
          <a:noFill/>
          <a:ln w="9525">
            <a:noFill/>
            <a:miter lim="800000"/>
            <a:headEnd/>
            <a:tailEnd/>
          </a:ln>
        </p:spPr>
        <p:txBody>
          <a:bodyPr anchor="ctr"/>
          <a:lstStyle/>
          <a:p>
            <a:pPr algn="ctr"/>
            <a:r>
              <a:rPr lang="en-US" sz="3600" b="1" dirty="0">
                <a:solidFill>
                  <a:schemeClr val="accent2"/>
                </a:solidFill>
              </a:rPr>
              <a:t/>
            </a:r>
            <a:br>
              <a:rPr lang="en-US" sz="3600" b="1" dirty="0">
                <a:solidFill>
                  <a:schemeClr val="accent2"/>
                </a:solidFill>
              </a:rPr>
            </a:br>
            <a:r>
              <a:rPr lang="en-US" sz="3600" b="1" dirty="0" smtClean="0">
                <a:solidFill>
                  <a:srgbClr val="FF33CC"/>
                </a:solidFill>
              </a:rPr>
              <a:t>sampling frame and sampling unit </a:t>
            </a:r>
            <a:endParaRPr lang="en-US" sz="3600" b="1" dirty="0">
              <a:solidFill>
                <a:srgbClr val="FF33CC"/>
              </a:solidFill>
            </a:endParaRPr>
          </a:p>
        </p:txBody>
      </p:sp>
      <p:sp>
        <p:nvSpPr>
          <p:cNvPr id="74755" name="Rectangle 3"/>
          <p:cNvSpPr>
            <a:spLocks noChangeArrowheads="1"/>
          </p:cNvSpPr>
          <p:nvPr/>
        </p:nvSpPr>
        <p:spPr bwMode="auto">
          <a:xfrm>
            <a:off x="1143000" y="1752600"/>
            <a:ext cx="8001000" cy="4724400"/>
          </a:xfrm>
          <a:prstGeom prst="rect">
            <a:avLst/>
          </a:prstGeom>
          <a:noFill/>
          <a:ln w="9525">
            <a:noFill/>
            <a:miter lim="800000"/>
            <a:headEnd/>
            <a:tailEnd/>
          </a:ln>
        </p:spPr>
        <p:txBody>
          <a:bodyPr/>
          <a:lstStyle/>
          <a:p>
            <a:pPr algn="ctr">
              <a:spcBef>
                <a:spcPct val="20000"/>
              </a:spcBef>
            </a:pPr>
            <a:endParaRPr lang="en-US" sz="6000"/>
          </a:p>
          <a:p>
            <a:pPr algn="ctr">
              <a:spcBef>
                <a:spcPct val="20000"/>
              </a:spcBef>
            </a:pPr>
            <a:r>
              <a:rPr lang="en-US" sz="6000"/>
              <a:t>	</a:t>
            </a:r>
            <a:endParaRPr lang="en-US" sz="6000" b="1"/>
          </a:p>
          <a:p>
            <a:pPr lvl="1">
              <a:spcBef>
                <a:spcPct val="20000"/>
              </a:spcBef>
            </a:pPr>
            <a:endParaRPr lang="en-US" sz="2800" b="1">
              <a:solidFill>
                <a:schemeClr val="accent2"/>
              </a:solidFill>
            </a:endParaRPr>
          </a:p>
          <a:p>
            <a:pPr lvl="2">
              <a:spcBef>
                <a:spcPct val="20000"/>
              </a:spcBef>
            </a:pPr>
            <a:endParaRPr lang="en-US" sz="2800" b="1">
              <a:solidFill>
                <a:schemeClr val="accent2"/>
              </a:solidFill>
            </a:endParaRPr>
          </a:p>
        </p:txBody>
      </p:sp>
      <p:sp>
        <p:nvSpPr>
          <p:cNvPr id="74756" name="Text Box 4"/>
          <p:cNvSpPr txBox="1">
            <a:spLocks noChangeArrowheads="1"/>
          </p:cNvSpPr>
          <p:nvPr/>
        </p:nvSpPr>
        <p:spPr bwMode="auto">
          <a:xfrm>
            <a:off x="1524000" y="1622424"/>
            <a:ext cx="6705600" cy="2031325"/>
          </a:xfrm>
          <a:prstGeom prst="rect">
            <a:avLst/>
          </a:prstGeom>
          <a:noFill/>
          <a:ln w="9525">
            <a:noFill/>
            <a:miter lim="800000"/>
            <a:headEnd/>
            <a:tailEnd/>
          </a:ln>
        </p:spPr>
        <p:txBody>
          <a:bodyPr wrap="square">
            <a:spAutoFit/>
          </a:bodyPr>
          <a:lstStyle/>
          <a:p>
            <a:pPr>
              <a:spcBef>
                <a:spcPct val="50000"/>
              </a:spcBef>
              <a:buFont typeface="Wingdings" pitchFamily="2" charset="2"/>
              <a:buChar char="Ø"/>
            </a:pPr>
            <a:r>
              <a:rPr lang="en-US" sz="2800" b="1" i="1" dirty="0" smtClean="0">
                <a:solidFill>
                  <a:srgbClr val="7030A0"/>
                </a:solidFill>
              </a:rPr>
              <a:t>Sampling frame: </a:t>
            </a:r>
            <a:r>
              <a:rPr lang="en-US" sz="2800" b="1" dirty="0" smtClean="0">
                <a:solidFill>
                  <a:srgbClr val="0070C0"/>
                </a:solidFill>
              </a:rPr>
              <a:t>The list of all the sampling units.</a:t>
            </a:r>
          </a:p>
          <a:p>
            <a:pPr>
              <a:spcBef>
                <a:spcPct val="50000"/>
              </a:spcBef>
              <a:buFont typeface="Wingdings" pitchFamily="2" charset="2"/>
              <a:buChar char="Ø"/>
            </a:pPr>
            <a:r>
              <a:rPr lang="en-US" sz="2800" b="1" i="1" dirty="0" smtClean="0">
                <a:solidFill>
                  <a:srgbClr val="7030A0"/>
                </a:solidFill>
              </a:rPr>
              <a:t>Sample Unit: </a:t>
            </a:r>
            <a:r>
              <a:rPr lang="en-US" sz="2800" b="1" dirty="0" smtClean="0">
                <a:solidFill>
                  <a:srgbClr val="0070C0"/>
                </a:solidFill>
              </a:rPr>
              <a:t>The </a:t>
            </a:r>
            <a:r>
              <a:rPr lang="en-US" sz="2800" b="1" dirty="0">
                <a:solidFill>
                  <a:srgbClr val="0070C0"/>
                </a:solidFill>
              </a:rPr>
              <a:t>unit of </a:t>
            </a:r>
            <a:r>
              <a:rPr lang="en-US" sz="2800" b="1" dirty="0" smtClean="0">
                <a:solidFill>
                  <a:srgbClr val="0070C0"/>
                </a:solidFill>
              </a:rPr>
              <a:t>study – individual or group (family)</a:t>
            </a:r>
            <a:endParaRPr lang="en-US" sz="2800" b="1" i="1" dirty="0" smtClean="0">
              <a:solidFill>
                <a:srgbClr val="7030A0"/>
              </a:solidFill>
            </a:endParaRPr>
          </a:p>
        </p:txBody>
      </p:sp>
      <p:sp>
        <p:nvSpPr>
          <p:cNvPr id="5" name="Date Placeholder 4"/>
          <p:cNvSpPr>
            <a:spLocks noGrp="1"/>
          </p:cNvSpPr>
          <p:nvPr>
            <p:ph type="dt" sz="quarter" idx="10"/>
          </p:nvPr>
        </p:nvSpPr>
        <p:spPr/>
        <p:txBody>
          <a:bodyPr/>
          <a:lstStyle/>
          <a:p>
            <a:pPr>
              <a:defRPr/>
            </a:pPr>
            <a:fld id="{27062116-6D6F-42B6-8CD3-37C56528553D}" type="datetime9">
              <a:rPr lang="en-US" smtClean="0"/>
              <a:pPr>
                <a:defRPr/>
              </a:pPr>
              <a:t>7/27/2016 9:42:18 PM</a:t>
            </a:fld>
            <a:endParaRPr lang="en-US"/>
          </a:p>
        </p:txBody>
      </p:sp>
      <p:sp>
        <p:nvSpPr>
          <p:cNvPr id="6" name="Slide Number Placeholder 5"/>
          <p:cNvSpPr>
            <a:spLocks noGrp="1"/>
          </p:cNvSpPr>
          <p:nvPr>
            <p:ph type="sldNum" sz="quarter" idx="12"/>
          </p:nvPr>
        </p:nvSpPr>
        <p:spPr/>
        <p:txBody>
          <a:bodyPr/>
          <a:lstStyle/>
          <a:p>
            <a:pPr>
              <a:defRPr/>
            </a:pPr>
            <a:fld id="{717519DF-8052-4304-920B-57E7DCE0959E}" type="slidenum">
              <a:rPr lang="en-US" smtClean="0"/>
              <a:pPr>
                <a:defRPr/>
              </a:pPr>
              <a:t>68</a:t>
            </a:fld>
            <a:endParaRPr lang="en-US"/>
          </a:p>
        </p:txBody>
      </p:sp>
      <p:sp>
        <p:nvSpPr>
          <p:cNvPr id="7" name="Footer Placeholder 6"/>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ChangeArrowheads="1"/>
          </p:cNvSpPr>
          <p:nvPr/>
        </p:nvSpPr>
        <p:spPr bwMode="auto">
          <a:xfrm>
            <a:off x="609600" y="609600"/>
            <a:ext cx="8229600" cy="1143000"/>
          </a:xfrm>
          <a:prstGeom prst="rect">
            <a:avLst/>
          </a:prstGeom>
          <a:noFill/>
          <a:ln w="9525">
            <a:noFill/>
            <a:miter lim="800000"/>
            <a:headEnd/>
            <a:tailEnd/>
          </a:ln>
        </p:spPr>
        <p:txBody>
          <a:bodyPr anchor="ctr"/>
          <a:lstStyle/>
          <a:p>
            <a:pPr algn="ctr"/>
            <a:r>
              <a:rPr lang="en-US" sz="3600" b="1" dirty="0" smtClean="0">
                <a:solidFill>
                  <a:srgbClr val="FF33CC"/>
                </a:solidFill>
              </a:rPr>
              <a:t>Methods of sampling</a:t>
            </a:r>
            <a:endParaRPr lang="en-US" sz="3600" b="1" dirty="0">
              <a:solidFill>
                <a:srgbClr val="FF0066"/>
              </a:solidFill>
            </a:endParaRPr>
          </a:p>
        </p:txBody>
      </p:sp>
      <p:sp>
        <p:nvSpPr>
          <p:cNvPr id="77827" name="Rectangle 3"/>
          <p:cNvSpPr>
            <a:spLocks noChangeArrowheads="1"/>
          </p:cNvSpPr>
          <p:nvPr/>
        </p:nvSpPr>
        <p:spPr bwMode="auto">
          <a:xfrm>
            <a:off x="533400" y="2057400"/>
            <a:ext cx="8305800" cy="4221163"/>
          </a:xfrm>
          <a:prstGeom prst="rect">
            <a:avLst/>
          </a:prstGeom>
          <a:noFill/>
          <a:ln w="9525">
            <a:noFill/>
            <a:miter lim="800000"/>
            <a:headEnd/>
            <a:tailEnd/>
          </a:ln>
        </p:spPr>
        <p:txBody>
          <a:bodyPr/>
          <a:lstStyle/>
          <a:p>
            <a:pPr marL="342900" indent="-342900">
              <a:spcBef>
                <a:spcPct val="20000"/>
              </a:spcBef>
            </a:pPr>
            <a:r>
              <a:rPr lang="en-US" sz="3200" b="1" dirty="0" smtClean="0">
                <a:solidFill>
                  <a:srgbClr val="FF0000"/>
                </a:solidFill>
              </a:rPr>
              <a:t>PROBABILITY SAMPLING</a:t>
            </a:r>
          </a:p>
          <a:p>
            <a:pPr marL="342900" indent="-342900">
              <a:spcBef>
                <a:spcPct val="20000"/>
              </a:spcBef>
              <a:buFontTx/>
              <a:buChar char="•"/>
            </a:pPr>
            <a:r>
              <a:rPr lang="en-US" sz="3200" b="1" dirty="0" smtClean="0">
                <a:solidFill>
                  <a:srgbClr val="3366FF"/>
                </a:solidFill>
              </a:rPr>
              <a:t>One </a:t>
            </a:r>
            <a:r>
              <a:rPr lang="en-US" sz="3200" b="1" dirty="0">
                <a:solidFill>
                  <a:srgbClr val="3366FF"/>
                </a:solidFill>
              </a:rPr>
              <a:t>can specify , for each element of the population, the relative likelihood that it will be included in the sample.</a:t>
            </a:r>
            <a:endParaRPr lang="en-US" sz="3200" dirty="0">
              <a:solidFill>
                <a:srgbClr val="3366FF"/>
              </a:solidFill>
            </a:endParaRPr>
          </a:p>
          <a:p>
            <a:pPr marL="342900" indent="-342900">
              <a:spcBef>
                <a:spcPct val="20000"/>
              </a:spcBef>
              <a:buFontTx/>
              <a:buChar char="•"/>
            </a:pPr>
            <a:r>
              <a:rPr lang="en-US" sz="3200" b="1" dirty="0">
                <a:solidFill>
                  <a:schemeClr val="accent2"/>
                </a:solidFill>
              </a:rPr>
              <a:t>It relies on a random selection of elements</a:t>
            </a:r>
          </a:p>
          <a:p>
            <a:pPr marL="342900" indent="-342900">
              <a:spcBef>
                <a:spcPct val="20000"/>
              </a:spcBef>
              <a:buFontTx/>
              <a:buChar char="•"/>
            </a:pPr>
            <a:r>
              <a:rPr lang="en-US" sz="3200" b="1" dirty="0">
                <a:solidFill>
                  <a:srgbClr val="CC3300"/>
                </a:solidFill>
              </a:rPr>
              <a:t>It is used in case of ‘Finite Population’</a:t>
            </a:r>
          </a:p>
        </p:txBody>
      </p:sp>
      <p:sp>
        <p:nvSpPr>
          <p:cNvPr id="4" name="Date Placeholder 3"/>
          <p:cNvSpPr>
            <a:spLocks noGrp="1"/>
          </p:cNvSpPr>
          <p:nvPr>
            <p:ph type="dt" sz="quarter" idx="10"/>
          </p:nvPr>
        </p:nvSpPr>
        <p:spPr/>
        <p:txBody>
          <a:bodyPr/>
          <a:lstStyle/>
          <a:p>
            <a:pPr>
              <a:defRPr/>
            </a:pPr>
            <a:fld id="{34D502D6-BDD8-45B5-8095-37E890A3338C}" type="datetime9">
              <a:rPr lang="en-US" smtClean="0"/>
              <a:pPr>
                <a:defRPr/>
              </a:pPr>
              <a:t>7/27/2016 9:42:18 PM</a:t>
            </a:fld>
            <a:endParaRPr lang="en-US"/>
          </a:p>
        </p:txBody>
      </p:sp>
      <p:sp>
        <p:nvSpPr>
          <p:cNvPr id="5" name="Slide Number Placeholder 4"/>
          <p:cNvSpPr>
            <a:spLocks noGrp="1"/>
          </p:cNvSpPr>
          <p:nvPr>
            <p:ph type="sldNum" sz="quarter" idx="12"/>
          </p:nvPr>
        </p:nvSpPr>
        <p:spPr/>
        <p:txBody>
          <a:bodyPr/>
          <a:lstStyle/>
          <a:p>
            <a:pPr>
              <a:defRPr/>
            </a:pPr>
            <a:fld id="{E2FE237E-BD2C-4507-8BF5-FEBC5720E78F}" type="slidenum">
              <a:rPr lang="en-US" smtClean="0"/>
              <a:pPr>
                <a:defRPr/>
              </a:pPr>
              <a:t>69</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idx="1"/>
          </p:nvPr>
        </p:nvSpPr>
        <p:spPr>
          <a:xfrm>
            <a:off x="304800" y="1524000"/>
            <a:ext cx="8534400" cy="4724400"/>
          </a:xfrm>
        </p:spPr>
        <p:txBody>
          <a:bodyPr/>
          <a:lstStyle/>
          <a:p>
            <a:pPr eaLnBrk="1" hangingPunct="1">
              <a:buNone/>
            </a:pPr>
            <a:r>
              <a:rPr lang="en-US" sz="2400" b="1" dirty="0" smtClean="0">
                <a:solidFill>
                  <a:srgbClr val="FF0000"/>
                </a:solidFill>
              </a:rPr>
              <a:t>Characteristics of Good Research Design (</a:t>
            </a:r>
            <a:r>
              <a:rPr lang="en-US" sz="2400" b="1" dirty="0" err="1" smtClean="0">
                <a:solidFill>
                  <a:srgbClr val="FF0000"/>
                </a:solidFill>
              </a:rPr>
              <a:t>Ahuja</a:t>
            </a:r>
            <a:r>
              <a:rPr lang="en-US" sz="2400" b="1" dirty="0" smtClean="0">
                <a:solidFill>
                  <a:srgbClr val="FF0000"/>
                </a:solidFill>
              </a:rPr>
              <a:t>, 2012:123)</a:t>
            </a:r>
          </a:p>
          <a:p>
            <a:pPr eaLnBrk="1" hangingPunct="1"/>
            <a:r>
              <a:rPr lang="en-US" sz="2400" b="1" dirty="0" smtClean="0">
                <a:solidFill>
                  <a:srgbClr val="0066FF"/>
                </a:solidFill>
              </a:rPr>
              <a:t>Knowledge of many different points in time the data are to be collected</a:t>
            </a:r>
          </a:p>
          <a:p>
            <a:pPr eaLnBrk="1" hangingPunct="1"/>
            <a:r>
              <a:rPr lang="en-US" sz="2400" b="1" dirty="0" smtClean="0">
                <a:solidFill>
                  <a:srgbClr val="0066FF"/>
                </a:solidFill>
              </a:rPr>
              <a:t>Knowledge of many research situations, individuals, groups, communities, </a:t>
            </a:r>
            <a:r>
              <a:rPr lang="en-US" sz="2400" b="1" dirty="0" err="1" smtClean="0">
                <a:solidFill>
                  <a:srgbClr val="0066FF"/>
                </a:solidFill>
              </a:rPr>
              <a:t>organisations</a:t>
            </a:r>
            <a:r>
              <a:rPr lang="en-US" sz="2400" b="1" dirty="0" smtClean="0">
                <a:solidFill>
                  <a:srgbClr val="0066FF"/>
                </a:solidFill>
              </a:rPr>
              <a:t> etc. to be interrelated</a:t>
            </a:r>
          </a:p>
          <a:p>
            <a:pPr eaLnBrk="1" hangingPunct="1"/>
            <a:r>
              <a:rPr lang="en-US" sz="2400" b="1" dirty="0" smtClean="0">
                <a:solidFill>
                  <a:srgbClr val="0066FF"/>
                </a:solidFill>
              </a:rPr>
              <a:t>Knowledge of change factor (impact of time / duration of the study on research)</a:t>
            </a:r>
          </a:p>
          <a:p>
            <a:pPr eaLnBrk="1" hangingPunct="1"/>
            <a:r>
              <a:rPr lang="en-US" sz="2400" b="1" dirty="0" smtClean="0">
                <a:solidFill>
                  <a:srgbClr val="0066FF"/>
                </a:solidFill>
              </a:rPr>
              <a:t>Knowledge of the factor of comparison between groups and within groups</a:t>
            </a:r>
          </a:p>
          <a:p>
            <a:pPr eaLnBrk="1" hangingPunct="1"/>
            <a:r>
              <a:rPr lang="en-US" sz="2400" b="1" dirty="0" smtClean="0">
                <a:solidFill>
                  <a:srgbClr val="0066FF"/>
                </a:solidFill>
              </a:rPr>
              <a:t>Know whether the study is descriptive, exploratory or explanatory, pure or applied</a:t>
            </a:r>
            <a:endParaRPr lang="en-US" sz="2400" dirty="0" smtClean="0">
              <a:solidFill>
                <a:srgbClr val="00B0F0"/>
              </a:solidFill>
            </a:endParaRPr>
          </a:p>
          <a:p>
            <a:pPr eaLnBrk="1" hangingPunct="1"/>
            <a:endParaRPr lang="en-US" sz="2400" dirty="0" smtClean="0">
              <a:solidFill>
                <a:srgbClr val="FF0000"/>
              </a:solidFill>
            </a:endParaRPr>
          </a:p>
        </p:txBody>
      </p:sp>
      <p:sp>
        <p:nvSpPr>
          <p:cNvPr id="5" name="Slide Number Placeholder 4"/>
          <p:cNvSpPr>
            <a:spLocks noGrp="1"/>
          </p:cNvSpPr>
          <p:nvPr>
            <p:ph type="sldNum" sz="quarter" idx="12"/>
          </p:nvPr>
        </p:nvSpPr>
        <p:spPr/>
        <p:txBody>
          <a:bodyPr/>
          <a:lstStyle/>
          <a:p>
            <a:pPr>
              <a:defRPr/>
            </a:pPr>
            <a:fld id="{F8B50098-DBDB-4FB5-BE1E-4D04425F20F1}" type="slidenum">
              <a:rPr lang="en-US" smtClean="0"/>
              <a:pPr>
                <a:defRPr/>
              </a:pPr>
              <a:t>7</a:t>
            </a:fld>
            <a:endParaRPr lang="en-US"/>
          </a:p>
        </p:txBody>
      </p:sp>
      <p:sp>
        <p:nvSpPr>
          <p:cNvPr id="6" name="Footer Placeholder 5"/>
          <p:cNvSpPr>
            <a:spLocks noGrp="1"/>
          </p:cNvSpPr>
          <p:nvPr>
            <p:ph type="ftr" sz="quarter" idx="11"/>
          </p:nvPr>
        </p:nvSpPr>
        <p:spPr/>
        <p:txBody>
          <a:bodyPr/>
          <a:lstStyle/>
          <a:p>
            <a:pPr>
              <a:defRPr/>
            </a:pPr>
            <a:r>
              <a:rPr lang="en-US" smtClean="0"/>
              <a:t>MAMR 204 social research</a:t>
            </a:r>
            <a:endParaRPr lang="en-US"/>
          </a:p>
        </p:txBody>
      </p:sp>
      <p:sp>
        <p:nvSpPr>
          <p:cNvPr id="7" name="Date Placeholder 6"/>
          <p:cNvSpPr>
            <a:spLocks noGrp="1"/>
          </p:cNvSpPr>
          <p:nvPr>
            <p:ph type="dt" sz="half" idx="10"/>
          </p:nvPr>
        </p:nvSpPr>
        <p:spPr/>
        <p:txBody>
          <a:bodyPr/>
          <a:lstStyle/>
          <a:p>
            <a:pPr>
              <a:defRPr/>
            </a:pPr>
            <a:fld id="{CFDD596C-8415-4192-9FEB-788E2C9EDDA5}" type="datetime9">
              <a:rPr lang="en-US" smtClean="0"/>
              <a:pPr>
                <a:defRPr/>
              </a:pPr>
              <a:t>7/27/2016 9:42:12 PM</a:t>
            </a:fld>
            <a:endParaRPr lang="en-US"/>
          </a:p>
        </p:txBody>
      </p:sp>
    </p:spTree>
  </p:cSld>
  <p:clrMapOvr>
    <a:masterClrMapping/>
  </p:clrMapOvr>
  <p:transition spd="slow">
    <p:push/>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ChangeArrowheads="1"/>
          </p:cNvSpPr>
          <p:nvPr/>
        </p:nvSpPr>
        <p:spPr bwMode="auto">
          <a:xfrm>
            <a:off x="609600" y="427038"/>
            <a:ext cx="8229600" cy="1143000"/>
          </a:xfrm>
          <a:prstGeom prst="rect">
            <a:avLst/>
          </a:prstGeom>
          <a:noFill/>
          <a:ln w="9525">
            <a:noFill/>
            <a:miter lim="800000"/>
            <a:headEnd/>
            <a:tailEnd/>
          </a:ln>
        </p:spPr>
        <p:txBody>
          <a:bodyPr anchor="ctr"/>
          <a:lstStyle/>
          <a:p>
            <a:pPr algn="ctr"/>
            <a:r>
              <a:rPr lang="en-US" sz="4000" b="1">
                <a:solidFill>
                  <a:srgbClr val="FF0066"/>
                </a:solidFill>
              </a:rPr>
              <a:t>NON-PROBABILITY</a:t>
            </a:r>
            <a:r>
              <a:rPr lang="en-US" sz="4000" b="1">
                <a:solidFill>
                  <a:schemeClr val="tx2"/>
                </a:solidFill>
              </a:rPr>
              <a:t> </a:t>
            </a:r>
            <a:r>
              <a:rPr lang="en-US" sz="4000" b="1">
                <a:solidFill>
                  <a:srgbClr val="FF0066"/>
                </a:solidFill>
              </a:rPr>
              <a:t>SAMPLING</a:t>
            </a:r>
          </a:p>
        </p:txBody>
      </p:sp>
      <p:sp>
        <p:nvSpPr>
          <p:cNvPr id="78851" name="Rectangle 3"/>
          <p:cNvSpPr>
            <a:spLocks noChangeArrowheads="1"/>
          </p:cNvSpPr>
          <p:nvPr/>
        </p:nvSpPr>
        <p:spPr bwMode="auto">
          <a:xfrm>
            <a:off x="0" y="1752600"/>
            <a:ext cx="9144000" cy="4525963"/>
          </a:xfrm>
          <a:prstGeom prst="rect">
            <a:avLst/>
          </a:prstGeom>
          <a:noFill/>
          <a:ln w="9525">
            <a:noFill/>
            <a:miter lim="800000"/>
            <a:headEnd/>
            <a:tailEnd/>
          </a:ln>
        </p:spPr>
        <p:txBody>
          <a:bodyPr/>
          <a:lstStyle/>
          <a:p>
            <a:pPr marL="342900" indent="-342900">
              <a:spcBef>
                <a:spcPct val="20000"/>
              </a:spcBef>
              <a:buFontTx/>
              <a:buChar char="•"/>
            </a:pPr>
            <a:r>
              <a:rPr lang="en-US" sz="3200" b="1">
                <a:solidFill>
                  <a:srgbClr val="403ABA"/>
                </a:solidFill>
              </a:rPr>
              <a:t>In which it is not possible to specify , for each element of the population, the relative likelihood that it will be included in the sample.</a:t>
            </a:r>
          </a:p>
          <a:p>
            <a:pPr marL="342900" indent="-342900">
              <a:spcBef>
                <a:spcPct val="20000"/>
              </a:spcBef>
              <a:buFontTx/>
              <a:buChar char="•"/>
            </a:pPr>
            <a:r>
              <a:rPr lang="en-US" sz="3600" b="1">
                <a:solidFill>
                  <a:srgbClr val="FF0066"/>
                </a:solidFill>
              </a:rPr>
              <a:t>Random selection of elements is not necessary. </a:t>
            </a:r>
          </a:p>
          <a:p>
            <a:pPr marL="342900" indent="-342900">
              <a:spcBef>
                <a:spcPct val="20000"/>
              </a:spcBef>
              <a:buFontTx/>
              <a:buChar char="•"/>
            </a:pPr>
            <a:r>
              <a:rPr lang="en-US" sz="3600" b="1">
                <a:solidFill>
                  <a:srgbClr val="CC3300"/>
                </a:solidFill>
              </a:rPr>
              <a:t>It is used in case of ‘Infinite Population’</a:t>
            </a:r>
          </a:p>
          <a:p>
            <a:pPr marL="342900" indent="-342900">
              <a:spcBef>
                <a:spcPct val="20000"/>
              </a:spcBef>
              <a:buFontTx/>
              <a:buChar char="•"/>
            </a:pPr>
            <a:endParaRPr lang="en-US" sz="3200" b="1">
              <a:solidFill>
                <a:srgbClr val="403ABA"/>
              </a:solidFill>
            </a:endParaRPr>
          </a:p>
        </p:txBody>
      </p:sp>
      <p:sp>
        <p:nvSpPr>
          <p:cNvPr id="4" name="Date Placeholder 3"/>
          <p:cNvSpPr>
            <a:spLocks noGrp="1"/>
          </p:cNvSpPr>
          <p:nvPr>
            <p:ph type="dt" sz="quarter" idx="10"/>
          </p:nvPr>
        </p:nvSpPr>
        <p:spPr/>
        <p:txBody>
          <a:bodyPr/>
          <a:lstStyle/>
          <a:p>
            <a:pPr>
              <a:defRPr/>
            </a:pPr>
            <a:fld id="{CEB529BC-6357-4F57-AEE5-BD02202735C5}" type="datetime9">
              <a:rPr lang="en-US" smtClean="0"/>
              <a:pPr>
                <a:defRPr/>
              </a:pPr>
              <a:t>7/27/2016 9:42:18 PM</a:t>
            </a:fld>
            <a:endParaRPr lang="en-US"/>
          </a:p>
        </p:txBody>
      </p:sp>
      <p:sp>
        <p:nvSpPr>
          <p:cNvPr id="5" name="Slide Number Placeholder 4"/>
          <p:cNvSpPr>
            <a:spLocks noGrp="1"/>
          </p:cNvSpPr>
          <p:nvPr>
            <p:ph type="sldNum" sz="quarter" idx="12"/>
          </p:nvPr>
        </p:nvSpPr>
        <p:spPr/>
        <p:txBody>
          <a:bodyPr/>
          <a:lstStyle/>
          <a:p>
            <a:pPr>
              <a:defRPr/>
            </a:pPr>
            <a:fld id="{AC1270C8-19CC-40CC-83B0-363D5ED5B6C2}" type="slidenum">
              <a:rPr lang="en-US" smtClean="0"/>
              <a:pPr>
                <a:defRPr/>
              </a:pPr>
              <a:t>70</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3"/>
          <p:cNvSpPr>
            <a:spLocks noChangeArrowheads="1"/>
          </p:cNvSpPr>
          <p:nvPr/>
        </p:nvSpPr>
        <p:spPr bwMode="auto">
          <a:xfrm>
            <a:off x="0" y="1752600"/>
            <a:ext cx="9144000" cy="4144963"/>
          </a:xfrm>
          <a:prstGeom prst="rect">
            <a:avLst/>
          </a:prstGeom>
          <a:noFill/>
          <a:ln w="9525">
            <a:noFill/>
            <a:miter lim="800000"/>
            <a:headEnd/>
            <a:tailEnd/>
          </a:ln>
        </p:spPr>
        <p:txBody>
          <a:bodyPr/>
          <a:lstStyle/>
          <a:p>
            <a:pPr marL="1143000" lvl="2" indent="-228600">
              <a:spcBef>
                <a:spcPct val="20000"/>
              </a:spcBef>
              <a:buFontTx/>
              <a:buChar char="•"/>
            </a:pPr>
            <a:endParaRPr lang="en-US" sz="2400" b="1" dirty="0">
              <a:solidFill>
                <a:schemeClr val="hlink"/>
              </a:solidFill>
            </a:endParaRPr>
          </a:p>
          <a:p>
            <a:pPr marL="1143000" lvl="2" indent="-228600">
              <a:spcBef>
                <a:spcPct val="20000"/>
              </a:spcBef>
            </a:pPr>
            <a:r>
              <a:rPr lang="en-US" sz="2800" b="1" dirty="0" smtClean="0">
                <a:solidFill>
                  <a:srgbClr val="FF3300"/>
                </a:solidFill>
              </a:rPr>
              <a:t>TYPES OF PROBABILITY SAMPLING</a:t>
            </a:r>
            <a:endParaRPr lang="en-US" sz="2800" b="1" dirty="0">
              <a:solidFill>
                <a:schemeClr val="hlink"/>
              </a:solidFill>
            </a:endParaRPr>
          </a:p>
          <a:p>
            <a:pPr marL="1600200" lvl="3" indent="-228600">
              <a:spcBef>
                <a:spcPct val="20000"/>
              </a:spcBef>
              <a:buFontTx/>
              <a:buChar char="–"/>
            </a:pPr>
            <a:r>
              <a:rPr lang="en-US" sz="4000" b="1" dirty="0">
                <a:solidFill>
                  <a:schemeClr val="tx2"/>
                </a:solidFill>
              </a:rPr>
              <a:t>Simple Random </a:t>
            </a:r>
            <a:r>
              <a:rPr lang="en-US" sz="4000" b="1" dirty="0" smtClean="0">
                <a:solidFill>
                  <a:schemeClr val="tx2"/>
                </a:solidFill>
              </a:rPr>
              <a:t>Sampling</a:t>
            </a:r>
          </a:p>
          <a:p>
            <a:pPr marL="1600200" lvl="3" indent="-228600">
              <a:spcBef>
                <a:spcPct val="20000"/>
              </a:spcBef>
              <a:buFontTx/>
              <a:buChar char="–"/>
            </a:pPr>
            <a:r>
              <a:rPr lang="en-US" sz="4000" b="1" dirty="0" smtClean="0">
                <a:solidFill>
                  <a:schemeClr val="tx2"/>
                </a:solidFill>
              </a:rPr>
              <a:t>Systematic random sampling</a:t>
            </a:r>
            <a:endParaRPr lang="en-US" sz="4000" b="1" dirty="0">
              <a:solidFill>
                <a:schemeClr val="tx2"/>
              </a:solidFill>
            </a:endParaRPr>
          </a:p>
          <a:p>
            <a:pPr marL="1600200" lvl="3" indent="-228600">
              <a:spcBef>
                <a:spcPct val="20000"/>
              </a:spcBef>
              <a:buFontTx/>
              <a:buChar char="–"/>
            </a:pPr>
            <a:r>
              <a:rPr lang="en-US" sz="4000" b="1" dirty="0">
                <a:solidFill>
                  <a:srgbClr val="FF33CC"/>
                </a:solidFill>
              </a:rPr>
              <a:t>Stratified Sampling</a:t>
            </a:r>
          </a:p>
          <a:p>
            <a:pPr marL="1600200" lvl="3" indent="-228600">
              <a:spcBef>
                <a:spcPct val="20000"/>
              </a:spcBef>
              <a:buFontTx/>
              <a:buChar char="–"/>
            </a:pPr>
            <a:r>
              <a:rPr lang="en-US" sz="4000" b="1" dirty="0">
                <a:solidFill>
                  <a:srgbClr val="403ABA"/>
                </a:solidFill>
              </a:rPr>
              <a:t>Cluster Sampling</a:t>
            </a:r>
          </a:p>
        </p:txBody>
      </p:sp>
      <p:sp>
        <p:nvSpPr>
          <p:cNvPr id="4" name="Date Placeholder 3"/>
          <p:cNvSpPr>
            <a:spLocks noGrp="1"/>
          </p:cNvSpPr>
          <p:nvPr>
            <p:ph type="dt" sz="quarter" idx="10"/>
          </p:nvPr>
        </p:nvSpPr>
        <p:spPr/>
        <p:txBody>
          <a:bodyPr/>
          <a:lstStyle/>
          <a:p>
            <a:pPr>
              <a:defRPr/>
            </a:pPr>
            <a:fld id="{C74CB5CD-6AA2-4C22-806E-EB64FDCAD8A8}" type="datetime9">
              <a:rPr lang="en-US" smtClean="0"/>
              <a:pPr>
                <a:defRPr/>
              </a:pPr>
              <a:t>7/27/2016 9:42:18 PM</a:t>
            </a:fld>
            <a:endParaRPr lang="en-US"/>
          </a:p>
        </p:txBody>
      </p:sp>
      <p:sp>
        <p:nvSpPr>
          <p:cNvPr id="5" name="Slide Number Placeholder 4"/>
          <p:cNvSpPr>
            <a:spLocks noGrp="1"/>
          </p:cNvSpPr>
          <p:nvPr>
            <p:ph type="sldNum" sz="quarter" idx="12"/>
          </p:nvPr>
        </p:nvSpPr>
        <p:spPr/>
        <p:txBody>
          <a:bodyPr/>
          <a:lstStyle/>
          <a:p>
            <a:pPr>
              <a:defRPr/>
            </a:pPr>
            <a:fld id="{8E81FAFA-E1B7-4F58-8E27-25D6099993CE}" type="slidenum">
              <a:rPr lang="en-US" smtClean="0"/>
              <a:pPr>
                <a:defRPr/>
              </a:pPr>
              <a:t>71</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0" y="704850"/>
            <a:ext cx="9144000" cy="1200150"/>
          </a:xfrm>
        </p:spPr>
        <p:txBody>
          <a:bodyPr/>
          <a:lstStyle/>
          <a:p>
            <a:pPr algn="ctr" eaLnBrk="1" hangingPunct="1"/>
            <a:r>
              <a:rPr lang="en-US" sz="6300" b="1" smtClean="0"/>
              <a:t>Simple Random Sampling</a:t>
            </a:r>
          </a:p>
        </p:txBody>
      </p:sp>
      <p:sp>
        <p:nvSpPr>
          <p:cNvPr id="80899" name="Rectangle 3"/>
          <p:cNvSpPr>
            <a:spLocks noGrp="1" noChangeArrowheads="1"/>
          </p:cNvSpPr>
          <p:nvPr>
            <p:ph type="body" idx="1"/>
          </p:nvPr>
        </p:nvSpPr>
        <p:spPr/>
        <p:txBody>
          <a:bodyPr/>
          <a:lstStyle/>
          <a:p>
            <a:pPr eaLnBrk="1" hangingPunct="1"/>
            <a:endParaRPr lang="en-US" b="1" smtClean="0">
              <a:solidFill>
                <a:srgbClr val="CC3300"/>
              </a:solidFill>
            </a:endParaRPr>
          </a:p>
          <a:p>
            <a:pPr eaLnBrk="1" hangingPunct="1"/>
            <a:r>
              <a:rPr lang="en-US" b="1" smtClean="0">
                <a:solidFill>
                  <a:srgbClr val="CC3300"/>
                </a:solidFill>
              </a:rPr>
              <a:t>A method of sampling that relies on a random or chance selection method so that every element of the sampling frame has a known probability of being selected. </a:t>
            </a:r>
          </a:p>
        </p:txBody>
      </p:sp>
      <p:sp>
        <p:nvSpPr>
          <p:cNvPr id="4" name="Date Placeholder 3"/>
          <p:cNvSpPr>
            <a:spLocks noGrp="1"/>
          </p:cNvSpPr>
          <p:nvPr>
            <p:ph type="dt" sz="quarter" idx="10"/>
          </p:nvPr>
        </p:nvSpPr>
        <p:spPr/>
        <p:txBody>
          <a:bodyPr/>
          <a:lstStyle/>
          <a:p>
            <a:pPr>
              <a:defRPr/>
            </a:pPr>
            <a:fld id="{52698D90-606F-4ADD-B1FF-8FD35AC52AC3}" type="datetime9">
              <a:rPr lang="en-US" smtClean="0"/>
              <a:pPr>
                <a:defRPr/>
              </a:pPr>
              <a:t>7/27/2016 9:42:18 PM</a:t>
            </a:fld>
            <a:endParaRPr lang="en-US"/>
          </a:p>
        </p:txBody>
      </p:sp>
      <p:sp>
        <p:nvSpPr>
          <p:cNvPr id="5" name="Slide Number Placeholder 4"/>
          <p:cNvSpPr>
            <a:spLocks noGrp="1"/>
          </p:cNvSpPr>
          <p:nvPr>
            <p:ph type="sldNum" sz="quarter" idx="12"/>
          </p:nvPr>
        </p:nvSpPr>
        <p:spPr/>
        <p:txBody>
          <a:bodyPr/>
          <a:lstStyle/>
          <a:p>
            <a:pPr>
              <a:defRPr/>
            </a:pPr>
            <a:fld id="{797A5AC8-6ED9-4C2F-8482-1EF90E93EB81}" type="slidenum">
              <a:rPr lang="en-US" smtClean="0"/>
              <a:pPr>
                <a:defRPr/>
              </a:pPr>
              <a:t>72</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hangingPunct="1"/>
            <a:r>
              <a:rPr lang="en-US" sz="4000" b="1" smtClean="0">
                <a:solidFill>
                  <a:srgbClr val="FF0066"/>
                </a:solidFill>
              </a:rPr>
              <a:t>Stratified Random Sampling</a:t>
            </a:r>
          </a:p>
        </p:txBody>
      </p:sp>
      <p:sp>
        <p:nvSpPr>
          <p:cNvPr id="81923" name="Rectangle 3"/>
          <p:cNvSpPr>
            <a:spLocks noGrp="1" noChangeArrowheads="1"/>
          </p:cNvSpPr>
          <p:nvPr>
            <p:ph type="body" idx="1"/>
          </p:nvPr>
        </p:nvSpPr>
        <p:spPr/>
        <p:txBody>
          <a:bodyPr/>
          <a:lstStyle/>
          <a:p>
            <a:pPr eaLnBrk="1" hangingPunct="1"/>
            <a:r>
              <a:rPr lang="en-US" b="1" smtClean="0">
                <a:solidFill>
                  <a:srgbClr val="CC3300"/>
                </a:solidFill>
              </a:rPr>
              <a:t>A method of sampling in which sample elements are selected separately from population strata that are identified in advance by the researcher.</a:t>
            </a:r>
          </a:p>
        </p:txBody>
      </p:sp>
      <p:sp>
        <p:nvSpPr>
          <p:cNvPr id="4" name="Date Placeholder 3"/>
          <p:cNvSpPr>
            <a:spLocks noGrp="1"/>
          </p:cNvSpPr>
          <p:nvPr>
            <p:ph type="dt" sz="quarter" idx="10"/>
          </p:nvPr>
        </p:nvSpPr>
        <p:spPr/>
        <p:txBody>
          <a:bodyPr/>
          <a:lstStyle/>
          <a:p>
            <a:pPr>
              <a:defRPr/>
            </a:pPr>
            <a:fld id="{9CF6F208-FFB2-40AE-941C-50E872E29C06}" type="datetime9">
              <a:rPr lang="en-US" smtClean="0"/>
              <a:pPr>
                <a:defRPr/>
              </a:pPr>
              <a:t>7/27/2016 9:42:18 PM</a:t>
            </a:fld>
            <a:endParaRPr lang="en-US"/>
          </a:p>
        </p:txBody>
      </p:sp>
      <p:sp>
        <p:nvSpPr>
          <p:cNvPr id="5" name="Slide Number Placeholder 4"/>
          <p:cNvSpPr>
            <a:spLocks noGrp="1"/>
          </p:cNvSpPr>
          <p:nvPr>
            <p:ph type="sldNum" sz="quarter" idx="12"/>
          </p:nvPr>
        </p:nvSpPr>
        <p:spPr/>
        <p:txBody>
          <a:bodyPr/>
          <a:lstStyle/>
          <a:p>
            <a:pPr>
              <a:defRPr/>
            </a:pPr>
            <a:fld id="{141C2749-2DA1-4999-9331-FE03E9EFDAED}" type="slidenum">
              <a:rPr lang="en-US" smtClean="0"/>
              <a:pPr>
                <a:defRPr/>
              </a:pPr>
              <a:t>73</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ChangeArrowheads="1"/>
          </p:cNvSpPr>
          <p:nvPr/>
        </p:nvSpPr>
        <p:spPr bwMode="auto">
          <a:xfrm>
            <a:off x="0" y="304800"/>
            <a:ext cx="9144000" cy="1143000"/>
          </a:xfrm>
          <a:prstGeom prst="rect">
            <a:avLst/>
          </a:prstGeom>
          <a:noFill/>
          <a:ln w="9525">
            <a:noFill/>
            <a:miter lim="800000"/>
            <a:headEnd/>
            <a:tailEnd/>
          </a:ln>
        </p:spPr>
        <p:txBody>
          <a:bodyPr anchor="b"/>
          <a:lstStyle/>
          <a:p>
            <a:pPr algn="ctr"/>
            <a:r>
              <a:rPr lang="en-US" sz="3600" b="1" dirty="0">
                <a:solidFill>
                  <a:srgbClr val="FF0066"/>
                </a:solidFill>
              </a:rPr>
              <a:t>Types of Stratified Random Sampling</a:t>
            </a:r>
          </a:p>
        </p:txBody>
      </p:sp>
      <p:sp>
        <p:nvSpPr>
          <p:cNvPr id="82947" name="Rectangle 3"/>
          <p:cNvSpPr>
            <a:spLocks noChangeArrowheads="1"/>
          </p:cNvSpPr>
          <p:nvPr/>
        </p:nvSpPr>
        <p:spPr bwMode="auto">
          <a:xfrm>
            <a:off x="0" y="1752600"/>
            <a:ext cx="8686800" cy="4724400"/>
          </a:xfrm>
          <a:prstGeom prst="rect">
            <a:avLst/>
          </a:prstGeom>
          <a:noFill/>
          <a:ln w="9525">
            <a:noFill/>
            <a:miter lim="800000"/>
            <a:headEnd/>
            <a:tailEnd/>
          </a:ln>
        </p:spPr>
        <p:txBody>
          <a:bodyPr/>
          <a:lstStyle/>
          <a:p>
            <a:pPr marL="342900" indent="-342900">
              <a:spcBef>
                <a:spcPct val="20000"/>
              </a:spcBef>
              <a:buFontTx/>
              <a:buChar char="•"/>
            </a:pPr>
            <a:r>
              <a:rPr lang="en-US" sz="3200" b="1">
                <a:solidFill>
                  <a:schemeClr val="accent2"/>
                </a:solidFill>
              </a:rPr>
              <a:t>Proportionate Stratified Sampling</a:t>
            </a:r>
          </a:p>
          <a:p>
            <a:pPr marL="742950" lvl="1" indent="-285750">
              <a:spcBef>
                <a:spcPct val="20000"/>
              </a:spcBef>
              <a:buFontTx/>
              <a:buChar char="–"/>
            </a:pPr>
            <a:r>
              <a:rPr lang="en-US" sz="2800" b="1">
                <a:solidFill>
                  <a:srgbClr val="FF0066"/>
                </a:solidFill>
              </a:rPr>
              <a:t>Sampling Method in which elements are selected from strata in exact proportion to their representation in the population.</a:t>
            </a:r>
          </a:p>
          <a:p>
            <a:pPr marL="742950" lvl="1" indent="-285750">
              <a:spcBef>
                <a:spcPct val="20000"/>
              </a:spcBef>
            </a:pPr>
            <a:endParaRPr lang="en-US" sz="2800" b="1">
              <a:solidFill>
                <a:srgbClr val="FF0066"/>
              </a:solidFill>
            </a:endParaRPr>
          </a:p>
          <a:p>
            <a:pPr marL="342900" indent="-342900">
              <a:spcBef>
                <a:spcPct val="20000"/>
              </a:spcBef>
              <a:buFontTx/>
              <a:buChar char="•"/>
            </a:pPr>
            <a:r>
              <a:rPr lang="en-US" sz="3200" b="1">
                <a:solidFill>
                  <a:srgbClr val="CC3300"/>
                </a:solidFill>
              </a:rPr>
              <a:t>Disproportionate Stratified Sampling</a:t>
            </a:r>
          </a:p>
          <a:p>
            <a:pPr marL="742950" lvl="1" indent="-285750">
              <a:spcBef>
                <a:spcPct val="20000"/>
              </a:spcBef>
              <a:buFontTx/>
              <a:buChar char="–"/>
            </a:pPr>
            <a:r>
              <a:rPr lang="en-US" sz="2800" b="1">
                <a:solidFill>
                  <a:srgbClr val="403ABA"/>
                </a:solidFill>
              </a:rPr>
              <a:t>Sampling in which elements selected from strata in different proportions from those that appear in the population.</a:t>
            </a:r>
          </a:p>
        </p:txBody>
      </p:sp>
      <p:sp>
        <p:nvSpPr>
          <p:cNvPr id="4" name="Date Placeholder 3"/>
          <p:cNvSpPr>
            <a:spLocks noGrp="1"/>
          </p:cNvSpPr>
          <p:nvPr>
            <p:ph type="dt" sz="quarter" idx="10"/>
          </p:nvPr>
        </p:nvSpPr>
        <p:spPr/>
        <p:txBody>
          <a:bodyPr/>
          <a:lstStyle/>
          <a:p>
            <a:pPr>
              <a:defRPr/>
            </a:pPr>
            <a:fld id="{CC02AF3E-6B24-4910-9897-E510E2BF198E}" type="datetime9">
              <a:rPr lang="en-US" smtClean="0"/>
              <a:pPr>
                <a:defRPr/>
              </a:pPr>
              <a:t>7/27/2016 9:42:18 PM</a:t>
            </a:fld>
            <a:endParaRPr lang="en-US"/>
          </a:p>
        </p:txBody>
      </p:sp>
      <p:sp>
        <p:nvSpPr>
          <p:cNvPr id="5" name="Slide Number Placeholder 4"/>
          <p:cNvSpPr>
            <a:spLocks noGrp="1"/>
          </p:cNvSpPr>
          <p:nvPr>
            <p:ph type="sldNum" sz="quarter" idx="12"/>
          </p:nvPr>
        </p:nvSpPr>
        <p:spPr/>
        <p:txBody>
          <a:bodyPr/>
          <a:lstStyle/>
          <a:p>
            <a:pPr>
              <a:defRPr/>
            </a:pPr>
            <a:fld id="{7F042864-7519-4343-A479-AC3D3422B75E}" type="slidenum">
              <a:rPr lang="en-US" smtClean="0"/>
              <a:pPr>
                <a:defRPr/>
              </a:pPr>
              <a:t>74</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ChangeArrowheads="1"/>
          </p:cNvSpPr>
          <p:nvPr/>
        </p:nvSpPr>
        <p:spPr bwMode="auto">
          <a:xfrm>
            <a:off x="0" y="301625"/>
            <a:ext cx="8683625" cy="1143000"/>
          </a:xfrm>
          <a:prstGeom prst="rect">
            <a:avLst/>
          </a:prstGeom>
          <a:noFill/>
          <a:ln w="9525">
            <a:noFill/>
            <a:miter lim="800000"/>
            <a:headEnd/>
            <a:tailEnd/>
          </a:ln>
        </p:spPr>
        <p:txBody>
          <a:bodyPr anchor="b"/>
          <a:lstStyle/>
          <a:p>
            <a:pPr algn="ctr"/>
            <a:r>
              <a:rPr lang="en-US" sz="3600" b="1" dirty="0">
                <a:solidFill>
                  <a:srgbClr val="FF0066"/>
                </a:solidFill>
              </a:rPr>
              <a:t>Proportionate Stratified Sampling</a:t>
            </a:r>
          </a:p>
        </p:txBody>
      </p:sp>
      <p:sp>
        <p:nvSpPr>
          <p:cNvPr id="83971" name="Rectangle 3"/>
          <p:cNvSpPr>
            <a:spLocks noChangeArrowheads="1"/>
          </p:cNvSpPr>
          <p:nvPr/>
        </p:nvSpPr>
        <p:spPr bwMode="auto">
          <a:xfrm>
            <a:off x="1851025" y="1481138"/>
            <a:ext cx="4937125" cy="1231106"/>
          </a:xfrm>
          <a:prstGeom prst="rect">
            <a:avLst/>
          </a:prstGeom>
          <a:noFill/>
          <a:ln w="9525">
            <a:noFill/>
            <a:miter lim="800000"/>
            <a:headEnd/>
            <a:tailEnd/>
          </a:ln>
        </p:spPr>
        <p:txBody>
          <a:bodyPr wrap="square" lIns="0" tIns="0" rIns="0" bIns="0" anchor="ctr">
            <a:spAutoFit/>
          </a:bodyPr>
          <a:lstStyle/>
          <a:p>
            <a:pPr indent="457200"/>
            <a:r>
              <a:rPr lang="en-US" sz="2000" b="1" dirty="0">
                <a:latin typeface="Times New Roman" pitchFamily="18" charset="0"/>
                <a:cs typeface="Times New Roman" pitchFamily="18" charset="0"/>
              </a:rPr>
              <a:t>		</a:t>
            </a:r>
            <a:r>
              <a:rPr lang="en-US" sz="2000" b="1" dirty="0">
                <a:solidFill>
                  <a:srgbClr val="403ABA"/>
                </a:solidFill>
                <a:latin typeface="Times New Roman" pitchFamily="18" charset="0"/>
                <a:cs typeface="Times New Roman" pitchFamily="18" charset="0"/>
              </a:rPr>
              <a:t>TABLE  1</a:t>
            </a:r>
          </a:p>
          <a:p>
            <a:pPr indent="457200" eaLnBrk="0" hangingPunct="0"/>
            <a:r>
              <a:rPr lang="en-US" sz="2000" b="1" dirty="0">
                <a:solidFill>
                  <a:srgbClr val="403ABA"/>
                </a:solidFill>
                <a:latin typeface="Times New Roman" pitchFamily="18" charset="0"/>
                <a:cs typeface="Times New Roman" pitchFamily="18" charset="0"/>
              </a:rPr>
              <a:t>         DISTRIBUTION OF STUDENTS </a:t>
            </a:r>
          </a:p>
          <a:p>
            <a:pPr indent="457200" eaLnBrk="0" hangingPunct="0"/>
            <a:r>
              <a:rPr lang="en-US" sz="2000" b="1" dirty="0">
                <a:solidFill>
                  <a:srgbClr val="403ABA"/>
                </a:solidFill>
                <a:latin typeface="Times New Roman" pitchFamily="18" charset="0"/>
                <a:cs typeface="Times New Roman" pitchFamily="18" charset="0"/>
              </a:rPr>
              <a:t>ACCORDING TO YEAR IN COLLEGE</a:t>
            </a:r>
          </a:p>
          <a:p>
            <a:pPr indent="457200" eaLnBrk="0" hangingPunct="0"/>
            <a:endParaRPr lang="en-US" sz="2000" b="1" dirty="0"/>
          </a:p>
        </p:txBody>
      </p:sp>
      <p:graphicFrame>
        <p:nvGraphicFramePr>
          <p:cNvPr id="13316" name="Group 4"/>
          <p:cNvGraphicFramePr>
            <a:graphicFrameLocks noGrp="1"/>
          </p:cNvGraphicFramePr>
          <p:nvPr/>
        </p:nvGraphicFramePr>
        <p:xfrm>
          <a:off x="1219200" y="2667000"/>
          <a:ext cx="6934200" cy="3634423"/>
        </p:xfrm>
        <a:graphic>
          <a:graphicData uri="http://schemas.openxmlformats.org/drawingml/2006/table">
            <a:tbl>
              <a:tblPr/>
              <a:tblGrid>
                <a:gridCol w="1358044"/>
                <a:gridCol w="1613757"/>
                <a:gridCol w="2209800"/>
                <a:gridCol w="1752599"/>
              </a:tblGrid>
              <a:tr h="5270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dirty="0" smtClean="0">
                          <a:ln>
                            <a:noFill/>
                          </a:ln>
                          <a:solidFill>
                            <a:srgbClr val="403ABA"/>
                          </a:solidFill>
                          <a:effectLst/>
                          <a:latin typeface="Times New Roman" pitchFamily="18" charset="0"/>
                          <a:cs typeface="Times New Roman" pitchFamily="18" charset="0"/>
                        </a:rPr>
                        <a:t>Year</a:t>
                      </a:r>
                      <a:endParaRPr kumimoji="0" lang="en-US" sz="2300" b="1" i="0" u="none" strike="noStrike" cap="none" normalizeH="0" baseline="0" dirty="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smtClean="0">
                          <a:ln>
                            <a:noFill/>
                          </a:ln>
                          <a:solidFill>
                            <a:srgbClr val="403ABA"/>
                          </a:solidFill>
                          <a:effectLst/>
                          <a:latin typeface="Times New Roman" pitchFamily="18" charset="0"/>
                          <a:cs typeface="Times New Roman" pitchFamily="18" charset="0"/>
                        </a:rPr>
                        <a:t>Population </a:t>
                      </a:r>
                      <a:endParaRPr kumimoji="0" lang="en-US" sz="2300" b="1" i="0" u="none" strike="noStrike" cap="none" normalizeH="0" baseline="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dirty="0" smtClean="0">
                          <a:ln>
                            <a:noFill/>
                          </a:ln>
                          <a:solidFill>
                            <a:srgbClr val="403ABA"/>
                          </a:solidFill>
                          <a:effectLst/>
                          <a:latin typeface="Times New Roman" pitchFamily="18" charset="0"/>
                          <a:cs typeface="Times New Roman" pitchFamily="18" charset="0"/>
                        </a:rPr>
                        <a:t>Proportion of each class</a:t>
                      </a:r>
                      <a:endParaRPr kumimoji="0" lang="en-US" sz="2300" b="1" i="0" u="none" strike="noStrike" cap="none" normalizeH="0" baseline="0" dirty="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403ABA"/>
                          </a:solidFill>
                          <a:effectLst/>
                          <a:latin typeface="Times New Roman" pitchFamily="18" charset="0"/>
                          <a:cs typeface="Times New Roman" pitchFamily="18" charset="0"/>
                        </a:rPr>
                        <a:t>Sample </a:t>
                      </a:r>
                      <a:endParaRPr kumimoji="0" lang="en-US" sz="2400" b="0" i="0" u="none" strike="noStrike" cap="none" normalizeH="0" baseline="0" dirty="0" smtClean="0">
                        <a:ln>
                          <a:noFill/>
                        </a:ln>
                        <a:solidFill>
                          <a:srgbClr val="403ABA"/>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403ABA"/>
                          </a:solidFill>
                          <a:effectLst/>
                          <a:latin typeface="Times New Roman" pitchFamily="18" charset="0"/>
                          <a:cs typeface="Times New Roman" pitchFamily="18" charset="0"/>
                        </a:rPr>
                        <a:t>Break-up</a:t>
                      </a:r>
                      <a:endParaRPr kumimoji="0" lang="en-US" sz="2400" b="0" i="0" u="none" strike="noStrike" cap="none" normalizeH="0" baseline="0" dirty="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254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smtClean="0">
                          <a:ln>
                            <a:noFill/>
                          </a:ln>
                          <a:solidFill>
                            <a:srgbClr val="403ABA"/>
                          </a:solidFill>
                          <a:effectLst/>
                          <a:latin typeface="Times New Roman" pitchFamily="18" charset="0"/>
                          <a:cs typeface="Times New Roman" pitchFamily="18" charset="0"/>
                        </a:rPr>
                        <a:t>BSW I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smtClean="0">
                          <a:ln>
                            <a:noFill/>
                          </a:ln>
                          <a:solidFill>
                            <a:srgbClr val="403ABA"/>
                          </a:solidFill>
                          <a:effectLst/>
                          <a:latin typeface="Times New Roman" pitchFamily="18" charset="0"/>
                          <a:cs typeface="Times New Roman" pitchFamily="18" charset="0"/>
                        </a:rPr>
                        <a:t>50</a:t>
                      </a:r>
                      <a:endParaRPr kumimoji="0" lang="en-US" sz="2300" b="1" i="0" u="none" strike="noStrike" cap="none" normalizeH="0" baseline="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dirty="0" smtClean="0">
                          <a:ln>
                            <a:noFill/>
                          </a:ln>
                          <a:solidFill>
                            <a:srgbClr val="403ABA"/>
                          </a:solidFill>
                          <a:effectLst/>
                          <a:latin typeface="Times New Roman" pitchFamily="18" charset="0"/>
                          <a:cs typeface="Times New Roman" pitchFamily="18" charset="0"/>
                        </a:rPr>
                        <a:t>.25</a:t>
                      </a:r>
                      <a:endParaRPr kumimoji="0" lang="en-US" sz="2300" b="1" i="0" u="none" strike="noStrike" cap="none" normalizeH="0" baseline="0" dirty="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403ABA"/>
                          </a:solidFill>
                          <a:effectLst/>
                          <a:latin typeface="Times New Roman" pitchFamily="18" charset="0"/>
                          <a:cs typeface="Times New Roman" pitchFamily="18" charset="0"/>
                        </a:rPr>
                        <a:t>15</a:t>
                      </a:r>
                      <a:endParaRPr kumimoji="0" lang="en-US" sz="2400" b="1" i="0" u="none" strike="noStrike" cap="none" normalizeH="0" baseline="0" dirty="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385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smtClean="0">
                          <a:ln>
                            <a:noFill/>
                          </a:ln>
                          <a:solidFill>
                            <a:srgbClr val="403ABA"/>
                          </a:solidFill>
                          <a:effectLst/>
                          <a:latin typeface="Times New Roman" pitchFamily="18" charset="0"/>
                          <a:cs typeface="Times New Roman" pitchFamily="18" charset="0"/>
                        </a:rPr>
                        <a:t>BSW II</a:t>
                      </a:r>
                      <a:endParaRPr kumimoji="0" lang="en-US" sz="2300" b="1" i="0" u="none" strike="noStrike" cap="none" normalizeH="0" baseline="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smtClean="0">
                          <a:ln>
                            <a:noFill/>
                          </a:ln>
                          <a:solidFill>
                            <a:srgbClr val="403ABA"/>
                          </a:solidFill>
                          <a:effectLst/>
                          <a:latin typeface="Times New Roman" pitchFamily="18" charset="0"/>
                          <a:cs typeface="Times New Roman" pitchFamily="18" charset="0"/>
                        </a:rPr>
                        <a:t>40</a:t>
                      </a:r>
                      <a:endParaRPr kumimoji="0" lang="en-US" sz="2300" b="1" i="0" u="none" strike="noStrike" cap="none" normalizeH="0" baseline="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dirty="0" smtClean="0">
                          <a:ln>
                            <a:noFill/>
                          </a:ln>
                          <a:solidFill>
                            <a:srgbClr val="403ABA"/>
                          </a:solidFill>
                          <a:effectLst/>
                          <a:latin typeface="Times New Roman" pitchFamily="18" charset="0"/>
                          <a:cs typeface="Times New Roman" pitchFamily="18" charset="0"/>
                        </a:rPr>
                        <a:t>.20</a:t>
                      </a:r>
                      <a:endParaRPr kumimoji="0" lang="en-US" sz="2300" b="1" i="0" u="none" strike="noStrike" cap="none" normalizeH="0" baseline="0" dirty="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403ABA"/>
                          </a:solidFill>
                          <a:effectLst/>
                          <a:latin typeface="Times New Roman" pitchFamily="18" charset="0"/>
                          <a:cs typeface="Times New Roman" pitchFamily="18" charset="0"/>
                        </a:rPr>
                        <a:t>12</a:t>
                      </a:r>
                      <a:endParaRPr kumimoji="0" lang="en-US" sz="2400" b="1" i="0" u="none" strike="noStrike" cap="none" normalizeH="0" baseline="0" dirty="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226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smtClean="0">
                          <a:ln>
                            <a:noFill/>
                          </a:ln>
                          <a:solidFill>
                            <a:srgbClr val="403ABA"/>
                          </a:solidFill>
                          <a:effectLst/>
                          <a:latin typeface="Times New Roman" pitchFamily="18" charset="0"/>
                          <a:cs typeface="Times New Roman" pitchFamily="18" charset="0"/>
                        </a:rPr>
                        <a:t>BSW III</a:t>
                      </a:r>
                      <a:endParaRPr kumimoji="0" lang="en-US" sz="2300" b="1" i="0" u="none" strike="noStrike" cap="none" normalizeH="0" baseline="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smtClean="0">
                          <a:ln>
                            <a:noFill/>
                          </a:ln>
                          <a:solidFill>
                            <a:srgbClr val="403ABA"/>
                          </a:solidFill>
                          <a:effectLst/>
                          <a:latin typeface="Times New Roman" pitchFamily="18" charset="0"/>
                          <a:cs typeface="Times New Roman" pitchFamily="18" charset="0"/>
                        </a:rPr>
                        <a:t>30</a:t>
                      </a:r>
                      <a:endParaRPr kumimoji="0" lang="en-US" sz="2300" b="1" i="0" u="none" strike="noStrike" cap="none" normalizeH="0" baseline="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dirty="0" smtClean="0">
                          <a:ln>
                            <a:noFill/>
                          </a:ln>
                          <a:solidFill>
                            <a:srgbClr val="403ABA"/>
                          </a:solidFill>
                          <a:effectLst/>
                          <a:latin typeface="Times New Roman" pitchFamily="18" charset="0"/>
                          <a:cs typeface="Times New Roman" pitchFamily="18" charset="0"/>
                        </a:rPr>
                        <a:t>.15</a:t>
                      </a:r>
                      <a:endParaRPr kumimoji="0" lang="en-US" sz="2300" b="1" i="0" u="none" strike="noStrike" cap="none" normalizeH="0" baseline="0" dirty="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403ABA"/>
                          </a:solidFill>
                          <a:effectLst/>
                          <a:latin typeface="Times New Roman" pitchFamily="18" charset="0"/>
                          <a:cs typeface="Times New Roman" pitchFamily="18" charset="0"/>
                        </a:rPr>
                        <a:t> 9</a:t>
                      </a:r>
                      <a:endParaRPr kumimoji="0" lang="en-US" sz="2400" b="1" i="0" u="none" strike="noStrike" cap="none" normalizeH="0" baseline="0" dirty="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226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smtClean="0">
                          <a:ln>
                            <a:noFill/>
                          </a:ln>
                          <a:solidFill>
                            <a:srgbClr val="403ABA"/>
                          </a:solidFill>
                          <a:effectLst/>
                          <a:latin typeface="Times New Roman" pitchFamily="18" charset="0"/>
                          <a:cs typeface="Times New Roman" pitchFamily="18" charset="0"/>
                        </a:rPr>
                        <a:t>MSW I</a:t>
                      </a:r>
                      <a:endParaRPr kumimoji="0" lang="en-US" sz="2300" b="1" i="0" u="none" strike="noStrike" cap="none" normalizeH="0" baseline="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smtClean="0">
                          <a:ln>
                            <a:noFill/>
                          </a:ln>
                          <a:solidFill>
                            <a:srgbClr val="403ABA"/>
                          </a:solidFill>
                          <a:effectLst/>
                          <a:latin typeface="Times New Roman" pitchFamily="18" charset="0"/>
                          <a:cs typeface="Times New Roman" pitchFamily="18" charset="0"/>
                        </a:rPr>
                        <a:t>40</a:t>
                      </a:r>
                      <a:endParaRPr kumimoji="0" lang="en-US" sz="2300" b="1" i="0" u="none" strike="noStrike" cap="none" normalizeH="0" baseline="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dirty="0" smtClean="0">
                          <a:ln>
                            <a:noFill/>
                          </a:ln>
                          <a:solidFill>
                            <a:srgbClr val="403ABA"/>
                          </a:solidFill>
                          <a:effectLst/>
                          <a:latin typeface="Times New Roman" pitchFamily="18" charset="0"/>
                          <a:cs typeface="Times New Roman" pitchFamily="18" charset="0"/>
                        </a:rPr>
                        <a:t>.20</a:t>
                      </a:r>
                      <a:endParaRPr kumimoji="0" lang="en-US" sz="2300" b="1" i="0" u="none" strike="noStrike" cap="none" normalizeH="0" baseline="0" dirty="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403ABA"/>
                          </a:solidFill>
                          <a:effectLst/>
                          <a:latin typeface="Times New Roman" pitchFamily="18" charset="0"/>
                          <a:cs typeface="Times New Roman" pitchFamily="18" charset="0"/>
                        </a:rPr>
                        <a:t>12</a:t>
                      </a:r>
                      <a:endParaRPr kumimoji="0" lang="en-US" sz="2400" b="1" i="0" u="none" strike="noStrike" cap="none" normalizeH="0" baseline="0" dirty="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385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smtClean="0">
                          <a:ln>
                            <a:noFill/>
                          </a:ln>
                          <a:solidFill>
                            <a:srgbClr val="403ABA"/>
                          </a:solidFill>
                          <a:effectLst/>
                          <a:latin typeface="Times New Roman" pitchFamily="18" charset="0"/>
                          <a:cs typeface="Times New Roman" pitchFamily="18" charset="0"/>
                        </a:rPr>
                        <a:t>MSW II</a:t>
                      </a:r>
                      <a:endParaRPr kumimoji="0" lang="en-US" sz="2300" b="1" i="0" u="none" strike="noStrike" cap="none" normalizeH="0" baseline="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smtClean="0">
                          <a:ln>
                            <a:noFill/>
                          </a:ln>
                          <a:solidFill>
                            <a:srgbClr val="403ABA"/>
                          </a:solidFill>
                          <a:effectLst/>
                          <a:latin typeface="Times New Roman" pitchFamily="18" charset="0"/>
                          <a:cs typeface="Times New Roman" pitchFamily="18" charset="0"/>
                        </a:rPr>
                        <a:t>40</a:t>
                      </a:r>
                      <a:endParaRPr kumimoji="0" lang="en-US" sz="2300" b="1" i="0" u="none" strike="noStrike" cap="none" normalizeH="0" baseline="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dirty="0" smtClean="0">
                          <a:ln>
                            <a:noFill/>
                          </a:ln>
                          <a:solidFill>
                            <a:srgbClr val="403ABA"/>
                          </a:solidFill>
                          <a:effectLst/>
                          <a:latin typeface="Times New Roman" pitchFamily="18" charset="0"/>
                          <a:cs typeface="Times New Roman" pitchFamily="18" charset="0"/>
                        </a:rPr>
                        <a:t>.20</a:t>
                      </a:r>
                      <a:endParaRPr kumimoji="0" lang="en-US" sz="2300" b="1" i="0" u="none" strike="noStrike" cap="none" normalizeH="0" baseline="0" dirty="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403ABA"/>
                          </a:solidFill>
                          <a:effectLst/>
                          <a:latin typeface="Times New Roman" pitchFamily="18" charset="0"/>
                          <a:cs typeface="Times New Roman" pitchFamily="18" charset="0"/>
                        </a:rPr>
                        <a:t>12</a:t>
                      </a:r>
                      <a:endParaRPr kumimoji="0" lang="en-US" sz="2400" b="1" i="0" u="none" strike="noStrike" cap="none" normalizeH="0" baseline="0" dirty="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22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smtClean="0">
                          <a:ln>
                            <a:noFill/>
                          </a:ln>
                          <a:solidFill>
                            <a:srgbClr val="403ABA"/>
                          </a:solidFill>
                          <a:effectLst/>
                          <a:latin typeface="Times New Roman" pitchFamily="18" charset="0"/>
                          <a:cs typeface="Times New Roman" pitchFamily="18" charset="0"/>
                        </a:rPr>
                        <a:t>Total</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smtClean="0">
                          <a:ln>
                            <a:noFill/>
                          </a:ln>
                          <a:solidFill>
                            <a:srgbClr val="403ABA"/>
                          </a:solidFill>
                          <a:effectLst/>
                          <a:latin typeface="Times New Roman" pitchFamily="18" charset="0"/>
                          <a:cs typeface="Times New Roman" pitchFamily="18" charset="0"/>
                        </a:rPr>
                        <a:t>200</a:t>
                      </a:r>
                      <a:endParaRPr kumimoji="0" lang="en-US" sz="2300" b="1" i="0" u="none" strike="noStrike" cap="none" normalizeH="0" baseline="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dirty="0" smtClean="0">
                          <a:ln>
                            <a:noFill/>
                          </a:ln>
                          <a:solidFill>
                            <a:srgbClr val="403ABA"/>
                          </a:solidFill>
                          <a:effectLst/>
                          <a:latin typeface="Times New Roman" pitchFamily="18" charset="0"/>
                          <a:cs typeface="Times New Roman" pitchFamily="18" charset="0"/>
                        </a:rPr>
                        <a:t>1.00</a:t>
                      </a:r>
                      <a:endParaRPr kumimoji="0" lang="en-US" sz="2300" b="1" i="0" u="none" strike="noStrike" cap="none" normalizeH="0" baseline="0" dirty="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403ABA"/>
                          </a:solidFill>
                          <a:effectLst/>
                          <a:latin typeface="Times New Roman" pitchFamily="18" charset="0"/>
                          <a:cs typeface="Times New Roman" pitchFamily="18" charset="0"/>
                        </a:rPr>
                        <a:t>60</a:t>
                      </a:r>
                      <a:endParaRPr kumimoji="0" lang="en-US" sz="2400" b="1" i="0" u="none" strike="noStrike" cap="none" normalizeH="0" baseline="0" dirty="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84006" name="Rectangle 38"/>
          <p:cNvSpPr>
            <a:spLocks noChangeArrowheads="1"/>
          </p:cNvSpPr>
          <p:nvPr/>
        </p:nvSpPr>
        <p:spPr bwMode="auto">
          <a:xfrm>
            <a:off x="0" y="4994275"/>
            <a:ext cx="9144000" cy="0"/>
          </a:xfrm>
          <a:prstGeom prst="rect">
            <a:avLst/>
          </a:prstGeom>
          <a:noFill/>
          <a:ln w="9525">
            <a:noFill/>
            <a:miter lim="800000"/>
            <a:headEnd/>
            <a:tailEnd/>
          </a:ln>
        </p:spPr>
        <p:txBody>
          <a:bodyPr wrap="none" anchor="ctr">
            <a:spAutoFit/>
          </a:bodyPr>
          <a:lstStyle/>
          <a:p>
            <a:endParaRPr lang="en-US"/>
          </a:p>
        </p:txBody>
      </p:sp>
      <p:sp>
        <p:nvSpPr>
          <p:cNvPr id="6" name="Date Placeholder 5"/>
          <p:cNvSpPr>
            <a:spLocks noGrp="1"/>
          </p:cNvSpPr>
          <p:nvPr>
            <p:ph type="dt" sz="quarter" idx="10"/>
          </p:nvPr>
        </p:nvSpPr>
        <p:spPr/>
        <p:txBody>
          <a:bodyPr/>
          <a:lstStyle/>
          <a:p>
            <a:pPr>
              <a:defRPr/>
            </a:pPr>
            <a:fld id="{D2AB07E8-8403-4F2F-AA68-D8025231DE76}" type="datetime9">
              <a:rPr lang="en-US" smtClean="0"/>
              <a:pPr>
                <a:defRPr/>
              </a:pPr>
              <a:t>7/27/2016 9:42:18 PM</a:t>
            </a:fld>
            <a:endParaRPr lang="en-US"/>
          </a:p>
        </p:txBody>
      </p:sp>
      <p:sp>
        <p:nvSpPr>
          <p:cNvPr id="7" name="Slide Number Placeholder 6"/>
          <p:cNvSpPr>
            <a:spLocks noGrp="1"/>
          </p:cNvSpPr>
          <p:nvPr>
            <p:ph type="sldNum" sz="quarter" idx="12"/>
          </p:nvPr>
        </p:nvSpPr>
        <p:spPr/>
        <p:txBody>
          <a:bodyPr/>
          <a:lstStyle/>
          <a:p>
            <a:pPr>
              <a:defRPr/>
            </a:pPr>
            <a:fld id="{C4A2EA3B-D48B-4B3D-A78F-6B81B548EBA0}" type="slidenum">
              <a:rPr lang="en-US" smtClean="0"/>
              <a:pPr>
                <a:defRPr/>
              </a:pPr>
              <a:t>75</a:t>
            </a:fld>
            <a:endParaRPr lang="en-US"/>
          </a:p>
        </p:txBody>
      </p:sp>
      <p:sp>
        <p:nvSpPr>
          <p:cNvPr id="8" name="Footer Placeholder 7"/>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ChangeArrowheads="1"/>
          </p:cNvSpPr>
          <p:nvPr/>
        </p:nvSpPr>
        <p:spPr bwMode="auto">
          <a:xfrm>
            <a:off x="0" y="301625"/>
            <a:ext cx="8683625" cy="1143000"/>
          </a:xfrm>
          <a:prstGeom prst="rect">
            <a:avLst/>
          </a:prstGeom>
          <a:noFill/>
          <a:ln w="9525">
            <a:noFill/>
            <a:miter lim="800000"/>
            <a:headEnd/>
            <a:tailEnd/>
          </a:ln>
        </p:spPr>
        <p:txBody>
          <a:bodyPr anchor="b"/>
          <a:lstStyle/>
          <a:p>
            <a:pPr algn="ctr"/>
            <a:r>
              <a:rPr lang="en-US" sz="3600" b="1" dirty="0">
                <a:solidFill>
                  <a:srgbClr val="403ABA"/>
                </a:solidFill>
              </a:rPr>
              <a:t>Disproportionate Stratified Sampling</a:t>
            </a:r>
          </a:p>
        </p:txBody>
      </p:sp>
      <p:sp>
        <p:nvSpPr>
          <p:cNvPr id="86019" name="Rectangle 3"/>
          <p:cNvSpPr>
            <a:spLocks noChangeArrowheads="1"/>
          </p:cNvSpPr>
          <p:nvPr/>
        </p:nvSpPr>
        <p:spPr bwMode="auto">
          <a:xfrm>
            <a:off x="2333625" y="1376363"/>
            <a:ext cx="4224338" cy="1798637"/>
          </a:xfrm>
          <a:prstGeom prst="rect">
            <a:avLst/>
          </a:prstGeom>
          <a:noFill/>
          <a:ln w="9525">
            <a:noFill/>
            <a:miter lim="800000"/>
            <a:headEnd/>
            <a:tailEnd/>
          </a:ln>
        </p:spPr>
        <p:txBody>
          <a:bodyPr wrap="none" lIns="0" tIns="0" rIns="0" bIns="0" anchor="ctr">
            <a:spAutoFit/>
          </a:bodyPr>
          <a:lstStyle/>
          <a:p>
            <a:pPr indent="457200" algn="ctr"/>
            <a:endParaRPr lang="en-US" sz="2000" b="1">
              <a:cs typeface="Times New Roman" pitchFamily="18" charset="0"/>
            </a:endParaRPr>
          </a:p>
          <a:p>
            <a:pPr indent="457200" algn="ctr"/>
            <a:r>
              <a:rPr lang="en-US" sz="2000" b="1">
                <a:solidFill>
                  <a:srgbClr val="403ABA"/>
                </a:solidFill>
                <a:cs typeface="Times New Roman" pitchFamily="18" charset="0"/>
              </a:rPr>
              <a:t>TABLE  3</a:t>
            </a:r>
            <a:endParaRPr lang="en-US" sz="2000" b="1">
              <a:solidFill>
                <a:srgbClr val="403ABA"/>
              </a:solidFill>
              <a:latin typeface="Times New Roman" pitchFamily="18" charset="0"/>
              <a:cs typeface="Times New Roman" pitchFamily="18" charset="0"/>
            </a:endParaRPr>
          </a:p>
          <a:p>
            <a:pPr indent="457200" algn="ctr" eaLnBrk="0" hangingPunct="0"/>
            <a:r>
              <a:rPr lang="en-US" sz="2000" b="1">
                <a:solidFill>
                  <a:srgbClr val="403ABA"/>
                </a:solidFill>
                <a:latin typeface="Times New Roman" pitchFamily="18" charset="0"/>
                <a:cs typeface="Times New Roman" pitchFamily="18" charset="0"/>
              </a:rPr>
              <a:t>DISTRIBUTION OF STUDENTS </a:t>
            </a:r>
          </a:p>
          <a:p>
            <a:pPr indent="457200" algn="ctr" eaLnBrk="0" hangingPunct="0"/>
            <a:r>
              <a:rPr lang="en-US" sz="2000" b="1">
                <a:solidFill>
                  <a:srgbClr val="403ABA"/>
                </a:solidFill>
                <a:latin typeface="Times New Roman" pitchFamily="18" charset="0"/>
                <a:cs typeface="Times New Roman" pitchFamily="18" charset="0"/>
              </a:rPr>
              <a:t>(DIPROPORTIONATE)</a:t>
            </a:r>
          </a:p>
          <a:p>
            <a:pPr indent="457200" algn="ctr" eaLnBrk="0" hangingPunct="0"/>
            <a:endParaRPr lang="en-US" sz="2000" b="1">
              <a:latin typeface="Times New Roman" pitchFamily="18" charset="0"/>
              <a:cs typeface="Times New Roman" pitchFamily="18" charset="0"/>
            </a:endParaRPr>
          </a:p>
          <a:p>
            <a:pPr indent="457200" algn="ctr" eaLnBrk="0" hangingPunct="0"/>
            <a:endParaRPr lang="en-US"/>
          </a:p>
        </p:txBody>
      </p:sp>
      <p:graphicFrame>
        <p:nvGraphicFramePr>
          <p:cNvPr id="15364" name="Group 4"/>
          <p:cNvGraphicFramePr>
            <a:graphicFrameLocks noGrp="1"/>
          </p:cNvGraphicFramePr>
          <p:nvPr/>
        </p:nvGraphicFramePr>
        <p:xfrm>
          <a:off x="1828800" y="2709863"/>
          <a:ext cx="6019800" cy="3257552"/>
        </p:xfrm>
        <a:graphic>
          <a:graphicData uri="http://schemas.openxmlformats.org/drawingml/2006/table">
            <a:tbl>
              <a:tblPr/>
              <a:tblGrid>
                <a:gridCol w="2036763"/>
                <a:gridCol w="1770062"/>
                <a:gridCol w="2212975"/>
              </a:tblGrid>
              <a:tr h="6429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403ABA"/>
                          </a:solidFill>
                          <a:effectLst/>
                          <a:latin typeface="Times New Roman" pitchFamily="18" charset="0"/>
                          <a:cs typeface="Times New Roman" pitchFamily="18" charset="0"/>
                        </a:rPr>
                        <a:t>Year</a:t>
                      </a:r>
                      <a:endParaRPr kumimoji="0" lang="en-US" sz="1800" b="0" i="0" u="none" strike="noStrike" cap="none" normalizeH="0" baseline="0" dirty="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403ABA"/>
                          </a:solidFill>
                          <a:effectLst/>
                          <a:latin typeface="Arial" charset="0"/>
                        </a:rPr>
                        <a:t>Population Break-up</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rgbClr val="403ABA"/>
                          </a:solidFill>
                          <a:effectLst/>
                          <a:latin typeface="Tahoma" pitchFamily="34" charset="0"/>
                        </a:rPr>
                        <a:t>Sample </a:t>
                      </a:r>
                      <a:endParaRPr kumimoji="0" lang="en-US" sz="1800" b="0" i="0" u="none" strike="noStrike" cap="none" normalizeH="0" baseline="0" smtClean="0">
                        <a:ln>
                          <a:noFill/>
                        </a:ln>
                        <a:solidFill>
                          <a:srgbClr val="403ABA"/>
                        </a:solidFill>
                        <a:effectLst/>
                        <a:latin typeface="Tahoma"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rgbClr val="403ABA"/>
                          </a:solidFill>
                          <a:effectLst/>
                          <a:latin typeface="Tahoma" pitchFamily="34" charset="0"/>
                        </a:rPr>
                        <a:t>Break-up</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37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403ABA"/>
                          </a:solidFill>
                          <a:effectLst/>
                          <a:latin typeface="Times New Roman" pitchFamily="18" charset="0"/>
                          <a:cs typeface="Times New Roman" pitchFamily="18" charset="0"/>
                        </a:rPr>
                        <a:t>BSW I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403ABA"/>
                          </a:solidFill>
                          <a:effectLst/>
                          <a:latin typeface="Times New Roman" pitchFamily="18" charset="0"/>
                          <a:cs typeface="Times New Roman" pitchFamily="18" charset="0"/>
                        </a:rPr>
                        <a:t>50</a:t>
                      </a:r>
                      <a:endParaRPr kumimoji="0" lang="en-US" sz="1800" b="1" i="0" u="none" strike="noStrike" cap="none" normalizeH="0" baseline="0" dirty="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403ABA"/>
                          </a:solidFill>
                          <a:effectLst/>
                          <a:latin typeface="Arial" charset="0"/>
                        </a:rPr>
                        <a:t>12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52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403ABA"/>
                          </a:solidFill>
                          <a:effectLst/>
                          <a:latin typeface="Times New Roman" pitchFamily="18" charset="0"/>
                          <a:cs typeface="Times New Roman" pitchFamily="18" charset="0"/>
                        </a:rPr>
                        <a:t>BSW II</a:t>
                      </a:r>
                      <a:endParaRPr kumimoji="0" lang="en-US" sz="1800" b="1" i="0" u="none" strike="noStrike" cap="none" normalizeH="0" baseline="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403ABA"/>
                          </a:solidFill>
                          <a:effectLst/>
                          <a:latin typeface="Times New Roman" pitchFamily="18" charset="0"/>
                          <a:cs typeface="Times New Roman" pitchFamily="18" charset="0"/>
                        </a:rPr>
                        <a:t>40</a:t>
                      </a:r>
                      <a:endParaRPr kumimoji="0" lang="en-US" sz="1800" b="1" i="0" u="none" strike="noStrike" cap="none" normalizeH="0" baseline="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403ABA"/>
                          </a:solidFill>
                          <a:effectLst/>
                          <a:latin typeface="Arial" charset="0"/>
                        </a:rPr>
                        <a:t>12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37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403ABA"/>
                          </a:solidFill>
                          <a:effectLst/>
                          <a:latin typeface="Times New Roman" pitchFamily="18" charset="0"/>
                          <a:cs typeface="Times New Roman" pitchFamily="18" charset="0"/>
                        </a:rPr>
                        <a:t>BSW III</a:t>
                      </a:r>
                      <a:endParaRPr kumimoji="0" lang="en-US" sz="1800" b="1" i="0" u="none" strike="noStrike" cap="none" normalizeH="0" baseline="0" dirty="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403ABA"/>
                          </a:solidFill>
                          <a:effectLst/>
                          <a:latin typeface="Times New Roman" pitchFamily="18" charset="0"/>
                          <a:cs typeface="Times New Roman" pitchFamily="18" charset="0"/>
                        </a:rPr>
                        <a:t>30</a:t>
                      </a:r>
                      <a:endParaRPr kumimoji="0" lang="en-US" sz="1800" b="1" i="0" u="none" strike="noStrike" cap="none" normalizeH="0" baseline="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403ABA"/>
                          </a:solidFill>
                          <a:effectLst/>
                          <a:latin typeface="Arial" charset="0"/>
                        </a:rPr>
                        <a:t>12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52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403ABA"/>
                          </a:solidFill>
                          <a:effectLst/>
                          <a:latin typeface="Times New Roman" pitchFamily="18" charset="0"/>
                          <a:cs typeface="Times New Roman" pitchFamily="18" charset="0"/>
                        </a:rPr>
                        <a:t>MSW I</a:t>
                      </a:r>
                      <a:endParaRPr kumimoji="0" lang="en-US" sz="1800" b="1" i="0" u="none" strike="noStrike" cap="none" normalizeH="0" baseline="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403ABA"/>
                          </a:solidFill>
                          <a:effectLst/>
                          <a:latin typeface="Times New Roman" pitchFamily="18" charset="0"/>
                          <a:cs typeface="Times New Roman" pitchFamily="18" charset="0"/>
                        </a:rPr>
                        <a:t>40</a:t>
                      </a:r>
                      <a:endParaRPr kumimoji="0" lang="en-US" sz="1800" b="1" i="0" u="none" strike="noStrike" cap="none" normalizeH="0" baseline="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403ABA"/>
                          </a:solidFill>
                          <a:effectLst/>
                          <a:latin typeface="Arial" charset="0"/>
                        </a:rPr>
                        <a:t>12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37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403ABA"/>
                          </a:solidFill>
                          <a:effectLst/>
                          <a:latin typeface="Times New Roman" pitchFamily="18" charset="0"/>
                          <a:cs typeface="Times New Roman" pitchFamily="18" charset="0"/>
                        </a:rPr>
                        <a:t>MSW II</a:t>
                      </a:r>
                      <a:endParaRPr kumimoji="0" lang="en-US" sz="1800" b="1" i="0" u="none" strike="noStrike" cap="none" normalizeH="0" baseline="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403ABA"/>
                          </a:solidFill>
                          <a:effectLst/>
                          <a:latin typeface="Times New Roman" pitchFamily="18" charset="0"/>
                          <a:cs typeface="Times New Roman" pitchFamily="18" charset="0"/>
                        </a:rPr>
                        <a:t>40</a:t>
                      </a:r>
                      <a:endParaRPr kumimoji="0" lang="en-US" sz="1800" b="1" i="0" u="none" strike="noStrike" cap="none" normalizeH="0" baseline="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403ABA"/>
                          </a:solidFill>
                          <a:effectLst/>
                          <a:latin typeface="Arial" charset="0"/>
                        </a:rPr>
                        <a:t>12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429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403ABA"/>
                          </a:solidFill>
                          <a:effectLst/>
                          <a:latin typeface="Times New Roman" pitchFamily="18" charset="0"/>
                          <a:cs typeface="Times New Roman" pitchFamily="18" charset="0"/>
                        </a:rPr>
                        <a:t>Total Sample</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403ABA"/>
                          </a:solidFill>
                          <a:effectLst/>
                          <a:latin typeface="Times New Roman" pitchFamily="18" charset="0"/>
                          <a:cs typeface="Times New Roman" pitchFamily="18" charset="0"/>
                        </a:rPr>
                        <a:t>              (n) =</a:t>
                      </a:r>
                      <a:endParaRPr kumimoji="0" lang="en-US" sz="1800" b="1" i="0" u="none" strike="noStrike" cap="none" normalizeH="0" baseline="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403ABA"/>
                          </a:solidFill>
                          <a:effectLst/>
                          <a:latin typeface="Times New Roman" pitchFamily="18" charset="0"/>
                          <a:cs typeface="Times New Roman" pitchFamily="18" charset="0"/>
                        </a:rPr>
                        <a:t>200</a:t>
                      </a:r>
                      <a:endParaRPr kumimoji="0" lang="en-US" sz="1800" b="1" i="0" u="none" strike="noStrike" cap="none" normalizeH="0" baseline="0" smtClean="0">
                        <a:ln>
                          <a:noFill/>
                        </a:ln>
                        <a:solidFill>
                          <a:srgbClr val="403ABA"/>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403ABA"/>
                          </a:solidFill>
                          <a:effectLst/>
                          <a:latin typeface="Arial" charset="0"/>
                        </a:rPr>
                        <a:t>60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86054" name="Rectangle 38"/>
          <p:cNvSpPr>
            <a:spLocks noChangeArrowheads="1"/>
          </p:cNvSpPr>
          <p:nvPr/>
        </p:nvSpPr>
        <p:spPr bwMode="auto">
          <a:xfrm>
            <a:off x="0" y="4994275"/>
            <a:ext cx="9144000" cy="0"/>
          </a:xfrm>
          <a:prstGeom prst="rect">
            <a:avLst/>
          </a:prstGeom>
          <a:noFill/>
          <a:ln w="9525">
            <a:noFill/>
            <a:miter lim="800000"/>
            <a:headEnd/>
            <a:tailEnd/>
          </a:ln>
        </p:spPr>
        <p:txBody>
          <a:bodyPr wrap="none" anchor="ctr">
            <a:spAutoFit/>
          </a:bodyPr>
          <a:lstStyle/>
          <a:p>
            <a:endParaRPr lang="en-US"/>
          </a:p>
        </p:txBody>
      </p:sp>
      <p:sp>
        <p:nvSpPr>
          <p:cNvPr id="6" name="Date Placeholder 5"/>
          <p:cNvSpPr>
            <a:spLocks noGrp="1"/>
          </p:cNvSpPr>
          <p:nvPr>
            <p:ph type="dt" sz="quarter" idx="10"/>
          </p:nvPr>
        </p:nvSpPr>
        <p:spPr/>
        <p:txBody>
          <a:bodyPr/>
          <a:lstStyle/>
          <a:p>
            <a:pPr>
              <a:defRPr/>
            </a:pPr>
            <a:fld id="{226C62D1-034E-4CEC-81BA-844172C18DDE}" type="datetime9">
              <a:rPr lang="en-US" smtClean="0"/>
              <a:pPr>
                <a:defRPr/>
              </a:pPr>
              <a:t>7/27/2016 9:42:18 PM</a:t>
            </a:fld>
            <a:endParaRPr lang="en-US"/>
          </a:p>
        </p:txBody>
      </p:sp>
      <p:sp>
        <p:nvSpPr>
          <p:cNvPr id="7" name="Slide Number Placeholder 6"/>
          <p:cNvSpPr>
            <a:spLocks noGrp="1"/>
          </p:cNvSpPr>
          <p:nvPr>
            <p:ph type="sldNum" sz="quarter" idx="12"/>
          </p:nvPr>
        </p:nvSpPr>
        <p:spPr/>
        <p:txBody>
          <a:bodyPr/>
          <a:lstStyle/>
          <a:p>
            <a:pPr>
              <a:defRPr/>
            </a:pPr>
            <a:fld id="{C6BF0110-7A50-42F2-99D4-58B514EF8115}" type="slidenum">
              <a:rPr lang="en-US" smtClean="0"/>
              <a:pPr>
                <a:defRPr/>
              </a:pPr>
              <a:t>76</a:t>
            </a:fld>
            <a:endParaRPr lang="en-US"/>
          </a:p>
        </p:txBody>
      </p:sp>
      <p:sp>
        <p:nvSpPr>
          <p:cNvPr id="8" name="Footer Placeholder 7"/>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533400" y="0"/>
            <a:ext cx="8229600" cy="838200"/>
          </a:xfrm>
        </p:spPr>
        <p:txBody>
          <a:bodyPr/>
          <a:lstStyle/>
          <a:p>
            <a:pPr algn="ctr" eaLnBrk="1" hangingPunct="1"/>
            <a:r>
              <a:rPr lang="en-US" b="1" dirty="0" smtClean="0">
                <a:solidFill>
                  <a:srgbClr val="403ABA"/>
                </a:solidFill>
              </a:rPr>
              <a:t>Cluster Sampling</a:t>
            </a:r>
          </a:p>
        </p:txBody>
      </p:sp>
      <p:sp>
        <p:nvSpPr>
          <p:cNvPr id="87043" name="Rectangle 3"/>
          <p:cNvSpPr>
            <a:spLocks noGrp="1" noChangeArrowheads="1"/>
          </p:cNvSpPr>
          <p:nvPr>
            <p:ph type="body" idx="1"/>
          </p:nvPr>
        </p:nvSpPr>
        <p:spPr>
          <a:xfrm>
            <a:off x="304800" y="914400"/>
            <a:ext cx="8534400" cy="5410201"/>
          </a:xfrm>
        </p:spPr>
        <p:txBody>
          <a:bodyPr/>
          <a:lstStyle/>
          <a:p>
            <a:pPr eaLnBrk="1" hangingPunct="1"/>
            <a:r>
              <a:rPr lang="en-US" b="1" dirty="0" smtClean="0">
                <a:solidFill>
                  <a:srgbClr val="0070C0"/>
                </a:solidFill>
              </a:rPr>
              <a:t>Sampling in which elements are selected in two or more stages, with the first stage being the random selection of naturally occurring clusters and the last stage being the random selection of elements within clusters.</a:t>
            </a:r>
          </a:p>
          <a:p>
            <a:pPr eaLnBrk="1" hangingPunct="1"/>
            <a:r>
              <a:rPr lang="en-US" b="1" dirty="0" smtClean="0">
                <a:solidFill>
                  <a:srgbClr val="0070C0"/>
                </a:solidFill>
              </a:rPr>
              <a:t>Two-stage cluster sampling: Once clusters are defined, a few clusters are selected randomly; from each selected cluster, elements are selected randomly and form a new cluster (sampling unit) for study</a:t>
            </a:r>
          </a:p>
          <a:p>
            <a:pPr eaLnBrk="1" hangingPunct="1"/>
            <a:r>
              <a:rPr lang="en-US" b="1" dirty="0" smtClean="0">
                <a:solidFill>
                  <a:srgbClr val="0070C0"/>
                </a:solidFill>
              </a:rPr>
              <a:t>Adaptive cluster sampling: geographical units for extinct species; all the adjoining quadrates where the species is found are selected</a:t>
            </a:r>
          </a:p>
        </p:txBody>
      </p:sp>
      <p:sp>
        <p:nvSpPr>
          <p:cNvPr id="4" name="Date Placeholder 3"/>
          <p:cNvSpPr>
            <a:spLocks noGrp="1"/>
          </p:cNvSpPr>
          <p:nvPr>
            <p:ph type="dt" sz="quarter" idx="10"/>
          </p:nvPr>
        </p:nvSpPr>
        <p:spPr/>
        <p:txBody>
          <a:bodyPr/>
          <a:lstStyle/>
          <a:p>
            <a:pPr>
              <a:defRPr/>
            </a:pPr>
            <a:fld id="{5229C4D0-0865-4B60-BF9B-D2B1BC0D9B10}" type="datetime9">
              <a:rPr lang="en-US" smtClean="0"/>
              <a:pPr>
                <a:defRPr/>
              </a:pPr>
              <a:t>7/27/2016 9:42:19 PM</a:t>
            </a:fld>
            <a:endParaRPr lang="en-US"/>
          </a:p>
        </p:txBody>
      </p:sp>
      <p:sp>
        <p:nvSpPr>
          <p:cNvPr id="5" name="Slide Number Placeholder 4"/>
          <p:cNvSpPr>
            <a:spLocks noGrp="1"/>
          </p:cNvSpPr>
          <p:nvPr>
            <p:ph type="sldNum" sz="quarter" idx="12"/>
          </p:nvPr>
        </p:nvSpPr>
        <p:spPr/>
        <p:txBody>
          <a:bodyPr/>
          <a:lstStyle/>
          <a:p>
            <a:pPr>
              <a:defRPr/>
            </a:pPr>
            <a:fld id="{F95E86CB-C4AF-4A4F-81FE-5783790F0EEB}" type="slidenum">
              <a:rPr lang="en-US" smtClean="0"/>
              <a:pPr>
                <a:defRPr/>
              </a:pPr>
              <a:t>77</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eaLnBrk="1" hangingPunct="1"/>
            <a:r>
              <a:rPr lang="en-US" sz="4000" b="1" smtClean="0">
                <a:solidFill>
                  <a:srgbClr val="403ABA"/>
                </a:solidFill>
              </a:rPr>
              <a:t>Cluster Sampling…….</a:t>
            </a:r>
            <a:br>
              <a:rPr lang="en-US" sz="4000" b="1" smtClean="0">
                <a:solidFill>
                  <a:srgbClr val="403ABA"/>
                </a:solidFill>
              </a:rPr>
            </a:br>
            <a:endParaRPr lang="en-US" sz="4000" b="1" smtClean="0">
              <a:solidFill>
                <a:srgbClr val="403ABA"/>
              </a:solidFill>
            </a:endParaRPr>
          </a:p>
        </p:txBody>
      </p:sp>
      <p:sp>
        <p:nvSpPr>
          <p:cNvPr id="88067" name="Rectangle 3"/>
          <p:cNvSpPr>
            <a:spLocks noGrp="1" noChangeArrowheads="1"/>
          </p:cNvSpPr>
          <p:nvPr>
            <p:ph type="body" idx="1"/>
          </p:nvPr>
        </p:nvSpPr>
        <p:spPr>
          <a:xfrm>
            <a:off x="0" y="1600200"/>
            <a:ext cx="9144000" cy="4525963"/>
          </a:xfrm>
        </p:spPr>
        <p:txBody>
          <a:bodyPr/>
          <a:lstStyle/>
          <a:p>
            <a:pPr eaLnBrk="1" hangingPunct="1">
              <a:lnSpc>
                <a:spcPct val="90000"/>
              </a:lnSpc>
              <a:buFontTx/>
              <a:buNone/>
            </a:pPr>
            <a:r>
              <a:rPr lang="en-GB" sz="2400" b="1" dirty="0" smtClean="0">
                <a:solidFill>
                  <a:schemeClr val="tx2"/>
                </a:solidFill>
              </a:rPr>
              <a:t>Topic           :  Food Habits of Youth in </a:t>
            </a:r>
            <a:r>
              <a:rPr lang="en-GB" sz="2400" b="1" dirty="0" err="1" smtClean="0">
                <a:solidFill>
                  <a:schemeClr val="tx2"/>
                </a:solidFill>
              </a:rPr>
              <a:t>Pune</a:t>
            </a:r>
            <a:r>
              <a:rPr lang="en-GB" sz="2400" b="1" dirty="0" smtClean="0">
                <a:solidFill>
                  <a:schemeClr val="tx2"/>
                </a:solidFill>
              </a:rPr>
              <a:t>.</a:t>
            </a:r>
          </a:p>
          <a:p>
            <a:pPr eaLnBrk="1" hangingPunct="1">
              <a:lnSpc>
                <a:spcPct val="90000"/>
              </a:lnSpc>
              <a:buFontTx/>
              <a:buNone/>
            </a:pPr>
            <a:r>
              <a:rPr lang="en-GB" sz="2400" b="1" dirty="0" smtClean="0">
                <a:solidFill>
                  <a:schemeClr val="tx2"/>
                </a:solidFill>
              </a:rPr>
              <a:t>Population  :  50,000 </a:t>
            </a:r>
          </a:p>
          <a:p>
            <a:pPr eaLnBrk="1" hangingPunct="1">
              <a:lnSpc>
                <a:spcPct val="90000"/>
              </a:lnSpc>
              <a:buFontTx/>
              <a:buNone/>
            </a:pPr>
            <a:r>
              <a:rPr lang="en-GB" sz="2400" b="1" dirty="0" smtClean="0">
                <a:solidFill>
                  <a:schemeClr val="tx2"/>
                </a:solidFill>
              </a:rPr>
              <a:t>Sample        :  500  </a:t>
            </a:r>
          </a:p>
          <a:p>
            <a:pPr eaLnBrk="1" hangingPunct="1">
              <a:lnSpc>
                <a:spcPct val="90000"/>
              </a:lnSpc>
              <a:buFontTx/>
              <a:buNone/>
            </a:pPr>
            <a:r>
              <a:rPr lang="en-GB" sz="2400" b="1" dirty="0" smtClean="0">
                <a:solidFill>
                  <a:schemeClr val="hlink"/>
                </a:solidFill>
              </a:rPr>
              <a:t>	</a:t>
            </a:r>
            <a:r>
              <a:rPr lang="en-GB" sz="2400" b="1" dirty="0" smtClean="0">
                <a:solidFill>
                  <a:srgbClr val="CC3300"/>
                </a:solidFill>
              </a:rPr>
              <a:t>Cluster Sampling (multistage) : Procedure</a:t>
            </a:r>
          </a:p>
          <a:p>
            <a:pPr eaLnBrk="1" hangingPunct="1">
              <a:lnSpc>
                <a:spcPct val="90000"/>
              </a:lnSpc>
              <a:buFontTx/>
              <a:buNone/>
            </a:pPr>
            <a:r>
              <a:rPr lang="en-GB" sz="2400" b="1" dirty="0" smtClean="0">
                <a:solidFill>
                  <a:schemeClr val="hlink"/>
                </a:solidFill>
              </a:rPr>
              <a:t>		</a:t>
            </a:r>
            <a:r>
              <a:rPr lang="en-GB" sz="2400" b="1" dirty="0" smtClean="0">
                <a:solidFill>
                  <a:schemeClr val="accent2"/>
                </a:solidFill>
              </a:rPr>
              <a:t>Stage   I : Selection of One Ward from each circle/zone</a:t>
            </a:r>
          </a:p>
          <a:p>
            <a:pPr eaLnBrk="1" hangingPunct="1">
              <a:lnSpc>
                <a:spcPct val="90000"/>
              </a:lnSpc>
              <a:buFontTx/>
              <a:buNone/>
            </a:pPr>
            <a:r>
              <a:rPr lang="en-GB" sz="2400" b="1" dirty="0" smtClean="0">
                <a:solidFill>
                  <a:schemeClr val="accent2"/>
                </a:solidFill>
              </a:rPr>
              <a:t>                            of </a:t>
            </a:r>
            <a:r>
              <a:rPr lang="en-GB" sz="2400" b="1" dirty="0" err="1" smtClean="0">
                <a:solidFill>
                  <a:schemeClr val="accent2"/>
                </a:solidFill>
              </a:rPr>
              <a:t>Pune</a:t>
            </a:r>
            <a:r>
              <a:rPr lang="en-GB" sz="2400" b="1" dirty="0" smtClean="0">
                <a:solidFill>
                  <a:schemeClr val="accent2"/>
                </a:solidFill>
              </a:rPr>
              <a:t> Municipality.</a:t>
            </a:r>
          </a:p>
          <a:p>
            <a:pPr eaLnBrk="1" hangingPunct="1">
              <a:lnSpc>
                <a:spcPct val="90000"/>
              </a:lnSpc>
              <a:buFontTx/>
              <a:buNone/>
            </a:pPr>
            <a:r>
              <a:rPr lang="en-GB" sz="2400" b="1" dirty="0" smtClean="0">
                <a:solidFill>
                  <a:schemeClr val="accent2"/>
                </a:solidFill>
              </a:rPr>
              <a:t>		Stage  II : Selection of 1000 households from selected</a:t>
            </a:r>
          </a:p>
          <a:p>
            <a:pPr eaLnBrk="1" hangingPunct="1">
              <a:lnSpc>
                <a:spcPct val="90000"/>
              </a:lnSpc>
              <a:buFontTx/>
              <a:buNone/>
            </a:pPr>
            <a:r>
              <a:rPr lang="en-GB" sz="2400" b="1" dirty="0" smtClean="0">
                <a:solidFill>
                  <a:schemeClr val="accent2"/>
                </a:solidFill>
              </a:rPr>
              <a:t>			      wards.</a:t>
            </a:r>
          </a:p>
          <a:p>
            <a:pPr eaLnBrk="1" hangingPunct="1">
              <a:lnSpc>
                <a:spcPct val="90000"/>
              </a:lnSpc>
              <a:buFontTx/>
              <a:buNone/>
            </a:pPr>
            <a:r>
              <a:rPr lang="en-GB" sz="2400" b="1" dirty="0" smtClean="0">
                <a:solidFill>
                  <a:schemeClr val="accent2"/>
                </a:solidFill>
              </a:rPr>
              <a:t>		Stage III : Selection of 500 youth from 1000 Households</a:t>
            </a:r>
          </a:p>
          <a:p>
            <a:pPr eaLnBrk="1" hangingPunct="1">
              <a:lnSpc>
                <a:spcPct val="90000"/>
              </a:lnSpc>
              <a:buFontTx/>
              <a:buNone/>
            </a:pPr>
            <a:r>
              <a:rPr lang="en-GB" sz="2400" b="1" dirty="0" smtClean="0">
                <a:solidFill>
                  <a:schemeClr val="accent2"/>
                </a:solidFill>
              </a:rPr>
              <a:t>			        </a:t>
            </a:r>
            <a:endParaRPr lang="en-US" sz="2400" b="1" dirty="0" smtClean="0">
              <a:solidFill>
                <a:schemeClr val="accent2"/>
              </a:solidFill>
            </a:endParaRPr>
          </a:p>
        </p:txBody>
      </p:sp>
      <p:sp>
        <p:nvSpPr>
          <p:cNvPr id="4" name="Date Placeholder 3"/>
          <p:cNvSpPr>
            <a:spLocks noGrp="1"/>
          </p:cNvSpPr>
          <p:nvPr>
            <p:ph type="dt" sz="quarter" idx="10"/>
          </p:nvPr>
        </p:nvSpPr>
        <p:spPr/>
        <p:txBody>
          <a:bodyPr/>
          <a:lstStyle/>
          <a:p>
            <a:pPr>
              <a:defRPr/>
            </a:pPr>
            <a:fld id="{1678BCF9-57C9-48F8-8AD7-2BFF9AED1F6A}" type="datetime9">
              <a:rPr lang="en-US" smtClean="0"/>
              <a:pPr>
                <a:defRPr/>
              </a:pPr>
              <a:t>7/27/2016 9:42:19 PM</a:t>
            </a:fld>
            <a:endParaRPr lang="en-US"/>
          </a:p>
        </p:txBody>
      </p:sp>
      <p:sp>
        <p:nvSpPr>
          <p:cNvPr id="5" name="Slide Number Placeholder 4"/>
          <p:cNvSpPr>
            <a:spLocks noGrp="1"/>
          </p:cNvSpPr>
          <p:nvPr>
            <p:ph type="sldNum" sz="quarter" idx="12"/>
          </p:nvPr>
        </p:nvSpPr>
        <p:spPr/>
        <p:txBody>
          <a:bodyPr/>
          <a:lstStyle/>
          <a:p>
            <a:pPr>
              <a:defRPr/>
            </a:pPr>
            <a:fld id="{A495A9F2-D1DF-4233-A90D-22590E306177}" type="slidenum">
              <a:rPr lang="en-US" smtClean="0"/>
              <a:pPr>
                <a:defRPr/>
              </a:pPr>
              <a:t>78</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AutoShape 2"/>
          <p:cNvSpPr>
            <a:spLocks noChangeArrowheads="1"/>
          </p:cNvSpPr>
          <p:nvPr/>
        </p:nvSpPr>
        <p:spPr bwMode="auto">
          <a:xfrm>
            <a:off x="838200" y="1066800"/>
            <a:ext cx="7924800" cy="1143000"/>
          </a:xfrm>
          <a:prstGeom prst="roundRect">
            <a:avLst>
              <a:gd name="adj" fmla="val 21667"/>
            </a:avLst>
          </a:prstGeom>
          <a:noFill/>
          <a:ln w="9525">
            <a:noFill/>
            <a:round/>
            <a:headEnd/>
            <a:tailEnd/>
          </a:ln>
        </p:spPr>
        <p:txBody>
          <a:bodyPr anchor="b"/>
          <a:lstStyle/>
          <a:p>
            <a:pPr algn="ctr"/>
            <a:r>
              <a:rPr lang="en-US" sz="4400" b="1" dirty="0">
                <a:solidFill>
                  <a:srgbClr val="FF00FF"/>
                </a:solidFill>
              </a:rPr>
              <a:t>SELECTION OF SAMPLE UNITS</a:t>
            </a:r>
          </a:p>
        </p:txBody>
      </p:sp>
      <p:sp>
        <p:nvSpPr>
          <p:cNvPr id="89091" name="Rectangle 3"/>
          <p:cNvSpPr>
            <a:spLocks noChangeArrowheads="1"/>
          </p:cNvSpPr>
          <p:nvPr/>
        </p:nvSpPr>
        <p:spPr bwMode="auto">
          <a:xfrm>
            <a:off x="838200" y="2362200"/>
            <a:ext cx="7693025" cy="3724275"/>
          </a:xfrm>
          <a:prstGeom prst="rect">
            <a:avLst/>
          </a:prstGeom>
          <a:noFill/>
          <a:ln w="9525">
            <a:noFill/>
            <a:miter lim="800000"/>
            <a:headEnd/>
            <a:tailEnd/>
          </a:ln>
        </p:spPr>
        <p:txBody>
          <a:bodyPr/>
          <a:lstStyle/>
          <a:p>
            <a:pPr marL="342900" indent="-342900">
              <a:spcBef>
                <a:spcPct val="20000"/>
              </a:spcBef>
              <a:buFontTx/>
              <a:buChar char="•"/>
            </a:pPr>
            <a:r>
              <a:rPr lang="en-US" sz="4400" b="1">
                <a:solidFill>
                  <a:srgbClr val="403ABA"/>
                </a:solidFill>
              </a:rPr>
              <a:t>Tippet Random Numbers</a:t>
            </a:r>
            <a:r>
              <a:rPr lang="en-US" sz="4400" b="1">
                <a:solidFill>
                  <a:srgbClr val="FF00FF"/>
                </a:solidFill>
              </a:rPr>
              <a:t> </a:t>
            </a:r>
          </a:p>
          <a:p>
            <a:pPr marL="342900" indent="-342900">
              <a:spcBef>
                <a:spcPct val="20000"/>
              </a:spcBef>
              <a:buFontTx/>
              <a:buChar char="•"/>
            </a:pPr>
            <a:r>
              <a:rPr lang="en-US" sz="4400" b="1">
                <a:solidFill>
                  <a:srgbClr val="FF00FF"/>
                </a:solidFill>
              </a:rPr>
              <a:t>Lottery Method</a:t>
            </a:r>
          </a:p>
          <a:p>
            <a:pPr marL="342900" indent="-342900">
              <a:spcBef>
                <a:spcPct val="20000"/>
              </a:spcBef>
              <a:buFontTx/>
              <a:buChar char="•"/>
            </a:pPr>
            <a:r>
              <a:rPr lang="en-US" sz="4400" b="1">
                <a:solidFill>
                  <a:srgbClr val="FF3300"/>
                </a:solidFill>
              </a:rPr>
              <a:t>Sequential List</a:t>
            </a:r>
          </a:p>
        </p:txBody>
      </p:sp>
      <p:sp>
        <p:nvSpPr>
          <p:cNvPr id="4" name="Date Placeholder 3"/>
          <p:cNvSpPr>
            <a:spLocks noGrp="1"/>
          </p:cNvSpPr>
          <p:nvPr>
            <p:ph type="dt" sz="quarter" idx="10"/>
          </p:nvPr>
        </p:nvSpPr>
        <p:spPr/>
        <p:txBody>
          <a:bodyPr/>
          <a:lstStyle/>
          <a:p>
            <a:pPr>
              <a:defRPr/>
            </a:pPr>
            <a:fld id="{72424230-AC6C-4374-B7D5-6CB7C256B5CB}" type="datetime9">
              <a:rPr lang="en-US" smtClean="0"/>
              <a:pPr>
                <a:defRPr/>
              </a:pPr>
              <a:t>7/27/2016 9:42:19 PM</a:t>
            </a:fld>
            <a:endParaRPr lang="en-US"/>
          </a:p>
        </p:txBody>
      </p:sp>
      <p:sp>
        <p:nvSpPr>
          <p:cNvPr id="5" name="Slide Number Placeholder 4"/>
          <p:cNvSpPr>
            <a:spLocks noGrp="1"/>
          </p:cNvSpPr>
          <p:nvPr>
            <p:ph type="sldNum" sz="quarter" idx="12"/>
          </p:nvPr>
        </p:nvSpPr>
        <p:spPr/>
        <p:txBody>
          <a:bodyPr/>
          <a:lstStyle/>
          <a:p>
            <a:pPr>
              <a:defRPr/>
            </a:pPr>
            <a:fld id="{8043C5BD-8DD2-4EB7-9935-7DC9DBB98249}" type="slidenum">
              <a:rPr lang="en-US" smtClean="0"/>
              <a:pPr>
                <a:defRPr/>
              </a:pPr>
              <a:t>79</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381000" y="533400"/>
            <a:ext cx="8001000" cy="990600"/>
          </a:xfrm>
          <a:prstGeom prst="rect">
            <a:avLst/>
          </a:prstGeom>
          <a:noFill/>
          <a:ln w="9525">
            <a:noFill/>
            <a:miter lim="800000"/>
            <a:headEnd/>
            <a:tailEnd/>
          </a:ln>
        </p:spPr>
        <p:txBody>
          <a:bodyPr anchor="ctr"/>
          <a:lstStyle/>
          <a:p>
            <a:pPr algn="ctr"/>
            <a:r>
              <a:rPr lang="en-IN" sz="3600" b="1" dirty="0" smtClean="0">
                <a:solidFill>
                  <a:srgbClr val="FF33CC"/>
                </a:solidFill>
              </a:rPr>
              <a:t>Principles of Research Design </a:t>
            </a:r>
            <a:endParaRPr lang="en-US" sz="3600" b="1" dirty="0">
              <a:solidFill>
                <a:schemeClr val="accent2"/>
              </a:solidFill>
            </a:endParaRPr>
          </a:p>
        </p:txBody>
      </p:sp>
      <p:sp>
        <p:nvSpPr>
          <p:cNvPr id="9219" name="Rectangle 3"/>
          <p:cNvSpPr>
            <a:spLocks noChangeArrowheads="1"/>
          </p:cNvSpPr>
          <p:nvPr/>
        </p:nvSpPr>
        <p:spPr bwMode="auto">
          <a:xfrm>
            <a:off x="381000" y="1524000"/>
            <a:ext cx="8153400" cy="4876800"/>
          </a:xfrm>
          <a:prstGeom prst="rect">
            <a:avLst/>
          </a:prstGeom>
          <a:noFill/>
          <a:ln w="9525">
            <a:noFill/>
            <a:miter lim="800000"/>
            <a:headEnd/>
            <a:tailEnd/>
          </a:ln>
        </p:spPr>
        <p:txBody>
          <a:bodyPr/>
          <a:lstStyle/>
          <a:p>
            <a:pPr marL="914400" lvl="1" indent="-457200">
              <a:lnSpc>
                <a:spcPct val="90000"/>
              </a:lnSpc>
              <a:spcBef>
                <a:spcPct val="20000"/>
              </a:spcBef>
              <a:buFont typeface="Arial" pitchFamily="34" charset="0"/>
              <a:buChar char="•"/>
            </a:pPr>
            <a:r>
              <a:rPr lang="en-IN" sz="2800" b="1" dirty="0" smtClean="0">
                <a:solidFill>
                  <a:srgbClr val="0070C0"/>
                </a:solidFill>
              </a:rPr>
              <a:t>Conceptual clarity </a:t>
            </a:r>
          </a:p>
          <a:p>
            <a:pPr marL="914400" lvl="1" indent="-457200">
              <a:lnSpc>
                <a:spcPct val="90000"/>
              </a:lnSpc>
              <a:spcBef>
                <a:spcPct val="20000"/>
              </a:spcBef>
              <a:buFont typeface="Arial" pitchFamily="34" charset="0"/>
              <a:buChar char="•"/>
            </a:pPr>
            <a:r>
              <a:rPr lang="en-IN" sz="2800" b="1" dirty="0" smtClean="0">
                <a:solidFill>
                  <a:srgbClr val="0070C0"/>
                </a:solidFill>
              </a:rPr>
              <a:t>Accuracy of plan</a:t>
            </a:r>
          </a:p>
          <a:p>
            <a:pPr marL="914400" lvl="1" indent="-457200">
              <a:lnSpc>
                <a:spcPct val="90000"/>
              </a:lnSpc>
              <a:spcBef>
                <a:spcPct val="20000"/>
              </a:spcBef>
              <a:buFont typeface="Arial" pitchFamily="34" charset="0"/>
              <a:buChar char="•"/>
            </a:pPr>
            <a:r>
              <a:rPr lang="en-IN" sz="2800" b="1" dirty="0" smtClean="0">
                <a:solidFill>
                  <a:srgbClr val="0070C0"/>
                </a:solidFill>
              </a:rPr>
              <a:t>Brevity (short and precise details)</a:t>
            </a:r>
          </a:p>
          <a:p>
            <a:pPr marL="914400" lvl="1" indent="-457200">
              <a:lnSpc>
                <a:spcPct val="90000"/>
              </a:lnSpc>
              <a:spcBef>
                <a:spcPct val="20000"/>
              </a:spcBef>
              <a:buFont typeface="Arial" pitchFamily="34" charset="0"/>
              <a:buChar char="•"/>
            </a:pPr>
            <a:r>
              <a:rPr lang="en-IN" sz="2800" b="1" dirty="0" smtClean="0">
                <a:solidFill>
                  <a:srgbClr val="0070C0"/>
                </a:solidFill>
              </a:rPr>
              <a:t>Logical frame work of research (blue print)</a:t>
            </a:r>
          </a:p>
          <a:p>
            <a:pPr marL="914400" lvl="1" indent="-457200">
              <a:lnSpc>
                <a:spcPct val="90000"/>
              </a:lnSpc>
              <a:spcBef>
                <a:spcPct val="20000"/>
              </a:spcBef>
              <a:buFont typeface="Arial" pitchFamily="34" charset="0"/>
              <a:buChar char="•"/>
            </a:pPr>
            <a:r>
              <a:rPr lang="en-IN" sz="2800" b="1" dirty="0" smtClean="0">
                <a:solidFill>
                  <a:srgbClr val="0070C0"/>
                </a:solidFill>
              </a:rPr>
              <a:t>Time bound plan</a:t>
            </a:r>
          </a:p>
          <a:p>
            <a:pPr marL="914400" lvl="1" indent="-457200">
              <a:lnSpc>
                <a:spcPct val="90000"/>
              </a:lnSpc>
              <a:spcBef>
                <a:spcPct val="20000"/>
              </a:spcBef>
              <a:buFont typeface="Arial" pitchFamily="34" charset="0"/>
              <a:buChar char="•"/>
            </a:pPr>
            <a:r>
              <a:rPr lang="en-IN" sz="2800" b="1" dirty="0" smtClean="0">
                <a:solidFill>
                  <a:srgbClr val="0070C0"/>
                </a:solidFill>
              </a:rPr>
              <a:t>Scientific procedure</a:t>
            </a:r>
          </a:p>
        </p:txBody>
      </p:sp>
      <p:sp>
        <p:nvSpPr>
          <p:cNvPr id="5" name="Slide Number Placeholder 4"/>
          <p:cNvSpPr>
            <a:spLocks noGrp="1"/>
          </p:cNvSpPr>
          <p:nvPr>
            <p:ph type="sldNum" sz="quarter" idx="12"/>
          </p:nvPr>
        </p:nvSpPr>
        <p:spPr/>
        <p:txBody>
          <a:bodyPr/>
          <a:lstStyle/>
          <a:p>
            <a:pPr>
              <a:defRPr/>
            </a:pPr>
            <a:fld id="{7EE36F66-1D46-44FC-BFB4-E1B60C3AE7D2}" type="slidenum">
              <a:rPr lang="en-US" smtClean="0"/>
              <a:pPr>
                <a:defRPr/>
              </a:pPr>
              <a:t>8</a:t>
            </a:fld>
            <a:endParaRPr lang="en-US"/>
          </a:p>
        </p:txBody>
      </p:sp>
      <p:sp>
        <p:nvSpPr>
          <p:cNvPr id="6" name="Footer Placeholder 5"/>
          <p:cNvSpPr>
            <a:spLocks noGrp="1"/>
          </p:cNvSpPr>
          <p:nvPr>
            <p:ph type="ftr" sz="quarter" idx="11"/>
          </p:nvPr>
        </p:nvSpPr>
        <p:spPr/>
        <p:txBody>
          <a:bodyPr/>
          <a:lstStyle/>
          <a:p>
            <a:pPr>
              <a:defRPr/>
            </a:pPr>
            <a:r>
              <a:rPr lang="en-US" smtClean="0"/>
              <a:t>MAMR 204 social research</a:t>
            </a:r>
            <a:endParaRPr lang="en-US"/>
          </a:p>
        </p:txBody>
      </p:sp>
      <p:sp>
        <p:nvSpPr>
          <p:cNvPr id="7" name="Date Placeholder 6"/>
          <p:cNvSpPr>
            <a:spLocks noGrp="1"/>
          </p:cNvSpPr>
          <p:nvPr>
            <p:ph type="dt" sz="half" idx="10"/>
          </p:nvPr>
        </p:nvSpPr>
        <p:spPr/>
        <p:txBody>
          <a:bodyPr/>
          <a:lstStyle/>
          <a:p>
            <a:pPr>
              <a:defRPr/>
            </a:pPr>
            <a:fld id="{008BA49D-4862-43FC-8438-77EA7714E28C}" type="datetime9">
              <a:rPr lang="en-US" smtClean="0"/>
              <a:pPr>
                <a:defRPr/>
              </a:pPr>
              <a:t>7/27/2016 9:42:12 PM</a:t>
            </a:fld>
            <a:endParaRPr lang="en-US"/>
          </a:p>
        </p:txBody>
      </p:sp>
    </p:spTree>
  </p:cSld>
  <p:clrMapOvr>
    <a:masterClrMapping/>
  </p:clrMapOvr>
  <p:transition spd="slow">
    <p:push/>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AutoShape 2"/>
          <p:cNvSpPr>
            <a:spLocks noChangeArrowheads="1"/>
          </p:cNvSpPr>
          <p:nvPr/>
        </p:nvSpPr>
        <p:spPr bwMode="auto">
          <a:xfrm>
            <a:off x="762000" y="762000"/>
            <a:ext cx="7924800" cy="1143000"/>
          </a:xfrm>
          <a:prstGeom prst="roundRect">
            <a:avLst>
              <a:gd name="adj" fmla="val 21667"/>
            </a:avLst>
          </a:prstGeom>
          <a:noFill/>
          <a:ln w="9525">
            <a:noFill/>
            <a:round/>
            <a:headEnd/>
            <a:tailEnd/>
          </a:ln>
        </p:spPr>
        <p:txBody>
          <a:bodyPr anchor="b"/>
          <a:lstStyle/>
          <a:p>
            <a:pPr algn="ctr"/>
            <a:r>
              <a:rPr lang="en-US" sz="4400" b="1">
                <a:solidFill>
                  <a:srgbClr val="CC3300"/>
                </a:solidFill>
              </a:rPr>
              <a:t>TIPPET’S RANDOM NUMBERS</a:t>
            </a:r>
          </a:p>
        </p:txBody>
      </p:sp>
      <p:sp>
        <p:nvSpPr>
          <p:cNvPr id="90115" name="Line 3"/>
          <p:cNvSpPr>
            <a:spLocks noChangeShapeType="1"/>
          </p:cNvSpPr>
          <p:nvPr/>
        </p:nvSpPr>
        <p:spPr bwMode="auto">
          <a:xfrm flipV="1">
            <a:off x="1981200" y="3505200"/>
            <a:ext cx="4419600" cy="228600"/>
          </a:xfrm>
          <a:prstGeom prst="line">
            <a:avLst/>
          </a:prstGeom>
          <a:noFill/>
          <a:ln w="57150">
            <a:solidFill>
              <a:srgbClr val="FF0066"/>
            </a:solidFill>
            <a:round/>
            <a:headEnd/>
            <a:tailEnd type="triangle" w="med" len="med"/>
          </a:ln>
        </p:spPr>
        <p:txBody>
          <a:bodyPr/>
          <a:lstStyle/>
          <a:p>
            <a:endParaRPr lang="en-US"/>
          </a:p>
        </p:txBody>
      </p:sp>
      <p:sp>
        <p:nvSpPr>
          <p:cNvPr id="90116" name="Rectangle 4"/>
          <p:cNvSpPr>
            <a:spLocks noChangeArrowheads="1"/>
          </p:cNvSpPr>
          <p:nvPr/>
        </p:nvSpPr>
        <p:spPr bwMode="auto">
          <a:xfrm>
            <a:off x="609600" y="2133600"/>
            <a:ext cx="4552950" cy="823913"/>
          </a:xfrm>
          <a:prstGeom prst="rect">
            <a:avLst/>
          </a:prstGeom>
          <a:noFill/>
          <a:ln w="9525">
            <a:noFill/>
            <a:miter lim="800000"/>
            <a:headEnd/>
            <a:tailEnd/>
          </a:ln>
        </p:spPr>
        <p:txBody>
          <a:bodyPr wrap="none" anchor="ctr">
            <a:spAutoFit/>
          </a:bodyPr>
          <a:lstStyle/>
          <a:p>
            <a:r>
              <a:rPr lang="en-US" sz="1200">
                <a:cs typeface="Times New Roman" pitchFamily="18" charset="0"/>
              </a:rPr>
              <a:t>-----------------------------------------------------------------------------------</a:t>
            </a:r>
            <a:endParaRPr lang="en-US" sz="1400"/>
          </a:p>
          <a:p>
            <a:pPr eaLnBrk="0" hangingPunct="0"/>
            <a:r>
              <a:rPr lang="en-US">
                <a:cs typeface="Times New Roman" pitchFamily="18" charset="0"/>
              </a:rPr>
              <a:t>29935 	  </a:t>
            </a:r>
            <a:r>
              <a:rPr lang="en-US" b="1">
                <a:solidFill>
                  <a:srgbClr val="FF3300"/>
                </a:solidFill>
                <a:cs typeface="Times New Roman" pitchFamily="18" charset="0"/>
              </a:rPr>
              <a:t>03</a:t>
            </a:r>
            <a:r>
              <a:rPr lang="en-US">
                <a:cs typeface="Times New Roman" pitchFamily="18" charset="0"/>
              </a:rPr>
              <a:t> 	97  163175 52579 10478</a:t>
            </a:r>
            <a:endParaRPr lang="en-US"/>
          </a:p>
          <a:p>
            <a:pPr eaLnBrk="0" hangingPunct="0"/>
            <a:endParaRPr lang="en-US"/>
          </a:p>
        </p:txBody>
      </p:sp>
      <p:sp>
        <p:nvSpPr>
          <p:cNvPr id="90117" name="Rectangle 5"/>
          <p:cNvSpPr>
            <a:spLocks noChangeArrowheads="1"/>
          </p:cNvSpPr>
          <p:nvPr/>
        </p:nvSpPr>
        <p:spPr bwMode="auto">
          <a:xfrm>
            <a:off x="609600" y="2300288"/>
            <a:ext cx="4552950" cy="1128712"/>
          </a:xfrm>
          <a:prstGeom prst="rect">
            <a:avLst/>
          </a:prstGeom>
          <a:noFill/>
          <a:ln w="9525">
            <a:noFill/>
            <a:miter lim="800000"/>
            <a:headEnd/>
            <a:tailEnd/>
          </a:ln>
        </p:spPr>
        <p:txBody>
          <a:bodyPr wrap="none" anchor="ctr">
            <a:spAutoFit/>
          </a:bodyPr>
          <a:lstStyle/>
          <a:p>
            <a:endParaRPr lang="en-US" sz="1400"/>
          </a:p>
          <a:p>
            <a:pPr eaLnBrk="0" hangingPunct="0"/>
            <a:r>
              <a:rPr lang="en-US"/>
              <a:t>15114 	 </a:t>
            </a:r>
            <a:r>
              <a:rPr lang="en-US">
                <a:solidFill>
                  <a:srgbClr val="FF3300"/>
                </a:solidFill>
              </a:rPr>
              <a:t> </a:t>
            </a:r>
            <a:r>
              <a:rPr lang="en-US" b="1">
                <a:solidFill>
                  <a:srgbClr val="FF3300"/>
                </a:solidFill>
              </a:rPr>
              <a:t>07</a:t>
            </a:r>
            <a:r>
              <a:rPr lang="en-US">
                <a:solidFill>
                  <a:srgbClr val="FF3300"/>
                </a:solidFill>
              </a:rPr>
              <a:t> </a:t>
            </a:r>
            <a:r>
              <a:rPr lang="en-US"/>
              <a:t>	82  651890 77787 75510</a:t>
            </a:r>
          </a:p>
          <a:p>
            <a:pPr eaLnBrk="0" hangingPunct="0"/>
            <a:r>
              <a:rPr lang="en-US">
                <a:cs typeface="Times New Roman" pitchFamily="18" charset="0"/>
              </a:rPr>
              <a:t>03870 	 </a:t>
            </a:r>
            <a:r>
              <a:rPr lang="en-US" b="1">
                <a:cs typeface="Times New Roman" pitchFamily="18" charset="0"/>
              </a:rPr>
              <a:t> </a:t>
            </a:r>
            <a:r>
              <a:rPr lang="en-US">
                <a:cs typeface="Times New Roman" pitchFamily="18" charset="0"/>
              </a:rPr>
              <a:t>43</a:t>
            </a:r>
            <a:r>
              <a:rPr lang="en-US" b="1">
                <a:cs typeface="Times New Roman" pitchFamily="18" charset="0"/>
              </a:rPr>
              <a:t> </a:t>
            </a:r>
            <a:r>
              <a:rPr lang="en-US">
                <a:cs typeface="Times New Roman" pitchFamily="18" charset="0"/>
              </a:rPr>
              <a:t>	</a:t>
            </a:r>
            <a:r>
              <a:rPr lang="en-US" b="1">
                <a:solidFill>
                  <a:srgbClr val="FF3300"/>
                </a:solidFill>
                <a:cs typeface="Times New Roman" pitchFamily="18" charset="0"/>
              </a:rPr>
              <a:t>22  </a:t>
            </a:r>
            <a:r>
              <a:rPr lang="en-US">
                <a:cs typeface="Times New Roman" pitchFamily="18" charset="0"/>
              </a:rPr>
              <a:t>510589 87629 22039</a:t>
            </a:r>
            <a:endParaRPr lang="en-US"/>
          </a:p>
          <a:p>
            <a:pPr eaLnBrk="0" hangingPunct="0"/>
            <a:r>
              <a:rPr lang="en-US"/>
              <a:t> </a:t>
            </a:r>
          </a:p>
        </p:txBody>
      </p:sp>
      <p:sp>
        <p:nvSpPr>
          <p:cNvPr id="90118" name="Rectangle 6"/>
          <p:cNvSpPr>
            <a:spLocks noChangeArrowheads="1"/>
          </p:cNvSpPr>
          <p:nvPr/>
        </p:nvSpPr>
        <p:spPr bwMode="auto">
          <a:xfrm>
            <a:off x="609600" y="3276600"/>
            <a:ext cx="4552950" cy="2563813"/>
          </a:xfrm>
          <a:prstGeom prst="rect">
            <a:avLst/>
          </a:prstGeom>
          <a:noFill/>
          <a:ln w="9525">
            <a:noFill/>
            <a:miter lim="800000"/>
            <a:headEnd/>
            <a:tailEnd/>
          </a:ln>
        </p:spPr>
        <p:txBody>
          <a:bodyPr wrap="none" anchor="ctr">
            <a:spAutoFit/>
          </a:bodyPr>
          <a:lstStyle/>
          <a:p>
            <a:r>
              <a:rPr lang="en-US">
                <a:cs typeface="Times New Roman" pitchFamily="18" charset="0"/>
              </a:rPr>
              <a:t>79390 	 </a:t>
            </a:r>
            <a:r>
              <a:rPr lang="en-US" b="1">
                <a:cs typeface="Times New Roman" pitchFamily="18" charset="0"/>
              </a:rPr>
              <a:t> </a:t>
            </a:r>
            <a:r>
              <a:rPr lang="en-US">
                <a:cs typeface="Times New Roman" pitchFamily="18" charset="0"/>
              </a:rPr>
              <a:t>39 	68  840756 45259 65959</a:t>
            </a:r>
            <a:endParaRPr lang="en-US"/>
          </a:p>
          <a:p>
            <a:pPr eaLnBrk="0" hangingPunct="0"/>
            <a:r>
              <a:rPr lang="en-US">
                <a:cs typeface="Times New Roman" pitchFamily="18" charset="0"/>
              </a:rPr>
              <a:t>30035 	  </a:t>
            </a:r>
            <a:r>
              <a:rPr lang="en-US" b="1">
                <a:solidFill>
                  <a:srgbClr val="FF3300"/>
                </a:solidFill>
                <a:cs typeface="Times New Roman" pitchFamily="18" charset="0"/>
              </a:rPr>
              <a:t>09</a:t>
            </a:r>
            <a:r>
              <a:rPr lang="en-US" b="1">
                <a:cs typeface="Times New Roman" pitchFamily="18" charset="0"/>
              </a:rPr>
              <a:t> </a:t>
            </a:r>
            <a:r>
              <a:rPr lang="en-US">
                <a:cs typeface="Times New Roman" pitchFamily="18" charset="0"/>
              </a:rPr>
              <a:t>	91  579196 54428 64819</a:t>
            </a:r>
            <a:endParaRPr lang="en-US"/>
          </a:p>
          <a:p>
            <a:pPr eaLnBrk="0" hangingPunct="0"/>
            <a:r>
              <a:rPr lang="en-US">
                <a:cs typeface="Times New Roman" pitchFamily="18" charset="0"/>
              </a:rPr>
              <a:t>29039 	  99 	86  128759 79802 68531</a:t>
            </a:r>
            <a:endParaRPr lang="en-US"/>
          </a:p>
          <a:p>
            <a:pPr eaLnBrk="0" hangingPunct="0"/>
            <a:r>
              <a:rPr lang="en-US">
                <a:cs typeface="Times New Roman" pitchFamily="18" charset="0"/>
              </a:rPr>
              <a:t>78196 	  </a:t>
            </a:r>
            <a:r>
              <a:rPr lang="en-US" b="1">
                <a:solidFill>
                  <a:srgbClr val="FF3300"/>
                </a:solidFill>
                <a:cs typeface="Times New Roman" pitchFamily="18" charset="0"/>
              </a:rPr>
              <a:t>08</a:t>
            </a:r>
            <a:r>
              <a:rPr lang="en-US" b="1">
                <a:cs typeface="Times New Roman" pitchFamily="18" charset="0"/>
              </a:rPr>
              <a:t> </a:t>
            </a:r>
            <a:r>
              <a:rPr lang="en-US">
                <a:cs typeface="Times New Roman" pitchFamily="18" charset="0"/>
              </a:rPr>
              <a:t>	</a:t>
            </a:r>
            <a:r>
              <a:rPr lang="en-US" b="1">
                <a:solidFill>
                  <a:srgbClr val="FF3300"/>
                </a:solidFill>
                <a:cs typeface="Times New Roman" pitchFamily="18" charset="0"/>
              </a:rPr>
              <a:t>10  </a:t>
            </a:r>
            <a:r>
              <a:rPr lang="en-US">
                <a:cs typeface="Times New Roman" pitchFamily="18" charset="0"/>
              </a:rPr>
              <a:t>824107 49777 09599</a:t>
            </a:r>
            <a:endParaRPr lang="en-US"/>
          </a:p>
          <a:p>
            <a:pPr eaLnBrk="0" hangingPunct="0"/>
            <a:r>
              <a:rPr lang="en-US">
                <a:cs typeface="Times New Roman" pitchFamily="18" charset="0"/>
              </a:rPr>
              <a:t>15847 	  85 	</a:t>
            </a:r>
            <a:r>
              <a:rPr lang="en-US" b="1">
                <a:solidFill>
                  <a:srgbClr val="FF3300"/>
                </a:solidFill>
                <a:cs typeface="Times New Roman" pitchFamily="18" charset="0"/>
              </a:rPr>
              <a:t>49  </a:t>
            </a:r>
            <a:r>
              <a:rPr lang="en-US">
                <a:cs typeface="Times New Roman" pitchFamily="18" charset="0"/>
              </a:rPr>
              <a:t>391442 91391 80130</a:t>
            </a:r>
            <a:endParaRPr lang="en-US"/>
          </a:p>
          <a:p>
            <a:pPr eaLnBrk="0" hangingPunct="0"/>
            <a:r>
              <a:rPr lang="en-US">
                <a:cs typeface="Times New Roman" pitchFamily="18" charset="0"/>
              </a:rPr>
              <a:t>36614 	 </a:t>
            </a:r>
            <a:r>
              <a:rPr lang="en-US" b="1">
                <a:cs typeface="Times New Roman" pitchFamily="18" charset="0"/>
              </a:rPr>
              <a:t> </a:t>
            </a:r>
            <a:r>
              <a:rPr lang="en-US">
                <a:cs typeface="Times New Roman" pitchFamily="18" charset="0"/>
              </a:rPr>
              <a:t>62 	</a:t>
            </a:r>
            <a:r>
              <a:rPr lang="en-US" b="1">
                <a:solidFill>
                  <a:srgbClr val="FF3300"/>
                </a:solidFill>
                <a:cs typeface="Times New Roman" pitchFamily="18" charset="0"/>
              </a:rPr>
              <a:t>24  </a:t>
            </a:r>
            <a:r>
              <a:rPr lang="en-US">
                <a:cs typeface="Times New Roman" pitchFamily="18" charset="0"/>
              </a:rPr>
              <a:t>849194 97209 92587</a:t>
            </a:r>
            <a:endParaRPr lang="en-US"/>
          </a:p>
          <a:p>
            <a:pPr eaLnBrk="0" hangingPunct="0"/>
            <a:r>
              <a:rPr lang="en-US">
                <a:cs typeface="Times New Roman" pitchFamily="18" charset="0"/>
              </a:rPr>
              <a:t>40549 	 </a:t>
            </a:r>
            <a:r>
              <a:rPr lang="en-US" b="1">
                <a:cs typeface="Times New Roman" pitchFamily="18" charset="0"/>
              </a:rPr>
              <a:t> </a:t>
            </a:r>
            <a:r>
              <a:rPr lang="en-US">
                <a:cs typeface="Times New Roman" pitchFamily="18" charset="0"/>
              </a:rPr>
              <a:t>54 	88  491465 43862 35541</a:t>
            </a:r>
            <a:endParaRPr lang="en-US"/>
          </a:p>
          <a:p>
            <a:pPr eaLnBrk="0" hangingPunct="0"/>
            <a:r>
              <a:rPr lang="en-US">
                <a:cs typeface="Times New Roman" pitchFamily="18" charset="0"/>
              </a:rPr>
              <a:t>40878 	  </a:t>
            </a:r>
            <a:r>
              <a:rPr lang="en-US" b="1">
                <a:solidFill>
                  <a:srgbClr val="FF3300"/>
                </a:solidFill>
                <a:cs typeface="Times New Roman" pitchFamily="18" charset="0"/>
              </a:rPr>
              <a:t>11</a:t>
            </a:r>
            <a:r>
              <a:rPr lang="en-US">
                <a:cs typeface="Times New Roman" pitchFamily="18" charset="0"/>
              </a:rPr>
              <a:t> 	</a:t>
            </a:r>
            <a:r>
              <a:rPr lang="en-US" b="1">
                <a:solidFill>
                  <a:srgbClr val="FF3300"/>
                </a:solidFill>
                <a:cs typeface="Times New Roman" pitchFamily="18" charset="0"/>
              </a:rPr>
              <a:t>54  </a:t>
            </a:r>
            <a:r>
              <a:rPr lang="en-US">
                <a:cs typeface="Times New Roman" pitchFamily="18" charset="0"/>
              </a:rPr>
              <a:t>714286 09982 90308</a:t>
            </a:r>
            <a:endParaRPr lang="en-US"/>
          </a:p>
          <a:p>
            <a:pPr eaLnBrk="0" hangingPunct="0"/>
            <a:endParaRPr lang="en-US"/>
          </a:p>
        </p:txBody>
      </p:sp>
      <p:sp>
        <p:nvSpPr>
          <p:cNvPr id="90119" name="Rectangle 7"/>
          <p:cNvSpPr>
            <a:spLocks noChangeArrowheads="1"/>
          </p:cNvSpPr>
          <p:nvPr/>
        </p:nvSpPr>
        <p:spPr bwMode="auto">
          <a:xfrm>
            <a:off x="762000" y="5470525"/>
            <a:ext cx="4248150" cy="549275"/>
          </a:xfrm>
          <a:prstGeom prst="rect">
            <a:avLst/>
          </a:prstGeom>
          <a:noFill/>
          <a:ln w="9525">
            <a:noFill/>
            <a:miter lim="800000"/>
            <a:headEnd/>
            <a:tailEnd/>
          </a:ln>
        </p:spPr>
        <p:txBody>
          <a:bodyPr wrap="none" anchor="ctr">
            <a:spAutoFit/>
          </a:bodyPr>
          <a:lstStyle/>
          <a:p>
            <a:r>
              <a:rPr lang="en-US" sz="1200">
                <a:cs typeface="Times New Roman" pitchFamily="18" charset="0"/>
              </a:rPr>
              <a:t>--------------------------------------------------------------------------------</a:t>
            </a:r>
            <a:endParaRPr lang="en-US" sz="1400"/>
          </a:p>
          <a:p>
            <a:pPr eaLnBrk="0" hangingPunct="0"/>
            <a:endParaRPr lang="en-US"/>
          </a:p>
        </p:txBody>
      </p:sp>
      <p:sp>
        <p:nvSpPr>
          <p:cNvPr id="90120" name="Text Box 8"/>
          <p:cNvSpPr txBox="1">
            <a:spLocks noChangeArrowheads="1"/>
          </p:cNvSpPr>
          <p:nvPr/>
        </p:nvSpPr>
        <p:spPr bwMode="auto">
          <a:xfrm>
            <a:off x="5562600" y="3733800"/>
            <a:ext cx="609600" cy="366713"/>
          </a:xfrm>
          <a:prstGeom prst="rect">
            <a:avLst/>
          </a:prstGeom>
          <a:noFill/>
          <a:ln w="9525">
            <a:noFill/>
            <a:miter lim="800000"/>
            <a:headEnd/>
            <a:tailEnd/>
          </a:ln>
        </p:spPr>
        <p:txBody>
          <a:bodyPr>
            <a:spAutoFit/>
          </a:bodyPr>
          <a:lstStyle/>
          <a:p>
            <a:pPr eaLnBrk="0" hangingPunct="0">
              <a:spcBef>
                <a:spcPct val="50000"/>
              </a:spcBef>
            </a:pPr>
            <a:endParaRPr lang="en-US">
              <a:latin typeface="Tahoma" pitchFamily="34" charset="0"/>
            </a:endParaRPr>
          </a:p>
        </p:txBody>
      </p:sp>
      <p:sp>
        <p:nvSpPr>
          <p:cNvPr id="90121" name="Rectangle 9"/>
          <p:cNvSpPr>
            <a:spLocks noChangeArrowheads="1"/>
          </p:cNvSpPr>
          <p:nvPr/>
        </p:nvSpPr>
        <p:spPr bwMode="auto">
          <a:xfrm>
            <a:off x="6400800" y="2667000"/>
            <a:ext cx="838200" cy="2895600"/>
          </a:xfrm>
          <a:prstGeom prst="rect">
            <a:avLst/>
          </a:prstGeom>
          <a:solidFill>
            <a:schemeClr val="accent1"/>
          </a:solidFill>
          <a:ln w="9525">
            <a:solidFill>
              <a:schemeClr val="tx1"/>
            </a:solidFill>
            <a:miter lim="800000"/>
            <a:headEnd/>
            <a:tailEnd/>
          </a:ln>
        </p:spPr>
        <p:txBody>
          <a:bodyPr wrap="none" anchor="ctr"/>
          <a:lstStyle/>
          <a:p>
            <a:pPr algn="ctr" eaLnBrk="0" hangingPunct="0"/>
            <a:r>
              <a:rPr lang="en-US" b="1">
                <a:solidFill>
                  <a:schemeClr val="accent2"/>
                </a:solidFill>
                <a:latin typeface="Tahoma" pitchFamily="34" charset="0"/>
              </a:rPr>
              <a:t>3</a:t>
            </a:r>
          </a:p>
          <a:p>
            <a:pPr algn="ctr" eaLnBrk="0" hangingPunct="0"/>
            <a:r>
              <a:rPr lang="en-US" b="1">
                <a:solidFill>
                  <a:schemeClr val="accent2"/>
                </a:solidFill>
                <a:latin typeface="Tahoma" pitchFamily="34" charset="0"/>
              </a:rPr>
              <a:t>7</a:t>
            </a:r>
          </a:p>
          <a:p>
            <a:pPr algn="ctr" eaLnBrk="0" hangingPunct="0"/>
            <a:r>
              <a:rPr lang="en-US" b="1">
                <a:solidFill>
                  <a:schemeClr val="accent2"/>
                </a:solidFill>
                <a:latin typeface="Tahoma" pitchFamily="34" charset="0"/>
              </a:rPr>
              <a:t>9</a:t>
            </a:r>
          </a:p>
          <a:p>
            <a:pPr algn="ctr" eaLnBrk="0" hangingPunct="0"/>
            <a:r>
              <a:rPr lang="en-US" b="1">
                <a:solidFill>
                  <a:schemeClr val="accent2"/>
                </a:solidFill>
                <a:latin typeface="Tahoma" pitchFamily="34" charset="0"/>
              </a:rPr>
              <a:t>8</a:t>
            </a:r>
          </a:p>
          <a:p>
            <a:pPr algn="ctr" eaLnBrk="0" hangingPunct="0"/>
            <a:r>
              <a:rPr lang="en-US" b="1">
                <a:solidFill>
                  <a:schemeClr val="accent2"/>
                </a:solidFill>
                <a:latin typeface="Tahoma" pitchFamily="34" charset="0"/>
              </a:rPr>
              <a:t>11</a:t>
            </a:r>
          </a:p>
          <a:p>
            <a:pPr algn="ctr" eaLnBrk="0" hangingPunct="0"/>
            <a:r>
              <a:rPr lang="en-US" b="1">
                <a:solidFill>
                  <a:schemeClr val="accent2"/>
                </a:solidFill>
                <a:latin typeface="Tahoma" pitchFamily="34" charset="0"/>
              </a:rPr>
              <a:t>22</a:t>
            </a:r>
          </a:p>
          <a:p>
            <a:pPr algn="ctr" eaLnBrk="0" hangingPunct="0"/>
            <a:r>
              <a:rPr lang="en-US" b="1">
                <a:solidFill>
                  <a:schemeClr val="accent2"/>
                </a:solidFill>
                <a:latin typeface="Tahoma" pitchFamily="34" charset="0"/>
              </a:rPr>
              <a:t>10</a:t>
            </a:r>
          </a:p>
          <a:p>
            <a:pPr algn="ctr" eaLnBrk="0" hangingPunct="0"/>
            <a:r>
              <a:rPr lang="en-US" b="1">
                <a:solidFill>
                  <a:schemeClr val="accent2"/>
                </a:solidFill>
                <a:latin typeface="Tahoma" pitchFamily="34" charset="0"/>
              </a:rPr>
              <a:t>49</a:t>
            </a:r>
          </a:p>
          <a:p>
            <a:pPr algn="ctr" eaLnBrk="0" hangingPunct="0"/>
            <a:r>
              <a:rPr lang="en-US" b="1">
                <a:solidFill>
                  <a:schemeClr val="accent2"/>
                </a:solidFill>
                <a:latin typeface="Tahoma" pitchFamily="34" charset="0"/>
              </a:rPr>
              <a:t>24</a:t>
            </a:r>
          </a:p>
          <a:p>
            <a:pPr algn="ctr" eaLnBrk="0" hangingPunct="0"/>
            <a:r>
              <a:rPr lang="en-US" b="1">
                <a:solidFill>
                  <a:schemeClr val="accent2"/>
                </a:solidFill>
                <a:latin typeface="Tahoma" pitchFamily="34" charset="0"/>
              </a:rPr>
              <a:t>54</a:t>
            </a:r>
          </a:p>
        </p:txBody>
      </p:sp>
      <p:sp>
        <p:nvSpPr>
          <p:cNvPr id="10" name="Date Placeholder 9"/>
          <p:cNvSpPr>
            <a:spLocks noGrp="1"/>
          </p:cNvSpPr>
          <p:nvPr>
            <p:ph type="dt" sz="quarter" idx="10"/>
          </p:nvPr>
        </p:nvSpPr>
        <p:spPr/>
        <p:txBody>
          <a:bodyPr/>
          <a:lstStyle/>
          <a:p>
            <a:pPr>
              <a:defRPr/>
            </a:pPr>
            <a:fld id="{1BAA435A-AD06-49E8-A618-A18E61BDBA7F}" type="datetime9">
              <a:rPr lang="en-US" smtClean="0"/>
              <a:pPr>
                <a:defRPr/>
              </a:pPr>
              <a:t>7/27/2016 9:42:19 PM</a:t>
            </a:fld>
            <a:endParaRPr lang="en-US"/>
          </a:p>
        </p:txBody>
      </p:sp>
      <p:sp>
        <p:nvSpPr>
          <p:cNvPr id="11" name="Slide Number Placeholder 10"/>
          <p:cNvSpPr>
            <a:spLocks noGrp="1"/>
          </p:cNvSpPr>
          <p:nvPr>
            <p:ph type="sldNum" sz="quarter" idx="12"/>
          </p:nvPr>
        </p:nvSpPr>
        <p:spPr/>
        <p:txBody>
          <a:bodyPr/>
          <a:lstStyle/>
          <a:p>
            <a:pPr>
              <a:defRPr/>
            </a:pPr>
            <a:fld id="{2275CD0F-8553-4608-A70E-1354C8E24B51}" type="slidenum">
              <a:rPr lang="en-US" smtClean="0"/>
              <a:pPr>
                <a:defRPr/>
              </a:pPr>
              <a:t>80</a:t>
            </a:fld>
            <a:endParaRPr lang="en-US"/>
          </a:p>
        </p:txBody>
      </p:sp>
      <p:sp>
        <p:nvSpPr>
          <p:cNvPr id="12" name="Footer Placeholder 11"/>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8" name="Rectangle 2"/>
          <p:cNvSpPr>
            <a:spLocks noChangeArrowheads="1"/>
          </p:cNvSpPr>
          <p:nvPr/>
        </p:nvSpPr>
        <p:spPr bwMode="auto">
          <a:xfrm>
            <a:off x="685800" y="152400"/>
            <a:ext cx="6870700" cy="1600200"/>
          </a:xfrm>
          <a:prstGeom prst="rect">
            <a:avLst/>
          </a:prstGeom>
          <a:noFill/>
          <a:ln w="9525">
            <a:noFill/>
            <a:miter lim="800000"/>
            <a:headEnd/>
            <a:tailEnd/>
          </a:ln>
        </p:spPr>
        <p:txBody>
          <a:bodyPr anchor="b"/>
          <a:lstStyle/>
          <a:p>
            <a:pPr algn="ctr"/>
            <a:r>
              <a:rPr lang="en-US" sz="4000" b="1">
                <a:solidFill>
                  <a:srgbClr val="FF0066"/>
                </a:solidFill>
              </a:rPr>
              <a:t>TYPES OF NON-PROBABILITY SAMPLING</a:t>
            </a:r>
          </a:p>
        </p:txBody>
      </p:sp>
      <p:sp>
        <p:nvSpPr>
          <p:cNvPr id="91139" name="Rectangle 3"/>
          <p:cNvSpPr>
            <a:spLocks noChangeArrowheads="1"/>
          </p:cNvSpPr>
          <p:nvPr/>
        </p:nvSpPr>
        <p:spPr bwMode="auto">
          <a:xfrm>
            <a:off x="685800" y="1828800"/>
            <a:ext cx="7696200" cy="3657600"/>
          </a:xfrm>
          <a:prstGeom prst="rect">
            <a:avLst/>
          </a:prstGeom>
          <a:noFill/>
          <a:ln w="9525">
            <a:noFill/>
            <a:miter lim="800000"/>
            <a:headEnd/>
            <a:tailEnd/>
          </a:ln>
        </p:spPr>
        <p:txBody>
          <a:bodyPr/>
          <a:lstStyle/>
          <a:p>
            <a:pPr marL="742950" lvl="1" indent="-285750">
              <a:spcBef>
                <a:spcPct val="20000"/>
              </a:spcBef>
            </a:pPr>
            <a:r>
              <a:rPr lang="en-US" sz="2400" b="1">
                <a:solidFill>
                  <a:schemeClr val="hlink"/>
                </a:solidFill>
              </a:rPr>
              <a:t>	  </a:t>
            </a:r>
          </a:p>
          <a:p>
            <a:pPr marL="742950" lvl="1" indent="-285750">
              <a:spcBef>
                <a:spcPct val="20000"/>
              </a:spcBef>
            </a:pPr>
            <a:r>
              <a:rPr lang="en-US" sz="2400" b="1">
                <a:solidFill>
                  <a:schemeClr val="hlink"/>
                </a:solidFill>
              </a:rPr>
              <a:t>     </a:t>
            </a:r>
            <a:r>
              <a:rPr lang="en-US" sz="3200" b="1">
                <a:solidFill>
                  <a:schemeClr val="tx2"/>
                </a:solidFill>
              </a:rPr>
              <a:t>Accidental / Convenience</a:t>
            </a:r>
            <a:r>
              <a:rPr lang="en-US" sz="3200" b="1"/>
              <a:t/>
            </a:r>
            <a:br>
              <a:rPr lang="en-US" sz="3200" b="1"/>
            </a:br>
            <a:r>
              <a:rPr lang="en-US" sz="3200" b="1"/>
              <a:t>	</a:t>
            </a:r>
            <a:r>
              <a:rPr lang="en-US" sz="3200" b="1">
                <a:solidFill>
                  <a:schemeClr val="accent2"/>
                </a:solidFill>
              </a:rPr>
              <a:t>Quota Sampling</a:t>
            </a:r>
            <a:r>
              <a:rPr lang="en-US" sz="3200" b="1"/>
              <a:t/>
            </a:r>
            <a:br>
              <a:rPr lang="en-US" sz="3200" b="1"/>
            </a:br>
            <a:r>
              <a:rPr lang="en-US" sz="3200" b="1"/>
              <a:t>	</a:t>
            </a:r>
            <a:r>
              <a:rPr lang="en-US" sz="3200" b="1">
                <a:solidFill>
                  <a:srgbClr val="CC3300"/>
                </a:solidFill>
              </a:rPr>
              <a:t>Purposive/ judgmental</a:t>
            </a:r>
            <a:r>
              <a:rPr lang="en-US" sz="3200" b="1"/>
              <a:t/>
            </a:r>
            <a:br>
              <a:rPr lang="en-US" sz="3200" b="1"/>
            </a:br>
            <a:r>
              <a:rPr lang="en-US" sz="3200" b="1"/>
              <a:t>	</a:t>
            </a:r>
            <a:r>
              <a:rPr lang="en-US" sz="3200" b="1">
                <a:solidFill>
                  <a:srgbClr val="FF00FF"/>
                </a:solidFill>
              </a:rPr>
              <a:t>Snowball Sampling</a:t>
            </a:r>
          </a:p>
        </p:txBody>
      </p:sp>
      <p:sp>
        <p:nvSpPr>
          <p:cNvPr id="4" name="Date Placeholder 3"/>
          <p:cNvSpPr>
            <a:spLocks noGrp="1"/>
          </p:cNvSpPr>
          <p:nvPr>
            <p:ph type="dt" sz="quarter" idx="10"/>
          </p:nvPr>
        </p:nvSpPr>
        <p:spPr/>
        <p:txBody>
          <a:bodyPr/>
          <a:lstStyle/>
          <a:p>
            <a:pPr>
              <a:defRPr/>
            </a:pPr>
            <a:fld id="{20FDD97A-EC71-46C4-A0B8-892F9F711EF0}" type="datetime9">
              <a:rPr lang="en-US" smtClean="0"/>
              <a:pPr>
                <a:defRPr/>
              </a:pPr>
              <a:t>7/27/2016 9:42:19 PM</a:t>
            </a:fld>
            <a:endParaRPr lang="en-US"/>
          </a:p>
        </p:txBody>
      </p:sp>
      <p:sp>
        <p:nvSpPr>
          <p:cNvPr id="5" name="Slide Number Placeholder 4"/>
          <p:cNvSpPr>
            <a:spLocks noGrp="1"/>
          </p:cNvSpPr>
          <p:nvPr>
            <p:ph type="sldNum" sz="quarter" idx="12"/>
          </p:nvPr>
        </p:nvSpPr>
        <p:spPr/>
        <p:txBody>
          <a:bodyPr/>
          <a:lstStyle/>
          <a:p>
            <a:pPr>
              <a:defRPr/>
            </a:pPr>
            <a:fld id="{B62A12AD-0214-4287-BB53-267D774561EB}" type="slidenum">
              <a:rPr lang="en-US" smtClean="0"/>
              <a:pPr>
                <a:defRPr/>
              </a:pPr>
              <a:t>81</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3" name="Rectangle 3"/>
          <p:cNvSpPr>
            <a:spLocks noGrp="1" noChangeArrowheads="1"/>
          </p:cNvSpPr>
          <p:nvPr>
            <p:ph type="body" idx="1"/>
          </p:nvPr>
        </p:nvSpPr>
        <p:spPr>
          <a:xfrm>
            <a:off x="0" y="2057400"/>
            <a:ext cx="8686800" cy="4068763"/>
          </a:xfrm>
        </p:spPr>
        <p:txBody>
          <a:bodyPr/>
          <a:lstStyle/>
          <a:p>
            <a:pPr marL="609600" indent="-609600" eaLnBrk="1" hangingPunct="1">
              <a:lnSpc>
                <a:spcPct val="90000"/>
              </a:lnSpc>
              <a:buNone/>
            </a:pPr>
            <a:r>
              <a:rPr lang="en-US" sz="2800" b="1" dirty="0" smtClean="0">
                <a:solidFill>
                  <a:srgbClr val="CC3300"/>
                </a:solidFill>
              </a:rPr>
              <a:t>DETERMINATION OF SIZE OF SAMPLE</a:t>
            </a:r>
            <a:endParaRPr lang="en-US" b="1" dirty="0" smtClean="0">
              <a:solidFill>
                <a:srgbClr val="FF0066"/>
              </a:solidFill>
            </a:endParaRPr>
          </a:p>
          <a:p>
            <a:pPr marL="609600" indent="-609600" eaLnBrk="1" hangingPunct="1">
              <a:lnSpc>
                <a:spcPct val="90000"/>
              </a:lnSpc>
            </a:pPr>
            <a:r>
              <a:rPr lang="en-US" b="1" dirty="0" smtClean="0">
                <a:solidFill>
                  <a:srgbClr val="FF0066"/>
                </a:solidFill>
              </a:rPr>
              <a:t>Common Misconceptions</a:t>
            </a:r>
          </a:p>
          <a:p>
            <a:pPr marL="990600" lvl="1" indent="-533400" eaLnBrk="1" hangingPunct="1">
              <a:lnSpc>
                <a:spcPct val="90000"/>
              </a:lnSpc>
            </a:pPr>
            <a:r>
              <a:rPr lang="en-US" b="1" dirty="0" smtClean="0">
                <a:solidFill>
                  <a:schemeClr val="accent2"/>
                </a:solidFill>
              </a:rPr>
              <a:t>The sample should be a proportion (often 5 or 10 per cent) of the population;</a:t>
            </a:r>
          </a:p>
          <a:p>
            <a:pPr marL="990600" lvl="1" indent="-533400" eaLnBrk="1" hangingPunct="1">
              <a:lnSpc>
                <a:spcPct val="90000"/>
              </a:lnSpc>
            </a:pPr>
            <a:r>
              <a:rPr lang="en-US" b="1" dirty="0" smtClean="0">
                <a:solidFill>
                  <a:srgbClr val="CC3300"/>
                </a:solidFill>
              </a:rPr>
              <a:t>The sample should total about 500;</a:t>
            </a:r>
          </a:p>
          <a:p>
            <a:pPr marL="990600" lvl="1" indent="-533400" eaLnBrk="1" hangingPunct="1">
              <a:lnSpc>
                <a:spcPct val="90000"/>
              </a:lnSpc>
            </a:pPr>
            <a:r>
              <a:rPr lang="en-US" b="1" dirty="0" smtClean="0">
                <a:solidFill>
                  <a:srgbClr val="3366FF"/>
                </a:solidFill>
              </a:rPr>
              <a:t>Any increase in the sample size will increase the precision of the sample results.</a:t>
            </a:r>
          </a:p>
          <a:p>
            <a:pPr marL="990600" lvl="1" indent="-533400" eaLnBrk="1" hangingPunct="1">
              <a:lnSpc>
                <a:spcPct val="90000"/>
              </a:lnSpc>
              <a:buFontTx/>
              <a:buNone/>
            </a:pPr>
            <a:r>
              <a:rPr lang="en-US" dirty="0" smtClean="0">
                <a:cs typeface="Arial" charset="0"/>
              </a:rPr>
              <a:t>◙    </a:t>
            </a:r>
            <a:r>
              <a:rPr lang="en-US" sz="3600" b="1" dirty="0" smtClean="0">
                <a:solidFill>
                  <a:srgbClr val="FF0066"/>
                </a:solidFill>
              </a:rPr>
              <a:t>No such rule-of-thumb method is      adequate.</a:t>
            </a:r>
          </a:p>
          <a:p>
            <a:pPr marL="990600" lvl="1" indent="-533400" eaLnBrk="1" hangingPunct="1">
              <a:lnSpc>
                <a:spcPct val="90000"/>
              </a:lnSpc>
              <a:buFontTx/>
              <a:buNone/>
            </a:pPr>
            <a:endParaRPr lang="en-US" dirty="0" smtClean="0"/>
          </a:p>
        </p:txBody>
      </p:sp>
      <p:sp>
        <p:nvSpPr>
          <p:cNvPr id="4" name="Date Placeholder 3"/>
          <p:cNvSpPr>
            <a:spLocks noGrp="1"/>
          </p:cNvSpPr>
          <p:nvPr>
            <p:ph type="dt" sz="quarter" idx="10"/>
          </p:nvPr>
        </p:nvSpPr>
        <p:spPr/>
        <p:txBody>
          <a:bodyPr/>
          <a:lstStyle/>
          <a:p>
            <a:pPr>
              <a:defRPr/>
            </a:pPr>
            <a:fld id="{632014F6-A59E-43D5-A22A-399E5A96216D}" type="datetime9">
              <a:rPr lang="en-US" smtClean="0"/>
              <a:pPr>
                <a:defRPr/>
              </a:pPr>
              <a:t>7/27/2016 9:42:19 PM</a:t>
            </a:fld>
            <a:endParaRPr lang="en-US"/>
          </a:p>
        </p:txBody>
      </p:sp>
      <p:sp>
        <p:nvSpPr>
          <p:cNvPr id="5" name="Slide Number Placeholder 4"/>
          <p:cNvSpPr>
            <a:spLocks noGrp="1"/>
          </p:cNvSpPr>
          <p:nvPr>
            <p:ph type="sldNum" sz="quarter" idx="12"/>
          </p:nvPr>
        </p:nvSpPr>
        <p:spPr/>
        <p:txBody>
          <a:bodyPr/>
          <a:lstStyle/>
          <a:p>
            <a:pPr>
              <a:defRPr/>
            </a:pPr>
            <a:fld id="{FFFD4792-9D7B-4A65-8464-581AA568FF3A}" type="slidenum">
              <a:rPr lang="en-US" smtClean="0"/>
              <a:pPr>
                <a:defRPr/>
              </a:pPr>
              <a:t>82</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457200" y="381000"/>
            <a:ext cx="8229600" cy="1143000"/>
          </a:xfrm>
        </p:spPr>
        <p:txBody>
          <a:bodyPr/>
          <a:lstStyle/>
          <a:p>
            <a:pPr eaLnBrk="1" hangingPunct="1"/>
            <a:r>
              <a:rPr lang="en-US" sz="3200" b="1" smtClean="0">
                <a:solidFill>
                  <a:srgbClr val="CC3300"/>
                </a:solidFill>
              </a:rPr>
              <a:t>DETERMINATION OF SIZE OF SAMPLE…..</a:t>
            </a:r>
          </a:p>
        </p:txBody>
      </p:sp>
      <p:sp>
        <p:nvSpPr>
          <p:cNvPr id="100355" name="Rectangle 3"/>
          <p:cNvSpPr>
            <a:spLocks noGrp="1" noChangeArrowheads="1"/>
          </p:cNvSpPr>
          <p:nvPr>
            <p:ph type="body" idx="1"/>
          </p:nvPr>
        </p:nvSpPr>
        <p:spPr>
          <a:xfrm>
            <a:off x="0" y="1600200"/>
            <a:ext cx="9144000" cy="4525963"/>
          </a:xfrm>
        </p:spPr>
        <p:txBody>
          <a:bodyPr/>
          <a:lstStyle/>
          <a:p>
            <a:pPr eaLnBrk="1" hangingPunct="1"/>
            <a:r>
              <a:rPr lang="en-US" sz="2800" b="1" u="sng" smtClean="0">
                <a:solidFill>
                  <a:schemeClr val="accent2"/>
                </a:solidFill>
              </a:rPr>
              <a:t>How large should a sample be</a:t>
            </a:r>
            <a:r>
              <a:rPr lang="en-US" sz="2800" b="1" smtClean="0">
                <a:solidFill>
                  <a:schemeClr val="accent2"/>
                </a:solidFill>
              </a:rPr>
              <a:t>?</a:t>
            </a:r>
          </a:p>
          <a:p>
            <a:pPr eaLnBrk="1" hangingPunct="1">
              <a:buFontTx/>
              <a:buNone/>
            </a:pPr>
            <a:r>
              <a:rPr lang="en-US" sz="2800" b="1" smtClean="0">
                <a:solidFill>
                  <a:srgbClr val="FF00FF"/>
                </a:solidFill>
              </a:rPr>
              <a:t>	1. The degree of accuracy required.</a:t>
            </a:r>
            <a:r>
              <a:rPr lang="en-US" sz="2800" b="1" smtClean="0">
                <a:solidFill>
                  <a:schemeClr val="tx2"/>
                </a:solidFill>
              </a:rPr>
              <a:t/>
            </a:r>
            <a:br>
              <a:rPr lang="en-US" sz="2800" b="1" smtClean="0">
                <a:solidFill>
                  <a:schemeClr val="tx2"/>
                </a:solidFill>
              </a:rPr>
            </a:br>
            <a:r>
              <a:rPr lang="en-US" sz="2800" b="1" smtClean="0">
                <a:solidFill>
                  <a:schemeClr val="tx2"/>
                </a:solidFill>
              </a:rPr>
              <a:t/>
            </a:r>
            <a:br>
              <a:rPr lang="en-US" sz="2800" b="1" smtClean="0">
                <a:solidFill>
                  <a:schemeClr val="tx2"/>
                </a:solidFill>
              </a:rPr>
            </a:br>
            <a:r>
              <a:rPr lang="en-US" sz="2800" b="1" smtClean="0">
                <a:solidFill>
                  <a:srgbClr val="CC3300"/>
                </a:solidFill>
              </a:rPr>
              <a:t>2. The degree of variability or diversity in the</a:t>
            </a:r>
          </a:p>
          <a:p>
            <a:pPr eaLnBrk="1" hangingPunct="1">
              <a:buFontTx/>
              <a:buNone/>
            </a:pPr>
            <a:r>
              <a:rPr lang="en-US" sz="2800" b="1" smtClean="0">
                <a:solidFill>
                  <a:srgbClr val="CC3300"/>
                </a:solidFill>
              </a:rPr>
              <a:t>        population. </a:t>
            </a:r>
            <a:br>
              <a:rPr lang="en-US" sz="2800" b="1" smtClean="0">
                <a:solidFill>
                  <a:srgbClr val="CC3300"/>
                </a:solidFill>
              </a:rPr>
            </a:br>
            <a:r>
              <a:rPr lang="en-US" sz="2800" b="1" smtClean="0">
                <a:solidFill>
                  <a:schemeClr val="tx2"/>
                </a:solidFill>
              </a:rPr>
              <a:t/>
            </a:r>
            <a:br>
              <a:rPr lang="en-US" sz="2800" b="1" smtClean="0">
                <a:solidFill>
                  <a:schemeClr val="tx2"/>
                </a:solidFill>
              </a:rPr>
            </a:br>
            <a:r>
              <a:rPr lang="en-US" sz="2800" b="1" smtClean="0">
                <a:solidFill>
                  <a:schemeClr val="accent2"/>
                </a:solidFill>
              </a:rPr>
              <a:t>3. The number of different variables examined</a:t>
            </a:r>
          </a:p>
          <a:p>
            <a:pPr eaLnBrk="1" hangingPunct="1">
              <a:buFontTx/>
              <a:buNone/>
            </a:pPr>
            <a:r>
              <a:rPr lang="en-US" sz="2800" b="1" smtClean="0">
                <a:solidFill>
                  <a:schemeClr val="accent2"/>
                </a:solidFill>
              </a:rPr>
              <a:t>        simultaneously in data analysis.</a:t>
            </a:r>
            <a:br>
              <a:rPr lang="en-US" sz="2800" b="1" smtClean="0">
                <a:solidFill>
                  <a:schemeClr val="accent2"/>
                </a:solidFill>
              </a:rPr>
            </a:br>
            <a:endParaRPr lang="en-US" sz="2800" b="1" smtClean="0">
              <a:solidFill>
                <a:schemeClr val="accent2"/>
              </a:solidFill>
            </a:endParaRPr>
          </a:p>
        </p:txBody>
      </p:sp>
      <p:sp>
        <p:nvSpPr>
          <p:cNvPr id="4" name="Date Placeholder 3"/>
          <p:cNvSpPr>
            <a:spLocks noGrp="1"/>
          </p:cNvSpPr>
          <p:nvPr>
            <p:ph type="dt" sz="quarter" idx="10"/>
          </p:nvPr>
        </p:nvSpPr>
        <p:spPr/>
        <p:txBody>
          <a:bodyPr/>
          <a:lstStyle/>
          <a:p>
            <a:pPr>
              <a:defRPr/>
            </a:pPr>
            <a:fld id="{141F256D-D00D-4C33-A9EB-0757DB5E324A}" type="datetime9">
              <a:rPr lang="en-US" smtClean="0"/>
              <a:pPr>
                <a:defRPr/>
              </a:pPr>
              <a:t>7/27/2016 9:42:19 PM</a:t>
            </a:fld>
            <a:endParaRPr lang="en-US"/>
          </a:p>
        </p:txBody>
      </p:sp>
      <p:sp>
        <p:nvSpPr>
          <p:cNvPr id="5" name="Slide Number Placeholder 4"/>
          <p:cNvSpPr>
            <a:spLocks noGrp="1"/>
          </p:cNvSpPr>
          <p:nvPr>
            <p:ph type="sldNum" sz="quarter" idx="12"/>
          </p:nvPr>
        </p:nvSpPr>
        <p:spPr/>
        <p:txBody>
          <a:bodyPr/>
          <a:lstStyle/>
          <a:p>
            <a:pPr>
              <a:defRPr/>
            </a:pPr>
            <a:fld id="{9F06391B-F0ED-4249-BC6C-E5AC20DA3C66}" type="slidenum">
              <a:rPr lang="en-US" smtClean="0"/>
              <a:pPr>
                <a:defRPr/>
              </a:pPr>
              <a:t>83</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ChangeArrowheads="1"/>
          </p:cNvSpPr>
          <p:nvPr/>
        </p:nvSpPr>
        <p:spPr bwMode="auto">
          <a:xfrm>
            <a:off x="381000" y="914400"/>
            <a:ext cx="8229600" cy="1143000"/>
          </a:xfrm>
          <a:prstGeom prst="rect">
            <a:avLst/>
          </a:prstGeom>
          <a:noFill/>
          <a:ln w="9525">
            <a:noFill/>
            <a:miter lim="800000"/>
            <a:headEnd/>
            <a:tailEnd/>
          </a:ln>
        </p:spPr>
        <p:txBody>
          <a:bodyPr anchor="ctr"/>
          <a:lstStyle/>
          <a:p>
            <a:pPr algn="ctr"/>
            <a:r>
              <a:rPr lang="en-US" sz="4000" b="1" dirty="0">
                <a:solidFill>
                  <a:srgbClr val="FF0066"/>
                </a:solidFill>
              </a:rPr>
              <a:t>Determination of Size of Sample</a:t>
            </a:r>
            <a:r>
              <a:rPr lang="en-US" sz="4000" dirty="0">
                <a:solidFill>
                  <a:srgbClr val="FF0066"/>
                </a:solidFill>
              </a:rPr>
              <a:t/>
            </a:r>
            <a:br>
              <a:rPr lang="en-US" sz="4000" dirty="0">
                <a:solidFill>
                  <a:srgbClr val="FF0066"/>
                </a:solidFill>
              </a:rPr>
            </a:br>
            <a:endParaRPr lang="en-US" sz="4000" dirty="0">
              <a:solidFill>
                <a:srgbClr val="FF0066"/>
              </a:solidFill>
            </a:endParaRPr>
          </a:p>
        </p:txBody>
      </p:sp>
      <p:sp>
        <p:nvSpPr>
          <p:cNvPr id="103427" name="Rectangle 3"/>
          <p:cNvSpPr>
            <a:spLocks noChangeArrowheads="1"/>
          </p:cNvSpPr>
          <p:nvPr/>
        </p:nvSpPr>
        <p:spPr bwMode="auto">
          <a:xfrm>
            <a:off x="609600" y="1752600"/>
            <a:ext cx="8229600" cy="4525963"/>
          </a:xfrm>
          <a:prstGeom prst="rect">
            <a:avLst/>
          </a:prstGeom>
          <a:noFill/>
          <a:ln w="9525">
            <a:noFill/>
            <a:miter lim="800000"/>
            <a:headEnd/>
            <a:tailEnd/>
          </a:ln>
        </p:spPr>
        <p:txBody>
          <a:bodyPr/>
          <a:lstStyle/>
          <a:p>
            <a:pPr marL="342900" indent="-342900">
              <a:lnSpc>
                <a:spcPct val="90000"/>
              </a:lnSpc>
              <a:spcBef>
                <a:spcPct val="20000"/>
              </a:spcBef>
              <a:buFontTx/>
              <a:buChar char="•"/>
            </a:pPr>
            <a:r>
              <a:rPr lang="en-US" sz="2400" b="1" dirty="0">
                <a:solidFill>
                  <a:srgbClr val="FF33CC"/>
                </a:solidFill>
              </a:rPr>
              <a:t>Statistical Method of Determination of Size of Sample</a:t>
            </a:r>
          </a:p>
          <a:p>
            <a:pPr marL="342900" indent="-342900">
              <a:lnSpc>
                <a:spcPct val="90000"/>
              </a:lnSpc>
              <a:spcBef>
                <a:spcPct val="20000"/>
              </a:spcBef>
              <a:buFontTx/>
              <a:buChar char="•"/>
            </a:pPr>
            <a:r>
              <a:rPr lang="en-US" sz="2400" b="1" dirty="0">
                <a:solidFill>
                  <a:srgbClr val="3366FF"/>
                </a:solidFill>
              </a:rPr>
              <a:t>In this method,  the size of sample is determined by the following statistical formula :</a:t>
            </a:r>
          </a:p>
          <a:p>
            <a:pPr marL="342900" indent="-342900">
              <a:lnSpc>
                <a:spcPct val="90000"/>
              </a:lnSpc>
              <a:spcBef>
                <a:spcPct val="20000"/>
              </a:spcBef>
              <a:buFontTx/>
              <a:buChar char="•"/>
            </a:pPr>
            <a:endParaRPr lang="en-US" sz="2400" b="1" dirty="0">
              <a:solidFill>
                <a:srgbClr val="3366FF"/>
              </a:solidFill>
            </a:endParaRPr>
          </a:p>
          <a:p>
            <a:pPr marL="342900" indent="-342900">
              <a:lnSpc>
                <a:spcPct val="90000"/>
              </a:lnSpc>
              <a:spcBef>
                <a:spcPct val="20000"/>
              </a:spcBef>
            </a:pPr>
            <a:r>
              <a:rPr lang="en-US" sz="2400" dirty="0"/>
              <a:t>		</a:t>
            </a:r>
            <a:r>
              <a:rPr lang="en-US" sz="2400" b="1" dirty="0">
                <a:solidFill>
                  <a:srgbClr val="CC3300"/>
                </a:solidFill>
              </a:rPr>
              <a:t>s = T  x (1-T) / </a:t>
            </a:r>
            <a:r>
              <a:rPr lang="en-US" sz="2400" b="1" dirty="0" smtClean="0">
                <a:solidFill>
                  <a:srgbClr val="CC3300"/>
                </a:solidFill>
              </a:rPr>
              <a:t>SEP</a:t>
            </a:r>
            <a:r>
              <a:rPr lang="en-US" sz="2400" b="1" baseline="30000" dirty="0" smtClean="0">
                <a:solidFill>
                  <a:srgbClr val="CC3300"/>
                </a:solidFill>
              </a:rPr>
              <a:t>2</a:t>
            </a:r>
            <a:endParaRPr lang="en-US" sz="2400" b="1" baseline="30000" dirty="0">
              <a:solidFill>
                <a:srgbClr val="CC3300"/>
              </a:solidFill>
            </a:endParaRPr>
          </a:p>
          <a:p>
            <a:pPr marL="342900" indent="-342900">
              <a:lnSpc>
                <a:spcPct val="90000"/>
              </a:lnSpc>
              <a:spcBef>
                <a:spcPct val="20000"/>
              </a:spcBef>
            </a:pPr>
            <a:endParaRPr lang="en-US" sz="2400" b="1" dirty="0">
              <a:solidFill>
                <a:srgbClr val="CC3300"/>
              </a:solidFill>
            </a:endParaRPr>
          </a:p>
          <a:p>
            <a:pPr marL="342900" indent="-342900">
              <a:lnSpc>
                <a:spcPct val="90000"/>
              </a:lnSpc>
              <a:spcBef>
                <a:spcPct val="20000"/>
              </a:spcBef>
            </a:pPr>
            <a:r>
              <a:rPr lang="en-US" sz="2400" dirty="0"/>
              <a:t>		</a:t>
            </a:r>
            <a:r>
              <a:rPr lang="en-US" sz="2400" b="1" dirty="0">
                <a:solidFill>
                  <a:srgbClr val="3366FF"/>
                </a:solidFill>
              </a:rPr>
              <a:t>Where ‘s’ is sample size, </a:t>
            </a:r>
          </a:p>
          <a:p>
            <a:pPr marL="342900" indent="-342900">
              <a:lnSpc>
                <a:spcPct val="90000"/>
              </a:lnSpc>
              <a:spcBef>
                <a:spcPct val="20000"/>
              </a:spcBef>
            </a:pPr>
            <a:r>
              <a:rPr lang="en-US" sz="2400" b="1" dirty="0">
                <a:solidFill>
                  <a:srgbClr val="3366FF"/>
                </a:solidFill>
              </a:rPr>
              <a:t>		</a:t>
            </a:r>
            <a:r>
              <a:rPr lang="en-US" sz="2400" b="1" dirty="0">
                <a:solidFill>
                  <a:srgbClr val="990000"/>
                </a:solidFill>
              </a:rPr>
              <a:t>T is the estimated proportion of a characteristic 	in the 	population, </a:t>
            </a:r>
          </a:p>
          <a:p>
            <a:pPr marL="342900" indent="-342900">
              <a:lnSpc>
                <a:spcPct val="90000"/>
              </a:lnSpc>
              <a:spcBef>
                <a:spcPct val="20000"/>
              </a:spcBef>
            </a:pPr>
            <a:r>
              <a:rPr lang="en-US" sz="2400" b="1" dirty="0">
                <a:solidFill>
                  <a:srgbClr val="990000"/>
                </a:solidFill>
              </a:rPr>
              <a:t>		</a:t>
            </a:r>
            <a:r>
              <a:rPr lang="en-US" sz="2400" b="1" dirty="0" err="1">
                <a:solidFill>
                  <a:srgbClr val="FF33CC"/>
                </a:solidFill>
              </a:rPr>
              <a:t>SEp</a:t>
            </a:r>
            <a:r>
              <a:rPr lang="en-US" sz="2400" b="1" dirty="0">
                <a:solidFill>
                  <a:srgbClr val="FF33CC"/>
                </a:solidFill>
              </a:rPr>
              <a:t> is the standard error permitted in the 	sample.</a:t>
            </a:r>
          </a:p>
          <a:p>
            <a:pPr marL="342900" indent="-342900">
              <a:lnSpc>
                <a:spcPct val="90000"/>
              </a:lnSpc>
              <a:spcBef>
                <a:spcPct val="20000"/>
              </a:spcBef>
            </a:pPr>
            <a:r>
              <a:rPr lang="en-US" sz="2400" b="1" dirty="0"/>
              <a:t>		</a:t>
            </a:r>
          </a:p>
        </p:txBody>
      </p:sp>
      <p:sp>
        <p:nvSpPr>
          <p:cNvPr id="4" name="Date Placeholder 3"/>
          <p:cNvSpPr>
            <a:spLocks noGrp="1"/>
          </p:cNvSpPr>
          <p:nvPr>
            <p:ph type="dt" sz="quarter" idx="10"/>
          </p:nvPr>
        </p:nvSpPr>
        <p:spPr/>
        <p:txBody>
          <a:bodyPr/>
          <a:lstStyle/>
          <a:p>
            <a:pPr>
              <a:defRPr/>
            </a:pPr>
            <a:fld id="{816FDF8C-48C4-4900-9F97-F42B9662994E}" type="datetime9">
              <a:rPr lang="en-US" smtClean="0"/>
              <a:pPr>
                <a:defRPr/>
              </a:pPr>
              <a:t>7/27/2016 9:42:19 PM</a:t>
            </a:fld>
            <a:endParaRPr lang="en-US"/>
          </a:p>
        </p:txBody>
      </p:sp>
      <p:sp>
        <p:nvSpPr>
          <p:cNvPr id="5" name="Slide Number Placeholder 4"/>
          <p:cNvSpPr>
            <a:spLocks noGrp="1"/>
          </p:cNvSpPr>
          <p:nvPr>
            <p:ph type="sldNum" sz="quarter" idx="12"/>
          </p:nvPr>
        </p:nvSpPr>
        <p:spPr/>
        <p:txBody>
          <a:bodyPr/>
          <a:lstStyle/>
          <a:p>
            <a:pPr>
              <a:defRPr/>
            </a:pPr>
            <a:fld id="{90AEFADA-693D-4A45-96F8-4F54E3D105E4}" type="slidenum">
              <a:rPr lang="en-US" smtClean="0"/>
              <a:pPr>
                <a:defRPr/>
              </a:pPr>
              <a:t>84</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ChangeArrowheads="1"/>
          </p:cNvSpPr>
          <p:nvPr/>
        </p:nvSpPr>
        <p:spPr bwMode="auto">
          <a:xfrm>
            <a:off x="228600" y="990600"/>
            <a:ext cx="8229600" cy="1143000"/>
          </a:xfrm>
          <a:prstGeom prst="rect">
            <a:avLst/>
          </a:prstGeom>
          <a:noFill/>
          <a:ln w="9525">
            <a:noFill/>
            <a:miter lim="800000"/>
            <a:headEnd/>
            <a:tailEnd/>
          </a:ln>
        </p:spPr>
        <p:txBody>
          <a:bodyPr anchor="ctr"/>
          <a:lstStyle/>
          <a:p>
            <a:pPr algn="ctr"/>
            <a:r>
              <a:rPr lang="en-US" sz="4000" b="1" dirty="0">
                <a:solidFill>
                  <a:srgbClr val="FF0066"/>
                </a:solidFill>
              </a:rPr>
              <a:t>Determination of Size of Sample</a:t>
            </a:r>
            <a:r>
              <a:rPr lang="en-US" sz="4000" dirty="0">
                <a:solidFill>
                  <a:srgbClr val="FF0066"/>
                </a:solidFill>
              </a:rPr>
              <a:t/>
            </a:r>
            <a:br>
              <a:rPr lang="en-US" sz="4000" dirty="0">
                <a:solidFill>
                  <a:srgbClr val="FF0066"/>
                </a:solidFill>
              </a:rPr>
            </a:br>
            <a:endParaRPr lang="en-US" sz="4000" dirty="0">
              <a:solidFill>
                <a:srgbClr val="FF0066"/>
              </a:solidFill>
            </a:endParaRPr>
          </a:p>
        </p:txBody>
      </p:sp>
      <p:sp>
        <p:nvSpPr>
          <p:cNvPr id="104451" name="Rectangle 3"/>
          <p:cNvSpPr>
            <a:spLocks noChangeArrowheads="1"/>
          </p:cNvSpPr>
          <p:nvPr/>
        </p:nvSpPr>
        <p:spPr bwMode="auto">
          <a:xfrm>
            <a:off x="609600" y="1752600"/>
            <a:ext cx="8229600" cy="4525963"/>
          </a:xfrm>
          <a:prstGeom prst="rect">
            <a:avLst/>
          </a:prstGeom>
          <a:noFill/>
          <a:ln w="9525">
            <a:noFill/>
            <a:miter lim="800000"/>
            <a:headEnd/>
            <a:tailEnd/>
          </a:ln>
        </p:spPr>
        <p:txBody>
          <a:bodyPr/>
          <a:lstStyle/>
          <a:p>
            <a:pPr marL="342900" indent="-342900">
              <a:spcBef>
                <a:spcPct val="20000"/>
              </a:spcBef>
            </a:pPr>
            <a:r>
              <a:rPr lang="en-US" sz="3200" b="1" dirty="0">
                <a:solidFill>
                  <a:srgbClr val="CC3300"/>
                </a:solidFill>
              </a:rPr>
              <a:t>Say for example, T = </a:t>
            </a:r>
            <a:r>
              <a:rPr lang="en-US" sz="3200" b="1" dirty="0" smtClean="0">
                <a:solidFill>
                  <a:srgbClr val="CC3300"/>
                </a:solidFill>
              </a:rPr>
              <a:t>.07 </a:t>
            </a:r>
            <a:r>
              <a:rPr lang="en-US" sz="3200" b="1" dirty="0">
                <a:solidFill>
                  <a:srgbClr val="CC3300"/>
                </a:solidFill>
              </a:rPr>
              <a:t>	</a:t>
            </a:r>
            <a:r>
              <a:rPr lang="en-US" sz="3200" b="1" dirty="0" err="1">
                <a:solidFill>
                  <a:srgbClr val="CC3300"/>
                </a:solidFill>
              </a:rPr>
              <a:t>SEp</a:t>
            </a:r>
            <a:r>
              <a:rPr lang="en-US" sz="3200" b="1" dirty="0">
                <a:solidFill>
                  <a:srgbClr val="CC3300"/>
                </a:solidFill>
              </a:rPr>
              <a:t> = </a:t>
            </a:r>
            <a:r>
              <a:rPr lang="en-US" sz="3200" b="1" dirty="0" smtClean="0">
                <a:solidFill>
                  <a:srgbClr val="CC3300"/>
                </a:solidFill>
              </a:rPr>
              <a:t>.025</a:t>
            </a:r>
            <a:endParaRPr lang="en-US" sz="3200" b="1" dirty="0">
              <a:solidFill>
                <a:srgbClr val="CC3300"/>
              </a:solidFill>
            </a:endParaRPr>
          </a:p>
          <a:p>
            <a:pPr marL="342900" indent="-342900">
              <a:spcBef>
                <a:spcPct val="20000"/>
              </a:spcBef>
            </a:pPr>
            <a:r>
              <a:rPr lang="en-US" sz="3200" b="1" dirty="0">
                <a:solidFill>
                  <a:srgbClr val="3366FF"/>
                </a:solidFill>
              </a:rPr>
              <a:t>Putting these values, we get ;</a:t>
            </a:r>
          </a:p>
          <a:p>
            <a:pPr marL="342900" indent="-342900">
              <a:spcBef>
                <a:spcPct val="20000"/>
              </a:spcBef>
            </a:pPr>
            <a:r>
              <a:rPr lang="en-US" sz="3200" b="1" dirty="0"/>
              <a:t>	</a:t>
            </a:r>
            <a:r>
              <a:rPr lang="en-US" sz="3200" b="1" dirty="0">
                <a:solidFill>
                  <a:srgbClr val="CC3300"/>
                </a:solidFill>
              </a:rPr>
              <a:t>s = </a:t>
            </a:r>
            <a:r>
              <a:rPr lang="en-US" sz="3200" b="1" dirty="0" smtClean="0">
                <a:solidFill>
                  <a:srgbClr val="CC3300"/>
                </a:solidFill>
              </a:rPr>
              <a:t>.07 </a:t>
            </a:r>
            <a:r>
              <a:rPr lang="en-US" sz="3200" b="1" dirty="0">
                <a:solidFill>
                  <a:srgbClr val="CC3300"/>
                </a:solidFill>
              </a:rPr>
              <a:t>x ( 1- </a:t>
            </a:r>
            <a:r>
              <a:rPr lang="en-US" sz="3200" b="1" dirty="0" smtClean="0">
                <a:solidFill>
                  <a:srgbClr val="CC3300"/>
                </a:solidFill>
              </a:rPr>
              <a:t>.07 </a:t>
            </a:r>
            <a:r>
              <a:rPr lang="en-US" sz="3200" b="1" dirty="0">
                <a:solidFill>
                  <a:srgbClr val="CC3300"/>
                </a:solidFill>
              </a:rPr>
              <a:t>) / ( </a:t>
            </a:r>
            <a:r>
              <a:rPr lang="en-US" sz="3200" b="1" dirty="0" smtClean="0">
                <a:solidFill>
                  <a:srgbClr val="CC3300"/>
                </a:solidFill>
              </a:rPr>
              <a:t>.025 </a:t>
            </a:r>
            <a:r>
              <a:rPr lang="en-US" sz="3200" b="1" dirty="0">
                <a:solidFill>
                  <a:srgbClr val="CC3300"/>
                </a:solidFill>
              </a:rPr>
              <a:t>x </a:t>
            </a:r>
            <a:r>
              <a:rPr lang="en-US" sz="3200" b="1" dirty="0" smtClean="0">
                <a:solidFill>
                  <a:srgbClr val="CC3300"/>
                </a:solidFill>
              </a:rPr>
              <a:t>.025 </a:t>
            </a:r>
            <a:r>
              <a:rPr lang="en-US" sz="3200" b="1" dirty="0">
                <a:solidFill>
                  <a:srgbClr val="CC3300"/>
                </a:solidFill>
              </a:rPr>
              <a:t>)</a:t>
            </a:r>
          </a:p>
          <a:p>
            <a:pPr marL="342900" indent="-342900">
              <a:spcBef>
                <a:spcPct val="20000"/>
              </a:spcBef>
            </a:pPr>
            <a:r>
              <a:rPr lang="en-US" sz="3200" b="1" dirty="0"/>
              <a:t>	    </a:t>
            </a:r>
            <a:r>
              <a:rPr lang="en-US" sz="3200" b="1" dirty="0">
                <a:solidFill>
                  <a:schemeClr val="tx2"/>
                </a:solidFill>
              </a:rPr>
              <a:t>= </a:t>
            </a:r>
            <a:r>
              <a:rPr lang="en-US" sz="3200" b="1" dirty="0" smtClean="0">
                <a:solidFill>
                  <a:schemeClr val="tx2"/>
                </a:solidFill>
              </a:rPr>
              <a:t>.07 * (.93 </a:t>
            </a:r>
            <a:r>
              <a:rPr lang="en-US" sz="3200" b="1" dirty="0">
                <a:solidFill>
                  <a:schemeClr val="tx2"/>
                </a:solidFill>
              </a:rPr>
              <a:t>/ </a:t>
            </a:r>
            <a:r>
              <a:rPr lang="en-US" sz="3200" b="1" dirty="0" smtClean="0">
                <a:solidFill>
                  <a:schemeClr val="tx2"/>
                </a:solidFill>
              </a:rPr>
              <a:t>.000625)</a:t>
            </a:r>
            <a:r>
              <a:rPr lang="en-US" sz="3200" b="1" dirty="0">
                <a:solidFill>
                  <a:schemeClr val="tx2"/>
                </a:solidFill>
              </a:rPr>
              <a:t>	</a:t>
            </a:r>
          </a:p>
          <a:p>
            <a:pPr marL="342900" indent="-342900">
              <a:spcBef>
                <a:spcPct val="20000"/>
              </a:spcBef>
            </a:pPr>
            <a:r>
              <a:rPr lang="en-US" sz="3200" b="1" dirty="0">
                <a:solidFill>
                  <a:schemeClr val="tx2"/>
                </a:solidFill>
              </a:rPr>
              <a:t>	    =  </a:t>
            </a:r>
            <a:r>
              <a:rPr lang="en-US" sz="3200" b="1" dirty="0" smtClean="0">
                <a:solidFill>
                  <a:schemeClr val="tx2"/>
                </a:solidFill>
              </a:rPr>
              <a:t>104</a:t>
            </a:r>
            <a:r>
              <a:rPr lang="en-US" sz="3200" b="1" dirty="0"/>
              <a:t>	   </a:t>
            </a:r>
          </a:p>
          <a:p>
            <a:pPr marL="342900" indent="-342900">
              <a:spcBef>
                <a:spcPct val="20000"/>
              </a:spcBef>
            </a:pPr>
            <a:r>
              <a:rPr lang="en-US" sz="3200" b="1" dirty="0"/>
              <a:t>	    </a:t>
            </a:r>
            <a:endParaRPr lang="en-US" sz="3200" b="1" dirty="0" smtClean="0"/>
          </a:p>
          <a:p>
            <a:pPr marL="342900" indent="-342900">
              <a:spcBef>
                <a:spcPct val="20000"/>
              </a:spcBef>
            </a:pPr>
            <a:r>
              <a:rPr lang="en-US" sz="3200" b="1" dirty="0"/>
              <a:t>	</a:t>
            </a:r>
            <a:r>
              <a:rPr lang="en-US" sz="3200" b="1" dirty="0">
                <a:solidFill>
                  <a:srgbClr val="FF0066"/>
                </a:solidFill>
              </a:rPr>
              <a:t>We get a sample size s = </a:t>
            </a:r>
            <a:r>
              <a:rPr lang="en-US" sz="3200" b="1" dirty="0" smtClean="0">
                <a:solidFill>
                  <a:srgbClr val="FF0066"/>
                </a:solidFill>
              </a:rPr>
              <a:t>104</a:t>
            </a:r>
            <a:endParaRPr lang="en-US" sz="3200" b="1" dirty="0">
              <a:solidFill>
                <a:srgbClr val="FF0066"/>
              </a:solidFill>
            </a:endParaRPr>
          </a:p>
          <a:p>
            <a:pPr marL="342900" indent="-342900">
              <a:spcBef>
                <a:spcPct val="20000"/>
              </a:spcBef>
              <a:buFontTx/>
              <a:buChar char="•"/>
            </a:pPr>
            <a:endParaRPr lang="en-US" sz="3200" b="1" dirty="0"/>
          </a:p>
        </p:txBody>
      </p:sp>
      <p:sp>
        <p:nvSpPr>
          <p:cNvPr id="4" name="Date Placeholder 3"/>
          <p:cNvSpPr>
            <a:spLocks noGrp="1"/>
          </p:cNvSpPr>
          <p:nvPr>
            <p:ph type="dt" sz="quarter" idx="10"/>
          </p:nvPr>
        </p:nvSpPr>
        <p:spPr/>
        <p:txBody>
          <a:bodyPr/>
          <a:lstStyle/>
          <a:p>
            <a:pPr>
              <a:defRPr/>
            </a:pPr>
            <a:fld id="{69482289-52DA-4FD8-8845-D7CBF6F80910}" type="datetime9">
              <a:rPr lang="en-US" smtClean="0"/>
              <a:pPr>
                <a:defRPr/>
              </a:pPr>
              <a:t>7/27/2016 9:42:19 PM</a:t>
            </a:fld>
            <a:endParaRPr lang="en-US"/>
          </a:p>
        </p:txBody>
      </p:sp>
      <p:sp>
        <p:nvSpPr>
          <p:cNvPr id="5" name="Slide Number Placeholder 4"/>
          <p:cNvSpPr>
            <a:spLocks noGrp="1"/>
          </p:cNvSpPr>
          <p:nvPr>
            <p:ph type="sldNum" sz="quarter" idx="12"/>
          </p:nvPr>
        </p:nvSpPr>
        <p:spPr/>
        <p:txBody>
          <a:bodyPr/>
          <a:lstStyle/>
          <a:p>
            <a:pPr>
              <a:defRPr/>
            </a:pPr>
            <a:fld id="{B8924ECA-7A90-4F67-9067-F03611425BB3}" type="slidenum">
              <a:rPr lang="en-US" smtClean="0"/>
              <a:pPr>
                <a:defRPr/>
              </a:pPr>
              <a:t>85</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ChangeArrowheads="1"/>
          </p:cNvSpPr>
          <p:nvPr/>
        </p:nvSpPr>
        <p:spPr bwMode="auto">
          <a:xfrm>
            <a:off x="533400" y="914400"/>
            <a:ext cx="8229600" cy="1143000"/>
          </a:xfrm>
          <a:prstGeom prst="rect">
            <a:avLst/>
          </a:prstGeom>
          <a:noFill/>
          <a:ln w="9525">
            <a:noFill/>
            <a:miter lim="800000"/>
            <a:headEnd/>
            <a:tailEnd/>
          </a:ln>
        </p:spPr>
        <p:txBody>
          <a:bodyPr anchor="ctr"/>
          <a:lstStyle/>
          <a:p>
            <a:pPr algn="ctr"/>
            <a:r>
              <a:rPr lang="en-US" sz="4000" b="1" dirty="0">
                <a:solidFill>
                  <a:srgbClr val="FF0066"/>
                </a:solidFill>
              </a:rPr>
              <a:t>Determination of Size of Sample</a:t>
            </a:r>
            <a:r>
              <a:rPr lang="en-US" sz="4000" dirty="0">
                <a:solidFill>
                  <a:srgbClr val="FF0066"/>
                </a:solidFill>
              </a:rPr>
              <a:t/>
            </a:r>
            <a:br>
              <a:rPr lang="en-US" sz="4000" dirty="0">
                <a:solidFill>
                  <a:srgbClr val="FF0066"/>
                </a:solidFill>
              </a:rPr>
            </a:br>
            <a:endParaRPr lang="en-US" sz="4000" dirty="0">
              <a:solidFill>
                <a:srgbClr val="FF0066"/>
              </a:solidFill>
            </a:endParaRPr>
          </a:p>
        </p:txBody>
      </p:sp>
      <p:sp>
        <p:nvSpPr>
          <p:cNvPr id="105475" name="Rectangle 3"/>
          <p:cNvSpPr>
            <a:spLocks noChangeArrowheads="1"/>
          </p:cNvSpPr>
          <p:nvPr/>
        </p:nvSpPr>
        <p:spPr bwMode="auto">
          <a:xfrm>
            <a:off x="609600" y="1752600"/>
            <a:ext cx="8229600" cy="4525963"/>
          </a:xfrm>
          <a:prstGeom prst="rect">
            <a:avLst/>
          </a:prstGeom>
          <a:noFill/>
          <a:ln w="9525">
            <a:noFill/>
            <a:miter lim="800000"/>
            <a:headEnd/>
            <a:tailEnd/>
          </a:ln>
        </p:spPr>
        <p:txBody>
          <a:bodyPr/>
          <a:lstStyle/>
          <a:p>
            <a:pPr marL="342900" indent="-342900">
              <a:spcBef>
                <a:spcPct val="20000"/>
              </a:spcBef>
              <a:buFontTx/>
              <a:buChar char="•"/>
            </a:pPr>
            <a:r>
              <a:rPr lang="en-US" sz="3200" b="1" dirty="0">
                <a:solidFill>
                  <a:srgbClr val="FF33CC"/>
                </a:solidFill>
              </a:rPr>
              <a:t>Let us take another example where we change  the value of </a:t>
            </a:r>
            <a:r>
              <a:rPr lang="en-US" sz="3200" b="1" dirty="0" err="1">
                <a:solidFill>
                  <a:srgbClr val="FF33CC"/>
                </a:solidFill>
              </a:rPr>
              <a:t>SEp</a:t>
            </a:r>
            <a:r>
              <a:rPr lang="en-US" sz="3200" b="1" dirty="0">
                <a:solidFill>
                  <a:srgbClr val="FF33CC"/>
                </a:solidFill>
              </a:rPr>
              <a:t> to .01	</a:t>
            </a:r>
            <a:r>
              <a:rPr lang="en-US" sz="3200" b="1" dirty="0"/>
              <a:t>		</a:t>
            </a:r>
            <a:r>
              <a:rPr lang="en-US" sz="3200" b="1" dirty="0">
                <a:solidFill>
                  <a:srgbClr val="3366FF"/>
                </a:solidFill>
              </a:rPr>
              <a:t>s = .5 x (1-.5 ) /  (.01 x .01)</a:t>
            </a:r>
          </a:p>
          <a:p>
            <a:pPr marL="342900" indent="-342900">
              <a:spcBef>
                <a:spcPct val="20000"/>
              </a:spcBef>
            </a:pPr>
            <a:r>
              <a:rPr lang="en-US" sz="3200" b="1" dirty="0"/>
              <a:t>		</a:t>
            </a:r>
            <a:r>
              <a:rPr lang="en-US" sz="3200" b="1" dirty="0">
                <a:solidFill>
                  <a:srgbClr val="FF33CC"/>
                </a:solidFill>
              </a:rPr>
              <a:t>    = .5 x .5 / .0001</a:t>
            </a:r>
          </a:p>
          <a:p>
            <a:pPr marL="342900" indent="-342900">
              <a:spcBef>
                <a:spcPct val="20000"/>
              </a:spcBef>
            </a:pPr>
            <a:r>
              <a:rPr lang="en-US" sz="3200" b="1" dirty="0"/>
              <a:t>     	     </a:t>
            </a:r>
            <a:r>
              <a:rPr lang="en-US" sz="3200" b="1" dirty="0">
                <a:solidFill>
                  <a:srgbClr val="3366FF"/>
                </a:solidFill>
              </a:rPr>
              <a:t>= .25 / .0001</a:t>
            </a:r>
          </a:p>
          <a:p>
            <a:pPr marL="342900" indent="-342900">
              <a:spcBef>
                <a:spcPct val="20000"/>
              </a:spcBef>
            </a:pPr>
            <a:r>
              <a:rPr lang="en-US" sz="3200" b="1" dirty="0"/>
              <a:t>		     </a:t>
            </a:r>
            <a:r>
              <a:rPr lang="en-US" sz="3200" b="1" dirty="0">
                <a:solidFill>
                  <a:srgbClr val="CC3300"/>
                </a:solidFill>
              </a:rPr>
              <a:t>=  2500.</a:t>
            </a:r>
          </a:p>
          <a:p>
            <a:pPr marL="342900" indent="-342900">
              <a:spcBef>
                <a:spcPct val="20000"/>
              </a:spcBef>
              <a:buFontTx/>
              <a:buChar char="•"/>
            </a:pPr>
            <a:r>
              <a:rPr lang="en-US" sz="3200" b="1" dirty="0"/>
              <a:t>	</a:t>
            </a:r>
            <a:r>
              <a:rPr lang="en-US" sz="3200" b="1" dirty="0">
                <a:solidFill>
                  <a:srgbClr val="3366FF"/>
                </a:solidFill>
              </a:rPr>
              <a:t>We get a sample size s =  2500</a:t>
            </a:r>
          </a:p>
          <a:p>
            <a:pPr marL="342900" indent="-342900">
              <a:spcBef>
                <a:spcPct val="20000"/>
              </a:spcBef>
              <a:buFontTx/>
              <a:buChar char="•"/>
            </a:pPr>
            <a:endParaRPr lang="en-US" sz="3200" b="1" dirty="0">
              <a:solidFill>
                <a:srgbClr val="3366FF"/>
              </a:solidFill>
            </a:endParaRPr>
          </a:p>
        </p:txBody>
      </p:sp>
      <p:sp>
        <p:nvSpPr>
          <p:cNvPr id="4" name="Date Placeholder 3"/>
          <p:cNvSpPr>
            <a:spLocks noGrp="1"/>
          </p:cNvSpPr>
          <p:nvPr>
            <p:ph type="dt" sz="quarter" idx="10"/>
          </p:nvPr>
        </p:nvSpPr>
        <p:spPr/>
        <p:txBody>
          <a:bodyPr/>
          <a:lstStyle/>
          <a:p>
            <a:pPr>
              <a:defRPr/>
            </a:pPr>
            <a:fld id="{BDFA322B-CEA9-4DB0-93DA-1799F2A28485}" type="datetime9">
              <a:rPr lang="en-US" smtClean="0"/>
              <a:pPr>
                <a:defRPr/>
              </a:pPr>
              <a:t>7/27/2016 9:42:19 PM</a:t>
            </a:fld>
            <a:endParaRPr lang="en-US"/>
          </a:p>
        </p:txBody>
      </p:sp>
      <p:sp>
        <p:nvSpPr>
          <p:cNvPr id="5" name="Slide Number Placeholder 4"/>
          <p:cNvSpPr>
            <a:spLocks noGrp="1"/>
          </p:cNvSpPr>
          <p:nvPr>
            <p:ph type="sldNum" sz="quarter" idx="12"/>
          </p:nvPr>
        </p:nvSpPr>
        <p:spPr/>
        <p:txBody>
          <a:bodyPr/>
          <a:lstStyle/>
          <a:p>
            <a:pPr>
              <a:defRPr/>
            </a:pPr>
            <a:fld id="{C8B5971B-3733-4901-BF58-AD85C0C97DFC}" type="slidenum">
              <a:rPr lang="en-US" smtClean="0"/>
              <a:pPr>
                <a:defRPr/>
              </a:pPr>
              <a:t>86</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498" name="Rectangle 2"/>
          <p:cNvSpPr>
            <a:spLocks noChangeArrowheads="1"/>
          </p:cNvSpPr>
          <p:nvPr/>
        </p:nvSpPr>
        <p:spPr bwMode="auto">
          <a:xfrm>
            <a:off x="609600" y="427038"/>
            <a:ext cx="8229600" cy="1143000"/>
          </a:xfrm>
          <a:prstGeom prst="rect">
            <a:avLst/>
          </a:prstGeom>
          <a:noFill/>
          <a:ln w="9525">
            <a:noFill/>
            <a:miter lim="800000"/>
            <a:headEnd/>
            <a:tailEnd/>
          </a:ln>
        </p:spPr>
        <p:txBody>
          <a:bodyPr anchor="ctr"/>
          <a:lstStyle/>
          <a:p>
            <a:pPr algn="ctr"/>
            <a:r>
              <a:rPr lang="en-US" sz="4400" b="1">
                <a:solidFill>
                  <a:schemeClr val="tx2"/>
                </a:solidFill>
              </a:rPr>
              <a:t>SIZE OF SAMPLE</a:t>
            </a:r>
          </a:p>
        </p:txBody>
      </p:sp>
      <p:sp>
        <p:nvSpPr>
          <p:cNvPr id="106499" name="Rectangle 3"/>
          <p:cNvSpPr>
            <a:spLocks noChangeArrowheads="1"/>
          </p:cNvSpPr>
          <p:nvPr/>
        </p:nvSpPr>
        <p:spPr bwMode="auto">
          <a:xfrm>
            <a:off x="609600" y="1752600"/>
            <a:ext cx="8229600" cy="4525963"/>
          </a:xfrm>
          <a:prstGeom prst="rect">
            <a:avLst/>
          </a:prstGeom>
          <a:noFill/>
          <a:ln w="9525">
            <a:noFill/>
            <a:miter lim="800000"/>
            <a:headEnd/>
            <a:tailEnd/>
          </a:ln>
        </p:spPr>
        <p:txBody>
          <a:bodyPr/>
          <a:lstStyle/>
          <a:p>
            <a:pPr marL="342900" indent="-342900">
              <a:spcBef>
                <a:spcPct val="20000"/>
              </a:spcBef>
              <a:buFontTx/>
              <a:buChar char="•"/>
            </a:pPr>
            <a:endParaRPr lang="en-US" sz="3200" b="1"/>
          </a:p>
          <a:p>
            <a:pPr marL="342900" indent="-342900">
              <a:spcBef>
                <a:spcPct val="20000"/>
              </a:spcBef>
            </a:pPr>
            <a:r>
              <a:rPr lang="en-US" sz="3200" b="1"/>
              <a:t> </a:t>
            </a:r>
          </a:p>
          <a:p>
            <a:pPr marL="342900" indent="-342900">
              <a:spcBef>
                <a:spcPct val="20000"/>
              </a:spcBef>
              <a:buFontTx/>
              <a:buChar char="•"/>
            </a:pPr>
            <a:r>
              <a:rPr lang="en-US" sz="4000" b="1">
                <a:solidFill>
                  <a:srgbClr val="FF0066"/>
                </a:solidFill>
              </a:rPr>
              <a:t>Krejcie and Morgan (1970)</a:t>
            </a:r>
            <a:r>
              <a:rPr lang="en-US" sz="4000" b="1"/>
              <a:t> </a:t>
            </a:r>
            <a:r>
              <a:rPr lang="en-US" sz="4000" b="1">
                <a:solidFill>
                  <a:schemeClr val="tx2"/>
                </a:solidFill>
              </a:rPr>
              <a:t>have prepared a table using the following formula :</a:t>
            </a:r>
          </a:p>
        </p:txBody>
      </p:sp>
      <p:sp>
        <p:nvSpPr>
          <p:cNvPr id="4" name="Date Placeholder 3"/>
          <p:cNvSpPr>
            <a:spLocks noGrp="1"/>
          </p:cNvSpPr>
          <p:nvPr>
            <p:ph type="dt" sz="quarter" idx="10"/>
          </p:nvPr>
        </p:nvSpPr>
        <p:spPr/>
        <p:txBody>
          <a:bodyPr/>
          <a:lstStyle/>
          <a:p>
            <a:pPr>
              <a:defRPr/>
            </a:pPr>
            <a:fld id="{8AE5330C-0467-41DC-B0BB-18D970BD6926}" type="datetime9">
              <a:rPr lang="en-US" smtClean="0"/>
              <a:pPr>
                <a:defRPr/>
              </a:pPr>
              <a:t>7/27/2016 9:42:19 PM</a:t>
            </a:fld>
            <a:endParaRPr lang="en-US"/>
          </a:p>
        </p:txBody>
      </p:sp>
      <p:sp>
        <p:nvSpPr>
          <p:cNvPr id="5" name="Slide Number Placeholder 4"/>
          <p:cNvSpPr>
            <a:spLocks noGrp="1"/>
          </p:cNvSpPr>
          <p:nvPr>
            <p:ph type="sldNum" sz="quarter" idx="12"/>
          </p:nvPr>
        </p:nvSpPr>
        <p:spPr/>
        <p:txBody>
          <a:bodyPr/>
          <a:lstStyle/>
          <a:p>
            <a:pPr>
              <a:defRPr/>
            </a:pPr>
            <a:fld id="{6A6DCA19-4D9D-4BC3-8C5E-A0E0F2012D20}" type="slidenum">
              <a:rPr lang="en-US" smtClean="0"/>
              <a:pPr>
                <a:defRPr/>
              </a:pPr>
              <a:t>87</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3"/>
          <p:cNvSpPr>
            <a:spLocks noChangeArrowheads="1"/>
          </p:cNvSpPr>
          <p:nvPr/>
        </p:nvSpPr>
        <p:spPr bwMode="auto">
          <a:xfrm>
            <a:off x="2163763" y="2025650"/>
            <a:ext cx="4059237" cy="793750"/>
          </a:xfrm>
          <a:prstGeom prst="rect">
            <a:avLst/>
          </a:prstGeom>
          <a:noFill/>
          <a:ln w="9525">
            <a:noFill/>
            <a:miter lim="800000"/>
            <a:headEnd/>
            <a:tailEnd/>
          </a:ln>
        </p:spPr>
        <p:txBody>
          <a:bodyPr wrap="none" anchor="ctr">
            <a:spAutoFit/>
          </a:bodyPr>
          <a:lstStyle/>
          <a:p>
            <a:r>
              <a:rPr lang="en-US" sz="2800" b="1">
                <a:cs typeface="Times New Roman" pitchFamily="18" charset="0"/>
              </a:rPr>
              <a:t>   	        </a:t>
            </a:r>
            <a:r>
              <a:rPr lang="en-US" sz="2800" b="1">
                <a:solidFill>
                  <a:schemeClr val="accent2"/>
                </a:solidFill>
                <a:cs typeface="Times New Roman" pitchFamily="18" charset="0"/>
              </a:rPr>
              <a:t>Χ</a:t>
            </a:r>
            <a:r>
              <a:rPr lang="en-US" sz="2800" b="1" baseline="30000">
                <a:solidFill>
                  <a:schemeClr val="accent2"/>
                </a:solidFill>
                <a:cs typeface="Times New Roman" pitchFamily="18" charset="0"/>
              </a:rPr>
              <a:t>2</a:t>
            </a:r>
            <a:r>
              <a:rPr lang="en-US" sz="2800" baseline="30000">
                <a:solidFill>
                  <a:schemeClr val="accent2"/>
                </a:solidFill>
                <a:cs typeface="Times New Roman" pitchFamily="18" charset="0"/>
              </a:rPr>
              <a:t>   </a:t>
            </a:r>
            <a:r>
              <a:rPr lang="en-US" sz="2800" b="1">
                <a:solidFill>
                  <a:schemeClr val="accent2"/>
                </a:solidFill>
                <a:cs typeface="Times New Roman" pitchFamily="18" charset="0"/>
              </a:rPr>
              <a:t>NP  (1- P)</a:t>
            </a:r>
            <a:endParaRPr lang="en-US" sz="1100">
              <a:solidFill>
                <a:schemeClr val="accent2"/>
              </a:solidFill>
            </a:endParaRPr>
          </a:p>
          <a:p>
            <a:pPr eaLnBrk="0" hangingPunct="0"/>
            <a:endParaRPr lang="en-US"/>
          </a:p>
        </p:txBody>
      </p:sp>
      <p:sp>
        <p:nvSpPr>
          <p:cNvPr id="107524" name="Line 4"/>
          <p:cNvSpPr>
            <a:spLocks noChangeShapeType="1"/>
          </p:cNvSpPr>
          <p:nvPr/>
        </p:nvSpPr>
        <p:spPr bwMode="auto">
          <a:xfrm>
            <a:off x="2849563" y="3000375"/>
            <a:ext cx="3771900" cy="0"/>
          </a:xfrm>
          <a:prstGeom prst="line">
            <a:avLst/>
          </a:prstGeom>
          <a:noFill/>
          <a:ln w="28575">
            <a:solidFill>
              <a:srgbClr val="000000"/>
            </a:solidFill>
            <a:round/>
            <a:headEnd/>
            <a:tailEnd/>
          </a:ln>
        </p:spPr>
        <p:txBody>
          <a:bodyPr/>
          <a:lstStyle/>
          <a:p>
            <a:endParaRPr lang="en-US"/>
          </a:p>
        </p:txBody>
      </p:sp>
      <p:sp>
        <p:nvSpPr>
          <p:cNvPr id="107525" name="Rectangle 5"/>
          <p:cNvSpPr>
            <a:spLocks noChangeArrowheads="1"/>
          </p:cNvSpPr>
          <p:nvPr/>
        </p:nvSpPr>
        <p:spPr bwMode="auto">
          <a:xfrm>
            <a:off x="2163763" y="2682875"/>
            <a:ext cx="5121275" cy="2593975"/>
          </a:xfrm>
          <a:prstGeom prst="rect">
            <a:avLst/>
          </a:prstGeom>
          <a:noFill/>
          <a:ln w="9525">
            <a:noFill/>
            <a:miter lim="800000"/>
            <a:headEnd/>
            <a:tailEnd/>
          </a:ln>
        </p:spPr>
        <p:txBody>
          <a:bodyPr wrap="none" anchor="ctr">
            <a:spAutoFit/>
          </a:bodyPr>
          <a:lstStyle/>
          <a:p>
            <a:r>
              <a:rPr lang="en-US" sz="2800" b="1" dirty="0">
                <a:solidFill>
                  <a:schemeClr val="accent2"/>
                </a:solidFill>
                <a:cs typeface="Times New Roman" pitchFamily="18" charset="0"/>
              </a:rPr>
              <a:t>s</a:t>
            </a:r>
            <a:r>
              <a:rPr lang="en-US" sz="2800" dirty="0">
                <a:solidFill>
                  <a:schemeClr val="accent2"/>
                </a:solidFill>
                <a:cs typeface="Times New Roman" pitchFamily="18" charset="0"/>
              </a:rPr>
              <a:t> </a:t>
            </a:r>
            <a:r>
              <a:rPr lang="en-US" sz="2800" b="1" dirty="0">
                <a:solidFill>
                  <a:schemeClr val="accent2"/>
                </a:solidFill>
                <a:cs typeface="Times New Roman" pitchFamily="18" charset="0"/>
              </a:rPr>
              <a:t>=   </a:t>
            </a:r>
            <a:r>
              <a:rPr lang="en-US" sz="2800" b="1" dirty="0">
                <a:cs typeface="Times New Roman" pitchFamily="18" charset="0"/>
              </a:rPr>
              <a:t>   </a:t>
            </a:r>
            <a:r>
              <a:rPr lang="en-US" sz="2800" dirty="0">
                <a:cs typeface="Times New Roman" pitchFamily="18" charset="0"/>
              </a:rPr>
              <a:t>   </a:t>
            </a:r>
            <a:endParaRPr lang="en-US" sz="1100" dirty="0"/>
          </a:p>
          <a:p>
            <a:pPr eaLnBrk="0" hangingPunct="0"/>
            <a:r>
              <a:rPr lang="en-US" sz="2800" dirty="0">
                <a:cs typeface="Times New Roman" pitchFamily="18" charset="0"/>
              </a:rPr>
              <a:t>           </a:t>
            </a:r>
            <a:r>
              <a:rPr lang="en-US" sz="2800" b="1" dirty="0">
                <a:solidFill>
                  <a:schemeClr val="accent2"/>
                </a:solidFill>
                <a:cs typeface="Times New Roman" pitchFamily="18" charset="0"/>
              </a:rPr>
              <a:t>d</a:t>
            </a:r>
            <a:r>
              <a:rPr lang="en-US" sz="2800" b="1" baseline="30000" dirty="0">
                <a:solidFill>
                  <a:schemeClr val="accent2"/>
                </a:solidFill>
                <a:cs typeface="Times New Roman" pitchFamily="18" charset="0"/>
              </a:rPr>
              <a:t>2     </a:t>
            </a:r>
            <a:r>
              <a:rPr lang="en-US" sz="2800" b="1" dirty="0">
                <a:solidFill>
                  <a:schemeClr val="accent2"/>
                </a:solidFill>
                <a:cs typeface="Times New Roman" pitchFamily="18" charset="0"/>
              </a:rPr>
              <a:t>(N-1)  + Χ</a:t>
            </a:r>
            <a:r>
              <a:rPr lang="en-US" sz="2800" b="1" baseline="30000" dirty="0">
                <a:solidFill>
                  <a:schemeClr val="accent2"/>
                </a:solidFill>
                <a:cs typeface="Times New Roman" pitchFamily="18" charset="0"/>
              </a:rPr>
              <a:t>2     </a:t>
            </a:r>
            <a:r>
              <a:rPr lang="en-US" sz="2800" b="1" dirty="0">
                <a:solidFill>
                  <a:schemeClr val="accent2"/>
                </a:solidFill>
                <a:cs typeface="Times New Roman" pitchFamily="18" charset="0"/>
              </a:rPr>
              <a:t>P (1-P)</a:t>
            </a:r>
            <a:endParaRPr lang="en-US" sz="1100" dirty="0">
              <a:solidFill>
                <a:schemeClr val="accent2"/>
              </a:solidFill>
            </a:endParaRPr>
          </a:p>
          <a:p>
            <a:pPr eaLnBrk="0" hangingPunct="0"/>
            <a:endParaRPr lang="en-US" b="1" dirty="0">
              <a:solidFill>
                <a:schemeClr val="accent2"/>
              </a:solidFill>
              <a:cs typeface="Times New Roman" pitchFamily="18" charset="0"/>
            </a:endParaRPr>
          </a:p>
          <a:p>
            <a:pPr eaLnBrk="0" hangingPunct="0"/>
            <a:r>
              <a:rPr lang="en-US" b="1" dirty="0">
                <a:solidFill>
                  <a:srgbClr val="990000"/>
                </a:solidFill>
                <a:cs typeface="Times New Roman" pitchFamily="18" charset="0"/>
              </a:rPr>
              <a:t>s   = Sample Size</a:t>
            </a:r>
            <a:endParaRPr lang="en-US" sz="1100" dirty="0">
              <a:solidFill>
                <a:srgbClr val="990000"/>
              </a:solidFill>
            </a:endParaRPr>
          </a:p>
          <a:p>
            <a:pPr eaLnBrk="0" hangingPunct="0"/>
            <a:r>
              <a:rPr lang="en-US" b="1" dirty="0">
                <a:solidFill>
                  <a:srgbClr val="990000"/>
                </a:solidFill>
                <a:cs typeface="Times New Roman" pitchFamily="18" charset="0"/>
              </a:rPr>
              <a:t>Χ</a:t>
            </a:r>
            <a:r>
              <a:rPr lang="en-US" b="1" baseline="30000" dirty="0">
                <a:solidFill>
                  <a:srgbClr val="990000"/>
                </a:solidFill>
                <a:cs typeface="Times New Roman" pitchFamily="18" charset="0"/>
              </a:rPr>
              <a:t>2  </a:t>
            </a:r>
            <a:r>
              <a:rPr lang="en-US" b="1" dirty="0">
                <a:solidFill>
                  <a:srgbClr val="990000"/>
                </a:solidFill>
                <a:cs typeface="Times New Roman" pitchFamily="18" charset="0"/>
              </a:rPr>
              <a:t>= Chi-square</a:t>
            </a:r>
            <a:endParaRPr lang="en-US" sz="1100" dirty="0">
              <a:solidFill>
                <a:srgbClr val="990000"/>
              </a:solidFill>
            </a:endParaRPr>
          </a:p>
          <a:p>
            <a:pPr eaLnBrk="0" hangingPunct="0"/>
            <a:r>
              <a:rPr lang="en-US" b="1" dirty="0">
                <a:solidFill>
                  <a:srgbClr val="990000"/>
                </a:solidFill>
                <a:cs typeface="Times New Roman" pitchFamily="18" charset="0"/>
              </a:rPr>
              <a:t>N   = Population</a:t>
            </a:r>
            <a:endParaRPr lang="en-US" sz="1100" dirty="0">
              <a:solidFill>
                <a:srgbClr val="990000"/>
              </a:solidFill>
            </a:endParaRPr>
          </a:p>
          <a:p>
            <a:pPr eaLnBrk="0" hangingPunct="0"/>
            <a:r>
              <a:rPr lang="en-US" b="1" dirty="0">
                <a:solidFill>
                  <a:srgbClr val="990000"/>
                </a:solidFill>
                <a:cs typeface="Times New Roman" pitchFamily="18" charset="0"/>
              </a:rPr>
              <a:t>P   = Population Characteristics (proportion)</a:t>
            </a:r>
            <a:endParaRPr lang="en-US" sz="1100" dirty="0">
              <a:solidFill>
                <a:srgbClr val="990000"/>
              </a:solidFill>
            </a:endParaRPr>
          </a:p>
          <a:p>
            <a:pPr eaLnBrk="0" hangingPunct="0"/>
            <a:r>
              <a:rPr lang="en-US" b="1" dirty="0">
                <a:solidFill>
                  <a:srgbClr val="990000"/>
                </a:solidFill>
                <a:cs typeface="Times New Roman" pitchFamily="18" charset="0"/>
              </a:rPr>
              <a:t>d</a:t>
            </a:r>
            <a:r>
              <a:rPr lang="en-US" b="1" baseline="30000" dirty="0">
                <a:solidFill>
                  <a:srgbClr val="990000"/>
                </a:solidFill>
                <a:cs typeface="Times New Roman" pitchFamily="18" charset="0"/>
              </a:rPr>
              <a:t>2   </a:t>
            </a:r>
            <a:r>
              <a:rPr lang="en-US" b="1" dirty="0">
                <a:solidFill>
                  <a:srgbClr val="990000"/>
                </a:solidFill>
                <a:cs typeface="Times New Roman" pitchFamily="18" charset="0"/>
              </a:rPr>
              <a:t>=  Permissible Error (Standard Error)</a:t>
            </a:r>
            <a:endParaRPr lang="en-US" dirty="0">
              <a:solidFill>
                <a:srgbClr val="990000"/>
              </a:solidFill>
            </a:endParaRPr>
          </a:p>
        </p:txBody>
      </p:sp>
      <p:sp>
        <p:nvSpPr>
          <p:cNvPr id="107526" name="Rectangle 6"/>
          <p:cNvSpPr>
            <a:spLocks noChangeArrowheads="1"/>
          </p:cNvSpPr>
          <p:nvPr/>
        </p:nvSpPr>
        <p:spPr bwMode="auto">
          <a:xfrm>
            <a:off x="609600" y="427038"/>
            <a:ext cx="8229600" cy="1143000"/>
          </a:xfrm>
          <a:prstGeom prst="rect">
            <a:avLst/>
          </a:prstGeom>
          <a:solidFill>
            <a:schemeClr val="accent1"/>
          </a:solidFill>
          <a:ln w="9525">
            <a:noFill/>
            <a:miter lim="800000"/>
            <a:headEnd/>
            <a:tailEnd/>
          </a:ln>
        </p:spPr>
        <p:txBody>
          <a:bodyPr anchor="ctr"/>
          <a:lstStyle/>
          <a:p>
            <a:pPr algn="ctr"/>
            <a:r>
              <a:rPr lang="en-US" sz="3600" b="1">
                <a:solidFill>
                  <a:schemeClr val="bg1"/>
                </a:solidFill>
              </a:rPr>
              <a:t>Formula used by </a:t>
            </a:r>
            <a:br>
              <a:rPr lang="en-US" sz="3600" b="1">
                <a:solidFill>
                  <a:schemeClr val="bg1"/>
                </a:solidFill>
              </a:rPr>
            </a:br>
            <a:r>
              <a:rPr lang="en-US" sz="3600" b="1">
                <a:solidFill>
                  <a:schemeClr val="bg1"/>
                </a:solidFill>
              </a:rPr>
              <a:t>Krejcie and Morgan</a:t>
            </a:r>
          </a:p>
        </p:txBody>
      </p:sp>
      <p:sp>
        <p:nvSpPr>
          <p:cNvPr id="7" name="Date Placeholder 6"/>
          <p:cNvSpPr>
            <a:spLocks noGrp="1"/>
          </p:cNvSpPr>
          <p:nvPr>
            <p:ph type="dt" sz="quarter" idx="10"/>
          </p:nvPr>
        </p:nvSpPr>
        <p:spPr/>
        <p:txBody>
          <a:bodyPr/>
          <a:lstStyle/>
          <a:p>
            <a:pPr>
              <a:defRPr/>
            </a:pPr>
            <a:fld id="{2EF1175C-E721-47D0-A313-D807BDC025C0}" type="datetime9">
              <a:rPr lang="en-US" smtClean="0"/>
              <a:pPr>
                <a:defRPr/>
              </a:pPr>
              <a:t>7/27/2016 9:42:19 PM</a:t>
            </a:fld>
            <a:endParaRPr lang="en-US"/>
          </a:p>
        </p:txBody>
      </p:sp>
      <p:sp>
        <p:nvSpPr>
          <p:cNvPr id="8" name="Slide Number Placeholder 7"/>
          <p:cNvSpPr>
            <a:spLocks noGrp="1"/>
          </p:cNvSpPr>
          <p:nvPr>
            <p:ph type="sldNum" sz="quarter" idx="12"/>
          </p:nvPr>
        </p:nvSpPr>
        <p:spPr/>
        <p:txBody>
          <a:bodyPr/>
          <a:lstStyle/>
          <a:p>
            <a:pPr>
              <a:defRPr/>
            </a:pPr>
            <a:fld id="{48662202-82C9-4D04-8FAD-D32881EA6B3B}" type="slidenum">
              <a:rPr lang="en-US" smtClean="0"/>
              <a:pPr>
                <a:defRPr/>
              </a:pPr>
              <a:t>88</a:t>
            </a:fld>
            <a:endParaRPr lang="en-US"/>
          </a:p>
        </p:txBody>
      </p:sp>
      <p:sp>
        <p:nvSpPr>
          <p:cNvPr id="9" name="Footer Placeholder 8"/>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body" idx="1"/>
          </p:nvPr>
        </p:nvSpPr>
        <p:spPr/>
        <p:txBody>
          <a:bodyPr/>
          <a:lstStyle/>
          <a:p>
            <a:pPr eaLnBrk="1" hangingPunct="1"/>
            <a:endParaRPr lang="en-US" smtClean="0"/>
          </a:p>
        </p:txBody>
      </p:sp>
      <p:sp>
        <p:nvSpPr>
          <p:cNvPr id="108547" name="Rectangle 3"/>
          <p:cNvSpPr>
            <a:spLocks noChangeArrowheads="1"/>
          </p:cNvSpPr>
          <p:nvPr/>
        </p:nvSpPr>
        <p:spPr bwMode="auto">
          <a:xfrm>
            <a:off x="1874838" y="271463"/>
            <a:ext cx="5432425" cy="549275"/>
          </a:xfrm>
          <a:prstGeom prst="rect">
            <a:avLst/>
          </a:prstGeom>
          <a:solidFill>
            <a:schemeClr val="accent1"/>
          </a:solidFill>
          <a:ln w="9525">
            <a:noFill/>
            <a:miter lim="800000"/>
            <a:headEnd/>
            <a:tailEnd/>
          </a:ln>
        </p:spPr>
        <p:txBody>
          <a:bodyPr wrap="none" anchor="ctr">
            <a:spAutoFit/>
          </a:bodyPr>
          <a:lstStyle/>
          <a:p>
            <a:r>
              <a:rPr lang="en-US" sz="1200" b="1">
                <a:solidFill>
                  <a:schemeClr val="bg1"/>
                </a:solidFill>
                <a:cs typeface="Times New Roman" pitchFamily="18" charset="0"/>
              </a:rPr>
              <a:t>TABLE FOR DETERMINING SAMPLE SIZE FROM A GIVEN POPULATION</a:t>
            </a:r>
            <a:endParaRPr lang="en-US" sz="1100" b="1">
              <a:solidFill>
                <a:schemeClr val="bg1"/>
              </a:solidFill>
            </a:endParaRPr>
          </a:p>
          <a:p>
            <a:pPr eaLnBrk="0" hangingPunct="0"/>
            <a:endParaRPr lang="en-US"/>
          </a:p>
        </p:txBody>
      </p:sp>
      <p:graphicFrame>
        <p:nvGraphicFramePr>
          <p:cNvPr id="37892" name="Group 4"/>
          <p:cNvGraphicFramePr>
            <a:graphicFrameLocks noGrp="1"/>
          </p:cNvGraphicFramePr>
          <p:nvPr/>
        </p:nvGraphicFramePr>
        <p:xfrm>
          <a:off x="304800" y="820738"/>
          <a:ext cx="8610600" cy="5492760"/>
        </p:xfrm>
        <a:graphic>
          <a:graphicData uri="http://schemas.openxmlformats.org/drawingml/2006/table">
            <a:tbl>
              <a:tblPr/>
              <a:tblGrid>
                <a:gridCol w="1435100"/>
                <a:gridCol w="1435100"/>
                <a:gridCol w="1435100"/>
                <a:gridCol w="1435100"/>
                <a:gridCol w="1435100"/>
                <a:gridCol w="1435100"/>
              </a:tblGrid>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accent2"/>
                          </a:solidFill>
                          <a:effectLst/>
                          <a:latin typeface="Times New Roman" pitchFamily="18" charset="0"/>
                          <a:cs typeface="Times New Roman" pitchFamily="18" charset="0"/>
                        </a:rPr>
                        <a:t>N</a:t>
                      </a:r>
                      <a:endParaRPr kumimoji="0" lang="en-US" sz="1200" b="1" i="0" u="none" strike="noStrike" cap="none" normalizeH="0" baseline="0" dirty="0" smtClean="0">
                        <a:ln>
                          <a:noFill/>
                        </a:ln>
                        <a:solidFill>
                          <a:schemeClr val="accent2"/>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accent2"/>
                          </a:solidFill>
                          <a:effectLst/>
                          <a:latin typeface="Times New Roman" pitchFamily="18" charset="0"/>
                          <a:cs typeface="Times New Roman" pitchFamily="18" charset="0"/>
                        </a:rPr>
                        <a:t>S</a:t>
                      </a:r>
                      <a:endParaRPr kumimoji="0" lang="en-US" sz="1200" b="1" i="0" u="none" strike="noStrike" cap="none" normalizeH="0" baseline="0" smtClean="0">
                        <a:ln>
                          <a:noFill/>
                        </a:ln>
                        <a:solidFill>
                          <a:schemeClr val="accent2"/>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accent2"/>
                          </a:solidFill>
                          <a:effectLst/>
                          <a:latin typeface="Times New Roman" pitchFamily="18" charset="0"/>
                          <a:cs typeface="Times New Roman" pitchFamily="18" charset="0"/>
                        </a:rPr>
                        <a:t>N</a:t>
                      </a:r>
                      <a:endParaRPr kumimoji="0" lang="en-US" sz="1200" b="1" i="0" u="none" strike="noStrike" cap="none" normalizeH="0" baseline="0" smtClean="0">
                        <a:ln>
                          <a:noFill/>
                        </a:ln>
                        <a:solidFill>
                          <a:schemeClr val="accent2"/>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accent2"/>
                          </a:solidFill>
                          <a:effectLst/>
                          <a:latin typeface="Times New Roman" pitchFamily="18" charset="0"/>
                          <a:cs typeface="Times New Roman" pitchFamily="18" charset="0"/>
                        </a:rPr>
                        <a:t>S</a:t>
                      </a:r>
                      <a:endParaRPr kumimoji="0" lang="en-US" sz="1200" b="1" i="0" u="none" strike="noStrike" cap="none" normalizeH="0" baseline="0" smtClean="0">
                        <a:ln>
                          <a:noFill/>
                        </a:ln>
                        <a:solidFill>
                          <a:schemeClr val="accent2"/>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accent2"/>
                          </a:solidFill>
                          <a:effectLst/>
                          <a:latin typeface="Times New Roman" pitchFamily="18" charset="0"/>
                          <a:cs typeface="Times New Roman" pitchFamily="18" charset="0"/>
                        </a:rPr>
                        <a:t>N</a:t>
                      </a:r>
                      <a:endParaRPr kumimoji="0" lang="en-US" sz="1200" b="1" i="0" u="none" strike="noStrike" cap="none" normalizeH="0" baseline="0" smtClean="0">
                        <a:ln>
                          <a:noFill/>
                        </a:ln>
                        <a:solidFill>
                          <a:schemeClr val="accent2"/>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accent2"/>
                          </a:solidFill>
                          <a:effectLst/>
                          <a:latin typeface="Times New Roman" pitchFamily="18" charset="0"/>
                          <a:cs typeface="Times New Roman" pitchFamily="18" charset="0"/>
                        </a:rPr>
                        <a:t>S</a:t>
                      </a:r>
                      <a:endParaRPr kumimoji="0" lang="en-US" sz="1200" b="1" i="0" u="none" strike="noStrike" cap="none" normalizeH="0" baseline="0" smtClean="0">
                        <a:ln>
                          <a:noFill/>
                        </a:ln>
                        <a:solidFill>
                          <a:schemeClr val="accent2"/>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10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10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460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210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2600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335</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20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19</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500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217</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2800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338</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28</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550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226</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3000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341</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40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36</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600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234</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3500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341</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50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44</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700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248</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4000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351</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60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52</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800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260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4500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354</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70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59</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900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269</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5000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357</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80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66</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1000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278</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6000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361</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90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73</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1200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291</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7000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361</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100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80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1300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297</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8000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367</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120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92</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1400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302</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9000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368</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140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103</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1500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306</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10000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370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160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113</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1600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310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15000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375</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180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123</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1700 </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313</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20000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377</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200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123</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1800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317</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30000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379</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250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152</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1900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320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40000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380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169</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2000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322</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50000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381</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360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186</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2200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327</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75000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382</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400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196</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2400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331</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A50021"/>
                          </a:solidFill>
                          <a:effectLst/>
                          <a:latin typeface="Times New Roman" pitchFamily="18" charset="0"/>
                          <a:cs typeface="Times New Roman" pitchFamily="18" charset="0"/>
                        </a:rPr>
                        <a:t>1000000</a:t>
                      </a:r>
                      <a:endParaRPr kumimoji="0" lang="en-US" sz="1200" b="1" i="0" u="none" strike="noStrike" cap="none" normalizeH="0" baseline="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A50021"/>
                          </a:solidFill>
                          <a:effectLst/>
                          <a:latin typeface="Times New Roman" pitchFamily="18" charset="0"/>
                          <a:cs typeface="Times New Roman" pitchFamily="18" charset="0"/>
                        </a:rPr>
                        <a:t>384</a:t>
                      </a:r>
                      <a:endParaRPr kumimoji="0" lang="en-US" sz="1200" b="1" i="0" u="none" strike="noStrike" cap="none" normalizeH="0" baseline="0" dirty="0" smtClean="0">
                        <a:ln>
                          <a:noFill/>
                        </a:ln>
                        <a:solidFill>
                          <a:srgbClr val="A5002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108697" name="Rectangle 153"/>
          <p:cNvSpPr>
            <a:spLocks noChangeArrowheads="1"/>
          </p:cNvSpPr>
          <p:nvPr/>
        </p:nvSpPr>
        <p:spPr bwMode="auto">
          <a:xfrm>
            <a:off x="1905000" y="6334125"/>
            <a:ext cx="5486400" cy="274638"/>
          </a:xfrm>
          <a:prstGeom prst="rect">
            <a:avLst/>
          </a:prstGeom>
          <a:noFill/>
          <a:ln w="9525">
            <a:noFill/>
            <a:miter lim="800000"/>
            <a:headEnd/>
            <a:tailEnd/>
          </a:ln>
        </p:spPr>
        <p:txBody>
          <a:bodyPr anchor="ctr">
            <a:spAutoFit/>
          </a:bodyPr>
          <a:lstStyle/>
          <a:p>
            <a:r>
              <a:rPr lang="en-US" sz="1200">
                <a:cs typeface="Times New Roman" pitchFamily="18" charset="0"/>
              </a:rPr>
              <a:t>             </a:t>
            </a:r>
            <a:r>
              <a:rPr lang="en-US" sz="1200" b="1">
                <a:solidFill>
                  <a:srgbClr val="A50021"/>
                </a:solidFill>
                <a:cs typeface="Times New Roman" pitchFamily="18" charset="0"/>
              </a:rPr>
              <a:t>N=Population			S=Sample Size</a:t>
            </a:r>
            <a:endParaRPr lang="en-US" b="1">
              <a:solidFill>
                <a:srgbClr val="A50021"/>
              </a:solidFill>
            </a:endParaRPr>
          </a:p>
        </p:txBody>
      </p:sp>
      <p:sp>
        <p:nvSpPr>
          <p:cNvPr id="6" name="Date Placeholder 5"/>
          <p:cNvSpPr>
            <a:spLocks noGrp="1"/>
          </p:cNvSpPr>
          <p:nvPr>
            <p:ph type="dt" sz="quarter" idx="10"/>
          </p:nvPr>
        </p:nvSpPr>
        <p:spPr/>
        <p:txBody>
          <a:bodyPr/>
          <a:lstStyle/>
          <a:p>
            <a:pPr>
              <a:defRPr/>
            </a:pPr>
            <a:fld id="{79FE1FDC-9132-4052-AE34-321D84B81CF1}" type="datetime9">
              <a:rPr lang="en-US" smtClean="0"/>
              <a:pPr>
                <a:defRPr/>
              </a:pPr>
              <a:t>7/27/2016 9:42:19 PM</a:t>
            </a:fld>
            <a:endParaRPr lang="en-US"/>
          </a:p>
        </p:txBody>
      </p:sp>
      <p:sp>
        <p:nvSpPr>
          <p:cNvPr id="7" name="Slide Number Placeholder 6"/>
          <p:cNvSpPr>
            <a:spLocks noGrp="1"/>
          </p:cNvSpPr>
          <p:nvPr>
            <p:ph type="sldNum" sz="quarter" idx="12"/>
          </p:nvPr>
        </p:nvSpPr>
        <p:spPr/>
        <p:txBody>
          <a:bodyPr/>
          <a:lstStyle/>
          <a:p>
            <a:pPr>
              <a:defRPr/>
            </a:pPr>
            <a:fld id="{3B571749-E21B-42F0-AB0F-E5A6CA79199E}" type="slidenum">
              <a:rPr lang="en-US" smtClean="0"/>
              <a:pPr>
                <a:defRPr/>
              </a:pPr>
              <a:t>89</a:t>
            </a:fld>
            <a:endParaRPr lang="en-US"/>
          </a:p>
        </p:txBody>
      </p:sp>
      <p:sp>
        <p:nvSpPr>
          <p:cNvPr id="8" name="Footer Placeholder 7"/>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381000"/>
            <a:ext cx="8229600" cy="762000"/>
          </a:xfrm>
        </p:spPr>
        <p:txBody>
          <a:bodyPr/>
          <a:lstStyle/>
          <a:p>
            <a:pPr algn="ctr" eaLnBrk="1" hangingPunct="1"/>
            <a:r>
              <a:rPr lang="en-US" sz="4400" b="1" dirty="0" smtClean="0">
                <a:solidFill>
                  <a:srgbClr val="CC3300"/>
                </a:solidFill>
              </a:rPr>
              <a:t>Meaning and importance</a:t>
            </a:r>
          </a:p>
        </p:txBody>
      </p:sp>
      <p:sp>
        <p:nvSpPr>
          <p:cNvPr id="45059" name="Rectangle 3"/>
          <p:cNvSpPr>
            <a:spLocks noGrp="1" noChangeArrowheads="1"/>
          </p:cNvSpPr>
          <p:nvPr>
            <p:ph type="body" idx="1"/>
          </p:nvPr>
        </p:nvSpPr>
        <p:spPr>
          <a:xfrm>
            <a:off x="457200" y="1219200"/>
            <a:ext cx="8229600" cy="5181600"/>
          </a:xfrm>
        </p:spPr>
        <p:txBody>
          <a:bodyPr/>
          <a:lstStyle/>
          <a:p>
            <a:pPr eaLnBrk="1" hangingPunct="1"/>
            <a:r>
              <a:rPr lang="en-US" sz="2800" b="1" dirty="0" smtClean="0">
                <a:solidFill>
                  <a:srgbClr val="0066FF"/>
                </a:solidFill>
              </a:rPr>
              <a:t>A research design is a “Blue Print” of Research.</a:t>
            </a:r>
          </a:p>
          <a:p>
            <a:pPr eaLnBrk="1" hangingPunct="1"/>
            <a:r>
              <a:rPr lang="en-US" sz="2800" b="1" dirty="0" smtClean="0">
                <a:solidFill>
                  <a:srgbClr val="008000"/>
                </a:solidFill>
              </a:rPr>
              <a:t>Research design outlines how the research will be carried out. </a:t>
            </a:r>
          </a:p>
          <a:p>
            <a:pPr eaLnBrk="1" hangingPunct="1"/>
            <a:r>
              <a:rPr lang="en-US" sz="2800" b="1" dirty="0" smtClean="0">
                <a:solidFill>
                  <a:srgbClr val="FF0000"/>
                </a:solidFill>
              </a:rPr>
              <a:t>It addresses itself to certain key issues involved in carrying out the research.</a:t>
            </a:r>
            <a:r>
              <a:rPr lang="en-US" sz="2800" dirty="0" smtClean="0">
                <a:solidFill>
                  <a:srgbClr val="FF0000"/>
                </a:solidFill>
              </a:rPr>
              <a:t> </a:t>
            </a:r>
          </a:p>
          <a:p>
            <a:pPr eaLnBrk="1" hangingPunct="1"/>
            <a:r>
              <a:rPr lang="en-US" sz="2800" b="1" dirty="0" smtClean="0">
                <a:solidFill>
                  <a:srgbClr val="0066FF"/>
                </a:solidFill>
              </a:rPr>
              <a:t>Various research  designs can be </a:t>
            </a:r>
            <a:r>
              <a:rPr lang="en-US" sz="2800" b="1" dirty="0" err="1" smtClean="0">
                <a:solidFill>
                  <a:srgbClr val="0066FF"/>
                </a:solidFill>
              </a:rPr>
              <a:t>categorised</a:t>
            </a:r>
            <a:r>
              <a:rPr lang="en-US" sz="2800" b="1" dirty="0" smtClean="0">
                <a:solidFill>
                  <a:srgbClr val="0066FF"/>
                </a:solidFill>
              </a:rPr>
              <a:t> into two groups </a:t>
            </a:r>
          </a:p>
          <a:p>
            <a:pPr eaLnBrk="1" hangingPunct="1"/>
            <a:r>
              <a:rPr lang="en-US" sz="2800" b="1" dirty="0" smtClean="0">
                <a:solidFill>
                  <a:srgbClr val="FF0066"/>
                </a:solidFill>
              </a:rPr>
              <a:t>(1) Quantitative</a:t>
            </a:r>
          </a:p>
          <a:p>
            <a:pPr eaLnBrk="1" hangingPunct="1"/>
            <a:r>
              <a:rPr lang="en-US" sz="2800" b="1" dirty="0" smtClean="0">
                <a:solidFill>
                  <a:schemeClr val="tx2"/>
                </a:solidFill>
              </a:rPr>
              <a:t>(2) Qualitative</a:t>
            </a:r>
          </a:p>
          <a:p>
            <a:pPr eaLnBrk="1" hangingPunct="1"/>
            <a:endParaRPr lang="en-US" sz="2800" dirty="0" smtClean="0">
              <a:solidFill>
                <a:srgbClr val="FF0000"/>
              </a:solidFill>
            </a:endParaRPr>
          </a:p>
        </p:txBody>
      </p:sp>
      <p:sp>
        <p:nvSpPr>
          <p:cNvPr id="4" name="Date Placeholder 3"/>
          <p:cNvSpPr>
            <a:spLocks noGrp="1"/>
          </p:cNvSpPr>
          <p:nvPr>
            <p:ph type="dt" sz="quarter" idx="10"/>
          </p:nvPr>
        </p:nvSpPr>
        <p:spPr/>
        <p:txBody>
          <a:bodyPr/>
          <a:lstStyle/>
          <a:p>
            <a:pPr>
              <a:defRPr/>
            </a:pPr>
            <a:fld id="{C6FCEEEF-D455-4C50-B7EC-D3BB3D4A0909}" type="datetime9">
              <a:rPr lang="en-US" smtClean="0"/>
              <a:pPr>
                <a:defRPr/>
              </a:pPr>
              <a:t>7/27/2016 9:42:12 PM</a:t>
            </a:fld>
            <a:endParaRPr lang="en-US"/>
          </a:p>
        </p:txBody>
      </p:sp>
      <p:sp>
        <p:nvSpPr>
          <p:cNvPr id="5" name="Slide Number Placeholder 4"/>
          <p:cNvSpPr>
            <a:spLocks noGrp="1"/>
          </p:cNvSpPr>
          <p:nvPr>
            <p:ph type="sldNum" sz="quarter" idx="12"/>
          </p:nvPr>
        </p:nvSpPr>
        <p:spPr/>
        <p:txBody>
          <a:bodyPr/>
          <a:lstStyle/>
          <a:p>
            <a:pPr>
              <a:defRPr/>
            </a:pPr>
            <a:fld id="{F8B50098-DBDB-4FB5-BE1E-4D04425F20F1}" type="slidenum">
              <a:rPr lang="en-US" smtClean="0"/>
              <a:pPr>
                <a:defRPr/>
              </a:pPr>
              <a:t>9</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457200" y="228600"/>
            <a:ext cx="8229600" cy="1143000"/>
          </a:xfrm>
        </p:spPr>
        <p:txBody>
          <a:bodyPr/>
          <a:lstStyle/>
          <a:p>
            <a:pPr algn="ctr" eaLnBrk="1" hangingPunct="1"/>
            <a:r>
              <a:rPr lang="en-US" b="1" dirty="0" smtClean="0">
                <a:solidFill>
                  <a:schemeClr val="accent1"/>
                </a:solidFill>
              </a:rPr>
              <a:t>SIZE OF SAMPLE……</a:t>
            </a:r>
          </a:p>
        </p:txBody>
      </p:sp>
      <p:sp>
        <p:nvSpPr>
          <p:cNvPr id="109571" name="Rectangle 3"/>
          <p:cNvSpPr>
            <a:spLocks noGrp="1" noChangeArrowheads="1"/>
          </p:cNvSpPr>
          <p:nvPr>
            <p:ph type="body" idx="1"/>
          </p:nvPr>
        </p:nvSpPr>
        <p:spPr>
          <a:xfrm>
            <a:off x="0" y="1295400"/>
            <a:ext cx="9144000" cy="5562600"/>
          </a:xfrm>
        </p:spPr>
        <p:txBody>
          <a:bodyPr/>
          <a:lstStyle/>
          <a:p>
            <a:pPr marL="533400" indent="-533400" eaLnBrk="1" hangingPunct="1"/>
            <a:r>
              <a:rPr lang="en-US" b="1" dirty="0" smtClean="0">
                <a:solidFill>
                  <a:srgbClr val="FF0066"/>
                </a:solidFill>
              </a:rPr>
              <a:t>In practice, decision concerning the sample size are more complicated.</a:t>
            </a:r>
          </a:p>
          <a:p>
            <a:pPr marL="533400" indent="-533400" eaLnBrk="1" hangingPunct="1">
              <a:buFontTx/>
              <a:buAutoNum type="arabicPeriod"/>
            </a:pPr>
            <a:r>
              <a:rPr lang="en-US" sz="2800" b="1" dirty="0" smtClean="0">
                <a:solidFill>
                  <a:schemeClr val="accent2"/>
                </a:solidFill>
              </a:rPr>
              <a:t>Researchers have to decide how precise they want their sample results to be, that is how large  a standard error they can tolerate.</a:t>
            </a:r>
          </a:p>
          <a:p>
            <a:pPr marL="533400" indent="-533400" eaLnBrk="1" hangingPunct="1">
              <a:buFontTx/>
              <a:buAutoNum type="arabicPeriod"/>
            </a:pPr>
            <a:r>
              <a:rPr lang="en-US" sz="2800" b="1" dirty="0" smtClean="0">
                <a:solidFill>
                  <a:srgbClr val="990000"/>
                </a:solidFill>
              </a:rPr>
              <a:t>The decision on a sample size is also governed by the way; </a:t>
            </a:r>
            <a:r>
              <a:rPr lang="en-US" sz="2800" b="1" dirty="0" err="1" smtClean="0">
                <a:solidFill>
                  <a:srgbClr val="990000"/>
                </a:solidFill>
              </a:rPr>
              <a:t>bivariate</a:t>
            </a:r>
            <a:r>
              <a:rPr lang="en-US" sz="2800" b="1" dirty="0" smtClean="0">
                <a:solidFill>
                  <a:srgbClr val="990000"/>
                </a:solidFill>
              </a:rPr>
              <a:t> or </a:t>
            </a:r>
            <a:r>
              <a:rPr lang="en-US" sz="2800" b="1" dirty="0" err="1" smtClean="0">
                <a:solidFill>
                  <a:srgbClr val="990000"/>
                </a:solidFill>
              </a:rPr>
              <a:t>trivariate</a:t>
            </a:r>
            <a:r>
              <a:rPr lang="en-US" sz="2800" b="1" dirty="0" smtClean="0">
                <a:solidFill>
                  <a:srgbClr val="990000"/>
                </a:solidFill>
              </a:rPr>
              <a:t>, the results are to be </a:t>
            </a:r>
            <a:r>
              <a:rPr lang="en-US" sz="2800" b="1" dirty="0" err="1" smtClean="0">
                <a:solidFill>
                  <a:srgbClr val="990000"/>
                </a:solidFill>
              </a:rPr>
              <a:t>analysed</a:t>
            </a:r>
            <a:r>
              <a:rPr lang="en-US" sz="2800" b="1" dirty="0" smtClean="0">
                <a:solidFill>
                  <a:srgbClr val="990000"/>
                </a:solidFill>
              </a:rPr>
              <a:t>.</a:t>
            </a:r>
          </a:p>
        </p:txBody>
      </p:sp>
      <p:sp>
        <p:nvSpPr>
          <p:cNvPr id="4" name="Date Placeholder 3"/>
          <p:cNvSpPr>
            <a:spLocks noGrp="1"/>
          </p:cNvSpPr>
          <p:nvPr>
            <p:ph type="dt" sz="quarter" idx="10"/>
          </p:nvPr>
        </p:nvSpPr>
        <p:spPr/>
        <p:txBody>
          <a:bodyPr/>
          <a:lstStyle/>
          <a:p>
            <a:pPr>
              <a:defRPr/>
            </a:pPr>
            <a:fld id="{2F6BFA1A-E0DD-4C77-B572-3A747684A80C}" type="datetime9">
              <a:rPr lang="en-US" smtClean="0"/>
              <a:pPr>
                <a:defRPr/>
              </a:pPr>
              <a:t>7/27/2016 9:42:19 PM</a:t>
            </a:fld>
            <a:endParaRPr lang="en-US"/>
          </a:p>
        </p:txBody>
      </p:sp>
      <p:sp>
        <p:nvSpPr>
          <p:cNvPr id="5" name="Slide Number Placeholder 4"/>
          <p:cNvSpPr>
            <a:spLocks noGrp="1"/>
          </p:cNvSpPr>
          <p:nvPr>
            <p:ph type="sldNum" sz="quarter" idx="12"/>
          </p:nvPr>
        </p:nvSpPr>
        <p:spPr/>
        <p:txBody>
          <a:bodyPr/>
          <a:lstStyle/>
          <a:p>
            <a:pPr>
              <a:defRPr/>
            </a:pPr>
            <a:fld id="{B08912B7-69D9-4B00-8C3C-812C0AA2AB25}" type="slidenum">
              <a:rPr lang="en-US" smtClean="0"/>
              <a:pPr>
                <a:defRPr/>
              </a:pPr>
              <a:t>90</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pPr eaLnBrk="1" hangingPunct="1"/>
            <a:r>
              <a:rPr lang="en-US" b="1" smtClean="0">
                <a:solidFill>
                  <a:schemeClr val="accent1"/>
                </a:solidFill>
              </a:rPr>
              <a:t>SIZE OF SAMPLE……</a:t>
            </a:r>
          </a:p>
        </p:txBody>
      </p:sp>
      <p:sp>
        <p:nvSpPr>
          <p:cNvPr id="110595" name="Rectangle 3"/>
          <p:cNvSpPr>
            <a:spLocks noGrp="1" noChangeArrowheads="1"/>
          </p:cNvSpPr>
          <p:nvPr>
            <p:ph type="body" idx="1"/>
          </p:nvPr>
        </p:nvSpPr>
        <p:spPr/>
        <p:txBody>
          <a:bodyPr/>
          <a:lstStyle/>
          <a:p>
            <a:pPr marL="609600" indent="-609600" eaLnBrk="1" hangingPunct="1">
              <a:lnSpc>
                <a:spcPct val="90000"/>
              </a:lnSpc>
              <a:buFontTx/>
              <a:buNone/>
            </a:pPr>
            <a:r>
              <a:rPr lang="en-US" b="1" dirty="0" smtClean="0">
                <a:solidFill>
                  <a:srgbClr val="FF33CC"/>
                </a:solidFill>
              </a:rPr>
              <a:t>3.	If more than one variable is to be studied , a sample that is adequate for one variable may be unsatisfactory for another.</a:t>
            </a:r>
          </a:p>
          <a:p>
            <a:pPr marL="609600" indent="-609600" eaLnBrk="1" hangingPunct="1">
              <a:lnSpc>
                <a:spcPct val="90000"/>
              </a:lnSpc>
              <a:buFontTx/>
              <a:buNone/>
            </a:pPr>
            <a:r>
              <a:rPr lang="en-US" b="1" dirty="0" smtClean="0">
                <a:solidFill>
                  <a:schemeClr val="accent2"/>
                </a:solidFill>
              </a:rPr>
              <a:t>4.	In order to use a formula one needs an estimate of population standard deviation (standard error) which leads only to rough estimate of the required sample size.</a:t>
            </a:r>
          </a:p>
          <a:p>
            <a:pPr marL="609600" indent="-609600" eaLnBrk="1" hangingPunct="1">
              <a:lnSpc>
                <a:spcPct val="90000"/>
              </a:lnSpc>
            </a:pPr>
            <a:endParaRPr lang="en-US" dirty="0" smtClean="0"/>
          </a:p>
        </p:txBody>
      </p:sp>
      <p:sp>
        <p:nvSpPr>
          <p:cNvPr id="4" name="Date Placeholder 3"/>
          <p:cNvSpPr>
            <a:spLocks noGrp="1"/>
          </p:cNvSpPr>
          <p:nvPr>
            <p:ph type="dt" sz="quarter" idx="10"/>
          </p:nvPr>
        </p:nvSpPr>
        <p:spPr/>
        <p:txBody>
          <a:bodyPr/>
          <a:lstStyle/>
          <a:p>
            <a:pPr>
              <a:defRPr/>
            </a:pPr>
            <a:fld id="{1CC27AAC-A22D-40A2-B676-1332E461E5E0}" type="datetime9">
              <a:rPr lang="en-US" smtClean="0"/>
              <a:pPr>
                <a:defRPr/>
              </a:pPr>
              <a:t>7/27/2016 9:42:19 PM</a:t>
            </a:fld>
            <a:endParaRPr lang="en-US"/>
          </a:p>
        </p:txBody>
      </p:sp>
      <p:sp>
        <p:nvSpPr>
          <p:cNvPr id="5" name="Slide Number Placeholder 4"/>
          <p:cNvSpPr>
            <a:spLocks noGrp="1"/>
          </p:cNvSpPr>
          <p:nvPr>
            <p:ph type="sldNum" sz="quarter" idx="12"/>
          </p:nvPr>
        </p:nvSpPr>
        <p:spPr/>
        <p:txBody>
          <a:bodyPr/>
          <a:lstStyle/>
          <a:p>
            <a:pPr>
              <a:defRPr/>
            </a:pPr>
            <a:fld id="{5CAE477C-3E88-4E7A-AAA5-5CB6505D638D}" type="slidenum">
              <a:rPr lang="en-US" smtClean="0"/>
              <a:pPr>
                <a:defRPr/>
              </a:pPr>
              <a:t>91</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762000" y="381000"/>
            <a:ext cx="7772400" cy="1143000"/>
          </a:xfrm>
          <a:prstGeom prst="rect">
            <a:avLst/>
          </a:prstGeom>
          <a:noFill/>
          <a:ln w="9525">
            <a:noFill/>
            <a:miter lim="800000"/>
            <a:headEnd/>
            <a:tailEnd/>
          </a:ln>
        </p:spPr>
        <p:txBody>
          <a:bodyPr anchor="ctr"/>
          <a:lstStyle/>
          <a:p>
            <a:pPr algn="ctr"/>
            <a:r>
              <a:rPr lang="en-US" sz="4000" b="1" dirty="0" smtClean="0">
                <a:solidFill>
                  <a:srgbClr val="FF0066"/>
                </a:solidFill>
                <a:effectLst>
                  <a:outerShdw blurRad="38100" dist="38100" dir="2700000" algn="tl">
                    <a:srgbClr val="000000">
                      <a:alpha val="43137"/>
                    </a:srgbClr>
                  </a:outerShdw>
                </a:effectLst>
              </a:rPr>
              <a:t>SAMPLING ERRORS</a:t>
            </a:r>
            <a:endParaRPr lang="en-US" sz="4000" dirty="0">
              <a:solidFill>
                <a:schemeClr val="tx2"/>
              </a:solidFill>
              <a:effectLst>
                <a:outerShdw blurRad="38100" dist="38100" dir="2700000" algn="tl">
                  <a:srgbClr val="000000">
                    <a:alpha val="43137"/>
                  </a:srgbClr>
                </a:outerShdw>
              </a:effectLst>
            </a:endParaRPr>
          </a:p>
        </p:txBody>
      </p:sp>
      <p:sp>
        <p:nvSpPr>
          <p:cNvPr id="28675" name="Rectangle 3"/>
          <p:cNvSpPr>
            <a:spLocks noChangeArrowheads="1"/>
          </p:cNvSpPr>
          <p:nvPr/>
        </p:nvSpPr>
        <p:spPr bwMode="auto">
          <a:xfrm>
            <a:off x="762000" y="1600200"/>
            <a:ext cx="7772400" cy="4495800"/>
          </a:xfrm>
          <a:prstGeom prst="rect">
            <a:avLst/>
          </a:prstGeom>
          <a:noFill/>
          <a:ln w="9525">
            <a:noFill/>
            <a:miter lim="800000"/>
            <a:headEnd/>
            <a:tailEnd/>
          </a:ln>
        </p:spPr>
        <p:txBody>
          <a:bodyPr/>
          <a:lstStyle/>
          <a:p>
            <a:pPr marL="342900" indent="-342900">
              <a:spcBef>
                <a:spcPct val="20000"/>
              </a:spcBef>
              <a:buFontTx/>
              <a:buChar char="•"/>
            </a:pPr>
            <a:r>
              <a:rPr lang="en-US" sz="2800" b="1" i="1" dirty="0" smtClean="0">
                <a:solidFill>
                  <a:srgbClr val="FF33CC"/>
                </a:solidFill>
              </a:rPr>
              <a:t>Type I errors:</a:t>
            </a:r>
            <a:r>
              <a:rPr lang="en-US" sz="2800" b="1" dirty="0" smtClean="0">
                <a:solidFill>
                  <a:schemeClr val="tx2"/>
                </a:solidFill>
              </a:rPr>
              <a:t> populations are found to be different when in fact they are alike – rejection of a good null hypothesis (H</a:t>
            </a:r>
            <a:r>
              <a:rPr lang="en-US" sz="2800" b="1" baseline="-25000" dirty="0" smtClean="0">
                <a:solidFill>
                  <a:schemeClr val="tx2"/>
                </a:solidFill>
              </a:rPr>
              <a:t>o</a:t>
            </a:r>
            <a:r>
              <a:rPr lang="en-US" sz="2800" b="1" dirty="0" smtClean="0">
                <a:solidFill>
                  <a:schemeClr val="tx2"/>
                </a:solidFill>
              </a:rPr>
              <a:t>)</a:t>
            </a:r>
          </a:p>
          <a:p>
            <a:pPr marL="342900" indent="-342900">
              <a:spcBef>
                <a:spcPct val="20000"/>
              </a:spcBef>
              <a:buFontTx/>
              <a:buChar char="•"/>
            </a:pPr>
            <a:r>
              <a:rPr lang="en-US" sz="2800" b="1" i="1" dirty="0" smtClean="0">
                <a:solidFill>
                  <a:srgbClr val="FF33CC"/>
                </a:solidFill>
              </a:rPr>
              <a:t>Type II errors: </a:t>
            </a:r>
            <a:r>
              <a:rPr lang="en-US" sz="2800" b="1" dirty="0" smtClean="0">
                <a:solidFill>
                  <a:schemeClr val="tx2"/>
                </a:solidFill>
              </a:rPr>
              <a:t>populations are found alike when in fact they differ – acceptance of a wrong null hypothesis (H</a:t>
            </a:r>
            <a:r>
              <a:rPr lang="en-US" sz="2800" b="1" baseline="-25000" dirty="0" smtClean="0">
                <a:solidFill>
                  <a:schemeClr val="tx2"/>
                </a:solidFill>
              </a:rPr>
              <a:t>1</a:t>
            </a:r>
            <a:r>
              <a:rPr lang="en-US" sz="2800" b="1" dirty="0" smtClean="0">
                <a:solidFill>
                  <a:schemeClr val="tx2"/>
                </a:solidFill>
              </a:rPr>
              <a:t>) </a:t>
            </a:r>
            <a:r>
              <a:rPr lang="en-US" sz="2800" b="1" dirty="0" smtClean="0">
                <a:solidFill>
                  <a:srgbClr val="FF33CC"/>
                </a:solidFill>
              </a:rPr>
              <a:t>(</a:t>
            </a:r>
            <a:r>
              <a:rPr lang="en-US" sz="2800" b="1" dirty="0" err="1" smtClean="0">
                <a:solidFill>
                  <a:srgbClr val="FF33CC"/>
                </a:solidFill>
              </a:rPr>
              <a:t>Lal</a:t>
            </a:r>
            <a:r>
              <a:rPr lang="en-US" sz="2800" b="1" dirty="0" smtClean="0">
                <a:solidFill>
                  <a:srgbClr val="FF33CC"/>
                </a:solidFill>
              </a:rPr>
              <a:t> Das, 2000:35-37)</a:t>
            </a:r>
          </a:p>
        </p:txBody>
      </p:sp>
      <p:sp>
        <p:nvSpPr>
          <p:cNvPr id="4" name="Date Placeholder 3"/>
          <p:cNvSpPr>
            <a:spLocks noGrp="1"/>
          </p:cNvSpPr>
          <p:nvPr>
            <p:ph type="dt" sz="quarter" idx="10"/>
          </p:nvPr>
        </p:nvSpPr>
        <p:spPr/>
        <p:txBody>
          <a:bodyPr/>
          <a:lstStyle/>
          <a:p>
            <a:pPr>
              <a:defRPr/>
            </a:pPr>
            <a:fld id="{13947284-BD9B-4568-AC84-8F314EE8E102}" type="datetime9">
              <a:rPr lang="en-US" smtClean="0"/>
              <a:pPr>
                <a:defRPr/>
              </a:pPr>
              <a:t>7/27/2016 9:42:19 PM</a:t>
            </a:fld>
            <a:endParaRPr lang="en-US"/>
          </a:p>
        </p:txBody>
      </p:sp>
      <p:sp>
        <p:nvSpPr>
          <p:cNvPr id="5" name="Slide Number Placeholder 4"/>
          <p:cNvSpPr>
            <a:spLocks noGrp="1"/>
          </p:cNvSpPr>
          <p:nvPr>
            <p:ph type="sldNum" sz="quarter" idx="12"/>
          </p:nvPr>
        </p:nvSpPr>
        <p:spPr/>
        <p:txBody>
          <a:bodyPr/>
          <a:lstStyle/>
          <a:p>
            <a:pPr>
              <a:defRPr/>
            </a:pPr>
            <a:fld id="{BE0E5A3B-3456-4407-AF2E-6E959F3A1732}" type="slidenum">
              <a:rPr lang="en-US" smtClean="0"/>
              <a:pPr>
                <a:defRPr/>
              </a:pPr>
              <a:t>92</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ChangeArrowheads="1"/>
          </p:cNvSpPr>
          <p:nvPr/>
        </p:nvSpPr>
        <p:spPr bwMode="auto">
          <a:xfrm>
            <a:off x="381000" y="381000"/>
            <a:ext cx="8229600" cy="1143000"/>
          </a:xfrm>
          <a:prstGeom prst="rect">
            <a:avLst/>
          </a:prstGeom>
          <a:noFill/>
          <a:ln w="9525">
            <a:noFill/>
            <a:miter lim="800000"/>
            <a:headEnd/>
            <a:tailEnd/>
          </a:ln>
        </p:spPr>
        <p:txBody>
          <a:bodyPr anchor="ctr"/>
          <a:lstStyle/>
          <a:p>
            <a:pPr algn="ctr"/>
            <a:r>
              <a:rPr lang="en-US" sz="4000" b="1" dirty="0" smtClean="0">
                <a:solidFill>
                  <a:srgbClr val="FF0000"/>
                </a:solidFill>
              </a:rPr>
              <a:t>Reference</a:t>
            </a:r>
            <a:endParaRPr lang="en-US" sz="4000" b="1" dirty="0">
              <a:solidFill>
                <a:srgbClr val="FF0000"/>
              </a:solidFill>
            </a:endParaRPr>
          </a:p>
        </p:txBody>
      </p:sp>
      <p:sp>
        <p:nvSpPr>
          <p:cNvPr id="206851" name="Rectangle 3"/>
          <p:cNvSpPr>
            <a:spLocks noChangeArrowheads="1"/>
          </p:cNvSpPr>
          <p:nvPr/>
        </p:nvSpPr>
        <p:spPr bwMode="auto">
          <a:xfrm>
            <a:off x="609600" y="1371600"/>
            <a:ext cx="8229600" cy="4800600"/>
          </a:xfrm>
          <a:prstGeom prst="rect">
            <a:avLst/>
          </a:prstGeom>
          <a:noFill/>
          <a:ln w="9525">
            <a:noFill/>
            <a:miter lim="800000"/>
            <a:headEnd/>
            <a:tailEnd/>
          </a:ln>
        </p:spPr>
        <p:txBody>
          <a:bodyPr/>
          <a:lstStyle/>
          <a:p>
            <a:pPr marL="342900" indent="-342900">
              <a:spcBef>
                <a:spcPct val="20000"/>
              </a:spcBef>
              <a:buFont typeface="Arial" pitchFamily="34" charset="0"/>
              <a:buChar char="•"/>
            </a:pPr>
            <a:r>
              <a:rPr lang="en-US" sz="2400" b="1" dirty="0" smtClean="0">
                <a:solidFill>
                  <a:srgbClr val="0070C0"/>
                </a:solidFill>
              </a:rPr>
              <a:t>Ivan Diamonds and Juliet Jefferies (2001) </a:t>
            </a:r>
            <a:r>
              <a:rPr lang="en-US" sz="2400" b="1" i="1" dirty="0" smtClean="0">
                <a:solidFill>
                  <a:srgbClr val="FF33CC"/>
                </a:solidFill>
              </a:rPr>
              <a:t>Beginning Statistics – An Introduction to Social Scientists,</a:t>
            </a:r>
            <a:r>
              <a:rPr lang="en-US" sz="2400" b="1" i="1" dirty="0" smtClean="0">
                <a:solidFill>
                  <a:srgbClr val="0070C0"/>
                </a:solidFill>
              </a:rPr>
              <a:t> </a:t>
            </a:r>
            <a:r>
              <a:rPr lang="en-US" sz="2400" b="1" dirty="0" smtClean="0">
                <a:solidFill>
                  <a:srgbClr val="0070C0"/>
                </a:solidFill>
              </a:rPr>
              <a:t>London: Sage Publications</a:t>
            </a:r>
          </a:p>
          <a:p>
            <a:pPr marL="342900" indent="-342900">
              <a:spcBef>
                <a:spcPct val="20000"/>
              </a:spcBef>
              <a:buFont typeface="Arial" pitchFamily="34" charset="0"/>
              <a:buChar char="•"/>
            </a:pPr>
            <a:r>
              <a:rPr lang="en-US" sz="2400" b="1" dirty="0" smtClean="0">
                <a:solidFill>
                  <a:srgbClr val="0070C0"/>
                </a:solidFill>
              </a:rPr>
              <a:t>Dr DK </a:t>
            </a:r>
            <a:r>
              <a:rPr lang="en-US" sz="2400" b="1" dirty="0" err="1" smtClean="0">
                <a:solidFill>
                  <a:srgbClr val="0070C0"/>
                </a:solidFill>
              </a:rPr>
              <a:t>Laldas</a:t>
            </a:r>
            <a:r>
              <a:rPr lang="en-US" sz="2400" b="1" dirty="0" smtClean="0">
                <a:solidFill>
                  <a:srgbClr val="0070C0"/>
                </a:solidFill>
              </a:rPr>
              <a:t> (2008) </a:t>
            </a:r>
            <a:r>
              <a:rPr lang="en-US" sz="2400" b="1" i="1" dirty="0" smtClean="0">
                <a:solidFill>
                  <a:srgbClr val="FF33CC"/>
                </a:solidFill>
              </a:rPr>
              <a:t>Practice of Social Research</a:t>
            </a:r>
            <a:r>
              <a:rPr lang="en-US" sz="2400" b="1" dirty="0" smtClean="0">
                <a:solidFill>
                  <a:srgbClr val="0070C0"/>
                </a:solidFill>
              </a:rPr>
              <a:t> at Research Methodology Workshop at CSRD-ISWR, Ahmednagar on 23-26, July, 2008. </a:t>
            </a:r>
          </a:p>
          <a:p>
            <a:pPr marL="342900" indent="-342900">
              <a:spcBef>
                <a:spcPct val="20000"/>
              </a:spcBef>
              <a:buFont typeface="Arial" pitchFamily="34" charset="0"/>
              <a:buChar char="•"/>
            </a:pPr>
            <a:r>
              <a:rPr lang="en-US" sz="2400" b="1" dirty="0" smtClean="0">
                <a:solidFill>
                  <a:srgbClr val="0070C0"/>
                </a:solidFill>
              </a:rPr>
              <a:t>Dr DK </a:t>
            </a:r>
            <a:r>
              <a:rPr lang="en-US" sz="2400" b="1" dirty="0" err="1" smtClean="0">
                <a:solidFill>
                  <a:srgbClr val="0070C0"/>
                </a:solidFill>
              </a:rPr>
              <a:t>Laldas</a:t>
            </a:r>
            <a:r>
              <a:rPr lang="en-US" sz="2400" b="1" dirty="0" smtClean="0">
                <a:solidFill>
                  <a:srgbClr val="0070C0"/>
                </a:solidFill>
              </a:rPr>
              <a:t> (2000) </a:t>
            </a:r>
            <a:r>
              <a:rPr lang="en-US" sz="2400" b="1" i="1" dirty="0" smtClean="0">
                <a:solidFill>
                  <a:srgbClr val="FF33CC"/>
                </a:solidFill>
              </a:rPr>
              <a:t>Practice of Social Research: Social Work Perspective, </a:t>
            </a:r>
            <a:r>
              <a:rPr lang="en-US" sz="2400" b="1" dirty="0" err="1" smtClean="0">
                <a:solidFill>
                  <a:srgbClr val="0070C0"/>
                </a:solidFill>
              </a:rPr>
              <a:t>Jaipur</a:t>
            </a:r>
            <a:r>
              <a:rPr lang="en-US" sz="2400" b="1" dirty="0" smtClean="0">
                <a:solidFill>
                  <a:srgbClr val="0070C0"/>
                </a:solidFill>
              </a:rPr>
              <a:t>: </a:t>
            </a:r>
            <a:r>
              <a:rPr lang="en-US" sz="2400" b="1" dirty="0" err="1" smtClean="0">
                <a:solidFill>
                  <a:srgbClr val="0070C0"/>
                </a:solidFill>
              </a:rPr>
              <a:t>Rawat</a:t>
            </a:r>
            <a:r>
              <a:rPr lang="en-US" sz="2400" b="1" dirty="0" smtClean="0">
                <a:solidFill>
                  <a:srgbClr val="0070C0"/>
                </a:solidFill>
              </a:rPr>
              <a:t> Publications</a:t>
            </a:r>
          </a:p>
          <a:p>
            <a:pPr marL="342900" indent="-342900">
              <a:spcBef>
                <a:spcPct val="20000"/>
              </a:spcBef>
              <a:buFont typeface="Arial" pitchFamily="34" charset="0"/>
              <a:buChar char="•"/>
            </a:pPr>
            <a:r>
              <a:rPr lang="en-US" sz="2400" b="1" dirty="0" smtClean="0">
                <a:solidFill>
                  <a:srgbClr val="0070C0"/>
                </a:solidFill>
              </a:rPr>
              <a:t>Dr DK </a:t>
            </a:r>
            <a:r>
              <a:rPr lang="en-US" sz="2400" b="1" dirty="0" err="1" smtClean="0">
                <a:solidFill>
                  <a:srgbClr val="0070C0"/>
                </a:solidFill>
              </a:rPr>
              <a:t>Laldas</a:t>
            </a:r>
            <a:r>
              <a:rPr lang="en-US" sz="2400" b="1" dirty="0" smtClean="0">
                <a:solidFill>
                  <a:srgbClr val="0070C0"/>
                </a:solidFill>
              </a:rPr>
              <a:t> (2005) </a:t>
            </a:r>
            <a:r>
              <a:rPr lang="en-US" sz="2400" b="1" i="1" dirty="0" smtClean="0">
                <a:solidFill>
                  <a:srgbClr val="FF33CC"/>
                </a:solidFill>
              </a:rPr>
              <a:t>Designs of  Social Research, </a:t>
            </a:r>
            <a:r>
              <a:rPr lang="en-US" sz="2400" b="1" dirty="0" err="1" smtClean="0">
                <a:solidFill>
                  <a:srgbClr val="0070C0"/>
                </a:solidFill>
              </a:rPr>
              <a:t>Jaipur</a:t>
            </a:r>
            <a:r>
              <a:rPr lang="en-US" sz="2400" b="1" dirty="0" smtClean="0">
                <a:solidFill>
                  <a:srgbClr val="0070C0"/>
                </a:solidFill>
              </a:rPr>
              <a:t> : </a:t>
            </a:r>
            <a:r>
              <a:rPr lang="en-US" sz="2400" b="1" dirty="0" err="1" smtClean="0">
                <a:solidFill>
                  <a:srgbClr val="0070C0"/>
                </a:solidFill>
              </a:rPr>
              <a:t>Rawat</a:t>
            </a:r>
            <a:r>
              <a:rPr lang="en-US" sz="2400" b="1" dirty="0" smtClean="0">
                <a:solidFill>
                  <a:srgbClr val="0070C0"/>
                </a:solidFill>
              </a:rPr>
              <a:t>  Publications</a:t>
            </a:r>
          </a:p>
          <a:p>
            <a:pPr marL="342900" indent="-342900">
              <a:spcBef>
                <a:spcPct val="20000"/>
              </a:spcBef>
              <a:buFont typeface="Arial" pitchFamily="34" charset="0"/>
              <a:buChar char="•"/>
            </a:pPr>
            <a:endParaRPr lang="en-US" sz="2400" b="1" dirty="0">
              <a:solidFill>
                <a:srgbClr val="FF33CC"/>
              </a:solidFill>
            </a:endParaRPr>
          </a:p>
        </p:txBody>
      </p:sp>
      <p:sp>
        <p:nvSpPr>
          <p:cNvPr id="4" name="Date Placeholder 3"/>
          <p:cNvSpPr>
            <a:spLocks noGrp="1"/>
          </p:cNvSpPr>
          <p:nvPr>
            <p:ph type="dt" sz="quarter" idx="10"/>
          </p:nvPr>
        </p:nvSpPr>
        <p:spPr/>
        <p:txBody>
          <a:bodyPr/>
          <a:lstStyle/>
          <a:p>
            <a:pPr>
              <a:defRPr/>
            </a:pPr>
            <a:fld id="{2DCAEDEA-2A44-45A8-AA00-D2C2BF465F6B}" type="datetime9">
              <a:rPr lang="en-US" smtClean="0"/>
              <a:pPr>
                <a:defRPr/>
              </a:pPr>
              <a:t>7/27/2016 9:42:19 PM</a:t>
            </a:fld>
            <a:endParaRPr lang="en-US"/>
          </a:p>
        </p:txBody>
      </p:sp>
      <p:sp>
        <p:nvSpPr>
          <p:cNvPr id="5" name="Slide Number Placeholder 4"/>
          <p:cNvSpPr>
            <a:spLocks noGrp="1"/>
          </p:cNvSpPr>
          <p:nvPr>
            <p:ph type="sldNum" sz="quarter" idx="12"/>
          </p:nvPr>
        </p:nvSpPr>
        <p:spPr/>
        <p:txBody>
          <a:bodyPr/>
          <a:lstStyle/>
          <a:p>
            <a:pPr>
              <a:defRPr/>
            </a:pPr>
            <a:fld id="{F5415164-BDE7-46CF-A59D-24CE04995496}" type="slidenum">
              <a:rPr lang="en-US" smtClean="0"/>
              <a:pPr>
                <a:defRPr/>
              </a:pPr>
              <a:t>93</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0"/>
            <a:ext cx="8229600" cy="1143000"/>
          </a:xfrm>
        </p:spPr>
        <p:txBody>
          <a:bodyPr/>
          <a:lstStyle/>
          <a:p>
            <a:pPr algn="ctr"/>
            <a:r>
              <a:rPr lang="en-US" sz="9600" dirty="0" smtClean="0">
                <a:solidFill>
                  <a:srgbClr val="FF33CC"/>
                </a:solidFill>
                <a:latin typeface="Brush Script MT" pitchFamily="66" charset="0"/>
              </a:rPr>
              <a:t>Thank You</a:t>
            </a:r>
            <a:endParaRPr lang="en-US" sz="9600" dirty="0">
              <a:solidFill>
                <a:srgbClr val="FF33CC"/>
              </a:solidFill>
              <a:latin typeface="Brush Script MT" pitchFamily="66" charset="0"/>
            </a:endParaRPr>
          </a:p>
        </p:txBody>
      </p:sp>
      <p:sp>
        <p:nvSpPr>
          <p:cNvPr id="4" name="Date Placeholder 3"/>
          <p:cNvSpPr>
            <a:spLocks noGrp="1"/>
          </p:cNvSpPr>
          <p:nvPr>
            <p:ph type="dt" sz="half" idx="10"/>
          </p:nvPr>
        </p:nvSpPr>
        <p:spPr/>
        <p:txBody>
          <a:bodyPr/>
          <a:lstStyle/>
          <a:p>
            <a:pPr>
              <a:defRPr/>
            </a:pPr>
            <a:fld id="{54B74758-0D55-4B86-B979-B73CBA248B53}" type="datetime9">
              <a:rPr lang="en-US" smtClean="0"/>
              <a:pPr>
                <a:defRPr/>
              </a:pPr>
              <a:t>7/27/2016 9:42:19 PM</a:t>
            </a:fld>
            <a:endParaRPr lang="en-US"/>
          </a:p>
        </p:txBody>
      </p:sp>
      <p:sp>
        <p:nvSpPr>
          <p:cNvPr id="5" name="Footer Placeholder 4"/>
          <p:cNvSpPr>
            <a:spLocks noGrp="1"/>
          </p:cNvSpPr>
          <p:nvPr>
            <p:ph type="ftr" sz="quarter" idx="11"/>
          </p:nvPr>
        </p:nvSpPr>
        <p:spPr/>
        <p:txBody>
          <a:bodyPr/>
          <a:lstStyle/>
          <a:p>
            <a:pPr>
              <a:defRPr/>
            </a:pPr>
            <a:r>
              <a:rPr lang="en-US" smtClean="0"/>
              <a:t>social work research</a:t>
            </a:r>
            <a:endParaRPr lang="en-US"/>
          </a:p>
        </p:txBody>
      </p:sp>
      <p:sp>
        <p:nvSpPr>
          <p:cNvPr id="6" name="Slide Number Placeholder 5"/>
          <p:cNvSpPr>
            <a:spLocks noGrp="1"/>
          </p:cNvSpPr>
          <p:nvPr>
            <p:ph type="sldNum" sz="quarter" idx="12"/>
          </p:nvPr>
        </p:nvSpPr>
        <p:spPr/>
        <p:txBody>
          <a:bodyPr/>
          <a:lstStyle/>
          <a:p>
            <a:pPr>
              <a:defRPr/>
            </a:pPr>
            <a:fld id="{C685E289-FDA1-40D2-95CC-2BC4C3B71036}" type="slidenum">
              <a:rPr lang="en-US" smtClean="0"/>
              <a:pPr>
                <a:defRPr/>
              </a:pPr>
              <a:t>94</a:t>
            </a:fld>
            <a:endParaRPr lang="en-US"/>
          </a:p>
        </p:txBody>
      </p:sp>
    </p:spTree>
  </p:cSld>
  <p:clrMapOvr>
    <a:masterClrMapping/>
  </p:clrMapOvr>
  <p:transition spd="slow">
    <p:pu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29050</TotalTime>
  <Words>4520</Words>
  <Application>Microsoft Office PowerPoint</Application>
  <PresentationFormat>On-screen Show (4:3)</PresentationFormat>
  <Paragraphs>1078</Paragraphs>
  <Slides>94</Slides>
  <Notes>17</Notes>
  <HiddenSlides>0</HiddenSlides>
  <MMClips>0</MMClips>
  <ScaleCrop>false</ScaleCrop>
  <HeadingPairs>
    <vt:vector size="4" baseType="variant">
      <vt:variant>
        <vt:lpstr>Theme</vt:lpstr>
      </vt:variant>
      <vt:variant>
        <vt:i4>1</vt:i4>
      </vt:variant>
      <vt:variant>
        <vt:lpstr>Slide Titles</vt:lpstr>
      </vt:variant>
      <vt:variant>
        <vt:i4>94</vt:i4>
      </vt:variant>
    </vt:vector>
  </HeadingPairs>
  <TitlesOfParts>
    <vt:vector size="95" baseType="lpstr">
      <vt:lpstr>Flow</vt:lpstr>
      <vt:lpstr>Semester II:  GC - Generic Compulsory Method Course  G VIII</vt:lpstr>
      <vt:lpstr>Slide 2</vt:lpstr>
      <vt:lpstr>Slide 3</vt:lpstr>
      <vt:lpstr>Slide 4</vt:lpstr>
      <vt:lpstr>Research Design: Meaning, Purpose, &amp; Criteria</vt:lpstr>
      <vt:lpstr>Research Design: Meaning, Purpose, &amp; Criteria</vt:lpstr>
      <vt:lpstr>Slide 7</vt:lpstr>
      <vt:lpstr>Slide 8</vt:lpstr>
      <vt:lpstr>Meaning and importance</vt:lpstr>
      <vt:lpstr>1. Exploratory  / Explanatory Study   </vt:lpstr>
      <vt:lpstr>Exploratory  Study…..   </vt:lpstr>
      <vt:lpstr>Explanatory Study   </vt:lpstr>
      <vt:lpstr>2. Descriptive Study   </vt:lpstr>
      <vt:lpstr>Descriptive Study……   </vt:lpstr>
      <vt:lpstr>(3) Experimental Research Design</vt:lpstr>
      <vt:lpstr>Slide 16</vt:lpstr>
      <vt:lpstr>Slide 17</vt:lpstr>
      <vt:lpstr>Slide 18</vt:lpstr>
      <vt:lpstr>Slide 19</vt:lpstr>
      <vt:lpstr>Slide 20</vt:lpstr>
      <vt:lpstr>Slide 21</vt:lpstr>
      <vt:lpstr>4. Evaluation Research</vt:lpstr>
      <vt:lpstr>Slide 23</vt:lpstr>
      <vt:lpstr>Types of Evaluation Research</vt:lpstr>
      <vt:lpstr>Slide 25</vt:lpstr>
      <vt:lpstr>Slide 26</vt:lpstr>
      <vt:lpstr>Slide 27</vt:lpstr>
      <vt:lpstr>Slide 28</vt:lpstr>
      <vt:lpstr>6. Participatory research</vt:lpstr>
      <vt:lpstr>7. Action Research Designs</vt:lpstr>
      <vt:lpstr>Action Research Designs…..</vt:lpstr>
      <vt:lpstr>Slide 32</vt:lpstr>
      <vt:lpstr>Slide 33</vt:lpstr>
      <vt:lpstr>Slide 34</vt:lpstr>
      <vt:lpstr>Slide 35</vt:lpstr>
      <vt:lpstr>Slide 36</vt:lpstr>
      <vt:lpstr>Slide 37</vt:lpstr>
      <vt:lpstr>Slide 38</vt:lpstr>
      <vt:lpstr>Slide 39</vt:lpstr>
      <vt:lpstr>Slide 40</vt:lpstr>
      <vt:lpstr>Slide 41</vt:lpstr>
      <vt:lpstr>Slide 42</vt:lpstr>
      <vt:lpstr>FORMAT OF QUESTION / RESPONSE</vt:lpstr>
      <vt:lpstr>Dichotomous Question </vt:lpstr>
      <vt:lpstr>Slide 45</vt:lpstr>
      <vt:lpstr>Contingency Questions</vt:lpstr>
      <vt:lpstr>Matrix Questions </vt:lpstr>
      <vt:lpstr>Slide 48</vt:lpstr>
      <vt:lpstr>Multiple Response</vt:lpstr>
      <vt:lpstr>FORMAT OF QUESTION / RESPONSE………</vt:lpstr>
      <vt:lpstr>Slide 51</vt:lpstr>
      <vt:lpstr>Slide 52</vt:lpstr>
      <vt:lpstr>Slide 53</vt:lpstr>
      <vt:lpstr>ANSWERS TO BE AVOIDED</vt:lpstr>
      <vt:lpstr>Instructions  </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Simple Random Sampling</vt:lpstr>
      <vt:lpstr>Stratified Random Sampling</vt:lpstr>
      <vt:lpstr>Slide 74</vt:lpstr>
      <vt:lpstr>Slide 75</vt:lpstr>
      <vt:lpstr>Slide 76</vt:lpstr>
      <vt:lpstr>Cluster Sampling</vt:lpstr>
      <vt:lpstr>Cluster Sampling……. </vt:lpstr>
      <vt:lpstr>Slide 79</vt:lpstr>
      <vt:lpstr>Slide 80</vt:lpstr>
      <vt:lpstr>Slide 81</vt:lpstr>
      <vt:lpstr>Slide 82</vt:lpstr>
      <vt:lpstr>DETERMINATION OF SIZE OF SAMPLE…..</vt:lpstr>
      <vt:lpstr>Slide 84</vt:lpstr>
      <vt:lpstr>Slide 85</vt:lpstr>
      <vt:lpstr>Slide 86</vt:lpstr>
      <vt:lpstr>Slide 87</vt:lpstr>
      <vt:lpstr>Slide 88</vt:lpstr>
      <vt:lpstr>Slide 89</vt:lpstr>
      <vt:lpstr>SIZE OF SAMPLE……</vt:lpstr>
      <vt:lpstr>SIZE OF SAMPLE……</vt:lpstr>
      <vt:lpstr>Slide 92</vt:lpstr>
      <vt:lpstr>Slide 93</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I   INTRODUCTION TO RESEARCH</dc:title>
  <dc:creator>ak</dc:creator>
  <cp:lastModifiedBy>Dr. Pathare</cp:lastModifiedBy>
  <cp:revision>355</cp:revision>
  <dcterms:created xsi:type="dcterms:W3CDTF">2008-06-21T00:02:03Z</dcterms:created>
  <dcterms:modified xsi:type="dcterms:W3CDTF">2016-07-27T16:26:51Z</dcterms:modified>
</cp:coreProperties>
</file>