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1"/>
  </p:notesMasterIdLst>
  <p:handoutMasterIdLst>
    <p:handoutMasterId r:id="rId92"/>
  </p:handoutMasterIdLst>
  <p:sldIdLst>
    <p:sldId id="270" r:id="rId2"/>
    <p:sldId id="462" r:id="rId3"/>
    <p:sldId id="970" r:id="rId4"/>
    <p:sldId id="990" r:id="rId5"/>
    <p:sldId id="991" r:id="rId6"/>
    <p:sldId id="978" r:id="rId7"/>
    <p:sldId id="1068" r:id="rId8"/>
    <p:sldId id="996" r:id="rId9"/>
    <p:sldId id="995" r:id="rId10"/>
    <p:sldId id="997" r:id="rId11"/>
    <p:sldId id="998" r:id="rId12"/>
    <p:sldId id="999" r:id="rId13"/>
    <p:sldId id="1000" r:id="rId14"/>
    <p:sldId id="1001" r:id="rId15"/>
    <p:sldId id="1002" r:id="rId16"/>
    <p:sldId id="1004" r:id="rId17"/>
    <p:sldId id="1005" r:id="rId18"/>
    <p:sldId id="1006" r:id="rId19"/>
    <p:sldId id="1007" r:id="rId20"/>
    <p:sldId id="1008" r:id="rId21"/>
    <p:sldId id="1009" r:id="rId22"/>
    <p:sldId id="1010" r:id="rId23"/>
    <p:sldId id="1011" r:id="rId24"/>
    <p:sldId id="1012" r:id="rId25"/>
    <p:sldId id="1013" r:id="rId26"/>
    <p:sldId id="1014" r:id="rId27"/>
    <p:sldId id="1015" r:id="rId28"/>
    <p:sldId id="1016" r:id="rId29"/>
    <p:sldId id="1017" r:id="rId30"/>
    <p:sldId id="1018" r:id="rId31"/>
    <p:sldId id="1019" r:id="rId32"/>
    <p:sldId id="1020" r:id="rId33"/>
    <p:sldId id="1069" r:id="rId34"/>
    <p:sldId id="1070" r:id="rId35"/>
    <p:sldId id="1071" r:id="rId36"/>
    <p:sldId id="1074" r:id="rId37"/>
    <p:sldId id="1075" r:id="rId38"/>
    <p:sldId id="1078" r:id="rId39"/>
    <p:sldId id="1076" r:id="rId40"/>
    <p:sldId id="1077" r:id="rId41"/>
    <p:sldId id="1072" r:id="rId42"/>
    <p:sldId id="1079" r:id="rId43"/>
    <p:sldId id="1080" r:id="rId44"/>
    <p:sldId id="1081" r:id="rId45"/>
    <p:sldId id="1082" r:id="rId46"/>
    <p:sldId id="1083" r:id="rId47"/>
    <p:sldId id="1084" r:id="rId48"/>
    <p:sldId id="1085" r:id="rId49"/>
    <p:sldId id="1086" r:id="rId50"/>
    <p:sldId id="1087" r:id="rId51"/>
    <p:sldId id="1088" r:id="rId52"/>
    <p:sldId id="1089" r:id="rId53"/>
    <p:sldId id="1090" r:id="rId54"/>
    <p:sldId id="1091" r:id="rId55"/>
    <p:sldId id="1092" r:id="rId56"/>
    <p:sldId id="1093" r:id="rId57"/>
    <p:sldId id="1094" r:id="rId58"/>
    <p:sldId id="1095" r:id="rId59"/>
    <p:sldId id="1096" r:id="rId60"/>
    <p:sldId id="1097" r:id="rId61"/>
    <p:sldId id="1098" r:id="rId62"/>
    <p:sldId id="1099" r:id="rId63"/>
    <p:sldId id="1100" r:id="rId64"/>
    <p:sldId id="1101" r:id="rId65"/>
    <p:sldId id="1102" r:id="rId66"/>
    <p:sldId id="1103" r:id="rId67"/>
    <p:sldId id="1104" r:id="rId68"/>
    <p:sldId id="1105" r:id="rId69"/>
    <p:sldId id="1106" r:id="rId70"/>
    <p:sldId id="1107" r:id="rId71"/>
    <p:sldId id="1108" r:id="rId72"/>
    <p:sldId id="1109" r:id="rId73"/>
    <p:sldId id="1110" r:id="rId74"/>
    <p:sldId id="1111" r:id="rId75"/>
    <p:sldId id="1112" r:id="rId76"/>
    <p:sldId id="1113" r:id="rId77"/>
    <p:sldId id="1114" r:id="rId78"/>
    <p:sldId id="1115" r:id="rId79"/>
    <p:sldId id="1116" r:id="rId80"/>
    <p:sldId id="1117" r:id="rId81"/>
    <p:sldId id="1118" r:id="rId82"/>
    <p:sldId id="1119" r:id="rId83"/>
    <p:sldId id="1120" r:id="rId84"/>
    <p:sldId id="1121" r:id="rId85"/>
    <p:sldId id="1122" r:id="rId86"/>
    <p:sldId id="1123" r:id="rId87"/>
    <p:sldId id="1124" r:id="rId88"/>
    <p:sldId id="916" r:id="rId89"/>
    <p:sldId id="915" r:id="rId9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397" autoAdjust="0"/>
    <p:restoredTop sz="94750" autoAdjust="0"/>
  </p:normalViewPr>
  <p:slideViewPr>
    <p:cSldViewPr>
      <p:cViewPr>
        <p:scale>
          <a:sx n="50" d="100"/>
          <a:sy n="50" d="100"/>
        </p:scale>
        <p:origin x="-840"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vl1pPr>
          </a:lstStyle>
          <a:p>
            <a:pPr>
              <a:defRPr/>
            </a:pPr>
            <a:fld id="{25C723B7-F072-43E3-BB8C-B5E314714E9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pPr>
              <a:defRPr/>
            </a:pPr>
            <a:fld id="{FF3A5EFA-729F-49EE-A238-7252A95794CE}" type="datetimeFigureOut">
              <a:rPr lang="en-US"/>
              <a:pPr>
                <a:defRPr/>
              </a:pPr>
              <a:t>2/23/2018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pPr>
              <a:defRPr/>
            </a:pPr>
            <a:fld id="{CBEAFACE-2ADA-419A-AF1E-F97AB43CCC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35</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40</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41</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BFE6D73C-24D3-46B6-9E9B-E5D922003BBE}" type="datetime9">
              <a:rPr lang="en-US" smtClean="0"/>
              <a:pPr>
                <a:defRPr/>
              </a:pPr>
              <a:t>2/23/2018 11:12:09 AM</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26"/>
          <p:cNvSpPr>
            <a:spLocks noGrp="1"/>
          </p:cNvSpPr>
          <p:nvPr>
            <p:ph type="sldNum" sz="quarter" idx="12"/>
          </p:nvPr>
        </p:nvSpPr>
        <p:spPr/>
        <p:txBody>
          <a:bodyPr/>
          <a:lstStyle>
            <a:lvl1pPr>
              <a:defRPr/>
            </a:lvl1pPr>
          </a:lstStyle>
          <a:p>
            <a:pPr>
              <a:defRPr/>
            </a:pPr>
            <a:fld id="{C5B133FA-136E-4200-8EC9-B503080B71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FB9584-0E07-4172-90DB-5305AD5F4A42}" type="datetime9">
              <a:rPr lang="en-US" smtClean="0"/>
              <a:pPr>
                <a:defRPr/>
              </a:pPr>
              <a:t>2/23/2018 11:12:09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821E32A2-7F95-4B46-B737-7D279812F159}"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DF7C68-3025-493D-882A-85EB62AB78EF}" type="datetime9">
              <a:rPr lang="en-US" smtClean="0"/>
              <a:pPr>
                <a:defRPr/>
              </a:pPr>
              <a:t>2/23/2018 11:12:09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A4925384-F44D-42BD-9E10-C20A17961BA8}"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1EBAB076-C402-4063-A168-E17F11F48962}" type="datetime9">
              <a:rPr lang="en-US" smtClean="0"/>
              <a:pPr>
                <a:defRPr/>
              </a:pPr>
              <a:t>2/23/2018 11:12:09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C685E289-FDA1-40D2-95CC-2BC4C3B71036}" type="slidenum">
              <a:rPr lang="en-US"/>
              <a:pPr>
                <a:defRPr/>
              </a:pPr>
              <a:t>‹#›</a:t>
            </a:fld>
            <a:endParaRPr lang="en-US"/>
          </a:p>
        </p:txBody>
      </p:sp>
    </p:spTree>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43AC78E-8894-4859-A556-8F77F0D3CEA8}" type="datetime1">
              <a:rPr lang="en-US"/>
              <a:pPr>
                <a:defRPr/>
              </a:pPr>
              <a:t>2/23/2018</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37E3BDBE-62E5-4236-918A-DD89E1E0245F}" type="slidenum">
              <a:rPr lang="en-US"/>
              <a:pPr>
                <a:defRPr/>
              </a:pPr>
              <a:t>‹#›</a:t>
            </a:fld>
            <a:endParaRPr lang="en-US"/>
          </a:p>
        </p:txBody>
      </p:sp>
    </p:spTree>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9"/>
          <p:cNvSpPr>
            <a:spLocks noGrp="1"/>
          </p:cNvSpPr>
          <p:nvPr>
            <p:ph type="dt" sz="half" idx="10"/>
          </p:nvPr>
        </p:nvSpPr>
        <p:spPr/>
        <p:txBody>
          <a:bodyPr/>
          <a:lstStyle>
            <a:lvl1pPr>
              <a:defRPr/>
            </a:lvl1pPr>
          </a:lstStyle>
          <a:p>
            <a:pPr>
              <a:defRPr/>
            </a:pPr>
            <a:fld id="{6A13F803-F677-472E-80FB-27A7E69713A0}" type="datetime1">
              <a:rPr lang="en-US"/>
              <a:pPr>
                <a:defRPr/>
              </a:pPr>
              <a:t>2/23/2018</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social work research</a:t>
            </a:r>
          </a:p>
        </p:txBody>
      </p:sp>
      <p:sp>
        <p:nvSpPr>
          <p:cNvPr id="5" name="Slide Number Placeholder 17"/>
          <p:cNvSpPr>
            <a:spLocks noGrp="1"/>
          </p:cNvSpPr>
          <p:nvPr>
            <p:ph type="sldNum" sz="quarter" idx="12"/>
          </p:nvPr>
        </p:nvSpPr>
        <p:spPr/>
        <p:txBody>
          <a:bodyPr/>
          <a:lstStyle>
            <a:lvl1pPr>
              <a:defRPr/>
            </a:lvl1pPr>
          </a:lstStyle>
          <a:p>
            <a:pPr>
              <a:defRPr/>
            </a:pPr>
            <a:fld id="{5584D475-EE1E-459B-A980-2F41998D0CE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3C7481B-2239-4F45-977F-576B37CFFAE4}" type="datetime9">
              <a:rPr lang="en-US" smtClean="0"/>
              <a:pPr>
                <a:defRPr/>
              </a:pPr>
              <a:t>2/23/2018 11:12:09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B5DE079E-EA8D-4864-BB93-904ED0900ACD}"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39403646-95E9-49C3-9853-A40106CB9545}" type="datetime9">
              <a:rPr lang="en-US" smtClean="0"/>
              <a:pPr>
                <a:defRPr/>
              </a:pPr>
              <a:t>2/23/2018 11:12:09 AM</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5"/>
          <p:cNvSpPr>
            <a:spLocks noGrp="1"/>
          </p:cNvSpPr>
          <p:nvPr>
            <p:ph type="sldNum" sz="quarter" idx="12"/>
          </p:nvPr>
        </p:nvSpPr>
        <p:spPr/>
        <p:txBody>
          <a:bodyPr/>
          <a:lstStyle>
            <a:lvl1pPr>
              <a:defRPr/>
            </a:lvl1pPr>
          </a:lstStyle>
          <a:p>
            <a:pPr>
              <a:defRPr/>
            </a:pPr>
            <a:fld id="{9394E198-6EE6-4044-9BF9-DDD8BB7A81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6D36BF-2330-4364-B8EB-6E9D0D4B83FD}" type="datetime9">
              <a:rPr lang="en-US" smtClean="0"/>
              <a:pPr>
                <a:defRPr/>
              </a:pPr>
              <a:t>2/23/2018 11:12:09 AM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54D6BDEE-EE53-43E8-8DF7-B8A70002D0FB}"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F496821-7FB6-41F6-8A46-4198477728BA}" type="datetime9">
              <a:rPr lang="en-US" smtClean="0"/>
              <a:pPr>
                <a:defRPr/>
              </a:pPr>
              <a:t>2/23/2018 11:12:09 AM</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social work research</a:t>
            </a:r>
          </a:p>
        </p:txBody>
      </p:sp>
      <p:sp>
        <p:nvSpPr>
          <p:cNvPr id="9" name="Slide Number Placeholder 17"/>
          <p:cNvSpPr>
            <a:spLocks noGrp="1"/>
          </p:cNvSpPr>
          <p:nvPr>
            <p:ph type="sldNum" sz="quarter" idx="12"/>
          </p:nvPr>
        </p:nvSpPr>
        <p:spPr/>
        <p:txBody>
          <a:bodyPr/>
          <a:lstStyle>
            <a:lvl1pPr>
              <a:defRPr/>
            </a:lvl1pPr>
          </a:lstStyle>
          <a:p>
            <a:pPr>
              <a:defRPr/>
            </a:pPr>
            <a:fld id="{C7F3BBF6-8617-4796-B96B-5FE25404D66C}"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237CB2-BE83-4452-A22D-6D464D3C0580}" type="datetime9">
              <a:rPr lang="en-US" smtClean="0"/>
              <a:pPr>
                <a:defRPr/>
              </a:pPr>
              <a:t>2/23/2018 11:12:09 AM</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social work research</a:t>
            </a:r>
          </a:p>
        </p:txBody>
      </p:sp>
      <p:sp>
        <p:nvSpPr>
          <p:cNvPr id="5" name="Slide Number Placeholder 17"/>
          <p:cNvSpPr>
            <a:spLocks noGrp="1"/>
          </p:cNvSpPr>
          <p:nvPr>
            <p:ph type="sldNum" sz="quarter" idx="12"/>
          </p:nvPr>
        </p:nvSpPr>
        <p:spPr/>
        <p:txBody>
          <a:bodyPr/>
          <a:lstStyle>
            <a:lvl1pPr>
              <a:defRPr/>
            </a:lvl1pPr>
          </a:lstStyle>
          <a:p>
            <a:pPr>
              <a:defRPr/>
            </a:pPr>
            <a:fld id="{6C381C6A-F741-4830-972B-BDD895D8B345}"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F40EF6C-7F9E-4B95-B384-A7FD8B7F6E11}" type="datetime9">
              <a:rPr lang="en-US" smtClean="0"/>
              <a:pPr>
                <a:defRPr/>
              </a:pPr>
              <a:t>2/23/2018 11:12:09 AM</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social work research</a:t>
            </a:r>
          </a:p>
        </p:txBody>
      </p:sp>
      <p:sp>
        <p:nvSpPr>
          <p:cNvPr id="4" name="Slide Number Placeholder 17"/>
          <p:cNvSpPr>
            <a:spLocks noGrp="1"/>
          </p:cNvSpPr>
          <p:nvPr>
            <p:ph type="sldNum" sz="quarter" idx="12"/>
          </p:nvPr>
        </p:nvSpPr>
        <p:spPr/>
        <p:txBody>
          <a:bodyPr/>
          <a:lstStyle>
            <a:lvl1pPr>
              <a:defRPr/>
            </a:lvl1pPr>
          </a:lstStyle>
          <a:p>
            <a:pPr>
              <a:defRPr/>
            </a:pPr>
            <a:fld id="{175F489E-F89E-4CF0-8B26-E2D82F588AA4}"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DFA2351-6B58-4B32-948E-754280B8F0A4}" type="datetime9">
              <a:rPr lang="en-US" smtClean="0"/>
              <a:pPr>
                <a:defRPr/>
              </a:pPr>
              <a:t>2/23/2018 11:12:09 AM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A122235A-E502-434C-9956-C082D7E3F54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fld id="{4E6F11E4-DB45-46C2-87FF-0172CF37EE38}" type="datetime9">
              <a:rPr lang="en-US" smtClean="0"/>
              <a:pPr>
                <a:defRPr/>
              </a:pPr>
              <a:t>2/23/2018 11:12:09 AM</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social work research</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A7AC0DF-6652-4FFD-A03E-3F803C4A7532}"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D9ABFE68-FC63-486D-B7C8-0C9A9311B1BC}" type="datetime9">
              <a:rPr lang="en-US" smtClean="0"/>
              <a:pPr>
                <a:defRPr/>
              </a:pPr>
              <a:t>2/23/2018 11:12:09 AM</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a:t>social work research</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5B8830AF-728B-42BC-BC59-663477E9A72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72" r:id="rId1"/>
    <p:sldLayoutId id="2147483761" r:id="rId2"/>
    <p:sldLayoutId id="2147483773" r:id="rId3"/>
    <p:sldLayoutId id="2147483762" r:id="rId4"/>
    <p:sldLayoutId id="2147483763" r:id="rId5"/>
    <p:sldLayoutId id="2147483764" r:id="rId6"/>
    <p:sldLayoutId id="2147483765" r:id="rId7"/>
    <p:sldLayoutId id="2147483766" r:id="rId8"/>
    <p:sldLayoutId id="2147483774" r:id="rId9"/>
    <p:sldLayoutId id="2147483767" r:id="rId10"/>
    <p:sldLayoutId id="2147483768" r:id="rId11"/>
    <p:sldLayoutId id="2147483769" r:id="rId12"/>
    <p:sldLayoutId id="2147483775" r:id="rId13"/>
    <p:sldLayoutId id="2147483776" r:id="rId14"/>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81000"/>
            <a:ext cx="7851775" cy="3429000"/>
          </a:xfrm>
        </p:spPr>
        <p:txBody>
          <a:bodyPr>
            <a:normAutofit/>
          </a:bodyPr>
          <a:lstStyle/>
          <a:p>
            <a:pPr algn="ctr" eaLnBrk="1" fontAlgn="auto" hangingPunct="1">
              <a:spcAft>
                <a:spcPts val="0"/>
              </a:spcAft>
              <a:defRPr/>
            </a:pPr>
            <a:r>
              <a:rPr lang="en-US" sz="4800" dirty="0" smtClean="0">
                <a:solidFill>
                  <a:srgbClr val="FFFF00"/>
                </a:solidFill>
              </a:rPr>
              <a:t>Semester II: </a:t>
            </a:r>
            <a:r>
              <a:rPr lang="en-US" sz="4800" dirty="0" smtClean="0">
                <a:solidFill>
                  <a:srgbClr val="FFC000"/>
                </a:solidFill>
              </a:rPr>
              <a:t/>
            </a:r>
            <a:br>
              <a:rPr lang="en-US" sz="4800" dirty="0" smtClean="0">
                <a:solidFill>
                  <a:srgbClr val="FFC000"/>
                </a:solidFill>
              </a:rPr>
            </a:br>
            <a:r>
              <a:rPr lang="en-US" sz="4800" dirty="0" smtClean="0">
                <a:solidFill>
                  <a:srgbClr val="FFC000"/>
                </a:solidFill>
              </a:rPr>
              <a:t>GC - Generic Compulsory Method Course </a:t>
            </a:r>
            <a:br>
              <a:rPr lang="en-US" sz="4800" dirty="0" smtClean="0">
                <a:solidFill>
                  <a:srgbClr val="FFC000"/>
                </a:solidFill>
              </a:rPr>
            </a:br>
            <a:r>
              <a:rPr lang="en-US" sz="4800" dirty="0" smtClean="0">
                <a:solidFill>
                  <a:srgbClr val="FFFF00"/>
                </a:solidFill>
              </a:rPr>
              <a:t>G VIII</a:t>
            </a:r>
            <a:endParaRPr lang="en-US" sz="4800" dirty="0">
              <a:solidFill>
                <a:srgbClr val="FFFF00"/>
              </a:solidFill>
            </a:endParaRPr>
          </a:p>
        </p:txBody>
      </p:sp>
      <p:sp>
        <p:nvSpPr>
          <p:cNvPr id="5123" name="Rectangle 3"/>
          <p:cNvSpPr>
            <a:spLocks noGrp="1" noChangeArrowheads="1"/>
          </p:cNvSpPr>
          <p:nvPr>
            <p:ph type="subTitle" idx="1"/>
          </p:nvPr>
        </p:nvSpPr>
        <p:spPr>
          <a:xfrm>
            <a:off x="228600" y="3657600"/>
            <a:ext cx="8610600" cy="2286000"/>
          </a:xfrm>
        </p:spPr>
        <p:txBody>
          <a:bodyPr/>
          <a:lstStyle/>
          <a:p>
            <a:pPr marR="0" algn="ctr" eaLnBrk="1" hangingPunct="1"/>
            <a:r>
              <a:rPr lang="en-US" sz="4800" b="1" dirty="0" smtClean="0">
                <a:solidFill>
                  <a:srgbClr val="C9FAFC"/>
                </a:solidFill>
              </a:rPr>
              <a:t>Social Work Research &amp; Statistical Applications</a:t>
            </a:r>
            <a:endParaRPr lang="en-US" sz="3600" b="1" dirty="0" smtClean="0">
              <a:solidFill>
                <a:srgbClr val="C9FAFC"/>
              </a:solidFill>
            </a:endParaRPr>
          </a:p>
          <a:p>
            <a:pPr marR="0" eaLnBrk="1" hangingPunct="1"/>
            <a:r>
              <a:rPr lang="en-US" sz="3600" b="1" dirty="0" smtClean="0">
                <a:solidFill>
                  <a:srgbClr val="002060"/>
                </a:solidFill>
              </a:rPr>
              <a:t>Dr. Jaimon Varghese</a:t>
            </a: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p:txBody>
          <a:bodyPr/>
          <a:lstStyle/>
          <a:p>
            <a:pPr eaLnBrk="1" hangingPunct="1"/>
            <a:r>
              <a:rPr lang="en-US" b="1" dirty="0" smtClean="0">
                <a:solidFill>
                  <a:srgbClr val="660033"/>
                </a:solidFill>
              </a:rPr>
              <a:t>Coding of data involves assigning of number to each response of the question.</a:t>
            </a:r>
            <a:r>
              <a:rPr lang="en-US" b="1" dirty="0" smtClean="0"/>
              <a:t> </a:t>
            </a:r>
          </a:p>
          <a:p>
            <a:pPr eaLnBrk="1" hangingPunct="1"/>
            <a:r>
              <a:rPr lang="en-US" b="1" dirty="0" smtClean="0">
                <a:solidFill>
                  <a:srgbClr val="3333CC"/>
                </a:solidFill>
              </a:rPr>
              <a:t>The purpose of giving number to each response is to translate raw data into numerical data, which may be counted and tabulated. </a:t>
            </a:r>
          </a:p>
        </p:txBody>
      </p:sp>
      <p:sp>
        <p:nvSpPr>
          <p:cNvPr id="4" name="Date Placeholder 3"/>
          <p:cNvSpPr>
            <a:spLocks noGrp="1"/>
          </p:cNvSpPr>
          <p:nvPr>
            <p:ph type="dt" sz="quarter" idx="10"/>
          </p:nvPr>
        </p:nvSpPr>
        <p:spPr/>
        <p:txBody>
          <a:bodyPr/>
          <a:lstStyle/>
          <a:p>
            <a:pPr>
              <a:defRPr/>
            </a:pPr>
            <a:fld id="{6E8C6ACC-B1FD-41FA-ADCD-EA467BD48114}" type="datetime9">
              <a:rPr lang="en-US" smtClean="0"/>
              <a:pPr>
                <a:defRPr/>
              </a:pPr>
              <a:t>2/23/2018 11:12:22 AM</a:t>
            </a:fld>
            <a:endParaRPr lang="en-US"/>
          </a:p>
        </p:txBody>
      </p:sp>
      <p:sp>
        <p:nvSpPr>
          <p:cNvPr id="5" name="Slide Number Placeholder 4"/>
          <p:cNvSpPr>
            <a:spLocks noGrp="1"/>
          </p:cNvSpPr>
          <p:nvPr>
            <p:ph type="sldNum" sz="quarter" idx="12"/>
          </p:nvPr>
        </p:nvSpPr>
        <p:spPr/>
        <p:txBody>
          <a:bodyPr/>
          <a:lstStyle/>
          <a:p>
            <a:pPr>
              <a:defRPr/>
            </a:pPr>
            <a:fld id="{5B93378A-4A8D-4959-869D-BFA64C57995B}"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
        <p:nvSpPr>
          <p:cNvPr id="7" name="Rectangle 2"/>
          <p:cNvSpPr txBox="1">
            <a:spLocks noChangeArrowheads="1"/>
          </p:cNvSpPr>
          <p:nvPr/>
        </p:nvSpPr>
        <p:spPr bwMode="auto">
          <a:xfrm>
            <a:off x="0" y="609600"/>
            <a:ext cx="9144000" cy="9906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000" b="1" i="0" u="none" strike="noStrike" kern="1200" cap="none" spc="0" normalizeH="0" baseline="0" noProof="0" dirty="0" smtClean="0">
                <a:ln>
                  <a:noFill/>
                </a:ln>
                <a:solidFill>
                  <a:srgbClr val="FF33CC"/>
                </a:solidFill>
                <a:effectLst/>
                <a:uLnTx/>
                <a:uFillTx/>
                <a:latin typeface="+mj-lt"/>
                <a:ea typeface="+mj-ea"/>
                <a:cs typeface="+mj-cs"/>
              </a:rPr>
              <a:t>4. Coding</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eaLnBrk="1" hangingPunct="1"/>
            <a:r>
              <a:rPr lang="en-US" smtClean="0">
                <a:solidFill>
                  <a:srgbClr val="660033"/>
                </a:solidFill>
              </a:rPr>
              <a:t>Coding Continues…..</a:t>
            </a:r>
          </a:p>
        </p:txBody>
      </p:sp>
      <p:sp>
        <p:nvSpPr>
          <p:cNvPr id="140291" name="Rectangle 3"/>
          <p:cNvSpPr>
            <a:spLocks noGrp="1" noChangeArrowheads="1"/>
          </p:cNvSpPr>
          <p:nvPr>
            <p:ph type="body" idx="1"/>
          </p:nvPr>
        </p:nvSpPr>
        <p:spPr/>
        <p:txBody>
          <a:bodyPr/>
          <a:lstStyle/>
          <a:p>
            <a:pPr eaLnBrk="1" hangingPunct="1"/>
            <a:r>
              <a:rPr lang="en-US" b="1" smtClean="0">
                <a:solidFill>
                  <a:srgbClr val="FF3399"/>
                </a:solidFill>
              </a:rPr>
              <a:t>The coding scheme will vary according to the  types of questions :</a:t>
            </a:r>
          </a:p>
          <a:p>
            <a:pPr lvl="2" eaLnBrk="1" hangingPunct="1"/>
            <a:r>
              <a:rPr lang="en-US" sz="3200" b="1" smtClean="0">
                <a:solidFill>
                  <a:srgbClr val="660033"/>
                </a:solidFill>
              </a:rPr>
              <a:t>open end, </a:t>
            </a:r>
          </a:p>
          <a:p>
            <a:pPr lvl="2" eaLnBrk="1" hangingPunct="1"/>
            <a:r>
              <a:rPr lang="en-US" sz="3200" b="1" smtClean="0">
                <a:solidFill>
                  <a:schemeClr val="accent2"/>
                </a:solidFill>
              </a:rPr>
              <a:t>close end,</a:t>
            </a:r>
            <a:r>
              <a:rPr lang="en-US" sz="3200" b="1" smtClean="0"/>
              <a:t> </a:t>
            </a:r>
          </a:p>
          <a:p>
            <a:pPr lvl="2" eaLnBrk="1" hangingPunct="1"/>
            <a:r>
              <a:rPr lang="en-US" sz="3200" b="1" smtClean="0"/>
              <a:t>matrix, </a:t>
            </a:r>
          </a:p>
          <a:p>
            <a:pPr lvl="2" eaLnBrk="1" hangingPunct="1"/>
            <a:r>
              <a:rPr lang="en-US" sz="3200" b="1" smtClean="0"/>
              <a:t>factual</a:t>
            </a:r>
            <a:r>
              <a:rPr lang="en-US" sz="3200" b="1" smtClean="0">
                <a:solidFill>
                  <a:schemeClr val="folHlink"/>
                </a:solidFill>
              </a:rPr>
              <a:t>, </a:t>
            </a:r>
          </a:p>
          <a:p>
            <a:pPr lvl="2" eaLnBrk="1" hangingPunct="1"/>
            <a:r>
              <a:rPr lang="en-US" sz="3200" b="1" smtClean="0">
                <a:solidFill>
                  <a:srgbClr val="660033"/>
                </a:solidFill>
              </a:rPr>
              <a:t>opinion,</a:t>
            </a:r>
            <a:r>
              <a:rPr lang="en-US" sz="3200" b="1" smtClean="0"/>
              <a:t> </a:t>
            </a:r>
          </a:p>
        </p:txBody>
      </p:sp>
      <p:sp>
        <p:nvSpPr>
          <p:cNvPr id="4" name="Date Placeholder 3"/>
          <p:cNvSpPr>
            <a:spLocks noGrp="1"/>
          </p:cNvSpPr>
          <p:nvPr>
            <p:ph type="dt" sz="quarter" idx="10"/>
          </p:nvPr>
        </p:nvSpPr>
        <p:spPr/>
        <p:txBody>
          <a:bodyPr/>
          <a:lstStyle/>
          <a:p>
            <a:pPr>
              <a:defRPr/>
            </a:pPr>
            <a:fld id="{BDB7DF80-C715-47B8-B268-34C4805B0D65}" type="datetime9">
              <a:rPr lang="en-US" smtClean="0"/>
              <a:pPr>
                <a:defRPr/>
              </a:pPr>
              <a:t>2/23/2018 11:12:23 AM</a:t>
            </a:fld>
            <a:endParaRPr lang="en-US"/>
          </a:p>
        </p:txBody>
      </p:sp>
      <p:sp>
        <p:nvSpPr>
          <p:cNvPr id="5" name="Slide Number Placeholder 4"/>
          <p:cNvSpPr>
            <a:spLocks noGrp="1"/>
          </p:cNvSpPr>
          <p:nvPr>
            <p:ph type="sldNum" sz="quarter" idx="12"/>
          </p:nvPr>
        </p:nvSpPr>
        <p:spPr/>
        <p:txBody>
          <a:bodyPr/>
          <a:lstStyle/>
          <a:p>
            <a:pPr>
              <a:defRPr/>
            </a:pPr>
            <a:fld id="{68764890-18E9-43A1-9B08-A258139C5043}"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eaLnBrk="1" hangingPunct="1"/>
            <a:r>
              <a:rPr lang="en-US" dirty="0" smtClean="0">
                <a:solidFill>
                  <a:srgbClr val="660033"/>
                </a:solidFill>
              </a:rPr>
              <a:t>Interview Schedule</a:t>
            </a:r>
          </a:p>
        </p:txBody>
      </p:sp>
      <p:sp>
        <p:nvSpPr>
          <p:cNvPr id="140291" name="Rectangle 3"/>
          <p:cNvSpPr>
            <a:spLocks noGrp="1" noChangeArrowheads="1"/>
          </p:cNvSpPr>
          <p:nvPr>
            <p:ph type="body" idx="1"/>
          </p:nvPr>
        </p:nvSpPr>
        <p:spPr/>
        <p:txBody>
          <a:bodyPr/>
          <a:lstStyle/>
          <a:p>
            <a:pPr eaLnBrk="1" hangingPunct="1"/>
            <a:r>
              <a:rPr lang="en-US" b="1" dirty="0" smtClean="0">
                <a:solidFill>
                  <a:srgbClr val="FF3399"/>
                </a:solidFill>
              </a:rPr>
              <a:t>Q. 34. Are you married?</a:t>
            </a:r>
            <a:r>
              <a:rPr lang="en-US" sz="3200" b="1" dirty="0" smtClean="0">
                <a:solidFill>
                  <a:srgbClr val="FF3399"/>
                </a:solidFill>
              </a:rPr>
              <a:t> Yes/ No, If yes, how many children do you have?</a:t>
            </a:r>
          </a:p>
          <a:p>
            <a:pPr eaLnBrk="1" hangingPunct="1"/>
            <a:r>
              <a:rPr lang="en-US" sz="3200" b="1" dirty="0" smtClean="0">
                <a:solidFill>
                  <a:srgbClr val="FF3399"/>
                </a:solidFill>
              </a:rPr>
              <a:t>Coding:</a:t>
            </a:r>
          </a:p>
          <a:p>
            <a:pPr eaLnBrk="1" hangingPunct="1"/>
            <a:r>
              <a:rPr lang="en-US" sz="3200" b="1" dirty="0" smtClean="0">
                <a:solidFill>
                  <a:srgbClr val="FF3399"/>
                </a:solidFill>
              </a:rPr>
              <a:t> Q.34: Yes = 1</a:t>
            </a:r>
          </a:p>
          <a:p>
            <a:pPr lvl="4" eaLnBrk="1" hangingPunct="1"/>
            <a:r>
              <a:rPr lang="en-US" b="1" dirty="0" smtClean="0">
                <a:solidFill>
                  <a:srgbClr val="FF3399"/>
                </a:solidFill>
              </a:rPr>
              <a:t>No = 2</a:t>
            </a:r>
          </a:p>
          <a:p>
            <a:pPr eaLnBrk="1" hangingPunct="1"/>
            <a:r>
              <a:rPr lang="en-US" b="1" dirty="0" smtClean="0">
                <a:solidFill>
                  <a:srgbClr val="FF3399"/>
                </a:solidFill>
              </a:rPr>
              <a:t>Q.34 (a): (Write the actual number )One = 1</a:t>
            </a:r>
          </a:p>
          <a:p>
            <a:pPr lvl="5"/>
            <a:r>
              <a:rPr lang="en-US" b="1" dirty="0" smtClean="0">
                <a:solidFill>
                  <a:srgbClr val="FF3399"/>
                </a:solidFill>
              </a:rPr>
              <a:t>Two = 2</a:t>
            </a:r>
          </a:p>
          <a:p>
            <a:pPr lvl="5"/>
            <a:r>
              <a:rPr lang="en-US" b="1" dirty="0" smtClean="0">
                <a:solidFill>
                  <a:srgbClr val="FF3399"/>
                </a:solidFill>
              </a:rPr>
              <a:t>More  than two = 3</a:t>
            </a:r>
          </a:p>
          <a:p>
            <a:pPr lvl="5"/>
            <a:endParaRPr lang="en-US" b="1" dirty="0" smtClean="0">
              <a:solidFill>
                <a:srgbClr val="FF3399"/>
              </a:solidFill>
            </a:endParaRPr>
          </a:p>
        </p:txBody>
      </p:sp>
      <p:sp>
        <p:nvSpPr>
          <p:cNvPr id="4" name="Date Placeholder 3"/>
          <p:cNvSpPr>
            <a:spLocks noGrp="1"/>
          </p:cNvSpPr>
          <p:nvPr>
            <p:ph type="dt" sz="quarter" idx="10"/>
          </p:nvPr>
        </p:nvSpPr>
        <p:spPr/>
        <p:txBody>
          <a:bodyPr/>
          <a:lstStyle/>
          <a:p>
            <a:pPr>
              <a:defRPr/>
            </a:pPr>
            <a:fld id="{3DA2496D-1059-4FC5-9D78-6552DBB79B8D}" type="datetime9">
              <a:rPr lang="en-US" smtClean="0"/>
              <a:pPr>
                <a:defRPr/>
              </a:pPr>
              <a:t>2/23/2018 11:12:24 AM</a:t>
            </a:fld>
            <a:endParaRPr lang="en-US"/>
          </a:p>
        </p:txBody>
      </p:sp>
      <p:sp>
        <p:nvSpPr>
          <p:cNvPr id="5" name="Slide Number Placeholder 4"/>
          <p:cNvSpPr>
            <a:spLocks noGrp="1"/>
          </p:cNvSpPr>
          <p:nvPr>
            <p:ph type="sldNum" sz="quarter" idx="12"/>
          </p:nvPr>
        </p:nvSpPr>
        <p:spPr/>
        <p:txBody>
          <a:bodyPr/>
          <a:lstStyle/>
          <a:p>
            <a:pPr>
              <a:defRPr/>
            </a:pPr>
            <a:fld id="{68764890-18E9-43A1-9B08-A258139C5043}"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274638"/>
            <a:ext cx="8229600" cy="715962"/>
          </a:xfrm>
        </p:spPr>
        <p:txBody>
          <a:bodyPr/>
          <a:lstStyle/>
          <a:p>
            <a:pPr algn="ctr" eaLnBrk="1" hangingPunct="1"/>
            <a:r>
              <a:rPr lang="en-US" b="1" smtClean="0">
                <a:solidFill>
                  <a:srgbClr val="FF3399"/>
                </a:solidFill>
              </a:rPr>
              <a:t>CODE BOOK</a:t>
            </a:r>
          </a:p>
        </p:txBody>
      </p:sp>
      <p:sp>
        <p:nvSpPr>
          <p:cNvPr id="141315" name="Rectangle 3"/>
          <p:cNvSpPr>
            <a:spLocks noGrp="1" noChangeArrowheads="1" noTextEdit="1"/>
          </p:cNvSpPr>
          <p:nvPr>
            <p:ph type="tbl" idx="1"/>
          </p:nvPr>
        </p:nvSpPr>
        <p:spPr>
          <a:xfrm>
            <a:off x="914400" y="1752600"/>
            <a:ext cx="8229600" cy="4525963"/>
          </a:xfrm>
        </p:spPr>
      </p:sp>
      <p:sp>
        <p:nvSpPr>
          <p:cNvPr id="141316" name="Rectangle 4"/>
          <p:cNvSpPr>
            <a:spLocks noChangeArrowheads="1"/>
          </p:cNvSpPr>
          <p:nvPr/>
        </p:nvSpPr>
        <p:spPr bwMode="auto">
          <a:xfrm>
            <a:off x="6132513" y="-266700"/>
            <a:ext cx="966787" cy="244475"/>
          </a:xfrm>
          <a:prstGeom prst="rect">
            <a:avLst/>
          </a:prstGeom>
          <a:noFill/>
          <a:ln w="9525">
            <a:noFill/>
            <a:miter lim="800000"/>
            <a:headEnd/>
            <a:tailEnd/>
          </a:ln>
        </p:spPr>
        <p:txBody>
          <a:bodyPr wrap="none" anchor="ctr">
            <a:spAutoFit/>
          </a:bodyPr>
          <a:lstStyle/>
          <a:p>
            <a:pPr algn="ctr"/>
            <a:r>
              <a:rPr lang="en-US" sz="1000" b="1">
                <a:cs typeface="Times New Roman" pitchFamily="18" charset="0"/>
              </a:rPr>
              <a:t>CODE BOOK</a:t>
            </a:r>
            <a:endParaRPr lang="en-US"/>
          </a:p>
        </p:txBody>
      </p:sp>
      <p:graphicFrame>
        <p:nvGraphicFramePr>
          <p:cNvPr id="40965" name="Group 5"/>
          <p:cNvGraphicFramePr>
            <a:graphicFrameLocks noGrp="1"/>
          </p:cNvGraphicFramePr>
          <p:nvPr/>
        </p:nvGraphicFramePr>
        <p:xfrm>
          <a:off x="1295400" y="914400"/>
          <a:ext cx="6858000" cy="5439094"/>
        </p:xfrm>
        <a:graphic>
          <a:graphicData uri="http://schemas.openxmlformats.org/drawingml/2006/table">
            <a:tbl>
              <a:tblPr/>
              <a:tblGrid>
                <a:gridCol w="685800"/>
                <a:gridCol w="914400"/>
                <a:gridCol w="2667000"/>
                <a:gridCol w="1600200"/>
                <a:gridCol w="990600"/>
              </a:tblGrid>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70C0"/>
                          </a:solidFill>
                          <a:effectLst/>
                          <a:latin typeface="Arial" pitchFamily="34" charset="0"/>
                          <a:cs typeface="Arial" pitchFamily="34" charset="0"/>
                        </a:rPr>
                        <a:t>Q .No.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Variable  No.</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Variable</a:t>
                      </a: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Categories</a:t>
                      </a: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Code</a:t>
                      </a: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2</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V1</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Age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Actual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3</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V2</a:t>
                      </a: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Designation </a:t>
                      </a:r>
                      <a:endParaRPr kumimoji="0" lang="en-US" sz="18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Worker</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Supervisor </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Manager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1</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2</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3</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4</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V3</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Establishment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Public </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Private</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1</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2</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24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5</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V4</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Level of Education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Graduate</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Intermediate</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High School</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Middle School</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Primary</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Illiterate</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Other</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1</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2</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3</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4</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5</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6</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7</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69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6</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V5</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Marital Status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Married</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Unmarried</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Widow</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Divorce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1</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2</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3</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4</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43</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V42</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Attitude of Employer</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Preference for male employees </a:t>
                      </a:r>
                      <a:endParaRPr kumimoji="0" lang="en-US" sz="18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Agree</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Undecided</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70C0"/>
                          </a:solidFill>
                          <a:effectLst/>
                          <a:latin typeface="Arial" pitchFamily="34" charset="0"/>
                          <a:cs typeface="Arial" pitchFamily="34" charset="0"/>
                        </a:rPr>
                        <a:t>Disagree</a:t>
                      </a:r>
                      <a:endParaRPr kumimoji="0" lang="en-US" sz="1000" b="0" i="0" u="none" strike="noStrike" cap="none" normalizeH="0" baseline="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           1</a:t>
                      </a:r>
                      <a:endParaRPr kumimoji="0" lang="en-US" sz="10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           2</a:t>
                      </a:r>
                      <a:endParaRPr kumimoji="0" lang="en-US" sz="10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70C0"/>
                          </a:solidFill>
                          <a:effectLst/>
                          <a:latin typeface="Arial" pitchFamily="34" charset="0"/>
                          <a:cs typeface="Arial" pitchFamily="34" charset="0"/>
                        </a:rPr>
                        <a:t>           3</a:t>
                      </a:r>
                      <a:endParaRPr kumimoji="0" lang="en-US" sz="1000" b="0" i="0" u="none" strike="noStrike" cap="none" normalizeH="0" baseline="0" dirty="0" smtClean="0">
                        <a:ln>
                          <a:noFill/>
                        </a:ln>
                        <a:solidFill>
                          <a:srgbClr val="0070C0"/>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Date Placeholder 5"/>
          <p:cNvSpPr>
            <a:spLocks noGrp="1"/>
          </p:cNvSpPr>
          <p:nvPr>
            <p:ph type="dt" sz="quarter" idx="10"/>
          </p:nvPr>
        </p:nvSpPr>
        <p:spPr/>
        <p:txBody>
          <a:bodyPr/>
          <a:lstStyle/>
          <a:p>
            <a:pPr>
              <a:defRPr/>
            </a:pPr>
            <a:fld id="{48B09B92-FE5C-4BFF-9153-85F07EC2877E}" type="datetime9">
              <a:rPr lang="en-US" smtClean="0"/>
              <a:pPr>
                <a:defRPr/>
              </a:pPr>
              <a:t>2/23/2018 11:12:24 AM</a:t>
            </a:fld>
            <a:endParaRPr lang="en-US"/>
          </a:p>
        </p:txBody>
      </p:sp>
      <p:sp>
        <p:nvSpPr>
          <p:cNvPr id="7" name="Slide Number Placeholder 6"/>
          <p:cNvSpPr>
            <a:spLocks noGrp="1"/>
          </p:cNvSpPr>
          <p:nvPr>
            <p:ph type="sldNum" sz="quarter" idx="12"/>
          </p:nvPr>
        </p:nvSpPr>
        <p:spPr/>
        <p:txBody>
          <a:bodyPr/>
          <a:lstStyle/>
          <a:p>
            <a:pPr>
              <a:defRPr/>
            </a:pPr>
            <a:fld id="{9D0201BF-5816-4D24-B1AE-43E9EF9095F8}" type="slidenum">
              <a:rPr lang="en-US" smtClean="0"/>
              <a:pPr>
                <a:defRPr/>
              </a:pPr>
              <a:t>13</a:t>
            </a:fld>
            <a:endParaRPr lang="en-US" dirty="0"/>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eaLnBrk="1" hangingPunct="1"/>
            <a:r>
              <a:rPr lang="en-US" b="1" smtClean="0">
                <a:solidFill>
                  <a:schemeClr val="accent2"/>
                </a:solidFill>
              </a:rPr>
              <a:t>Preparing a Master Chart</a:t>
            </a:r>
          </a:p>
        </p:txBody>
      </p:sp>
      <p:sp>
        <p:nvSpPr>
          <p:cNvPr id="142339" name="Rectangle 3"/>
          <p:cNvSpPr>
            <a:spLocks noGrp="1" noChangeArrowheads="1"/>
          </p:cNvSpPr>
          <p:nvPr>
            <p:ph type="body" idx="1"/>
          </p:nvPr>
        </p:nvSpPr>
        <p:spPr/>
        <p:txBody>
          <a:bodyPr/>
          <a:lstStyle/>
          <a:p>
            <a:pPr eaLnBrk="1" hangingPunct="1"/>
            <a:r>
              <a:rPr lang="en-US" sz="4000" b="1" smtClean="0">
                <a:solidFill>
                  <a:srgbClr val="FF0066"/>
                </a:solidFill>
              </a:rPr>
              <a:t>After a codebook is prepared, the data can be transferred  either to a master chart or directly to computer through a statistical package </a:t>
            </a:r>
          </a:p>
        </p:txBody>
      </p:sp>
      <p:sp>
        <p:nvSpPr>
          <p:cNvPr id="4" name="Date Placeholder 3"/>
          <p:cNvSpPr>
            <a:spLocks noGrp="1"/>
          </p:cNvSpPr>
          <p:nvPr>
            <p:ph type="dt" sz="quarter" idx="10"/>
          </p:nvPr>
        </p:nvSpPr>
        <p:spPr/>
        <p:txBody>
          <a:bodyPr/>
          <a:lstStyle/>
          <a:p>
            <a:pPr>
              <a:defRPr/>
            </a:pPr>
            <a:fld id="{6938F717-AD64-40F6-8CFE-713FED32F05C}" type="datetime9">
              <a:rPr lang="en-US" smtClean="0"/>
              <a:pPr>
                <a:defRPr/>
              </a:pPr>
              <a:t>2/23/2018 11:12:24 AM</a:t>
            </a:fld>
            <a:endParaRPr lang="en-US"/>
          </a:p>
        </p:txBody>
      </p:sp>
      <p:sp>
        <p:nvSpPr>
          <p:cNvPr id="5" name="Slide Number Placeholder 4"/>
          <p:cNvSpPr>
            <a:spLocks noGrp="1"/>
          </p:cNvSpPr>
          <p:nvPr>
            <p:ph type="sldNum" sz="quarter" idx="12"/>
          </p:nvPr>
        </p:nvSpPr>
        <p:spPr/>
        <p:txBody>
          <a:bodyPr/>
          <a:lstStyle/>
          <a:p>
            <a:pPr>
              <a:defRPr/>
            </a:pPr>
            <a:fld id="{4E6B27A9-114D-4B50-BCB0-127A298367A6}"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r>
              <a:rPr lang="en-US" b="1" smtClean="0">
                <a:solidFill>
                  <a:schemeClr val="accent2"/>
                </a:solidFill>
              </a:rPr>
              <a:t>Master Chart Continues……</a:t>
            </a:r>
          </a:p>
        </p:txBody>
      </p:sp>
      <p:sp>
        <p:nvSpPr>
          <p:cNvPr id="143363" name="Rectangle 3"/>
          <p:cNvSpPr>
            <a:spLocks noGrp="1" noChangeArrowheads="1"/>
          </p:cNvSpPr>
          <p:nvPr>
            <p:ph type="body" idx="1"/>
          </p:nvPr>
        </p:nvSpPr>
        <p:spPr/>
        <p:txBody>
          <a:bodyPr/>
          <a:lstStyle/>
          <a:p>
            <a:pPr eaLnBrk="1" hangingPunct="1"/>
            <a:r>
              <a:rPr lang="en-US" sz="2800" b="1" dirty="0" smtClean="0">
                <a:solidFill>
                  <a:srgbClr val="660033"/>
                </a:solidFill>
              </a:rPr>
              <a:t>Entering data directly to computer is disadvantageous, as there is no way to check wrong entries, which will show inconsistencies in tabulated data at the later stages of tabulation.</a:t>
            </a:r>
          </a:p>
          <a:p>
            <a:pPr eaLnBrk="1" hangingPunct="1"/>
            <a:r>
              <a:rPr lang="en-US" sz="2800" b="1" dirty="0" smtClean="0">
                <a:solidFill>
                  <a:srgbClr val="660033"/>
                </a:solidFill>
              </a:rPr>
              <a:t>Going through master chart to computer is much more advantageous than entering data directly to computers.</a:t>
            </a:r>
            <a:r>
              <a:rPr lang="en-US" sz="3200" b="1" dirty="0" smtClean="0">
                <a:solidFill>
                  <a:srgbClr val="660033"/>
                </a:solidFill>
              </a:rPr>
              <a:t> </a:t>
            </a:r>
          </a:p>
          <a:p>
            <a:pPr eaLnBrk="1" hangingPunct="1">
              <a:buFontTx/>
              <a:buNone/>
            </a:pPr>
            <a:endParaRPr lang="en-US" sz="3200" b="1" dirty="0" smtClean="0">
              <a:solidFill>
                <a:srgbClr val="660033"/>
              </a:solidFill>
            </a:endParaRPr>
          </a:p>
        </p:txBody>
      </p:sp>
      <p:sp>
        <p:nvSpPr>
          <p:cNvPr id="4" name="Date Placeholder 3"/>
          <p:cNvSpPr>
            <a:spLocks noGrp="1"/>
          </p:cNvSpPr>
          <p:nvPr>
            <p:ph type="dt" sz="quarter" idx="10"/>
          </p:nvPr>
        </p:nvSpPr>
        <p:spPr/>
        <p:txBody>
          <a:bodyPr/>
          <a:lstStyle/>
          <a:p>
            <a:pPr>
              <a:defRPr/>
            </a:pPr>
            <a:fld id="{41CBC2BE-4C57-492F-B5CD-9182247C2CA8}" type="datetime9">
              <a:rPr lang="en-US" smtClean="0"/>
              <a:pPr>
                <a:defRPr/>
              </a:pPr>
              <a:t>2/23/2018 11:12:25 AM</a:t>
            </a:fld>
            <a:endParaRPr lang="en-US"/>
          </a:p>
        </p:txBody>
      </p:sp>
      <p:sp>
        <p:nvSpPr>
          <p:cNvPr id="5" name="Slide Number Placeholder 4"/>
          <p:cNvSpPr>
            <a:spLocks noGrp="1"/>
          </p:cNvSpPr>
          <p:nvPr>
            <p:ph type="sldNum" sz="quarter" idx="12"/>
          </p:nvPr>
        </p:nvSpPr>
        <p:spPr/>
        <p:txBody>
          <a:bodyPr/>
          <a:lstStyle/>
          <a:p>
            <a:pPr>
              <a:defRPr/>
            </a:pPr>
            <a:fld id="{5AA5232D-2EC2-415A-A0E0-D4BF34FD2915}"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914400"/>
            <a:ext cx="8229600" cy="1143000"/>
          </a:xfrm>
        </p:spPr>
        <p:txBody>
          <a:bodyPr/>
          <a:lstStyle/>
          <a:p>
            <a:pPr eaLnBrk="1" hangingPunct="1"/>
            <a:r>
              <a:rPr lang="en-US" sz="4000" b="1" dirty="0" smtClean="0"/>
              <a:t>	</a:t>
            </a:r>
            <a:r>
              <a:rPr lang="en-US" sz="4000" b="1" dirty="0" smtClean="0">
                <a:solidFill>
                  <a:srgbClr val="660033"/>
                </a:solidFill>
              </a:rPr>
              <a:t>MASTER CHART</a:t>
            </a:r>
            <a:r>
              <a:rPr lang="en-US" sz="4000" dirty="0" smtClean="0">
                <a:solidFill>
                  <a:srgbClr val="660033"/>
                </a:solidFill>
              </a:rPr>
              <a:t/>
            </a:r>
            <a:br>
              <a:rPr lang="en-US" sz="4000" dirty="0" smtClean="0">
                <a:solidFill>
                  <a:srgbClr val="660033"/>
                </a:solidFill>
              </a:rPr>
            </a:br>
            <a:endParaRPr lang="en-US" sz="4000" dirty="0" smtClean="0">
              <a:solidFill>
                <a:srgbClr val="660033"/>
              </a:solidFill>
            </a:endParaRPr>
          </a:p>
        </p:txBody>
      </p:sp>
      <p:sp>
        <p:nvSpPr>
          <p:cNvPr id="145411" name="Line 3"/>
          <p:cNvSpPr>
            <a:spLocks noChangeShapeType="1"/>
          </p:cNvSpPr>
          <p:nvPr/>
        </p:nvSpPr>
        <p:spPr bwMode="auto">
          <a:xfrm>
            <a:off x="5492750" y="3798888"/>
            <a:ext cx="800100" cy="0"/>
          </a:xfrm>
          <a:prstGeom prst="line">
            <a:avLst/>
          </a:prstGeom>
          <a:noFill/>
          <a:ln w="9525">
            <a:solidFill>
              <a:srgbClr val="000000"/>
            </a:solidFill>
            <a:round/>
            <a:headEnd/>
            <a:tailEnd type="triangle" w="med" len="med"/>
          </a:ln>
        </p:spPr>
        <p:txBody>
          <a:bodyPr/>
          <a:lstStyle/>
          <a:p>
            <a:endParaRPr lang="en-US"/>
          </a:p>
        </p:txBody>
      </p:sp>
      <p:sp>
        <p:nvSpPr>
          <p:cNvPr id="145412" name="Line 4"/>
          <p:cNvSpPr>
            <a:spLocks noChangeShapeType="1"/>
          </p:cNvSpPr>
          <p:nvPr/>
        </p:nvSpPr>
        <p:spPr bwMode="auto">
          <a:xfrm>
            <a:off x="2757488" y="2668588"/>
            <a:ext cx="0" cy="457200"/>
          </a:xfrm>
          <a:prstGeom prst="line">
            <a:avLst/>
          </a:prstGeom>
          <a:noFill/>
          <a:ln w="9525">
            <a:solidFill>
              <a:srgbClr val="000000"/>
            </a:solidFill>
            <a:round/>
            <a:headEnd/>
            <a:tailEnd type="triangle" w="med" len="med"/>
          </a:ln>
        </p:spPr>
        <p:txBody>
          <a:bodyPr/>
          <a:lstStyle/>
          <a:p>
            <a:endParaRPr lang="en-US"/>
          </a:p>
        </p:txBody>
      </p:sp>
      <p:sp>
        <p:nvSpPr>
          <p:cNvPr id="145413" name="Rectangle 5"/>
          <p:cNvSpPr>
            <a:spLocks noChangeArrowheads="1"/>
          </p:cNvSpPr>
          <p:nvPr/>
        </p:nvSpPr>
        <p:spPr bwMode="auto">
          <a:xfrm>
            <a:off x="671513" y="1152525"/>
            <a:ext cx="1543050" cy="0"/>
          </a:xfrm>
          <a:prstGeom prst="rect">
            <a:avLst/>
          </a:prstGeom>
          <a:noFill/>
          <a:ln w="9525">
            <a:noFill/>
            <a:miter lim="800000"/>
            <a:headEnd/>
            <a:tailEnd/>
          </a:ln>
        </p:spPr>
        <p:txBody>
          <a:bodyPr wrap="none" anchor="ctr">
            <a:spAutoFit/>
          </a:bodyPr>
          <a:lstStyle/>
          <a:p>
            <a:endParaRPr lang="en-US"/>
          </a:p>
        </p:txBody>
      </p:sp>
      <p:sp>
        <p:nvSpPr>
          <p:cNvPr id="145414" name="Rectangle 6"/>
          <p:cNvSpPr>
            <a:spLocks noChangeArrowheads="1"/>
          </p:cNvSpPr>
          <p:nvPr/>
        </p:nvSpPr>
        <p:spPr bwMode="auto">
          <a:xfrm>
            <a:off x="671513" y="1152525"/>
            <a:ext cx="625475" cy="0"/>
          </a:xfrm>
          <a:prstGeom prst="rect">
            <a:avLst/>
          </a:prstGeom>
          <a:noFill/>
          <a:ln w="9525">
            <a:noFill/>
            <a:miter lim="800000"/>
            <a:headEnd/>
            <a:tailEnd/>
          </a:ln>
        </p:spPr>
        <p:txBody>
          <a:bodyPr wrap="none" anchor="ctr">
            <a:spAutoFit/>
          </a:bodyPr>
          <a:lstStyle/>
          <a:p>
            <a:endParaRPr lang="en-US"/>
          </a:p>
        </p:txBody>
      </p:sp>
      <p:sp>
        <p:nvSpPr>
          <p:cNvPr id="145415" name="Line 7"/>
          <p:cNvSpPr>
            <a:spLocks noChangeShapeType="1"/>
          </p:cNvSpPr>
          <p:nvPr/>
        </p:nvSpPr>
        <p:spPr bwMode="auto">
          <a:xfrm>
            <a:off x="2659063" y="2965450"/>
            <a:ext cx="0" cy="0"/>
          </a:xfrm>
          <a:prstGeom prst="line">
            <a:avLst/>
          </a:prstGeom>
          <a:noFill/>
          <a:ln w="12700" cap="rnd">
            <a:solidFill>
              <a:srgbClr val="000000"/>
            </a:solidFill>
            <a:round/>
            <a:headEnd/>
            <a:tailEnd/>
          </a:ln>
        </p:spPr>
        <p:txBody>
          <a:bodyPr/>
          <a:lstStyle/>
          <a:p>
            <a:endParaRPr lang="en-US"/>
          </a:p>
        </p:txBody>
      </p:sp>
      <p:graphicFrame>
        <p:nvGraphicFramePr>
          <p:cNvPr id="45064" name="Group 8"/>
          <p:cNvGraphicFramePr>
            <a:graphicFrameLocks noGrp="1"/>
          </p:cNvGraphicFramePr>
          <p:nvPr/>
        </p:nvGraphicFramePr>
        <p:xfrm>
          <a:off x="381000" y="1600200"/>
          <a:ext cx="8153400" cy="4873943"/>
        </p:xfrm>
        <a:graphic>
          <a:graphicData uri="http://schemas.openxmlformats.org/drawingml/2006/table">
            <a:tbl>
              <a:tblPr/>
              <a:tblGrid>
                <a:gridCol w="230188"/>
                <a:gridCol w="1774825"/>
                <a:gridCol w="357187"/>
                <a:gridCol w="258763"/>
                <a:gridCol w="320675"/>
                <a:gridCol w="669925"/>
                <a:gridCol w="628650"/>
                <a:gridCol w="769937"/>
                <a:gridCol w="552450"/>
                <a:gridCol w="182563"/>
                <a:gridCol w="434975"/>
                <a:gridCol w="606425"/>
                <a:gridCol w="577850"/>
                <a:gridCol w="788987"/>
              </a:tblGrid>
              <a:tr h="53340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VARIABLE LABELS</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6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RESPONDENT NUMBER</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AGE</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99"/>
                          </a:solidFill>
                          <a:effectLst/>
                          <a:latin typeface="Times New Roman" charset="0"/>
                          <a:cs typeface="Times New Roman" charset="0"/>
                        </a:rPr>
                        <a:t>DESIGNATION</a:t>
                      </a:r>
                      <a:endParaRPr kumimoji="0" lang="en-US" sz="1600" b="0" i="0" u="none" strike="noStrike" cap="none" normalizeH="0" baseline="0" dirty="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ESTABLISHMENT</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LEVEL OF EDUCATION</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MARITAL STATUS</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NATURE OF WORK</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DURATION OF WORK</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WAGES</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PROMOTIONS</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ATTITUDE OF EMPLOYER</a:t>
                      </a:r>
                      <a:endParaRPr kumimoji="0" lang="en-US" sz="16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99"/>
                          </a:solidFill>
                          <a:effectLst/>
                          <a:latin typeface="Times New Roman" charset="0"/>
                          <a:cs typeface="Times New Roman" charset="0"/>
                        </a:rPr>
                        <a:t>                                                VARIABLE NUMBER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V1</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V2</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V3</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V4</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V5</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V6</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V7</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V8</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V9</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2"/>
                          </a:solidFill>
                          <a:effectLst/>
                          <a:latin typeface="Times New Roman" charset="0"/>
                          <a:cs typeface="Times New Roman" charset="0"/>
                        </a:rPr>
                        <a:t>V10</a:t>
                      </a:r>
                      <a:endParaRPr kumimoji="0" lang="en-US" sz="16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hlink"/>
                          </a:solidFill>
                          <a:effectLst/>
                          <a:latin typeface="Times New Roman" charset="0"/>
                          <a:cs typeface="Times New Roman" charset="0"/>
                        </a:rPr>
                        <a:t>1</a:t>
                      </a:r>
                      <a:endParaRPr kumimoji="0" lang="en-US" sz="1600" b="0" i="0" u="none" strike="noStrike" cap="none" normalizeH="0" baseline="0" smtClean="0">
                        <a:ln>
                          <a:noFill/>
                        </a:ln>
                        <a:solidFill>
                          <a:schemeClr val="hlink"/>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1220</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hlink"/>
                          </a:solidFill>
                          <a:effectLst/>
                          <a:latin typeface="Times New Roman" charset="0"/>
                          <a:cs typeface="Times New Roman" charset="0"/>
                        </a:rPr>
                        <a:t>2</a:t>
                      </a:r>
                      <a:endParaRPr kumimoji="0" lang="en-US" sz="1600" b="0" i="0" u="none" strike="noStrike" cap="none" normalizeH="0" baseline="0" smtClean="0">
                        <a:ln>
                          <a:noFill/>
                        </a:ln>
                        <a:solidFill>
                          <a:schemeClr val="hlink"/>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28</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5</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5</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1547</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hlink"/>
                          </a:solidFill>
                          <a:effectLst/>
                          <a:latin typeface="Times New Roman" charset="0"/>
                          <a:cs typeface="Times New Roman" charset="0"/>
                        </a:rPr>
                        <a:t>3</a:t>
                      </a:r>
                      <a:endParaRPr kumimoji="0" lang="en-US" sz="1600" b="0" i="0" u="none" strike="noStrike" cap="none" normalizeH="0" baseline="0" smtClean="0">
                        <a:ln>
                          <a:noFill/>
                        </a:ln>
                        <a:solidFill>
                          <a:schemeClr val="hlink"/>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1922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hlink"/>
                          </a:solidFill>
                          <a:effectLst/>
                          <a:latin typeface="Times New Roman" charset="0"/>
                          <a:cs typeface="Times New Roman" charset="0"/>
                        </a:rPr>
                        <a:t>4</a:t>
                      </a:r>
                      <a:endParaRPr kumimoji="0" lang="en-US" sz="1600" b="0" i="0" u="none" strike="noStrike" cap="none" normalizeH="0" baseline="0" smtClean="0">
                        <a:ln>
                          <a:noFill/>
                        </a:ln>
                        <a:solidFill>
                          <a:schemeClr val="hlink"/>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28</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5</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1847</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5</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hlink"/>
                          </a:solidFill>
                          <a:effectLst/>
                          <a:latin typeface="Times New Roman" charset="0"/>
                          <a:cs typeface="Times New Roman" charset="0"/>
                        </a:rPr>
                        <a:t>5</a:t>
                      </a:r>
                      <a:endParaRPr kumimoji="0" lang="en-US" sz="1600" b="0" i="0" u="none" strike="noStrike" cap="none" normalizeH="0" baseline="0" smtClean="0">
                        <a:ln>
                          <a:noFill/>
                        </a:ln>
                        <a:solidFill>
                          <a:schemeClr val="hlink"/>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7</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2922</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0" i="0" u="none" strike="noStrike" cap="none" normalizeH="0" baseline="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660033"/>
                          </a:solidFill>
                          <a:effectLst/>
                          <a:latin typeface="Times New Roman" charset="0"/>
                          <a:cs typeface="Times New Roman" charset="0"/>
                        </a:rPr>
                        <a:t>1</a:t>
                      </a:r>
                      <a:endParaRPr kumimoji="0" lang="en-US" sz="1600" b="0" i="0" u="none" strike="noStrike" cap="none" normalizeH="0" baseline="0" dirty="0" smtClean="0">
                        <a:ln>
                          <a:noFill/>
                        </a:ln>
                        <a:solidFill>
                          <a:srgbClr val="660033"/>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 name="Date Placeholder 8"/>
          <p:cNvSpPr>
            <a:spLocks noGrp="1"/>
          </p:cNvSpPr>
          <p:nvPr>
            <p:ph type="dt" sz="quarter" idx="10"/>
          </p:nvPr>
        </p:nvSpPr>
        <p:spPr/>
        <p:txBody>
          <a:bodyPr/>
          <a:lstStyle/>
          <a:p>
            <a:pPr>
              <a:defRPr/>
            </a:pPr>
            <a:fld id="{33631859-A4C5-4207-BE0F-3AD85A7C4A03}" type="datetime9">
              <a:rPr lang="en-US" smtClean="0"/>
              <a:pPr>
                <a:defRPr/>
              </a:pPr>
              <a:t>2/23/2018 11:12:25 AM</a:t>
            </a:fld>
            <a:endParaRPr lang="en-US"/>
          </a:p>
        </p:txBody>
      </p:sp>
      <p:sp>
        <p:nvSpPr>
          <p:cNvPr id="10" name="Slide Number Placeholder 9"/>
          <p:cNvSpPr>
            <a:spLocks noGrp="1"/>
          </p:cNvSpPr>
          <p:nvPr>
            <p:ph type="sldNum" sz="quarter" idx="12"/>
          </p:nvPr>
        </p:nvSpPr>
        <p:spPr/>
        <p:txBody>
          <a:bodyPr/>
          <a:lstStyle/>
          <a:p>
            <a:pPr>
              <a:defRPr/>
            </a:pPr>
            <a:fld id="{06F8BEAC-B3E3-4263-8C86-6BCE4C0D1EC3}" type="slidenum">
              <a:rPr lang="en-US" smtClean="0"/>
              <a:pPr>
                <a:defRPr/>
              </a:pPr>
              <a:t>16</a:t>
            </a:fld>
            <a:endParaRPr lang="en-US"/>
          </a:p>
        </p:txBody>
      </p:sp>
      <p:sp>
        <p:nvSpPr>
          <p:cNvPr id="11" name="Footer Placeholder 10"/>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762000"/>
            <a:ext cx="9144000" cy="838200"/>
          </a:xfrm>
        </p:spPr>
        <p:txBody>
          <a:bodyPr/>
          <a:lstStyle/>
          <a:p>
            <a:pPr algn="ctr" eaLnBrk="1" hangingPunct="1"/>
            <a:r>
              <a:rPr lang="en-US" sz="4400" b="1" dirty="0" smtClean="0">
                <a:solidFill>
                  <a:srgbClr val="FF33CC"/>
                </a:solidFill>
              </a:rPr>
              <a:t>5. Tabulation plan</a:t>
            </a:r>
          </a:p>
        </p:txBody>
      </p:sp>
      <p:sp>
        <p:nvSpPr>
          <p:cNvPr id="109571" name="Rectangle 3"/>
          <p:cNvSpPr>
            <a:spLocks noGrp="1" noChangeArrowheads="1"/>
          </p:cNvSpPr>
          <p:nvPr>
            <p:ph type="body" idx="1"/>
          </p:nvPr>
        </p:nvSpPr>
        <p:spPr>
          <a:xfrm>
            <a:off x="762000" y="2057400"/>
            <a:ext cx="8001000" cy="4800600"/>
          </a:xfrm>
        </p:spPr>
        <p:txBody>
          <a:bodyPr/>
          <a:lstStyle/>
          <a:p>
            <a:pPr marL="533400" indent="-533400" eaLnBrk="1" hangingPunct="1"/>
            <a:r>
              <a:rPr lang="en-US" sz="2400" b="1" dirty="0" smtClean="0">
                <a:solidFill>
                  <a:srgbClr val="0070C0"/>
                </a:solidFill>
              </a:rPr>
              <a:t>Decide how many tables</a:t>
            </a:r>
          </a:p>
          <a:p>
            <a:pPr marL="900113" lvl="1" indent="-533400" eaLnBrk="1" hangingPunct="1"/>
            <a:r>
              <a:rPr lang="en-US" b="1" dirty="0" err="1" smtClean="0">
                <a:solidFill>
                  <a:srgbClr val="0070C0"/>
                </a:solidFill>
              </a:rPr>
              <a:t>Uni-variate</a:t>
            </a:r>
            <a:r>
              <a:rPr lang="en-US" b="1" dirty="0" smtClean="0">
                <a:solidFill>
                  <a:srgbClr val="0070C0"/>
                </a:solidFill>
              </a:rPr>
              <a:t> / bi-</a:t>
            </a:r>
            <a:r>
              <a:rPr lang="en-US" b="1" dirty="0" err="1" smtClean="0">
                <a:solidFill>
                  <a:srgbClr val="0070C0"/>
                </a:solidFill>
              </a:rPr>
              <a:t>variate</a:t>
            </a:r>
            <a:r>
              <a:rPr lang="en-US" b="1" dirty="0" smtClean="0">
                <a:solidFill>
                  <a:srgbClr val="0070C0"/>
                </a:solidFill>
              </a:rPr>
              <a:t> / tri-</a:t>
            </a:r>
            <a:r>
              <a:rPr lang="en-US" b="1" dirty="0" err="1" smtClean="0">
                <a:solidFill>
                  <a:srgbClr val="0070C0"/>
                </a:solidFill>
              </a:rPr>
              <a:t>variate</a:t>
            </a:r>
            <a:r>
              <a:rPr lang="en-US" b="1" dirty="0" smtClean="0">
                <a:solidFill>
                  <a:srgbClr val="0070C0"/>
                </a:solidFill>
              </a:rPr>
              <a:t> / multi </a:t>
            </a:r>
            <a:r>
              <a:rPr lang="en-US" b="1" dirty="0" err="1" smtClean="0">
                <a:solidFill>
                  <a:srgbClr val="0070C0"/>
                </a:solidFill>
              </a:rPr>
              <a:t>variate</a:t>
            </a:r>
            <a:endParaRPr lang="en-US" b="1" dirty="0" smtClean="0">
              <a:solidFill>
                <a:srgbClr val="0070C0"/>
              </a:solidFill>
            </a:endParaRPr>
          </a:p>
          <a:p>
            <a:pPr marL="533400" indent="-533400" eaLnBrk="1" hangingPunct="1"/>
            <a:r>
              <a:rPr lang="en-US" sz="2400" b="1" dirty="0" smtClean="0">
                <a:solidFill>
                  <a:srgbClr val="0070C0"/>
                </a:solidFill>
              </a:rPr>
              <a:t>Charts from the table and as a substitute  for table</a:t>
            </a:r>
          </a:p>
          <a:p>
            <a:pPr marL="533400" indent="-533400" eaLnBrk="1" hangingPunct="1"/>
            <a:r>
              <a:rPr lang="en-US" sz="2400" b="1" dirty="0" err="1" smtClean="0">
                <a:solidFill>
                  <a:srgbClr val="0070C0"/>
                </a:solidFill>
              </a:rPr>
              <a:t>Organise</a:t>
            </a:r>
            <a:r>
              <a:rPr lang="en-US" sz="2400" b="1" dirty="0" smtClean="0">
                <a:solidFill>
                  <a:srgbClr val="0070C0"/>
                </a:solidFill>
              </a:rPr>
              <a:t> tables and charts chapter wise</a:t>
            </a:r>
          </a:p>
          <a:p>
            <a:pPr marL="900113" lvl="1" indent="-533400" eaLnBrk="1" hangingPunct="1"/>
            <a:endParaRPr lang="en-US" b="1" dirty="0" smtClean="0">
              <a:solidFill>
                <a:srgbClr val="0070C0"/>
              </a:solidFill>
            </a:endParaRPr>
          </a:p>
        </p:txBody>
      </p:sp>
      <p:sp>
        <p:nvSpPr>
          <p:cNvPr id="4" name="Date Placeholder 3"/>
          <p:cNvSpPr>
            <a:spLocks noGrp="1"/>
          </p:cNvSpPr>
          <p:nvPr>
            <p:ph type="dt" sz="quarter" idx="10"/>
          </p:nvPr>
        </p:nvSpPr>
        <p:spPr/>
        <p:txBody>
          <a:bodyPr/>
          <a:lstStyle/>
          <a:p>
            <a:pPr>
              <a:defRPr/>
            </a:pPr>
            <a:fld id="{1BF07D5D-45B7-4114-9687-1C96C5810189}" type="datetime9">
              <a:rPr lang="en-US" smtClean="0"/>
              <a:pPr>
                <a:defRPr/>
              </a:pPr>
              <a:t>2/23/2018 11:12:25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990600"/>
            <a:ext cx="9144000" cy="914400"/>
          </a:xfrm>
        </p:spPr>
        <p:txBody>
          <a:bodyPr/>
          <a:lstStyle/>
          <a:p>
            <a:pPr algn="ctr" eaLnBrk="1" hangingPunct="1"/>
            <a:r>
              <a:rPr lang="en-US" sz="3600" b="1" dirty="0" err="1" smtClean="0">
                <a:solidFill>
                  <a:srgbClr val="FF33CC"/>
                </a:solidFill>
              </a:rPr>
              <a:t>Univariate</a:t>
            </a:r>
            <a:r>
              <a:rPr lang="en-US" sz="3600" b="1" dirty="0" smtClean="0">
                <a:solidFill>
                  <a:srgbClr val="FF33CC"/>
                </a:solidFill>
              </a:rPr>
              <a:t>, bi-</a:t>
            </a:r>
            <a:r>
              <a:rPr lang="en-US" sz="3600" b="1" dirty="0" err="1" smtClean="0">
                <a:solidFill>
                  <a:srgbClr val="FF33CC"/>
                </a:solidFill>
              </a:rPr>
              <a:t>variate</a:t>
            </a:r>
            <a:r>
              <a:rPr lang="en-US" sz="3600" b="1" dirty="0" smtClean="0">
                <a:solidFill>
                  <a:srgbClr val="FF33CC"/>
                </a:solidFill>
              </a:rPr>
              <a:t>, tri-</a:t>
            </a:r>
            <a:r>
              <a:rPr lang="en-US" sz="3600" b="1" dirty="0" err="1" smtClean="0">
                <a:solidFill>
                  <a:srgbClr val="FF33CC"/>
                </a:solidFill>
              </a:rPr>
              <a:t>variate</a:t>
            </a:r>
            <a:r>
              <a:rPr lang="en-US" sz="3600" b="1" dirty="0" smtClean="0">
                <a:solidFill>
                  <a:srgbClr val="FF33CC"/>
                </a:solidFill>
              </a:rPr>
              <a:t> and multivariate analyses of data</a:t>
            </a:r>
          </a:p>
        </p:txBody>
      </p:sp>
      <p:sp>
        <p:nvSpPr>
          <p:cNvPr id="109571" name="Rectangle 3"/>
          <p:cNvSpPr>
            <a:spLocks noGrp="1" noChangeArrowheads="1"/>
          </p:cNvSpPr>
          <p:nvPr>
            <p:ph type="body" idx="1"/>
          </p:nvPr>
        </p:nvSpPr>
        <p:spPr>
          <a:xfrm>
            <a:off x="0" y="2057400"/>
            <a:ext cx="8763000" cy="4800600"/>
          </a:xfrm>
        </p:spPr>
        <p:txBody>
          <a:bodyPr/>
          <a:lstStyle/>
          <a:p>
            <a:pPr marL="533400" indent="-533400" eaLnBrk="1" hangingPunct="1"/>
            <a:r>
              <a:rPr lang="en-US" sz="2400" b="1" dirty="0" err="1" smtClean="0">
                <a:solidFill>
                  <a:srgbClr val="0070C0"/>
                </a:solidFill>
              </a:rPr>
              <a:t>Uni-variate</a:t>
            </a:r>
            <a:r>
              <a:rPr lang="en-US" sz="2400" b="1" dirty="0" smtClean="0">
                <a:solidFill>
                  <a:srgbClr val="0070C0"/>
                </a:solidFill>
              </a:rPr>
              <a:t> analysis refers to tables, which gives data relating to one variable. </a:t>
            </a:r>
          </a:p>
          <a:p>
            <a:pPr marL="533400" indent="-533400" eaLnBrk="1" hangingPunct="1"/>
            <a:r>
              <a:rPr lang="en-US" sz="2400" b="1" dirty="0" err="1" smtClean="0">
                <a:solidFill>
                  <a:srgbClr val="0070C0"/>
                </a:solidFill>
              </a:rPr>
              <a:t>Uni-variate</a:t>
            </a:r>
            <a:r>
              <a:rPr lang="en-US" sz="2400" b="1" dirty="0" smtClean="0">
                <a:solidFill>
                  <a:srgbClr val="0070C0"/>
                </a:solidFill>
              </a:rPr>
              <a:t> tables which are more commonly known as frequency distribution tables show how frequently an item repeats. </a:t>
            </a:r>
          </a:p>
          <a:p>
            <a:pPr marL="533400" indent="-533400" eaLnBrk="1" hangingPunct="1"/>
            <a:r>
              <a:rPr lang="en-US" sz="2400" b="1" dirty="0" smtClean="0">
                <a:solidFill>
                  <a:srgbClr val="0070C0"/>
                </a:solidFill>
              </a:rPr>
              <a:t>Bi-</a:t>
            </a:r>
            <a:r>
              <a:rPr lang="en-US" sz="2400" b="1" dirty="0" err="1" smtClean="0">
                <a:solidFill>
                  <a:srgbClr val="0070C0"/>
                </a:solidFill>
              </a:rPr>
              <a:t>variate</a:t>
            </a:r>
            <a:r>
              <a:rPr lang="en-US" sz="2400" b="1" dirty="0" smtClean="0">
                <a:solidFill>
                  <a:srgbClr val="0070C0"/>
                </a:solidFill>
              </a:rPr>
              <a:t>, tri-</a:t>
            </a:r>
            <a:r>
              <a:rPr lang="en-US" sz="2400" b="1" dirty="0" err="1" smtClean="0">
                <a:solidFill>
                  <a:srgbClr val="0070C0"/>
                </a:solidFill>
              </a:rPr>
              <a:t>variate</a:t>
            </a:r>
            <a:r>
              <a:rPr lang="en-US" sz="2400" b="1" dirty="0" smtClean="0">
                <a:solidFill>
                  <a:srgbClr val="0070C0"/>
                </a:solidFill>
              </a:rPr>
              <a:t> and multi-</a:t>
            </a:r>
            <a:r>
              <a:rPr lang="en-US" sz="2400" b="1" dirty="0" err="1" smtClean="0">
                <a:solidFill>
                  <a:srgbClr val="0070C0"/>
                </a:solidFill>
              </a:rPr>
              <a:t>variate</a:t>
            </a:r>
            <a:r>
              <a:rPr lang="en-US" sz="2400" b="1" dirty="0" smtClean="0">
                <a:solidFill>
                  <a:srgbClr val="0070C0"/>
                </a:solidFill>
              </a:rPr>
              <a:t> analyses presents two, three or more variables with the scope of comparison and </a:t>
            </a:r>
            <a:r>
              <a:rPr lang="en-US" sz="2400" b="1" dirty="0" err="1" smtClean="0">
                <a:solidFill>
                  <a:srgbClr val="0070C0"/>
                </a:solidFill>
              </a:rPr>
              <a:t>correlational</a:t>
            </a:r>
            <a:r>
              <a:rPr lang="en-US" sz="2400" b="1" dirty="0" smtClean="0">
                <a:solidFill>
                  <a:srgbClr val="0070C0"/>
                </a:solidFill>
              </a:rPr>
              <a:t> analysis</a:t>
            </a:r>
          </a:p>
          <a:p>
            <a:pPr marL="533400" indent="-533400" eaLnBrk="1" hangingPunct="1">
              <a:buNone/>
            </a:pPr>
            <a:endParaRPr lang="en-US" b="1" dirty="0" smtClean="0">
              <a:solidFill>
                <a:srgbClr val="0070C0"/>
              </a:solidFill>
            </a:endParaRPr>
          </a:p>
        </p:txBody>
      </p:sp>
      <p:sp>
        <p:nvSpPr>
          <p:cNvPr id="4" name="Date Placeholder 3"/>
          <p:cNvSpPr>
            <a:spLocks noGrp="1"/>
          </p:cNvSpPr>
          <p:nvPr>
            <p:ph type="dt" sz="quarter" idx="10"/>
          </p:nvPr>
        </p:nvSpPr>
        <p:spPr/>
        <p:txBody>
          <a:bodyPr/>
          <a:lstStyle/>
          <a:p>
            <a:pPr>
              <a:defRPr/>
            </a:pPr>
            <a:fld id="{ECD5DF24-A960-434D-908E-3CBB593D4AB0}" type="datetime9">
              <a:rPr lang="en-US" smtClean="0"/>
              <a:pPr>
                <a:defRPr/>
              </a:pPr>
              <a:t>2/23/2018 11:12:26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0" y="1447800"/>
            <a:ext cx="9144000" cy="369332"/>
          </a:xfrm>
          <a:prstGeom prst="rect">
            <a:avLst/>
          </a:prstGeom>
          <a:noFill/>
          <a:ln w="9525">
            <a:noFill/>
            <a:miter lim="800000"/>
            <a:headEnd/>
            <a:tailEnd/>
          </a:ln>
        </p:spPr>
        <p:txBody>
          <a:bodyPr wrap="square" lIns="0" tIns="0" rIns="0" bIns="0" anchor="ctr">
            <a:spAutoFit/>
          </a:bodyPr>
          <a:lstStyle/>
          <a:p>
            <a:pPr algn="ctr"/>
            <a:r>
              <a:rPr lang="en-US" sz="2400" b="1" dirty="0">
                <a:solidFill>
                  <a:srgbClr val="FF33CC"/>
                </a:solidFill>
                <a:latin typeface="Times New Roman" pitchFamily="18" charset="0"/>
                <a:cs typeface="Times New Roman" pitchFamily="18" charset="0"/>
              </a:rPr>
              <a:t>TABLE </a:t>
            </a:r>
            <a:r>
              <a:rPr lang="en-US" sz="2400" b="1" dirty="0" smtClean="0">
                <a:solidFill>
                  <a:srgbClr val="FF33CC"/>
                </a:solidFill>
                <a:latin typeface="Times New Roman" pitchFamily="18" charset="0"/>
                <a:cs typeface="Times New Roman" pitchFamily="18" charset="0"/>
              </a:rPr>
              <a:t>4.3: </a:t>
            </a:r>
            <a:r>
              <a:rPr lang="en-US" sz="2400" b="1" dirty="0" smtClean="0">
                <a:solidFill>
                  <a:srgbClr val="FF33CC"/>
                </a:solidFill>
                <a:ea typeface="Times New Roman" pitchFamily="18" charset="0"/>
                <a:cs typeface="Arial" charset="0"/>
              </a:rPr>
              <a:t>RELIGION </a:t>
            </a:r>
            <a:r>
              <a:rPr lang="en-US" sz="2400" b="1" dirty="0">
                <a:solidFill>
                  <a:srgbClr val="FF33CC"/>
                </a:solidFill>
                <a:ea typeface="Times New Roman" pitchFamily="18" charset="0"/>
                <a:cs typeface="Arial" charset="0"/>
              </a:rPr>
              <a:t>OF </a:t>
            </a:r>
            <a:r>
              <a:rPr lang="en-US" sz="2400" b="1" dirty="0" smtClean="0">
                <a:solidFill>
                  <a:srgbClr val="FF33CC"/>
                </a:solidFill>
                <a:ea typeface="Times New Roman" pitchFamily="18" charset="0"/>
                <a:cs typeface="Arial" charset="0"/>
              </a:rPr>
              <a:t>RESPONDENTS</a:t>
            </a:r>
            <a:endParaRPr lang="en-US" sz="2400" dirty="0">
              <a:solidFill>
                <a:srgbClr val="FF33CC"/>
              </a:solidFill>
            </a:endParaRPr>
          </a:p>
        </p:txBody>
      </p:sp>
      <p:graphicFrame>
        <p:nvGraphicFramePr>
          <p:cNvPr id="6147" name="Group 3"/>
          <p:cNvGraphicFramePr>
            <a:graphicFrameLocks noGrp="1"/>
          </p:cNvGraphicFramePr>
          <p:nvPr/>
        </p:nvGraphicFramePr>
        <p:xfrm>
          <a:off x="1446213" y="1905000"/>
          <a:ext cx="6249987" cy="3884613"/>
        </p:xfrm>
        <a:graphic>
          <a:graphicData uri="http://schemas.openxmlformats.org/drawingml/2006/table">
            <a:tbl>
              <a:tblPr/>
              <a:tblGrid>
                <a:gridCol w="1701800"/>
                <a:gridCol w="2614612"/>
                <a:gridCol w="1933575"/>
              </a:tblGrid>
              <a:tr h="43815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pitchFamily="18" charset="0"/>
                          <a:ea typeface="Times New Roman" pitchFamily="18" charset="0"/>
                          <a:cs typeface="Arial" charset="0"/>
                        </a:rPr>
                        <a:t>Religion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pitchFamily="18" charset="0"/>
                          <a:cs typeface="Times New Roman" pitchFamily="18" charset="0"/>
                        </a:rPr>
                        <a:t>Distribution of Respondents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39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pitchFamily="18" charset="0"/>
                          <a:cs typeface="Times New Roman" pitchFamily="18" charset="0"/>
                        </a:rPr>
                        <a:t>      Frequencies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pitchFamily="18" charset="0"/>
                          <a:cs typeface="Times New Roman" pitchFamily="18" charset="0"/>
                        </a:rPr>
                        <a:t>Percentages</a:t>
                      </a:r>
                      <a:endParaRPr kumimoji="0" lang="en-US" sz="2400" b="0" i="0" u="none" strike="noStrike" cap="none" normalizeH="0" baseline="0" dirty="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pitchFamily="18" charset="0"/>
                          <a:cs typeface="Times New Roman" pitchFamily="18" charset="0"/>
                        </a:rPr>
                        <a:t>Hindus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pitchFamily="18" charset="0"/>
                          <a:cs typeface="Arial" charset="0"/>
                        </a:rPr>
                        <a:t>190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pitchFamily="18" charset="0"/>
                          <a:cs typeface="Arial" charset="0"/>
                        </a:rPr>
                        <a:t>66.67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1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pitchFamily="18" charset="0"/>
                          <a:cs typeface="Times New Roman" pitchFamily="18" charset="0"/>
                        </a:rPr>
                        <a:t>Muslims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pitchFamily="18" charset="0"/>
                          <a:cs typeface="Arial" charset="0"/>
                        </a:rPr>
                        <a:t>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pitchFamily="18" charset="0"/>
                          <a:cs typeface="Arial" charset="0"/>
                        </a:rPr>
                        <a:t> 27.01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pitchFamily="18" charset="0"/>
                          <a:cs typeface="Times New Roman" pitchFamily="18" charset="0"/>
                        </a:rPr>
                        <a:t>Christians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pitchFamily="18" charset="0"/>
                          <a:cs typeface="Arial" charset="0"/>
                        </a:rPr>
                        <a:t>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pitchFamily="18" charset="0"/>
                          <a:cs typeface="Arial" charset="0"/>
                        </a:rPr>
                        <a:t>  6.32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pitchFamily="18" charset="0"/>
                          <a:cs typeface="Times New Roman" pitchFamily="18" charset="0"/>
                        </a:rPr>
                        <a:t>Total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pitchFamily="18" charset="0"/>
                          <a:cs typeface="Arial" charset="0"/>
                        </a:rPr>
                        <a:t>285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pitchFamily="18" charset="0"/>
                          <a:cs typeface="Arial" charset="0"/>
                        </a:rPr>
                        <a:t>100.00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Date Placeholder 3"/>
          <p:cNvSpPr>
            <a:spLocks noGrp="1"/>
          </p:cNvSpPr>
          <p:nvPr>
            <p:ph type="dt" sz="quarter" idx="10"/>
          </p:nvPr>
        </p:nvSpPr>
        <p:spPr/>
        <p:txBody>
          <a:bodyPr/>
          <a:lstStyle/>
          <a:p>
            <a:pPr>
              <a:defRPr/>
            </a:pPr>
            <a:fld id="{D9F1EEBA-CB04-42BE-AF74-AEBB37E8B658}" type="datetime9">
              <a:rPr lang="en-US" smtClean="0"/>
              <a:pPr>
                <a:defRPr/>
              </a:pPr>
              <a:t>2/23/2018 11:12:26 AM</a:t>
            </a:fld>
            <a:endParaRPr lang="en-US"/>
          </a:p>
        </p:txBody>
      </p:sp>
      <p:sp>
        <p:nvSpPr>
          <p:cNvPr id="5" name="Slide Number Placeholder 4"/>
          <p:cNvSpPr>
            <a:spLocks noGrp="1"/>
          </p:cNvSpPr>
          <p:nvPr>
            <p:ph type="sldNum" sz="quarter" idx="12"/>
          </p:nvPr>
        </p:nvSpPr>
        <p:spPr/>
        <p:txBody>
          <a:bodyPr/>
          <a:lstStyle/>
          <a:p>
            <a:pPr>
              <a:defRPr/>
            </a:pPr>
            <a:fld id="{7A185FA5-336F-422B-9463-5D92D9E643F6}"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
        <p:nvSpPr>
          <p:cNvPr id="7" name="Rectangle 2"/>
          <p:cNvSpPr>
            <a:spLocks noChangeArrowheads="1"/>
          </p:cNvSpPr>
          <p:nvPr/>
        </p:nvSpPr>
        <p:spPr bwMode="auto">
          <a:xfrm>
            <a:off x="1447800" y="838200"/>
            <a:ext cx="5943600" cy="369332"/>
          </a:xfrm>
          <a:prstGeom prst="rect">
            <a:avLst/>
          </a:prstGeom>
          <a:noFill/>
          <a:ln w="9525">
            <a:noFill/>
            <a:miter lim="800000"/>
            <a:headEnd/>
            <a:tailEnd/>
          </a:ln>
        </p:spPr>
        <p:txBody>
          <a:bodyPr wrap="square" lIns="0" tIns="0" rIns="0" bIns="0" anchor="ctr">
            <a:spAutoFit/>
          </a:bodyPr>
          <a:lstStyle/>
          <a:p>
            <a:pPr algn="ctr"/>
            <a:r>
              <a:rPr lang="en-US" sz="2400" b="1" dirty="0" smtClean="0">
                <a:solidFill>
                  <a:srgbClr val="FF0000"/>
                </a:solidFill>
              </a:rPr>
              <a:t>UNIVARIATE DATA ANALYSIS……</a:t>
            </a:r>
            <a:endParaRPr lang="en-US" sz="2400" dirty="0">
              <a:solidFill>
                <a:srgbClr val="FF0000"/>
              </a:solidFill>
            </a:endParaRPr>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C00000"/>
                </a:solidFill>
              </a:rPr>
              <a:t>G VIII </a:t>
            </a:r>
            <a:br>
              <a:rPr lang="en-US" sz="2800" b="1" dirty="0" smtClean="0">
                <a:solidFill>
                  <a:srgbClr val="C00000"/>
                </a:solidFill>
              </a:rPr>
            </a:br>
            <a:r>
              <a:rPr lang="en-US" sz="2800" b="1" dirty="0" smtClean="0">
                <a:solidFill>
                  <a:srgbClr val="C00000"/>
                </a:solidFill>
              </a:rPr>
              <a:t>Social Work Research &amp; Statistical Applications</a:t>
            </a:r>
          </a:p>
        </p:txBody>
      </p:sp>
      <p:sp>
        <p:nvSpPr>
          <p:cNvPr id="6147" name="Rectangle 3"/>
          <p:cNvSpPr>
            <a:spLocks noChangeArrowheads="1"/>
          </p:cNvSpPr>
          <p:nvPr/>
        </p:nvSpPr>
        <p:spPr bwMode="auto">
          <a:xfrm>
            <a:off x="533400" y="1371600"/>
            <a:ext cx="7696200" cy="4648200"/>
          </a:xfrm>
          <a:prstGeom prst="rect">
            <a:avLst/>
          </a:prstGeom>
          <a:noFill/>
          <a:ln w="9525">
            <a:noFill/>
            <a:miter lim="800000"/>
            <a:headEnd/>
            <a:tailEnd/>
          </a:ln>
        </p:spPr>
        <p:txBody>
          <a:bodyPr/>
          <a:lstStyle/>
          <a:p>
            <a:pPr marL="812800" indent="-812800">
              <a:spcBef>
                <a:spcPct val="20000"/>
              </a:spcBef>
            </a:pPr>
            <a:r>
              <a:rPr lang="en-US" sz="2800" b="1" dirty="0" smtClean="0">
                <a:solidFill>
                  <a:srgbClr val="6600CC"/>
                </a:solidFill>
              </a:rPr>
              <a:t> </a:t>
            </a:r>
            <a:r>
              <a:rPr lang="en-US" sz="2800" b="1" dirty="0" smtClean="0">
                <a:solidFill>
                  <a:srgbClr val="00B0F0"/>
                </a:solidFill>
              </a:rPr>
              <a:t>UNIT – 1:  </a:t>
            </a:r>
            <a:r>
              <a:rPr lang="en-US" sz="2800" b="1" dirty="0" smtClean="0">
                <a:solidFill>
                  <a:srgbClr val="6600CC"/>
                </a:solidFill>
              </a:rPr>
              <a:t>Fundamentals of scientific methods and research</a:t>
            </a:r>
          </a:p>
          <a:p>
            <a:pPr marL="812800" indent="-812800">
              <a:spcBef>
                <a:spcPct val="20000"/>
              </a:spcBef>
            </a:pPr>
            <a:r>
              <a:rPr lang="en-US" sz="2800" b="1" dirty="0" smtClean="0">
                <a:solidFill>
                  <a:srgbClr val="00B0F0"/>
                </a:solidFill>
              </a:rPr>
              <a:t>UNIT -  2:  </a:t>
            </a:r>
            <a:r>
              <a:rPr lang="en-US" sz="2800" b="1" dirty="0" smtClean="0">
                <a:solidFill>
                  <a:srgbClr val="6600CC"/>
                </a:solidFill>
              </a:rPr>
              <a:t>Research design, Sources of data </a:t>
            </a:r>
          </a:p>
          <a:p>
            <a:pPr marL="812800" indent="-812800">
              <a:spcBef>
                <a:spcPct val="20000"/>
              </a:spcBef>
            </a:pPr>
            <a:r>
              <a:rPr lang="en-US" sz="2800" b="1" dirty="0" smtClean="0">
                <a:solidFill>
                  <a:srgbClr val="00B0F0"/>
                </a:solidFill>
              </a:rPr>
              <a:t>UNIT – 3: </a:t>
            </a:r>
            <a:r>
              <a:rPr lang="en-US" sz="2800" b="1" dirty="0" smtClean="0">
                <a:solidFill>
                  <a:srgbClr val="6600CC"/>
                </a:solidFill>
              </a:rPr>
              <a:t>Data collection and processing </a:t>
            </a:r>
          </a:p>
          <a:p>
            <a:pPr marL="812800" indent="-812800">
              <a:spcBef>
                <a:spcPct val="20000"/>
              </a:spcBef>
            </a:pPr>
            <a:r>
              <a:rPr lang="en-US" sz="2800" b="1" dirty="0" smtClean="0">
                <a:solidFill>
                  <a:srgbClr val="00B0F0"/>
                </a:solidFill>
              </a:rPr>
              <a:t>UNIT – 4: </a:t>
            </a:r>
            <a:r>
              <a:rPr lang="en-US" sz="2800" b="1" dirty="0" smtClean="0">
                <a:solidFill>
                  <a:srgbClr val="6600CC"/>
                </a:solidFill>
              </a:rPr>
              <a:t>Statistics for research, techniques and its application </a:t>
            </a:r>
          </a:p>
          <a:p>
            <a:pPr marL="812800" indent="-812800">
              <a:spcBef>
                <a:spcPct val="20000"/>
              </a:spcBef>
            </a:pPr>
            <a:r>
              <a:rPr lang="en-US" sz="2800" b="1" dirty="0" smtClean="0">
                <a:solidFill>
                  <a:srgbClr val="00B0F0"/>
                </a:solidFill>
              </a:rPr>
              <a:t>UNIT – 5: </a:t>
            </a:r>
            <a:r>
              <a:rPr lang="en-US" sz="2800" b="1" dirty="0" smtClean="0">
                <a:solidFill>
                  <a:srgbClr val="6600CC"/>
                </a:solidFill>
              </a:rPr>
              <a:t>Presentation and Dissemination of research </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11:12:18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r>
              <a:rPr lang="en-US" sz="3600" b="1" dirty="0" smtClean="0">
                <a:solidFill>
                  <a:srgbClr val="660066"/>
                </a:solidFill>
              </a:rPr>
              <a:t>UNIVARIATE DATA ANALYSIS……</a:t>
            </a:r>
          </a:p>
        </p:txBody>
      </p:sp>
      <p:sp>
        <p:nvSpPr>
          <p:cNvPr id="184323" name="Rectangle 3"/>
          <p:cNvSpPr>
            <a:spLocks noGrp="1" noChangeArrowheads="1"/>
          </p:cNvSpPr>
          <p:nvPr>
            <p:ph type="body" idx="1"/>
          </p:nvPr>
        </p:nvSpPr>
        <p:spPr/>
        <p:txBody>
          <a:bodyPr/>
          <a:lstStyle/>
          <a:p>
            <a:pPr eaLnBrk="1" hangingPunct="1"/>
            <a:r>
              <a:rPr lang="en-US" b="1" dirty="0" smtClean="0">
                <a:solidFill>
                  <a:srgbClr val="0070C0"/>
                </a:solidFill>
              </a:rPr>
              <a:t>The characteristics of the sample while examining the percentages, further properties of a distribution can be found out by various measures of central tendencies. </a:t>
            </a:r>
          </a:p>
          <a:p>
            <a:pPr eaLnBrk="1" hangingPunct="1"/>
            <a:r>
              <a:rPr lang="en-US" b="1" dirty="0" smtClean="0">
                <a:solidFill>
                  <a:srgbClr val="FF33CC"/>
                </a:solidFill>
              </a:rPr>
              <a:t>A frequency distribution of a single variable is the frequency of observation in each category of a variable.   </a:t>
            </a:r>
          </a:p>
          <a:p>
            <a:pPr eaLnBrk="1" hangingPunct="1"/>
            <a:endParaRPr lang="en-US" b="1" dirty="0" smtClean="0">
              <a:solidFill>
                <a:srgbClr val="FF0000"/>
              </a:solidFill>
            </a:endParaRPr>
          </a:p>
        </p:txBody>
      </p:sp>
      <p:sp>
        <p:nvSpPr>
          <p:cNvPr id="4" name="Date Placeholder 3"/>
          <p:cNvSpPr>
            <a:spLocks noGrp="1"/>
          </p:cNvSpPr>
          <p:nvPr>
            <p:ph type="dt" sz="quarter" idx="10"/>
          </p:nvPr>
        </p:nvSpPr>
        <p:spPr/>
        <p:txBody>
          <a:bodyPr/>
          <a:lstStyle/>
          <a:p>
            <a:pPr>
              <a:defRPr/>
            </a:pPr>
            <a:fld id="{1166E432-DA8D-42AE-987B-64D6A3B26E19}" type="datetime9">
              <a:rPr lang="en-US" smtClean="0"/>
              <a:pPr>
                <a:defRPr/>
              </a:pPr>
              <a:t>2/23/2018 11:12:26 AM</a:t>
            </a:fld>
            <a:endParaRPr lang="en-US"/>
          </a:p>
        </p:txBody>
      </p:sp>
      <p:sp>
        <p:nvSpPr>
          <p:cNvPr id="5" name="Slide Number Placeholder 4"/>
          <p:cNvSpPr>
            <a:spLocks noGrp="1"/>
          </p:cNvSpPr>
          <p:nvPr>
            <p:ph type="sldNum" sz="quarter" idx="12"/>
          </p:nvPr>
        </p:nvSpPr>
        <p:spPr/>
        <p:txBody>
          <a:bodyPr/>
          <a:lstStyle/>
          <a:p>
            <a:pPr>
              <a:defRPr/>
            </a:pPr>
            <a:fld id="{4D2BF25F-F107-4425-BFEA-2228BFA528B6}"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r>
              <a:rPr lang="en-US" sz="3600" b="1" smtClean="0">
                <a:solidFill>
                  <a:srgbClr val="660066"/>
                </a:solidFill>
              </a:rPr>
              <a:t>UNIVARIATE DATA ANALYSIS……</a:t>
            </a:r>
          </a:p>
        </p:txBody>
      </p:sp>
      <p:sp>
        <p:nvSpPr>
          <p:cNvPr id="186371" name="Rectangle 3"/>
          <p:cNvSpPr>
            <a:spLocks noGrp="1" noChangeArrowheads="1"/>
          </p:cNvSpPr>
          <p:nvPr>
            <p:ph type="body" idx="1"/>
          </p:nvPr>
        </p:nvSpPr>
        <p:spPr/>
        <p:txBody>
          <a:bodyPr/>
          <a:lstStyle/>
          <a:p>
            <a:pPr eaLnBrk="1" hangingPunct="1"/>
            <a:r>
              <a:rPr lang="en-US" b="1" dirty="0" smtClean="0">
                <a:solidFill>
                  <a:srgbClr val="FF33CC"/>
                </a:solidFill>
              </a:rPr>
              <a:t>To </a:t>
            </a:r>
            <a:r>
              <a:rPr lang="en-US" b="1" dirty="0" err="1" smtClean="0">
                <a:solidFill>
                  <a:srgbClr val="FF33CC"/>
                </a:solidFill>
              </a:rPr>
              <a:t>analyse</a:t>
            </a:r>
            <a:r>
              <a:rPr lang="en-US" b="1" dirty="0" smtClean="0">
                <a:solidFill>
                  <a:srgbClr val="FF33CC"/>
                </a:solidFill>
              </a:rPr>
              <a:t>  the data it is necessary to convert the frequencies into figures that can be interpreted meaningfully. </a:t>
            </a:r>
          </a:p>
          <a:p>
            <a:pPr eaLnBrk="1" hangingPunct="1"/>
            <a:r>
              <a:rPr lang="en-US" b="1" dirty="0" smtClean="0">
                <a:solidFill>
                  <a:schemeClr val="accent2"/>
                </a:solidFill>
              </a:rPr>
              <a:t>Frequencies expressed in comparable numbers are called proportions or percentages.  </a:t>
            </a:r>
          </a:p>
        </p:txBody>
      </p:sp>
      <p:sp>
        <p:nvSpPr>
          <p:cNvPr id="4" name="Date Placeholder 3"/>
          <p:cNvSpPr>
            <a:spLocks noGrp="1"/>
          </p:cNvSpPr>
          <p:nvPr>
            <p:ph type="dt" sz="quarter" idx="10"/>
          </p:nvPr>
        </p:nvSpPr>
        <p:spPr/>
        <p:txBody>
          <a:bodyPr/>
          <a:lstStyle/>
          <a:p>
            <a:pPr>
              <a:defRPr/>
            </a:pPr>
            <a:fld id="{7CA075A4-D9D1-463F-878C-6617077B170C}" type="datetime9">
              <a:rPr lang="en-US" smtClean="0"/>
              <a:pPr>
                <a:defRPr/>
              </a:pPr>
              <a:t>2/23/2018 11:12:27 AM</a:t>
            </a:fld>
            <a:endParaRPr lang="en-US"/>
          </a:p>
        </p:txBody>
      </p:sp>
      <p:sp>
        <p:nvSpPr>
          <p:cNvPr id="5" name="Slide Number Placeholder 4"/>
          <p:cNvSpPr>
            <a:spLocks noGrp="1"/>
          </p:cNvSpPr>
          <p:nvPr>
            <p:ph type="sldNum" sz="quarter" idx="12"/>
          </p:nvPr>
        </p:nvSpPr>
        <p:spPr/>
        <p:txBody>
          <a:bodyPr/>
          <a:lstStyle/>
          <a:p>
            <a:pPr>
              <a:defRPr/>
            </a:pPr>
            <a:fld id="{DC9A2BCD-07BA-41C4-9382-EB4943387B16}"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r>
              <a:rPr lang="en-US" sz="3600" b="1" smtClean="0">
                <a:solidFill>
                  <a:srgbClr val="660066"/>
                </a:solidFill>
              </a:rPr>
              <a:t>UNIVARIATE DATA ANALYSIS……</a:t>
            </a:r>
          </a:p>
        </p:txBody>
      </p:sp>
      <p:sp>
        <p:nvSpPr>
          <p:cNvPr id="187395" name="Rectangle 3"/>
          <p:cNvSpPr>
            <a:spLocks noGrp="1" noChangeArrowheads="1"/>
          </p:cNvSpPr>
          <p:nvPr>
            <p:ph type="body" idx="1"/>
          </p:nvPr>
        </p:nvSpPr>
        <p:spPr/>
        <p:txBody>
          <a:bodyPr/>
          <a:lstStyle/>
          <a:p>
            <a:pPr eaLnBrk="1" hangingPunct="1"/>
            <a:r>
              <a:rPr lang="en-US" b="1" smtClean="0">
                <a:solidFill>
                  <a:schemeClr val="accent2"/>
                </a:solidFill>
              </a:rPr>
              <a:t>For example, the proportion (p) of the ‘Hindus’ in Table 4.3 may be  </a:t>
            </a:r>
            <a:r>
              <a:rPr lang="en-US" smtClean="0">
                <a:solidFill>
                  <a:schemeClr val="accent2"/>
                </a:solidFill>
              </a:rPr>
              <a:t>ascertained as follows :</a:t>
            </a:r>
          </a:p>
          <a:p>
            <a:pPr eaLnBrk="1" hangingPunct="1">
              <a:buFontTx/>
              <a:buNone/>
            </a:pPr>
            <a:r>
              <a:rPr lang="en-US" smtClean="0"/>
              <a:t>			</a:t>
            </a:r>
            <a:r>
              <a:rPr lang="en-US" b="1" smtClean="0">
                <a:solidFill>
                  <a:srgbClr val="FF0000"/>
                </a:solidFill>
              </a:rPr>
              <a:t>p = 190 / 285</a:t>
            </a:r>
          </a:p>
          <a:p>
            <a:pPr eaLnBrk="1" hangingPunct="1">
              <a:buFontTx/>
              <a:buNone/>
            </a:pPr>
            <a:r>
              <a:rPr lang="en-US" b="1" smtClean="0"/>
              <a:t>			  </a:t>
            </a:r>
            <a:r>
              <a:rPr lang="en-US" b="1" smtClean="0">
                <a:solidFill>
                  <a:srgbClr val="990000"/>
                </a:solidFill>
              </a:rPr>
              <a:t> = .6667</a:t>
            </a:r>
          </a:p>
          <a:p>
            <a:pPr eaLnBrk="1" hangingPunct="1">
              <a:buFontTx/>
              <a:buNone/>
            </a:pPr>
            <a:r>
              <a:rPr lang="en-US" b="1" smtClean="0"/>
              <a:t>	</a:t>
            </a:r>
            <a:r>
              <a:rPr lang="en-US" b="1" smtClean="0">
                <a:solidFill>
                  <a:schemeClr val="accent2"/>
                </a:solidFill>
              </a:rPr>
              <a:t>Proportions when multiplied by 100 become  percentage (P). </a:t>
            </a:r>
          </a:p>
          <a:p>
            <a:pPr eaLnBrk="1" hangingPunct="1">
              <a:buFontTx/>
              <a:buNone/>
            </a:pPr>
            <a:r>
              <a:rPr lang="en-US" b="1" smtClean="0"/>
              <a:t>		</a:t>
            </a:r>
            <a:r>
              <a:rPr lang="en-US" b="1" smtClean="0">
                <a:solidFill>
                  <a:srgbClr val="FF0000"/>
                </a:solidFill>
              </a:rPr>
              <a:t>P = .6667x100=66.67 per cent. </a:t>
            </a:r>
          </a:p>
          <a:p>
            <a:pPr eaLnBrk="1" hangingPunct="1"/>
            <a:endParaRPr lang="en-US" b="1" smtClean="0">
              <a:solidFill>
                <a:srgbClr val="FF0000"/>
              </a:solidFill>
            </a:endParaRPr>
          </a:p>
        </p:txBody>
      </p:sp>
      <p:sp>
        <p:nvSpPr>
          <p:cNvPr id="4" name="Date Placeholder 3"/>
          <p:cNvSpPr>
            <a:spLocks noGrp="1"/>
          </p:cNvSpPr>
          <p:nvPr>
            <p:ph type="dt" sz="quarter" idx="10"/>
          </p:nvPr>
        </p:nvSpPr>
        <p:spPr/>
        <p:txBody>
          <a:bodyPr/>
          <a:lstStyle/>
          <a:p>
            <a:pPr>
              <a:defRPr/>
            </a:pPr>
            <a:fld id="{A2BE62E1-7271-48CC-AE3D-CD141233C23E}" type="datetime9">
              <a:rPr lang="en-US" smtClean="0"/>
              <a:pPr>
                <a:defRPr/>
              </a:pPr>
              <a:t>2/23/2018 11:12:27 AM</a:t>
            </a:fld>
            <a:endParaRPr lang="en-US"/>
          </a:p>
        </p:txBody>
      </p:sp>
      <p:sp>
        <p:nvSpPr>
          <p:cNvPr id="5" name="Slide Number Placeholder 4"/>
          <p:cNvSpPr>
            <a:spLocks noGrp="1"/>
          </p:cNvSpPr>
          <p:nvPr>
            <p:ph type="sldNum" sz="quarter" idx="12"/>
          </p:nvPr>
        </p:nvSpPr>
        <p:spPr/>
        <p:txBody>
          <a:bodyPr/>
          <a:lstStyle/>
          <a:p>
            <a:pPr>
              <a:defRPr/>
            </a:pPr>
            <a:fld id="{AE4080A8-3361-47A4-9058-8B1F38476F62}"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r>
              <a:rPr lang="en-US" sz="3600" b="1" smtClean="0">
                <a:solidFill>
                  <a:srgbClr val="660066"/>
                </a:solidFill>
              </a:rPr>
              <a:t>UNIVARIATE DATA ANALYSIS……</a:t>
            </a:r>
          </a:p>
        </p:txBody>
      </p:sp>
      <p:sp>
        <p:nvSpPr>
          <p:cNvPr id="188419" name="Rectangle 3"/>
          <p:cNvSpPr>
            <a:spLocks noGrp="1" noChangeArrowheads="1"/>
          </p:cNvSpPr>
          <p:nvPr>
            <p:ph type="body" idx="1"/>
          </p:nvPr>
        </p:nvSpPr>
        <p:spPr/>
        <p:txBody>
          <a:bodyPr/>
          <a:lstStyle/>
          <a:p>
            <a:pPr eaLnBrk="1" hangingPunct="1"/>
            <a:r>
              <a:rPr lang="en-US" b="1" dirty="0" smtClean="0">
                <a:solidFill>
                  <a:srgbClr val="FF33CC"/>
                </a:solidFill>
              </a:rPr>
              <a:t>Proportions and percentages permit the comparison of two or more frequency distributions . </a:t>
            </a:r>
          </a:p>
          <a:p>
            <a:pPr eaLnBrk="1" hangingPunct="1"/>
            <a:r>
              <a:rPr lang="en-US" b="1" dirty="0" smtClean="0">
                <a:solidFill>
                  <a:schemeClr val="accent2"/>
                </a:solidFill>
              </a:rPr>
              <a:t>An examination of the pattern of response to variable ‘Religion ‘ in Table 4.3 would provide a description of the number of respondents who are ‘Hindus’, ‘Muslims’, and ‘Christians’.  </a:t>
            </a:r>
          </a:p>
          <a:p>
            <a:pPr eaLnBrk="1" hangingPunct="1"/>
            <a:endParaRPr lang="en-US" b="1" dirty="0" smtClean="0">
              <a:solidFill>
                <a:schemeClr val="accent2"/>
              </a:solidFill>
            </a:endParaRPr>
          </a:p>
          <a:p>
            <a:pPr eaLnBrk="1" hangingPunct="1"/>
            <a:endParaRPr lang="en-US" dirty="0" smtClean="0"/>
          </a:p>
        </p:txBody>
      </p:sp>
      <p:sp>
        <p:nvSpPr>
          <p:cNvPr id="4" name="Date Placeholder 3"/>
          <p:cNvSpPr>
            <a:spLocks noGrp="1"/>
          </p:cNvSpPr>
          <p:nvPr>
            <p:ph type="dt" sz="quarter" idx="10"/>
          </p:nvPr>
        </p:nvSpPr>
        <p:spPr/>
        <p:txBody>
          <a:bodyPr/>
          <a:lstStyle/>
          <a:p>
            <a:pPr>
              <a:defRPr/>
            </a:pPr>
            <a:fld id="{216627D6-CC24-4DEE-8C0C-1B249CE71D06}" type="datetime9">
              <a:rPr lang="en-US" smtClean="0"/>
              <a:pPr>
                <a:defRPr/>
              </a:pPr>
              <a:t>2/23/2018 11:12:27 AM</a:t>
            </a:fld>
            <a:endParaRPr lang="en-US"/>
          </a:p>
        </p:txBody>
      </p:sp>
      <p:sp>
        <p:nvSpPr>
          <p:cNvPr id="5" name="Slide Number Placeholder 4"/>
          <p:cNvSpPr>
            <a:spLocks noGrp="1"/>
          </p:cNvSpPr>
          <p:nvPr>
            <p:ph type="sldNum" sz="quarter" idx="12"/>
          </p:nvPr>
        </p:nvSpPr>
        <p:spPr/>
        <p:txBody>
          <a:bodyPr/>
          <a:lstStyle/>
          <a:p>
            <a:pPr>
              <a:defRPr/>
            </a:pPr>
            <a:fld id="{AAF8CB49-1D6B-476C-9F86-219C7E84638C}"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r>
              <a:rPr lang="en-US" sz="3600" b="1" smtClean="0">
                <a:solidFill>
                  <a:srgbClr val="660066"/>
                </a:solidFill>
              </a:rPr>
              <a:t>UNIVARIATE DATA ANALYSIS……</a:t>
            </a:r>
          </a:p>
        </p:txBody>
      </p:sp>
      <p:sp>
        <p:nvSpPr>
          <p:cNvPr id="189443" name="Rectangle 3"/>
          <p:cNvSpPr>
            <a:spLocks noGrp="1" noChangeArrowheads="1"/>
          </p:cNvSpPr>
          <p:nvPr>
            <p:ph type="body" idx="1"/>
          </p:nvPr>
        </p:nvSpPr>
        <p:spPr/>
        <p:txBody>
          <a:bodyPr/>
          <a:lstStyle/>
          <a:p>
            <a:pPr eaLnBrk="1" hangingPunct="1"/>
            <a:r>
              <a:rPr lang="en-US" b="1" dirty="0" smtClean="0">
                <a:solidFill>
                  <a:srgbClr val="990000"/>
                </a:solidFill>
              </a:rPr>
              <a:t>It is evident that majority of the respondents (66.67 per cent) are Hindus.</a:t>
            </a:r>
          </a:p>
          <a:p>
            <a:pPr eaLnBrk="1" hangingPunct="1"/>
            <a:r>
              <a:rPr lang="en-US" b="1" dirty="0" smtClean="0">
                <a:solidFill>
                  <a:srgbClr val="FF33CC"/>
                </a:solidFill>
              </a:rPr>
              <a:t>Almost two-third of the respondents  are Hindus.</a:t>
            </a:r>
          </a:p>
        </p:txBody>
      </p:sp>
      <p:sp>
        <p:nvSpPr>
          <p:cNvPr id="4" name="Date Placeholder 3"/>
          <p:cNvSpPr>
            <a:spLocks noGrp="1"/>
          </p:cNvSpPr>
          <p:nvPr>
            <p:ph type="dt" sz="quarter" idx="10"/>
          </p:nvPr>
        </p:nvSpPr>
        <p:spPr/>
        <p:txBody>
          <a:bodyPr/>
          <a:lstStyle/>
          <a:p>
            <a:pPr>
              <a:defRPr/>
            </a:pPr>
            <a:fld id="{28E99E87-5478-41DB-8DC9-E452554B8A54}" type="datetime9">
              <a:rPr lang="en-US" smtClean="0"/>
              <a:pPr>
                <a:defRPr/>
              </a:pPr>
              <a:t>2/23/2018 11:12:27 AM</a:t>
            </a:fld>
            <a:endParaRPr lang="en-US"/>
          </a:p>
        </p:txBody>
      </p:sp>
      <p:sp>
        <p:nvSpPr>
          <p:cNvPr id="5" name="Slide Number Placeholder 4"/>
          <p:cNvSpPr>
            <a:spLocks noGrp="1"/>
          </p:cNvSpPr>
          <p:nvPr>
            <p:ph type="sldNum" sz="quarter" idx="12"/>
          </p:nvPr>
        </p:nvSpPr>
        <p:spPr/>
        <p:txBody>
          <a:bodyPr/>
          <a:lstStyle/>
          <a:p>
            <a:pPr>
              <a:defRPr/>
            </a:pPr>
            <a:fld id="{77451934-15C2-4BF7-97F9-C42641B62D06}"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AutoShape 2"/>
          <p:cNvSpPr>
            <a:spLocks noChangeArrowheads="1"/>
          </p:cNvSpPr>
          <p:nvPr/>
        </p:nvSpPr>
        <p:spPr bwMode="auto">
          <a:xfrm>
            <a:off x="762000" y="1219200"/>
            <a:ext cx="7924800" cy="1143000"/>
          </a:xfrm>
          <a:prstGeom prst="roundRect">
            <a:avLst>
              <a:gd name="adj" fmla="val 21667"/>
            </a:avLst>
          </a:prstGeom>
          <a:noFill/>
          <a:ln w="9525">
            <a:noFill/>
            <a:round/>
            <a:headEnd/>
            <a:tailEnd/>
          </a:ln>
        </p:spPr>
        <p:txBody>
          <a:bodyPr anchor="b"/>
          <a:lstStyle/>
          <a:p>
            <a:pPr algn="ct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
            </a:r>
            <a:br>
              <a:rPr lang="en-US" sz="3200" b="1" dirty="0">
                <a:solidFill>
                  <a:srgbClr val="660033"/>
                </a:solidFill>
              </a:rPr>
            </a:br>
            <a:r>
              <a:rPr lang="en-US" sz="3200" b="1" dirty="0">
                <a:solidFill>
                  <a:srgbClr val="660033"/>
                </a:solidFill>
              </a:rPr>
              <a:t>BIVARIATE DATA ANALYSIS AND INTERPRETATION: </a:t>
            </a:r>
            <a:r>
              <a:rPr lang="en-US" sz="3200" b="1" dirty="0">
                <a:solidFill>
                  <a:srgbClr val="FF33CC"/>
                </a:solidFill>
              </a:rPr>
              <a:t>APPLICATION OF INFERENTIAL STATISTICS </a:t>
            </a:r>
          </a:p>
        </p:txBody>
      </p:sp>
      <p:sp>
        <p:nvSpPr>
          <p:cNvPr id="190467" name="Rectangle 3"/>
          <p:cNvSpPr>
            <a:spLocks noChangeArrowheads="1"/>
          </p:cNvSpPr>
          <p:nvPr/>
        </p:nvSpPr>
        <p:spPr bwMode="auto">
          <a:xfrm>
            <a:off x="838200" y="2362200"/>
            <a:ext cx="7693025" cy="3724275"/>
          </a:xfrm>
          <a:prstGeom prst="rect">
            <a:avLst/>
          </a:prstGeom>
          <a:noFill/>
          <a:ln w="9525">
            <a:noFill/>
            <a:miter lim="800000"/>
            <a:headEnd/>
            <a:tailEnd/>
          </a:ln>
        </p:spPr>
        <p:txBody>
          <a:bodyPr/>
          <a:lstStyle/>
          <a:p>
            <a:pPr marL="742950" lvl="1" indent="-285750">
              <a:spcBef>
                <a:spcPct val="20000"/>
              </a:spcBef>
              <a:buFontTx/>
              <a:buChar char="–"/>
            </a:pPr>
            <a:r>
              <a:rPr lang="en-US" sz="4000" b="1">
                <a:solidFill>
                  <a:srgbClr val="0070C0"/>
                </a:solidFill>
                <a:latin typeface="Times New Roman" pitchFamily="18" charset="0"/>
                <a:cs typeface="Times New Roman" pitchFamily="18" charset="0"/>
              </a:rPr>
              <a:t>►ASSOCIATION BETWEEN 	   	   TWO VARIABLES</a:t>
            </a:r>
            <a:endParaRPr lang="en-US" sz="2800" b="1">
              <a:solidFill>
                <a:srgbClr val="0070C0"/>
              </a:solidFill>
              <a:latin typeface="Times New Roman" pitchFamily="18" charset="0"/>
              <a:cs typeface="Times New Roman" pitchFamily="18" charset="0"/>
            </a:endParaRPr>
          </a:p>
          <a:p>
            <a:pPr marL="742950" lvl="1" indent="-285750">
              <a:spcBef>
                <a:spcPct val="20000"/>
              </a:spcBef>
              <a:buFontTx/>
              <a:buChar char="–"/>
            </a:pPr>
            <a:endParaRPr lang="en-US" sz="2800" b="1">
              <a:solidFill>
                <a:srgbClr val="660033"/>
              </a:solidFill>
              <a:latin typeface="Times New Roman" pitchFamily="18" charset="0"/>
              <a:cs typeface="Times New Roman" pitchFamily="18" charset="0"/>
            </a:endParaRPr>
          </a:p>
          <a:p>
            <a:pPr marL="742950" lvl="1" indent="-285750">
              <a:spcBef>
                <a:spcPct val="20000"/>
              </a:spcBef>
            </a:pPr>
            <a:endParaRPr lang="en-US" sz="2800">
              <a:solidFill>
                <a:srgbClr val="660033"/>
              </a:solidFill>
            </a:endParaRPr>
          </a:p>
          <a:p>
            <a:pPr marL="742950" lvl="1" indent="-285750">
              <a:spcBef>
                <a:spcPct val="20000"/>
              </a:spcBef>
            </a:pPr>
            <a:r>
              <a:rPr lang="en-US" sz="2800">
                <a:solidFill>
                  <a:srgbClr val="660033"/>
                </a:solidFill>
                <a:latin typeface="Times New Roman" pitchFamily="18" charset="0"/>
                <a:cs typeface="Times New Roman" pitchFamily="18" charset="0"/>
              </a:rPr>
              <a:t>	☻</a:t>
            </a:r>
            <a:r>
              <a:rPr lang="en-US" sz="2800" b="1">
                <a:solidFill>
                  <a:srgbClr val="FF3300"/>
                </a:solidFill>
              </a:rPr>
              <a:t>Bivariate Analysis 		Inferences</a:t>
            </a:r>
          </a:p>
        </p:txBody>
      </p:sp>
      <p:sp>
        <p:nvSpPr>
          <p:cNvPr id="190468" name="Line 4"/>
          <p:cNvSpPr>
            <a:spLocks noChangeShapeType="1"/>
          </p:cNvSpPr>
          <p:nvPr/>
        </p:nvSpPr>
        <p:spPr bwMode="auto">
          <a:xfrm>
            <a:off x="5486400" y="4953000"/>
            <a:ext cx="609600" cy="0"/>
          </a:xfrm>
          <a:prstGeom prst="line">
            <a:avLst/>
          </a:prstGeom>
          <a:noFill/>
          <a:ln w="9525">
            <a:solidFill>
              <a:schemeClr val="tx1"/>
            </a:solidFill>
            <a:round/>
            <a:headEnd/>
            <a:tailEnd type="triangle" w="med" len="med"/>
          </a:ln>
        </p:spPr>
        <p:txBody>
          <a:bodyPr/>
          <a:lstStyle/>
          <a:p>
            <a:endParaRPr lang="en-US"/>
          </a:p>
        </p:txBody>
      </p:sp>
      <p:sp>
        <p:nvSpPr>
          <p:cNvPr id="5" name="Date Placeholder 4"/>
          <p:cNvSpPr>
            <a:spLocks noGrp="1"/>
          </p:cNvSpPr>
          <p:nvPr>
            <p:ph type="dt" sz="quarter" idx="10"/>
          </p:nvPr>
        </p:nvSpPr>
        <p:spPr/>
        <p:txBody>
          <a:bodyPr/>
          <a:lstStyle/>
          <a:p>
            <a:pPr>
              <a:defRPr/>
            </a:pPr>
            <a:fld id="{E7F3A42C-B1B1-4451-8DEE-27DC38A315E2}" type="datetime9">
              <a:rPr lang="en-US" smtClean="0"/>
              <a:pPr>
                <a:defRPr/>
              </a:pPr>
              <a:t>2/23/2018 11:12:28 AM</a:t>
            </a:fld>
            <a:endParaRPr lang="en-US"/>
          </a:p>
        </p:txBody>
      </p:sp>
      <p:sp>
        <p:nvSpPr>
          <p:cNvPr id="6" name="Slide Number Placeholder 5"/>
          <p:cNvSpPr>
            <a:spLocks noGrp="1"/>
          </p:cNvSpPr>
          <p:nvPr>
            <p:ph type="sldNum" sz="quarter" idx="12"/>
          </p:nvPr>
        </p:nvSpPr>
        <p:spPr/>
        <p:txBody>
          <a:bodyPr/>
          <a:lstStyle/>
          <a:p>
            <a:pPr>
              <a:defRPr/>
            </a:pPr>
            <a:fld id="{3DCF388D-67E2-4DD5-A755-9DFBD8357A1F}"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ctr"/>
            <a:r>
              <a:rPr lang="en-US" sz="4400" b="1">
                <a:solidFill>
                  <a:srgbClr val="0000FF"/>
                </a:solidFill>
              </a:rPr>
              <a:t>CONVENTIONS</a:t>
            </a:r>
          </a:p>
        </p:txBody>
      </p:sp>
      <p:sp>
        <p:nvSpPr>
          <p:cNvPr id="191491" name="Rectangle 3"/>
          <p:cNvSpPr>
            <a:spLocks noChangeArrowheads="1"/>
          </p:cNvSpPr>
          <p:nvPr/>
        </p:nvSpPr>
        <p:spPr bwMode="auto">
          <a:xfrm>
            <a:off x="609600" y="1600200"/>
            <a:ext cx="8077200" cy="4525963"/>
          </a:xfrm>
          <a:prstGeom prst="rect">
            <a:avLst/>
          </a:prstGeom>
          <a:noFill/>
          <a:ln w="9525">
            <a:noFill/>
            <a:miter lim="800000"/>
            <a:headEnd/>
            <a:tailEnd/>
          </a:ln>
        </p:spPr>
        <p:txBody>
          <a:bodyPr/>
          <a:lstStyle/>
          <a:p>
            <a:pPr marL="342900" indent="-342900">
              <a:spcBef>
                <a:spcPct val="20000"/>
              </a:spcBef>
            </a:pPr>
            <a:r>
              <a:rPr lang="en-US" sz="3600" b="1">
                <a:solidFill>
                  <a:schemeClr val="accent2"/>
                </a:solidFill>
              </a:rPr>
              <a:t>	Usually, the independent variable is the row variable and the dependent variable is the column variable</a:t>
            </a:r>
            <a:r>
              <a:rPr lang="en-US" sz="3600"/>
              <a:t>.</a:t>
            </a:r>
          </a:p>
          <a:p>
            <a:pPr marL="742950" lvl="1" indent="-285750">
              <a:spcBef>
                <a:spcPct val="20000"/>
              </a:spcBef>
              <a:buFontTx/>
              <a:buChar char="–"/>
            </a:pPr>
            <a:r>
              <a:rPr lang="en-US" sz="2800" b="1">
                <a:solidFill>
                  <a:srgbClr val="0070C0"/>
                </a:solidFill>
              </a:rPr>
              <a:t>Independent Variable : Gender</a:t>
            </a:r>
          </a:p>
          <a:p>
            <a:pPr marL="742950" lvl="1" indent="-285750">
              <a:spcBef>
                <a:spcPct val="20000"/>
              </a:spcBef>
              <a:buFontTx/>
              <a:buChar char="–"/>
            </a:pPr>
            <a:r>
              <a:rPr lang="en-US" sz="2800" b="1">
                <a:solidFill>
                  <a:srgbClr val="FF3300"/>
                </a:solidFill>
              </a:rPr>
              <a:t>Dependent Variable   :   Life Satisfaction</a:t>
            </a:r>
          </a:p>
          <a:p>
            <a:pPr marL="342900" indent="-342900">
              <a:spcBef>
                <a:spcPct val="20000"/>
              </a:spcBef>
            </a:pPr>
            <a:r>
              <a:rPr lang="en-US" sz="3200"/>
              <a:t>	</a:t>
            </a:r>
          </a:p>
        </p:txBody>
      </p:sp>
      <p:sp>
        <p:nvSpPr>
          <p:cNvPr id="4" name="Date Placeholder 3"/>
          <p:cNvSpPr>
            <a:spLocks noGrp="1"/>
          </p:cNvSpPr>
          <p:nvPr>
            <p:ph type="dt" sz="quarter" idx="10"/>
          </p:nvPr>
        </p:nvSpPr>
        <p:spPr/>
        <p:txBody>
          <a:bodyPr/>
          <a:lstStyle/>
          <a:p>
            <a:pPr>
              <a:defRPr/>
            </a:pPr>
            <a:fld id="{19889B60-C69D-4857-857C-AB4BDC5A2565}" type="datetime9">
              <a:rPr lang="en-US" smtClean="0"/>
              <a:pPr>
                <a:defRPr/>
              </a:pPr>
              <a:t>2/23/2018 11:12:28 AM</a:t>
            </a:fld>
            <a:endParaRPr lang="en-US"/>
          </a:p>
        </p:txBody>
      </p:sp>
      <p:sp>
        <p:nvSpPr>
          <p:cNvPr id="5" name="Slide Number Placeholder 4"/>
          <p:cNvSpPr>
            <a:spLocks noGrp="1"/>
          </p:cNvSpPr>
          <p:nvPr>
            <p:ph type="sldNum" sz="quarter" idx="12"/>
          </p:nvPr>
        </p:nvSpPr>
        <p:spPr/>
        <p:txBody>
          <a:bodyPr/>
          <a:lstStyle/>
          <a:p>
            <a:pPr>
              <a:defRPr/>
            </a:pPr>
            <a:fld id="{E8C2D78F-1973-432E-A7FD-FCADE2A25714}"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ChangeArrowheads="1"/>
          </p:cNvSpPr>
          <p:nvPr/>
        </p:nvSpPr>
        <p:spPr bwMode="auto">
          <a:xfrm>
            <a:off x="914400" y="274638"/>
            <a:ext cx="7772400" cy="1143000"/>
          </a:xfrm>
          <a:prstGeom prst="rect">
            <a:avLst/>
          </a:prstGeom>
          <a:noFill/>
          <a:ln w="9525">
            <a:noFill/>
            <a:miter lim="800000"/>
            <a:headEnd/>
            <a:tailEnd/>
          </a:ln>
        </p:spPr>
        <p:txBody>
          <a:bodyPr anchor="ctr"/>
          <a:lstStyle/>
          <a:p>
            <a:pPr algn="ctr"/>
            <a:r>
              <a:rPr lang="en-US" sz="4400" b="1">
                <a:solidFill>
                  <a:srgbClr val="0070C0"/>
                </a:solidFill>
              </a:rPr>
              <a:t>BIVARIATE TABLE</a:t>
            </a:r>
          </a:p>
        </p:txBody>
      </p:sp>
      <p:sp>
        <p:nvSpPr>
          <p:cNvPr id="192515" name="Rectangle 3"/>
          <p:cNvSpPr>
            <a:spLocks noChangeArrowheads="1"/>
          </p:cNvSpPr>
          <p:nvPr/>
        </p:nvSpPr>
        <p:spPr bwMode="auto">
          <a:xfrm>
            <a:off x="1868488" y="1517650"/>
            <a:ext cx="5213350" cy="1460500"/>
          </a:xfrm>
          <a:prstGeom prst="rect">
            <a:avLst/>
          </a:prstGeom>
          <a:noFill/>
          <a:ln w="9525">
            <a:noFill/>
            <a:miter lim="800000"/>
            <a:headEnd/>
            <a:tailEnd/>
          </a:ln>
        </p:spPr>
        <p:txBody>
          <a:bodyPr wrap="none" lIns="0" tIns="0" rIns="0" bIns="0" anchor="ctr">
            <a:spAutoFit/>
          </a:bodyPr>
          <a:lstStyle/>
          <a:p>
            <a:pPr algn="ctr"/>
            <a:endParaRPr lang="en-US" sz="1200" b="1">
              <a:latin typeface="Times New Roman" pitchFamily="18" charset="0"/>
              <a:cs typeface="Times New Roman" pitchFamily="18" charset="0"/>
            </a:endParaRPr>
          </a:p>
          <a:p>
            <a:pPr algn="ctr" eaLnBrk="0" hangingPunct="0"/>
            <a:endParaRPr lang="en-US" sz="1200" b="1">
              <a:latin typeface="Times New Roman" pitchFamily="18" charset="0"/>
              <a:cs typeface="Times New Roman" pitchFamily="18" charset="0"/>
            </a:endParaRPr>
          </a:p>
          <a:p>
            <a:pPr algn="ctr" eaLnBrk="0" hangingPunct="0"/>
            <a:r>
              <a:rPr lang="en-US" sz="2400" b="1">
                <a:solidFill>
                  <a:schemeClr val="accent2"/>
                </a:solidFill>
                <a:latin typeface="Times New Roman" pitchFamily="18" charset="0"/>
                <a:cs typeface="Times New Roman" pitchFamily="18" charset="0"/>
              </a:rPr>
              <a:t>TABLE 4.8</a:t>
            </a:r>
          </a:p>
          <a:p>
            <a:pPr algn="ctr" eaLnBrk="0" hangingPunct="0"/>
            <a:r>
              <a:rPr lang="en-US" sz="2400" b="1">
                <a:solidFill>
                  <a:schemeClr val="accent2"/>
                </a:solidFill>
                <a:cs typeface="Times New Roman" pitchFamily="18" charset="0"/>
              </a:rPr>
              <a:t>GENDER AND  LIFE SATISFACTION</a:t>
            </a:r>
            <a:endParaRPr lang="en-US" sz="2400">
              <a:solidFill>
                <a:schemeClr val="accent2"/>
              </a:solidFill>
            </a:endParaRPr>
          </a:p>
          <a:p>
            <a:pPr algn="ctr" eaLnBrk="0" hangingPunct="0"/>
            <a:endParaRPr lang="en-US" sz="2400"/>
          </a:p>
        </p:txBody>
      </p:sp>
      <p:graphicFrame>
        <p:nvGraphicFramePr>
          <p:cNvPr id="6148" name="Group 4"/>
          <p:cNvGraphicFramePr>
            <a:graphicFrameLocks noGrp="1"/>
          </p:cNvGraphicFramePr>
          <p:nvPr/>
        </p:nvGraphicFramePr>
        <p:xfrm>
          <a:off x="1066800" y="2959100"/>
          <a:ext cx="6838950" cy="3289302"/>
        </p:xfrm>
        <a:graphic>
          <a:graphicData uri="http://schemas.openxmlformats.org/drawingml/2006/table">
            <a:tbl>
              <a:tblPr/>
              <a:tblGrid>
                <a:gridCol w="1600200"/>
                <a:gridCol w="1119188"/>
                <a:gridCol w="1471612"/>
                <a:gridCol w="1154113"/>
                <a:gridCol w="1493837"/>
              </a:tblGrid>
              <a:tr h="4651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solidFill>
                          <a:effectLst/>
                          <a:latin typeface="Times New Roman" charset="0"/>
                          <a:cs typeface="Arial" charset="0"/>
                        </a:rPr>
                        <a:t>Gender</a:t>
                      </a:r>
                      <a:r>
                        <a:rPr kumimoji="0" lang="en-US" sz="2400" b="1" i="0" u="none" strike="noStrike" cap="none" normalizeH="0" baseline="0" dirty="0" smtClean="0">
                          <a:ln>
                            <a:noFill/>
                          </a:ln>
                          <a:solidFill>
                            <a:schemeClr val="accent2"/>
                          </a:solidFill>
                          <a:effectLst/>
                          <a:latin typeface="Times New Roman" charset="0"/>
                          <a:cs typeface="Times New Roman"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Life Satisfaction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TOTAL</a:t>
                      </a:r>
                      <a:endParaRPr kumimoji="0" lang="en-US" sz="24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High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Moderate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Low </a:t>
                      </a:r>
                      <a:endParaRPr kumimoji="0" lang="en-US" sz="24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charset="0"/>
                          <a:cs typeface="Arial" charset="0"/>
                        </a:rPr>
                        <a: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charset="0"/>
                          <a:cs typeface="Arial" charset="0"/>
                        </a:rPr>
                        <a:t>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Women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   65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charset="0"/>
                          <a:cs typeface="Arial" charset="0"/>
                        </a:rPr>
                        <a:t>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solidFill>
                          <a:effectLst/>
                          <a:latin typeface="Arial" charset="0"/>
                          <a:ea typeface="Times New Roman" charset="0"/>
                          <a:cs typeface="Arial" charset="0"/>
                        </a:rPr>
                        <a:t>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Total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   95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145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Date Placeholder 4"/>
          <p:cNvSpPr>
            <a:spLocks noGrp="1"/>
          </p:cNvSpPr>
          <p:nvPr>
            <p:ph type="dt" sz="quarter" idx="10"/>
          </p:nvPr>
        </p:nvSpPr>
        <p:spPr/>
        <p:txBody>
          <a:bodyPr/>
          <a:lstStyle/>
          <a:p>
            <a:pPr>
              <a:defRPr/>
            </a:pPr>
            <a:fld id="{30A47AEE-03E3-4C03-9A26-0777D1908E9C}" type="datetime9">
              <a:rPr lang="en-US" smtClean="0"/>
              <a:pPr>
                <a:defRPr/>
              </a:pPr>
              <a:t>2/23/2018 11:12:28 AM</a:t>
            </a:fld>
            <a:endParaRPr lang="en-US"/>
          </a:p>
        </p:txBody>
      </p:sp>
      <p:sp>
        <p:nvSpPr>
          <p:cNvPr id="6" name="Slide Number Placeholder 5"/>
          <p:cNvSpPr>
            <a:spLocks noGrp="1"/>
          </p:cNvSpPr>
          <p:nvPr>
            <p:ph type="sldNum" sz="quarter" idx="12"/>
          </p:nvPr>
        </p:nvSpPr>
        <p:spPr/>
        <p:txBody>
          <a:bodyPr/>
          <a:lstStyle/>
          <a:p>
            <a:pPr>
              <a:defRPr/>
            </a:pPr>
            <a:fld id="{795387A3-8C70-4FB1-8384-724F7ACDBF1B}"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AutoShape 2"/>
          <p:cNvSpPr>
            <a:spLocks noChangeArrowheads="1"/>
          </p:cNvSpPr>
          <p:nvPr/>
        </p:nvSpPr>
        <p:spPr bwMode="auto">
          <a:xfrm>
            <a:off x="762000" y="381000"/>
            <a:ext cx="7924800" cy="1143000"/>
          </a:xfrm>
          <a:prstGeom prst="roundRect">
            <a:avLst>
              <a:gd name="adj" fmla="val 21667"/>
            </a:avLst>
          </a:prstGeom>
          <a:noFill/>
          <a:ln w="9525">
            <a:noFill/>
            <a:round/>
            <a:headEnd/>
            <a:tailEnd/>
          </a:ln>
        </p:spPr>
        <p:txBody>
          <a:bodyPr anchor="b"/>
          <a:lstStyle/>
          <a:p>
            <a:pPr algn="ctr"/>
            <a:r>
              <a:rPr lang="en-US" sz="4400" b="1">
                <a:solidFill>
                  <a:schemeClr val="accent2"/>
                </a:solidFill>
              </a:rPr>
              <a:t>INTERPRETATION …..</a:t>
            </a:r>
          </a:p>
        </p:txBody>
      </p:sp>
      <p:sp>
        <p:nvSpPr>
          <p:cNvPr id="193539" name="Rectangle 3"/>
          <p:cNvSpPr>
            <a:spLocks noChangeArrowheads="1"/>
          </p:cNvSpPr>
          <p:nvPr/>
        </p:nvSpPr>
        <p:spPr bwMode="auto">
          <a:xfrm>
            <a:off x="838200" y="2362200"/>
            <a:ext cx="7693025" cy="3724275"/>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660066"/>
                </a:solidFill>
              </a:rPr>
              <a:t>Gender divided into men and women.</a:t>
            </a:r>
          </a:p>
          <a:p>
            <a:pPr marL="342900" indent="-342900">
              <a:spcBef>
                <a:spcPct val="20000"/>
              </a:spcBef>
            </a:pPr>
            <a:r>
              <a:rPr lang="en-US" sz="3200" b="1" dirty="0">
                <a:solidFill>
                  <a:srgbClr val="FF3300"/>
                </a:solidFill>
              </a:rPr>
              <a:t>	</a:t>
            </a:r>
            <a:r>
              <a:rPr lang="en-US" sz="3200" b="1" dirty="0">
                <a:solidFill>
                  <a:srgbClr val="FF33CC"/>
                </a:solidFill>
              </a:rPr>
              <a:t>Each gender grouping is described in terms of “High”, “Moderate” and “Low” life satisfaction.</a:t>
            </a:r>
          </a:p>
          <a:p>
            <a:pPr marL="342900" indent="-342900">
              <a:spcBef>
                <a:spcPct val="20000"/>
              </a:spcBef>
              <a:buFontTx/>
              <a:buChar char="•"/>
            </a:pPr>
            <a:r>
              <a:rPr lang="en-US" sz="3200" b="1" dirty="0">
                <a:solidFill>
                  <a:srgbClr val="0070C0"/>
                </a:solidFill>
              </a:rPr>
              <a:t>Men and women are compared in terms of life satisfaction.</a:t>
            </a:r>
          </a:p>
          <a:p>
            <a:pPr marL="342900" indent="-342900">
              <a:spcBef>
                <a:spcPct val="20000"/>
              </a:spcBef>
              <a:buFontTx/>
              <a:buChar char="•"/>
            </a:pPr>
            <a:endParaRPr lang="en-US" sz="3200" b="1" dirty="0">
              <a:solidFill>
                <a:schemeClr val="hlink"/>
              </a:solidFill>
            </a:endParaRPr>
          </a:p>
        </p:txBody>
      </p:sp>
      <p:sp>
        <p:nvSpPr>
          <p:cNvPr id="4" name="Date Placeholder 3"/>
          <p:cNvSpPr>
            <a:spLocks noGrp="1"/>
          </p:cNvSpPr>
          <p:nvPr>
            <p:ph type="dt" sz="quarter" idx="10"/>
          </p:nvPr>
        </p:nvSpPr>
        <p:spPr/>
        <p:txBody>
          <a:bodyPr/>
          <a:lstStyle/>
          <a:p>
            <a:pPr>
              <a:defRPr/>
            </a:pPr>
            <a:fld id="{236E8FBF-79C8-43FE-ABEC-216015EF3F97}" type="datetime9">
              <a:rPr lang="en-US" smtClean="0"/>
              <a:pPr>
                <a:defRPr/>
              </a:pPr>
              <a:t>2/23/2018 11:12:28 AM</a:t>
            </a:fld>
            <a:endParaRPr lang="en-US"/>
          </a:p>
        </p:txBody>
      </p:sp>
      <p:sp>
        <p:nvSpPr>
          <p:cNvPr id="5" name="Slide Number Placeholder 4"/>
          <p:cNvSpPr>
            <a:spLocks noGrp="1"/>
          </p:cNvSpPr>
          <p:nvPr>
            <p:ph type="sldNum" sz="quarter" idx="12"/>
          </p:nvPr>
        </p:nvSpPr>
        <p:spPr/>
        <p:txBody>
          <a:bodyPr/>
          <a:lstStyle/>
          <a:p>
            <a:pPr>
              <a:defRPr/>
            </a:pPr>
            <a:fld id="{85A3FCD9-6B22-4E93-A6C4-4AABB030765F}"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762000" y="914400"/>
            <a:ext cx="7313612" cy="1143000"/>
          </a:xfrm>
          <a:prstGeom prst="rect">
            <a:avLst/>
          </a:prstGeom>
          <a:noFill/>
          <a:ln w="9525">
            <a:noFill/>
            <a:miter lim="800000"/>
            <a:headEnd/>
            <a:tailEnd/>
          </a:ln>
        </p:spPr>
        <p:txBody>
          <a:bodyPr anchor="b"/>
          <a:lstStyle/>
          <a:p>
            <a:pPr algn="ctr"/>
            <a:r>
              <a:rPr lang="en-US" sz="4000" b="1" dirty="0">
                <a:solidFill>
                  <a:schemeClr val="accent2"/>
                </a:solidFill>
              </a:rPr>
              <a:t>PERCENTAGING IN BIVARIATE TABLES</a:t>
            </a:r>
          </a:p>
        </p:txBody>
      </p:sp>
      <p:sp>
        <p:nvSpPr>
          <p:cNvPr id="194563" name="Rectangle 3"/>
          <p:cNvSpPr>
            <a:spLocks noChangeArrowheads="1"/>
          </p:cNvSpPr>
          <p:nvPr/>
        </p:nvSpPr>
        <p:spPr bwMode="auto">
          <a:xfrm>
            <a:off x="1143000" y="2133600"/>
            <a:ext cx="7313612" cy="4114800"/>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FF33CC"/>
                </a:solidFill>
              </a:rPr>
              <a:t>Row Percentage</a:t>
            </a:r>
          </a:p>
          <a:p>
            <a:pPr marL="342900" indent="-342900">
              <a:spcBef>
                <a:spcPct val="20000"/>
              </a:spcBef>
            </a:pPr>
            <a:r>
              <a:rPr lang="en-US" sz="3200" dirty="0"/>
              <a:t>		</a:t>
            </a:r>
            <a:r>
              <a:rPr lang="en-US" sz="3200" b="1" dirty="0">
                <a:solidFill>
                  <a:schemeClr val="accent2"/>
                </a:solidFill>
              </a:rPr>
              <a:t>Row Total (100) is base for 	calculating 	percentage.</a:t>
            </a:r>
          </a:p>
          <a:p>
            <a:pPr marL="342900" indent="-342900">
              <a:spcBef>
                <a:spcPct val="20000"/>
              </a:spcBef>
              <a:buFontTx/>
              <a:buChar char="•"/>
            </a:pPr>
            <a:r>
              <a:rPr lang="en-US" sz="3200" b="1" dirty="0">
                <a:solidFill>
                  <a:srgbClr val="FF33CC"/>
                </a:solidFill>
              </a:rPr>
              <a:t>Column Percentage</a:t>
            </a:r>
          </a:p>
          <a:p>
            <a:pPr marL="342900" indent="-342900">
              <a:spcBef>
                <a:spcPct val="20000"/>
              </a:spcBef>
            </a:pPr>
            <a:r>
              <a:rPr lang="en-US" sz="3200" b="1" dirty="0"/>
              <a:t>		</a:t>
            </a:r>
            <a:r>
              <a:rPr lang="en-US" sz="3200" b="1" dirty="0">
                <a:solidFill>
                  <a:srgbClr val="0070C0"/>
                </a:solidFill>
              </a:rPr>
              <a:t>Column Total (100) is base 	for 	calculating percentage.</a:t>
            </a:r>
          </a:p>
          <a:p>
            <a:pPr marL="342900" indent="-342900">
              <a:spcBef>
                <a:spcPct val="20000"/>
              </a:spcBef>
              <a:buFontTx/>
              <a:buChar char="•"/>
            </a:pPr>
            <a:endParaRPr lang="en-US" sz="3200" b="1" dirty="0"/>
          </a:p>
        </p:txBody>
      </p:sp>
      <p:sp>
        <p:nvSpPr>
          <p:cNvPr id="4" name="Date Placeholder 3"/>
          <p:cNvSpPr>
            <a:spLocks noGrp="1"/>
          </p:cNvSpPr>
          <p:nvPr>
            <p:ph type="dt" sz="quarter" idx="10"/>
          </p:nvPr>
        </p:nvSpPr>
        <p:spPr/>
        <p:txBody>
          <a:bodyPr/>
          <a:lstStyle/>
          <a:p>
            <a:pPr>
              <a:defRPr/>
            </a:pPr>
            <a:fld id="{371FE2F3-3293-4840-AF05-443823C46407}" type="datetime9">
              <a:rPr lang="en-US" smtClean="0"/>
              <a:pPr>
                <a:defRPr/>
              </a:pPr>
              <a:t>2/23/2018 11:12:29 AM</a:t>
            </a:fld>
            <a:endParaRPr lang="en-US"/>
          </a:p>
        </p:txBody>
      </p:sp>
      <p:sp>
        <p:nvSpPr>
          <p:cNvPr id="5" name="Slide Number Placeholder 4"/>
          <p:cNvSpPr>
            <a:spLocks noGrp="1"/>
          </p:cNvSpPr>
          <p:nvPr>
            <p:ph type="sldNum" sz="quarter" idx="12"/>
          </p:nvPr>
        </p:nvSpPr>
        <p:spPr/>
        <p:txBody>
          <a:bodyPr/>
          <a:lstStyle/>
          <a:p>
            <a:pPr>
              <a:defRPr/>
            </a:pPr>
            <a:fld id="{C9C43683-ED8C-430E-80CE-BD5DC02B9959}" type="slidenum">
              <a:rPr lang="en-US" smtClean="0"/>
              <a:pPr>
                <a:defRPr/>
              </a:pPr>
              <a:t>29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lnSpc>
                <a:spcPct val="80000"/>
              </a:lnSpc>
              <a:spcBef>
                <a:spcPct val="20000"/>
              </a:spcBef>
            </a:pPr>
            <a:r>
              <a:rPr lang="en-US" sz="2400" b="1" dirty="0" smtClean="0">
                <a:solidFill>
                  <a:srgbClr val="7030A0"/>
                </a:solidFill>
              </a:rPr>
              <a:t>1. Tools of data collection:</a:t>
            </a:r>
            <a:r>
              <a:rPr lang="en-US" sz="2400" b="1" dirty="0" smtClean="0">
                <a:solidFill>
                  <a:srgbClr val="002060"/>
                </a:solidFill>
              </a:rPr>
              <a:t> Primary and secondary tools </a:t>
            </a:r>
          </a:p>
          <a:p>
            <a:pPr marL="812800" indent="-812800">
              <a:lnSpc>
                <a:spcPct val="80000"/>
              </a:lnSpc>
              <a:spcBef>
                <a:spcPct val="20000"/>
              </a:spcBef>
            </a:pPr>
            <a:r>
              <a:rPr lang="en-US" sz="2400" b="1" dirty="0" smtClean="0">
                <a:solidFill>
                  <a:srgbClr val="7030A0"/>
                </a:solidFill>
              </a:rPr>
              <a:t>2. Processing of data: </a:t>
            </a:r>
            <a:r>
              <a:rPr lang="en-US" sz="2400" b="1" dirty="0" smtClean="0">
                <a:solidFill>
                  <a:srgbClr val="002060"/>
                </a:solidFill>
              </a:rPr>
              <a:t>Content, editing data, classification, coding, tabulation;   interpretation and analysis of data, diagrammatic and graphical presentation of data.  </a:t>
            </a:r>
          </a:p>
          <a:p>
            <a:pPr marL="812800" indent="-812800">
              <a:lnSpc>
                <a:spcPct val="80000"/>
              </a:lnSpc>
              <a:spcBef>
                <a:spcPct val="20000"/>
              </a:spcBef>
            </a:pPr>
            <a:r>
              <a:rPr lang="en-US" sz="2400" b="1" dirty="0" smtClean="0">
                <a:solidFill>
                  <a:srgbClr val="7030A0"/>
                </a:solidFill>
              </a:rPr>
              <a:t>3 Scales: </a:t>
            </a:r>
            <a:r>
              <a:rPr lang="en-US" sz="2400" b="1" dirty="0" smtClean="0">
                <a:solidFill>
                  <a:srgbClr val="002060"/>
                </a:solidFill>
              </a:rPr>
              <a:t>Need, importance, types and application of scales.  </a:t>
            </a:r>
          </a:p>
          <a:p>
            <a:pPr marL="812800" indent="-812800">
              <a:lnSpc>
                <a:spcPct val="80000"/>
              </a:lnSpc>
              <a:spcBef>
                <a:spcPct val="20000"/>
              </a:spcBef>
            </a:pPr>
            <a:r>
              <a:rPr lang="en-US" sz="2400" b="1" dirty="0" smtClean="0">
                <a:solidFill>
                  <a:srgbClr val="7030A0"/>
                </a:solidFill>
              </a:rPr>
              <a:t>4 Application of computers: </a:t>
            </a:r>
            <a:r>
              <a:rPr lang="en-US" sz="2400" b="1" dirty="0" smtClean="0">
                <a:solidFill>
                  <a:srgbClr val="002060"/>
                </a:solidFill>
              </a:rPr>
              <a:t>Data processing, analysis, Excel and SPSS.</a:t>
            </a:r>
          </a:p>
          <a:p>
            <a:pPr marL="812800" indent="-812800">
              <a:lnSpc>
                <a:spcPct val="80000"/>
              </a:lnSpc>
              <a:spcBef>
                <a:spcPct val="20000"/>
              </a:spcBef>
            </a:pPr>
            <a:r>
              <a:rPr lang="en-US" sz="2400" b="1" dirty="0" smtClean="0">
                <a:solidFill>
                  <a:srgbClr val="002060"/>
                </a:solidFill>
              </a:rPr>
              <a:t> </a:t>
            </a: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12:13:54 PM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838200" y="274638"/>
            <a:ext cx="7848600" cy="1143000"/>
          </a:xfrm>
          <a:prstGeom prst="rect">
            <a:avLst/>
          </a:prstGeom>
          <a:noFill/>
          <a:ln w="9525">
            <a:noFill/>
            <a:miter lim="800000"/>
            <a:headEnd/>
            <a:tailEnd/>
          </a:ln>
        </p:spPr>
        <p:txBody>
          <a:bodyPr anchor="ctr"/>
          <a:lstStyle/>
          <a:p>
            <a:pPr algn="ctr"/>
            <a:r>
              <a:rPr lang="en-US" sz="4400" b="1">
                <a:solidFill>
                  <a:srgbClr val="0070C0"/>
                </a:solidFill>
              </a:rPr>
              <a:t>ROW PERCENTAGE</a:t>
            </a:r>
          </a:p>
        </p:txBody>
      </p:sp>
      <p:sp>
        <p:nvSpPr>
          <p:cNvPr id="195587" name="Rectangle 3"/>
          <p:cNvSpPr>
            <a:spLocks noChangeArrowheads="1"/>
          </p:cNvSpPr>
          <p:nvPr/>
        </p:nvSpPr>
        <p:spPr bwMode="auto">
          <a:xfrm>
            <a:off x="1868488" y="1517650"/>
            <a:ext cx="5213350" cy="1460500"/>
          </a:xfrm>
          <a:prstGeom prst="rect">
            <a:avLst/>
          </a:prstGeom>
          <a:noFill/>
          <a:ln w="9525">
            <a:noFill/>
            <a:miter lim="800000"/>
            <a:headEnd/>
            <a:tailEnd/>
          </a:ln>
        </p:spPr>
        <p:txBody>
          <a:bodyPr wrap="none" lIns="0" tIns="0" rIns="0" bIns="0" anchor="ctr">
            <a:spAutoFit/>
          </a:bodyPr>
          <a:lstStyle/>
          <a:p>
            <a:pPr algn="ctr"/>
            <a:endParaRPr lang="en-US" sz="1200" b="1">
              <a:latin typeface="Times New Roman" pitchFamily="18" charset="0"/>
              <a:cs typeface="Times New Roman" pitchFamily="18" charset="0"/>
            </a:endParaRPr>
          </a:p>
          <a:p>
            <a:pPr algn="ctr" eaLnBrk="0" hangingPunct="0"/>
            <a:endParaRPr lang="en-US" sz="1200" b="1">
              <a:latin typeface="Times New Roman" pitchFamily="18" charset="0"/>
              <a:cs typeface="Times New Roman" pitchFamily="18" charset="0"/>
            </a:endParaRPr>
          </a:p>
          <a:p>
            <a:pPr algn="ctr" eaLnBrk="0" hangingPunct="0"/>
            <a:r>
              <a:rPr lang="en-US" sz="2400" b="1">
                <a:solidFill>
                  <a:schemeClr val="accent2"/>
                </a:solidFill>
                <a:latin typeface="Times New Roman" pitchFamily="18" charset="0"/>
                <a:cs typeface="Times New Roman" pitchFamily="18" charset="0"/>
              </a:rPr>
              <a:t>TABLE 4.8</a:t>
            </a:r>
          </a:p>
          <a:p>
            <a:pPr algn="ctr" eaLnBrk="0" hangingPunct="0"/>
            <a:r>
              <a:rPr lang="en-US" sz="2400" b="1">
                <a:solidFill>
                  <a:schemeClr val="accent2"/>
                </a:solidFill>
                <a:cs typeface="Times New Roman" pitchFamily="18" charset="0"/>
              </a:rPr>
              <a:t>GENDER AND  LIFE SATISFACTION</a:t>
            </a:r>
            <a:endParaRPr lang="en-US" sz="2400">
              <a:solidFill>
                <a:schemeClr val="accent2"/>
              </a:solidFill>
            </a:endParaRPr>
          </a:p>
          <a:p>
            <a:pPr algn="ctr" eaLnBrk="0" hangingPunct="0"/>
            <a:endParaRPr lang="en-US" sz="2400"/>
          </a:p>
        </p:txBody>
      </p:sp>
      <p:graphicFrame>
        <p:nvGraphicFramePr>
          <p:cNvPr id="9220" name="Group 4"/>
          <p:cNvGraphicFramePr>
            <a:graphicFrameLocks noGrp="1"/>
          </p:cNvGraphicFramePr>
          <p:nvPr/>
        </p:nvGraphicFramePr>
        <p:xfrm>
          <a:off x="152400" y="2959100"/>
          <a:ext cx="8763000" cy="3289302"/>
        </p:xfrm>
        <a:graphic>
          <a:graphicData uri="http://schemas.openxmlformats.org/drawingml/2006/table">
            <a:tbl>
              <a:tblPr/>
              <a:tblGrid>
                <a:gridCol w="1524000"/>
                <a:gridCol w="1676400"/>
                <a:gridCol w="1739900"/>
                <a:gridCol w="1689100"/>
                <a:gridCol w="2133600"/>
              </a:tblGrid>
              <a:tr h="4651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Arial" charset="0"/>
                        </a:rPr>
                        <a:t>Gender</a:t>
                      </a:r>
                      <a:r>
                        <a:rPr kumimoji="0" lang="en-US" sz="2400" b="1" i="0" u="none" strike="noStrike" cap="none" normalizeH="0" baseline="0" smtClean="0">
                          <a:ln>
                            <a:noFill/>
                          </a:ln>
                          <a:solidFill>
                            <a:schemeClr val="accent2"/>
                          </a:solidFill>
                          <a:effectLst/>
                          <a:latin typeface="Times New Roman" charset="0"/>
                          <a:cs typeface="Times New Roman"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Life Satisfaction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TOTAL</a:t>
                      </a:r>
                      <a:endParaRPr kumimoji="0" lang="en-US" sz="24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High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Medium </a:t>
                      </a:r>
                      <a:endParaRPr kumimoji="0" lang="en-US" sz="24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Low </a:t>
                      </a:r>
                      <a:endParaRPr kumimoji="0" lang="en-US" sz="24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   30</a:t>
                      </a:r>
                      <a:r>
                        <a:rPr kumimoji="0" lang="en-US" sz="2400" b="1" i="0" u="none" strike="noStrike" cap="none" normalizeH="0" baseline="0" smtClean="0">
                          <a:ln>
                            <a:noFill/>
                          </a:ln>
                          <a:solidFill>
                            <a:srgbClr val="FF3300"/>
                          </a:solidFill>
                          <a:effectLst/>
                          <a:latin typeface="Arial" charset="0"/>
                          <a:ea typeface="Times New Roman" charset="0"/>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70 </a:t>
                      </a:r>
                      <a:r>
                        <a:rPr kumimoji="0" lang="en-US" sz="2400" b="1" i="0" u="none" strike="noStrike" cap="none" normalizeH="0" baseline="0" smtClean="0">
                          <a:ln>
                            <a:noFill/>
                          </a:ln>
                          <a:solidFill>
                            <a:srgbClr val="FF3300"/>
                          </a:solidFill>
                          <a:effectLst/>
                          <a:latin typeface="Arial" charset="0"/>
                          <a:ea typeface="Times New Roman" charset="0"/>
                          <a:cs typeface="Arial" charset="0"/>
                        </a:rPr>
                        <a:t>(35.0)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100 </a:t>
                      </a:r>
                      <a:r>
                        <a:rPr kumimoji="0" lang="en-US" sz="2400" b="1" i="0" u="none" strike="noStrike" cap="none" normalizeH="0" baseline="0" smtClean="0">
                          <a:ln>
                            <a:noFill/>
                          </a:ln>
                          <a:solidFill>
                            <a:srgbClr val="FF3300"/>
                          </a:solidFill>
                          <a:effectLst/>
                          <a:latin typeface="Arial" charset="0"/>
                          <a:ea typeface="Times New Roman" charset="0"/>
                          <a:cs typeface="Arial" charset="0"/>
                        </a:rPr>
                        <a:t>(50.0)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200 </a:t>
                      </a:r>
                      <a:r>
                        <a:rPr kumimoji="0" lang="en-US" sz="2400" b="1" i="0" u="none" strike="noStrike" cap="none" normalizeH="0" baseline="0" smtClean="0">
                          <a:ln>
                            <a:noFill/>
                          </a:ln>
                          <a:solidFill>
                            <a:srgbClr val="FF3300"/>
                          </a:solidFill>
                          <a:effectLst/>
                          <a:latin typeface="Arial" charset="0"/>
                          <a:ea typeface="Times New Roman" charset="0"/>
                          <a:cs typeface="Arial" charset="0"/>
                        </a:rPr>
                        <a:t>(100.0)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Women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   65 </a:t>
                      </a:r>
                      <a:r>
                        <a:rPr kumimoji="0" lang="en-US" sz="2400" b="1" i="0" u="none" strike="noStrike" cap="none" normalizeH="0" baseline="0" smtClean="0">
                          <a:ln>
                            <a:noFill/>
                          </a:ln>
                          <a:solidFill>
                            <a:srgbClr val="FF3300"/>
                          </a:solidFill>
                          <a:effectLst/>
                          <a:latin typeface="Arial" charset="0"/>
                          <a:ea typeface="Times New Roman" charset="0"/>
                          <a:cs typeface="Arial" charset="0"/>
                        </a:rPr>
                        <a:t>(32.5)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90 </a:t>
                      </a:r>
                      <a:r>
                        <a:rPr kumimoji="0" lang="en-US" sz="2400" b="1" i="0" u="none" strike="noStrike" cap="none" normalizeH="0" baseline="0" smtClean="0">
                          <a:ln>
                            <a:noFill/>
                          </a:ln>
                          <a:solidFill>
                            <a:srgbClr val="FF3300"/>
                          </a:solidFill>
                          <a:effectLst/>
                          <a:latin typeface="Arial" charset="0"/>
                          <a:ea typeface="Times New Roman" charset="0"/>
                          <a:cs typeface="Arial" charset="0"/>
                        </a:rPr>
                        <a:t>(45.0)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45 </a:t>
                      </a:r>
                      <a:r>
                        <a:rPr kumimoji="0" lang="en-US" sz="2400" b="1" i="0" u="none" strike="noStrike" cap="none" normalizeH="0" baseline="0" smtClean="0">
                          <a:ln>
                            <a:noFill/>
                          </a:ln>
                          <a:solidFill>
                            <a:srgbClr val="FF3300"/>
                          </a:solidFill>
                          <a:effectLst/>
                          <a:latin typeface="Arial" charset="0"/>
                          <a:ea typeface="Times New Roman" charset="0"/>
                          <a:cs typeface="Arial" charset="0"/>
                        </a:rPr>
                        <a:t>(22.5)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200 </a:t>
                      </a:r>
                      <a:r>
                        <a:rPr kumimoji="0" lang="en-US" sz="2400" b="1" i="0" u="none" strike="noStrike" cap="none" normalizeH="0" baseline="0" smtClean="0">
                          <a:ln>
                            <a:noFill/>
                          </a:ln>
                          <a:solidFill>
                            <a:srgbClr val="FF3300"/>
                          </a:solidFill>
                          <a:effectLst/>
                          <a:latin typeface="Arial" charset="0"/>
                          <a:ea typeface="Times New Roman" charset="0"/>
                          <a:cs typeface="Arial" charset="0"/>
                        </a:rPr>
                        <a:t>(100.0)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charset="0"/>
                          <a:cs typeface="Times New Roman" charset="0"/>
                        </a:rPr>
                        <a:t>Total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   95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charset="0"/>
                          <a:ea typeface="Times New Roman" charset="0"/>
                          <a:cs typeface="Arial" charset="0"/>
                        </a:rPr>
                        <a:t>145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charset="0"/>
                          <a:ea typeface="Times New Roman" charset="0"/>
                          <a:cs typeface="Arial"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Date Placeholder 4"/>
          <p:cNvSpPr>
            <a:spLocks noGrp="1"/>
          </p:cNvSpPr>
          <p:nvPr>
            <p:ph type="dt" sz="quarter" idx="10"/>
          </p:nvPr>
        </p:nvSpPr>
        <p:spPr/>
        <p:txBody>
          <a:bodyPr/>
          <a:lstStyle/>
          <a:p>
            <a:pPr>
              <a:defRPr/>
            </a:pPr>
            <a:fld id="{A6C5408E-3A2D-4FA5-9C63-6D9AC738627A}" type="datetime9">
              <a:rPr lang="en-US" smtClean="0"/>
              <a:pPr>
                <a:defRPr/>
              </a:pPr>
              <a:t>2/23/2018 11:12:29 AM</a:t>
            </a:fld>
            <a:endParaRPr lang="en-US"/>
          </a:p>
        </p:txBody>
      </p:sp>
      <p:sp>
        <p:nvSpPr>
          <p:cNvPr id="6" name="Slide Number Placeholder 5"/>
          <p:cNvSpPr>
            <a:spLocks noGrp="1"/>
          </p:cNvSpPr>
          <p:nvPr>
            <p:ph type="sldNum" sz="quarter" idx="12"/>
          </p:nvPr>
        </p:nvSpPr>
        <p:spPr/>
        <p:txBody>
          <a:bodyPr/>
          <a:lstStyle/>
          <a:p>
            <a:pPr>
              <a:defRPr/>
            </a:pPr>
            <a:fld id="{45CEE392-0EC1-4373-B96E-33600D44F31A}"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838200" y="274638"/>
            <a:ext cx="7848600" cy="1143000"/>
          </a:xfrm>
          <a:prstGeom prst="rect">
            <a:avLst/>
          </a:prstGeom>
          <a:noFill/>
          <a:ln w="9525">
            <a:noFill/>
            <a:miter lim="800000"/>
            <a:headEnd/>
            <a:tailEnd/>
          </a:ln>
        </p:spPr>
        <p:txBody>
          <a:bodyPr anchor="ctr"/>
          <a:lstStyle/>
          <a:p>
            <a:pPr algn="ctr"/>
            <a:r>
              <a:rPr lang="en-US" sz="4400" b="1" dirty="0" err="1" smtClean="0">
                <a:solidFill>
                  <a:srgbClr val="0070C0"/>
                </a:solidFill>
              </a:rPr>
              <a:t>Trivariate</a:t>
            </a:r>
            <a:r>
              <a:rPr lang="en-US" sz="4400" b="1" dirty="0" smtClean="0">
                <a:solidFill>
                  <a:srgbClr val="0070C0"/>
                </a:solidFill>
              </a:rPr>
              <a:t> Analysis</a:t>
            </a:r>
            <a:endParaRPr lang="en-US" sz="4400" b="1" dirty="0">
              <a:solidFill>
                <a:srgbClr val="0070C0"/>
              </a:solidFill>
            </a:endParaRPr>
          </a:p>
        </p:txBody>
      </p:sp>
      <p:sp>
        <p:nvSpPr>
          <p:cNvPr id="195587" name="Rectangle 3"/>
          <p:cNvSpPr>
            <a:spLocks noChangeArrowheads="1"/>
          </p:cNvSpPr>
          <p:nvPr/>
        </p:nvSpPr>
        <p:spPr bwMode="auto">
          <a:xfrm>
            <a:off x="1828800" y="1295400"/>
            <a:ext cx="5213350" cy="1261884"/>
          </a:xfrm>
          <a:prstGeom prst="rect">
            <a:avLst/>
          </a:prstGeom>
          <a:noFill/>
          <a:ln w="9525">
            <a:noFill/>
            <a:miter lim="800000"/>
            <a:headEnd/>
            <a:tailEnd/>
          </a:ln>
        </p:spPr>
        <p:txBody>
          <a:bodyPr wrap="square" lIns="0" tIns="0" rIns="0" bIns="0" anchor="ctr">
            <a:spAutoFit/>
          </a:bodyPr>
          <a:lstStyle/>
          <a:p>
            <a:pPr algn="ctr"/>
            <a:endParaRPr lang="en-US" sz="1100" b="1" dirty="0">
              <a:latin typeface="Times New Roman" pitchFamily="18" charset="0"/>
              <a:cs typeface="Times New Roman" pitchFamily="18" charset="0"/>
            </a:endParaRPr>
          </a:p>
          <a:p>
            <a:pPr algn="ctr" eaLnBrk="0" hangingPunct="0"/>
            <a:endParaRPr lang="en-US" sz="1100" b="1" dirty="0">
              <a:latin typeface="Times New Roman" pitchFamily="18" charset="0"/>
              <a:cs typeface="Times New Roman" pitchFamily="18" charset="0"/>
            </a:endParaRPr>
          </a:p>
          <a:p>
            <a:pPr algn="ctr" eaLnBrk="0" hangingPunct="0"/>
            <a:r>
              <a:rPr lang="en-US" sz="2000" b="1" dirty="0">
                <a:solidFill>
                  <a:schemeClr val="accent2"/>
                </a:solidFill>
                <a:latin typeface="Times New Roman" pitchFamily="18" charset="0"/>
                <a:cs typeface="Times New Roman" pitchFamily="18" charset="0"/>
              </a:rPr>
              <a:t>TABLE 4.8</a:t>
            </a:r>
          </a:p>
          <a:p>
            <a:pPr algn="ctr" eaLnBrk="0" hangingPunct="0"/>
            <a:r>
              <a:rPr lang="en-US" sz="2000" b="1" dirty="0">
                <a:solidFill>
                  <a:schemeClr val="accent2"/>
                </a:solidFill>
                <a:cs typeface="Times New Roman" pitchFamily="18" charset="0"/>
              </a:rPr>
              <a:t>GENDER AND  LIFE SATISFACTION</a:t>
            </a:r>
            <a:endParaRPr lang="en-US" sz="2000" dirty="0">
              <a:solidFill>
                <a:schemeClr val="accent2"/>
              </a:solidFill>
            </a:endParaRPr>
          </a:p>
          <a:p>
            <a:pPr algn="ctr" eaLnBrk="0" hangingPunct="0"/>
            <a:endParaRPr lang="en-US" sz="2000" dirty="0"/>
          </a:p>
        </p:txBody>
      </p:sp>
      <p:graphicFrame>
        <p:nvGraphicFramePr>
          <p:cNvPr id="9220" name="Group 4"/>
          <p:cNvGraphicFramePr>
            <a:graphicFrameLocks noGrp="1"/>
          </p:cNvGraphicFramePr>
          <p:nvPr/>
        </p:nvGraphicFramePr>
        <p:xfrm>
          <a:off x="152400" y="2959100"/>
          <a:ext cx="8763000" cy="3544889"/>
        </p:xfrm>
        <a:graphic>
          <a:graphicData uri="http://schemas.openxmlformats.org/drawingml/2006/table">
            <a:tbl>
              <a:tblPr/>
              <a:tblGrid>
                <a:gridCol w="1524000"/>
                <a:gridCol w="1676400"/>
                <a:gridCol w="1739900"/>
                <a:gridCol w="1689100"/>
                <a:gridCol w="2133600"/>
              </a:tblGrid>
              <a:tr h="46513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Times New Roman" charset="0"/>
                          <a:cs typeface="Arial" charset="0"/>
                        </a:rPr>
                        <a:t>Gender</a:t>
                      </a:r>
                      <a:r>
                        <a:rPr kumimoji="0" lang="en-US" sz="1800" b="1" i="0" u="none" strike="noStrike" cap="none" normalizeH="0" baseline="0" dirty="0" smtClean="0">
                          <a:ln>
                            <a:noFill/>
                          </a:ln>
                          <a:solidFill>
                            <a:schemeClr val="accent2"/>
                          </a:solidFill>
                          <a:effectLst/>
                          <a:latin typeface="Times New Roman" charset="0"/>
                          <a:cs typeface="Times New Roman"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Times New Roman" charset="0"/>
                          <a:cs typeface="Times New Roman" charset="0"/>
                        </a:rPr>
                        <a:t>Life Satisfaction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Times New Roman" charset="0"/>
                          <a:cs typeface="Times New Roman" charset="0"/>
                        </a:rPr>
                        <a:t>TOTAL</a:t>
                      </a:r>
                      <a:endParaRPr kumimoji="0" lang="en-US" sz="1800" b="0" i="0" u="none" strike="noStrike" cap="none" normalizeH="0" baseline="0" dirty="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charset="0"/>
                          <a:cs typeface="Times New Roman" charset="0"/>
                        </a:rPr>
                        <a:t>High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charset="0"/>
                          <a:cs typeface="Times New Roman" charset="0"/>
                        </a:rPr>
                        <a:t>Medium </a:t>
                      </a:r>
                      <a:endParaRPr kumimoji="0" lang="en-US" sz="18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charset="0"/>
                          <a:cs typeface="Times New Roman" charset="0"/>
                        </a:rPr>
                        <a:t>Low </a:t>
                      </a:r>
                      <a:endParaRPr kumimoji="0" lang="en-US" sz="18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Times New Roman" charset="0"/>
                          <a:cs typeface="Times New Roman" charset="0"/>
                        </a:rPr>
                        <a:t>Men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charset="0"/>
                          <a:cs typeface="Times New Roman" charset="0"/>
                        </a:rPr>
                        <a:t>Youth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charset="0"/>
                          <a:cs typeface="Times New Roman" charset="0"/>
                        </a:rPr>
                        <a:t>Old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12</a:t>
                      </a:r>
                      <a:endParaRPr kumimoji="0" lang="en-US" sz="1800" b="1" i="0" u="none" strike="noStrike" cap="none" normalizeH="0" baseline="0" dirty="0" smtClean="0">
                        <a:ln>
                          <a:noFill/>
                        </a:ln>
                        <a:solidFill>
                          <a:srgbClr val="FF3300"/>
                        </a:solidFill>
                        <a:effectLst/>
                        <a:latin typeface="Arial"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accent2"/>
                        </a:solidFill>
                        <a:effectLst/>
                        <a:latin typeface="Arial" charset="0"/>
                        <a:ea typeface="Times New Roman"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40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accent2"/>
                        </a:solidFill>
                        <a:effectLst/>
                        <a:latin typeface="Arial" charset="0"/>
                        <a:ea typeface="Times New Roman"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60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2"/>
                          </a:solidFill>
                          <a:effectLst/>
                          <a:latin typeface="Arial" charset="0"/>
                          <a:ea typeface="Times New Roman" charset="0"/>
                          <a:cs typeface="Arial" charset="0"/>
                        </a:rPr>
                        <a:t>200 </a:t>
                      </a:r>
                      <a:r>
                        <a:rPr kumimoji="0" lang="en-US" sz="1800" b="1" i="0" u="none" strike="noStrike" cap="none" normalizeH="0" baseline="0" smtClean="0">
                          <a:ln>
                            <a:noFill/>
                          </a:ln>
                          <a:solidFill>
                            <a:srgbClr val="FF3300"/>
                          </a:solidFill>
                          <a:effectLst/>
                          <a:latin typeface="Arial" charset="0"/>
                          <a:ea typeface="Times New Roman" charset="0"/>
                          <a:cs typeface="Arial" charset="0"/>
                        </a:rPr>
                        <a:t>(100.0)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Times New Roman" charset="0"/>
                          <a:cs typeface="Times New Roman" charset="0"/>
                        </a:rPr>
                        <a:t>Women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charset="0"/>
                          <a:cs typeface="Times New Roman" charset="0"/>
                        </a:rPr>
                        <a:t>Youth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charset="0"/>
                          <a:cs typeface="Times New Roman" charset="0"/>
                        </a:rPr>
                        <a:t>Old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accent2"/>
                        </a:solidFill>
                        <a:effectLst/>
                        <a:latin typeface="Arial" charset="0"/>
                        <a:ea typeface="Times New Roman"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35</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accent2"/>
                        </a:solidFill>
                        <a:effectLst/>
                        <a:latin typeface="Arial" charset="0"/>
                        <a:ea typeface="Times New Roman"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50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40</a:t>
                      </a:r>
                      <a:endParaRPr kumimoji="0" lang="en-US" sz="1800" b="1" i="0" u="none" strike="noStrike" cap="none" normalizeH="0" baseline="0" dirty="0" smtClean="0">
                        <a:ln>
                          <a:noFill/>
                        </a:ln>
                        <a:solidFill>
                          <a:srgbClr val="FF3300"/>
                        </a:solidFill>
                        <a:effectLst/>
                        <a:latin typeface="Arial"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accent2"/>
                        </a:solidFill>
                        <a:effectLst/>
                        <a:latin typeface="Arial" charset="0"/>
                        <a:ea typeface="Times New Roman"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25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2"/>
                          </a:solidFill>
                          <a:effectLst/>
                          <a:latin typeface="Arial" charset="0"/>
                          <a:ea typeface="Times New Roman" charset="0"/>
                          <a:cs typeface="Arial" charset="0"/>
                        </a:rPr>
                        <a:t>200 </a:t>
                      </a:r>
                      <a:r>
                        <a:rPr kumimoji="0" lang="en-US" sz="1800" b="1" i="0" u="none" strike="noStrike" cap="none" normalizeH="0" baseline="0" smtClean="0">
                          <a:ln>
                            <a:noFill/>
                          </a:ln>
                          <a:solidFill>
                            <a:srgbClr val="FF3300"/>
                          </a:solidFill>
                          <a:effectLst/>
                          <a:latin typeface="Arial" charset="0"/>
                          <a:ea typeface="Times New Roman" charset="0"/>
                          <a:cs typeface="Arial" charset="0"/>
                        </a:rPr>
                        <a:t>(100.0)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charset="0"/>
                          <a:cs typeface="Times New Roman" charset="0"/>
                        </a:rPr>
                        <a:t>Total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ea typeface="Times New Roman" charset="0"/>
                          <a:cs typeface="Arial" charset="0"/>
                        </a:rPr>
                        <a:t>   95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ea typeface="Times New Roman" charset="0"/>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ea typeface="Times New Roman" charset="0"/>
                          <a:cs typeface="Arial" charset="0"/>
                        </a:rPr>
                        <a:t>145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ea typeface="Times New Roman" charset="0"/>
                          <a:cs typeface="Arial"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Date Placeholder 4"/>
          <p:cNvSpPr>
            <a:spLocks noGrp="1"/>
          </p:cNvSpPr>
          <p:nvPr>
            <p:ph type="dt" sz="quarter" idx="10"/>
          </p:nvPr>
        </p:nvSpPr>
        <p:spPr/>
        <p:txBody>
          <a:bodyPr/>
          <a:lstStyle/>
          <a:p>
            <a:pPr>
              <a:defRPr/>
            </a:pPr>
            <a:fld id="{A6C5408E-3A2D-4FA5-9C63-6D9AC738627A}" type="datetime9">
              <a:rPr lang="en-US" smtClean="0"/>
              <a:pPr>
                <a:defRPr/>
              </a:pPr>
              <a:t>2/23/2018 11:38:58 AM</a:t>
            </a:fld>
            <a:endParaRPr lang="en-US"/>
          </a:p>
        </p:txBody>
      </p:sp>
      <p:sp>
        <p:nvSpPr>
          <p:cNvPr id="6" name="Slide Number Placeholder 5"/>
          <p:cNvSpPr>
            <a:spLocks noGrp="1"/>
          </p:cNvSpPr>
          <p:nvPr>
            <p:ph type="sldNum" sz="quarter" idx="12"/>
          </p:nvPr>
        </p:nvSpPr>
        <p:spPr/>
        <p:txBody>
          <a:bodyPr/>
          <a:lstStyle/>
          <a:p>
            <a:pPr>
              <a:defRPr/>
            </a:pPr>
            <a:fld id="{45CEE392-0EC1-4373-B96E-33600D44F31A}"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ctr"/>
            <a:r>
              <a:rPr lang="en-US" sz="4400" b="1">
                <a:solidFill>
                  <a:srgbClr val="0070C0"/>
                </a:solidFill>
              </a:rPr>
              <a:t>INFERENCE …..</a:t>
            </a:r>
          </a:p>
        </p:txBody>
      </p:sp>
      <p:sp>
        <p:nvSpPr>
          <p:cNvPr id="196611" name="Rectangle 3"/>
          <p:cNvSpPr>
            <a:spLocks noChangeArrowheads="1"/>
          </p:cNvSpPr>
          <p:nvPr/>
        </p:nvSpPr>
        <p:spPr bwMode="auto">
          <a:xfrm>
            <a:off x="685800" y="1600200"/>
            <a:ext cx="8458200" cy="4525963"/>
          </a:xfrm>
          <a:prstGeom prst="rect">
            <a:avLst/>
          </a:prstGeom>
          <a:noFill/>
          <a:ln w="9525">
            <a:noFill/>
            <a:miter lim="800000"/>
            <a:headEnd/>
            <a:tailEnd/>
          </a:ln>
        </p:spPr>
        <p:txBody>
          <a:bodyPr/>
          <a:lstStyle/>
          <a:p>
            <a:pPr marL="342900" indent="-342900">
              <a:spcBef>
                <a:spcPct val="20000"/>
              </a:spcBef>
              <a:buFontTx/>
              <a:buChar char="•"/>
            </a:pPr>
            <a:r>
              <a:rPr lang="en-US" sz="2400" b="1" dirty="0">
                <a:solidFill>
                  <a:srgbClr val="FF33CC"/>
                </a:solidFill>
              </a:rPr>
              <a:t>Men with High Life Satisfaction         =  30 (15%)</a:t>
            </a:r>
          </a:p>
          <a:p>
            <a:pPr marL="342900" indent="-342900">
              <a:spcBef>
                <a:spcPct val="20000"/>
              </a:spcBef>
              <a:buFontTx/>
              <a:buChar char="•"/>
            </a:pPr>
            <a:r>
              <a:rPr lang="en-US" sz="2400" b="1" dirty="0">
                <a:solidFill>
                  <a:schemeClr val="accent2"/>
                </a:solidFill>
              </a:rPr>
              <a:t>Men with Low Life Satisfaction         =  100 (50%)</a:t>
            </a:r>
          </a:p>
          <a:p>
            <a:pPr marL="342900" indent="-342900">
              <a:spcBef>
                <a:spcPct val="20000"/>
              </a:spcBef>
            </a:pPr>
            <a:endParaRPr lang="en-US" sz="2400" b="1" dirty="0">
              <a:solidFill>
                <a:schemeClr val="accent2"/>
              </a:solidFill>
            </a:endParaRPr>
          </a:p>
          <a:p>
            <a:pPr marL="342900" indent="-342900">
              <a:spcBef>
                <a:spcPct val="20000"/>
              </a:spcBef>
              <a:buFontTx/>
              <a:buChar char="•"/>
            </a:pPr>
            <a:r>
              <a:rPr lang="en-US" sz="2400" b="1" dirty="0">
                <a:solidFill>
                  <a:srgbClr val="FF33CC"/>
                </a:solidFill>
              </a:rPr>
              <a:t>Women with High Life Satisfaction   =  65 (32.5%)</a:t>
            </a:r>
          </a:p>
          <a:p>
            <a:pPr marL="342900" indent="-342900">
              <a:spcBef>
                <a:spcPct val="20000"/>
              </a:spcBef>
              <a:buFontTx/>
              <a:buChar char="•"/>
            </a:pPr>
            <a:r>
              <a:rPr lang="en-US" sz="2400" b="1" dirty="0">
                <a:solidFill>
                  <a:schemeClr val="accent2"/>
                </a:solidFill>
              </a:rPr>
              <a:t>Women with Low  Life Satisfaction   =  45 (22.5%)</a:t>
            </a:r>
          </a:p>
          <a:p>
            <a:pPr marL="342900" indent="-342900">
              <a:spcBef>
                <a:spcPct val="20000"/>
              </a:spcBef>
            </a:pPr>
            <a:endParaRPr lang="en-US" sz="2400" b="1" dirty="0"/>
          </a:p>
          <a:p>
            <a:pPr marL="342900" indent="-342900">
              <a:spcBef>
                <a:spcPct val="20000"/>
              </a:spcBef>
              <a:buFontTx/>
              <a:buChar char="•"/>
            </a:pPr>
            <a:r>
              <a:rPr lang="en-US" sz="2400" b="1" dirty="0">
                <a:solidFill>
                  <a:srgbClr val="660066"/>
                </a:solidFill>
              </a:rPr>
              <a:t>Inference</a:t>
            </a:r>
          </a:p>
          <a:p>
            <a:pPr marL="342900" indent="-342900">
              <a:spcBef>
                <a:spcPct val="20000"/>
              </a:spcBef>
            </a:pPr>
            <a:r>
              <a:rPr lang="en-US" sz="2400" b="1" dirty="0"/>
              <a:t>	</a:t>
            </a:r>
            <a:r>
              <a:rPr lang="en-US" sz="2400" b="1" dirty="0">
                <a:solidFill>
                  <a:srgbClr val="FF33CC"/>
                </a:solidFill>
              </a:rPr>
              <a:t>Women are more satisfied</a:t>
            </a:r>
          </a:p>
          <a:p>
            <a:pPr marL="342900" indent="-342900">
              <a:spcBef>
                <a:spcPct val="20000"/>
              </a:spcBef>
            </a:pPr>
            <a:r>
              <a:rPr lang="en-US" sz="2400" b="1" dirty="0">
                <a:solidFill>
                  <a:srgbClr val="FF33CC"/>
                </a:solidFill>
              </a:rPr>
              <a:t>	 with life than men.</a:t>
            </a:r>
          </a:p>
          <a:p>
            <a:pPr marL="342900" indent="-342900">
              <a:spcBef>
                <a:spcPct val="20000"/>
              </a:spcBef>
              <a:buFontTx/>
              <a:buChar char="•"/>
            </a:pPr>
            <a:endParaRPr lang="en-US" sz="2400" b="1" dirty="0"/>
          </a:p>
          <a:p>
            <a:pPr marL="342900" indent="-342900">
              <a:spcBef>
                <a:spcPct val="20000"/>
              </a:spcBef>
              <a:buFontTx/>
              <a:buChar char="•"/>
            </a:pPr>
            <a:endParaRPr lang="en-US" sz="2400" dirty="0"/>
          </a:p>
        </p:txBody>
      </p:sp>
      <p:pic>
        <p:nvPicPr>
          <p:cNvPr id="196612" name="Picture 4" descr="j0240719"/>
          <p:cNvPicPr>
            <a:picLocks noChangeAspect="1" noChangeArrowheads="1"/>
          </p:cNvPicPr>
          <p:nvPr/>
        </p:nvPicPr>
        <p:blipFill>
          <a:blip r:embed="rId2"/>
          <a:srcRect/>
          <a:stretch>
            <a:fillRect/>
          </a:stretch>
        </p:blipFill>
        <p:spPr bwMode="auto">
          <a:xfrm>
            <a:off x="6084888" y="4419600"/>
            <a:ext cx="1163637" cy="1827213"/>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93EC4B7D-CFCB-4A95-A29B-FD8DD57C6B7A}" type="datetime9">
              <a:rPr lang="en-US" smtClean="0"/>
              <a:pPr>
                <a:defRPr/>
              </a:pPr>
              <a:t>2/23/2018 11:38:44 AM</a:t>
            </a:fld>
            <a:endParaRPr lang="en-US"/>
          </a:p>
        </p:txBody>
      </p:sp>
      <p:sp>
        <p:nvSpPr>
          <p:cNvPr id="6" name="Slide Number Placeholder 5"/>
          <p:cNvSpPr>
            <a:spLocks noGrp="1"/>
          </p:cNvSpPr>
          <p:nvPr>
            <p:ph type="sldNum" sz="quarter" idx="12"/>
          </p:nvPr>
        </p:nvSpPr>
        <p:spPr/>
        <p:txBody>
          <a:bodyPr/>
          <a:lstStyle/>
          <a:p>
            <a:pPr>
              <a:defRPr/>
            </a:pPr>
            <a:fld id="{80A371EC-B58F-4B7E-87F7-156A6B4CB426}" type="slidenum">
              <a:rPr lang="en-US" smtClean="0"/>
              <a:pPr>
                <a:defRPr/>
              </a:pPr>
              <a:t>32</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0" y="277813"/>
            <a:ext cx="9144000" cy="1143000"/>
          </a:xfrm>
          <a:prstGeom prst="rect">
            <a:avLst/>
          </a:prstGeom>
          <a:noFill/>
          <a:ln w="9525">
            <a:noFill/>
            <a:miter lim="800000"/>
            <a:headEnd/>
            <a:tailEnd/>
          </a:ln>
        </p:spPr>
        <p:txBody>
          <a:bodyPr anchor="ctr"/>
          <a:lstStyle/>
          <a:p>
            <a:pPr algn="ctr"/>
            <a:r>
              <a:rPr lang="en-US" sz="4400" b="1" dirty="0" smtClean="0">
                <a:solidFill>
                  <a:srgbClr val="FF33CC"/>
                </a:solidFill>
              </a:rPr>
              <a:t>Interpretation &amp; analysis of data</a:t>
            </a:r>
            <a:endParaRPr lang="en-US" sz="4400" b="1" dirty="0">
              <a:solidFill>
                <a:srgbClr val="FF33CC"/>
              </a:solidFill>
            </a:endParaRPr>
          </a:p>
        </p:txBody>
      </p:sp>
      <p:sp>
        <p:nvSpPr>
          <p:cNvPr id="196611" name="Rectangle 3"/>
          <p:cNvSpPr>
            <a:spLocks noChangeArrowheads="1"/>
          </p:cNvSpPr>
          <p:nvPr/>
        </p:nvSpPr>
        <p:spPr bwMode="auto">
          <a:xfrm>
            <a:off x="685800" y="1600200"/>
            <a:ext cx="8458200" cy="4525963"/>
          </a:xfrm>
          <a:prstGeom prst="rect">
            <a:avLst/>
          </a:prstGeom>
          <a:noFill/>
          <a:ln w="9525">
            <a:noFill/>
            <a:miter lim="800000"/>
            <a:headEnd/>
            <a:tailEnd/>
          </a:ln>
        </p:spPr>
        <p:txBody>
          <a:bodyPr/>
          <a:lstStyle/>
          <a:p>
            <a:pPr marL="342900" indent="-342900">
              <a:spcBef>
                <a:spcPct val="20000"/>
              </a:spcBef>
              <a:buFontTx/>
              <a:buChar char="•"/>
            </a:pPr>
            <a:r>
              <a:rPr lang="en-US" sz="2400" b="1" dirty="0" smtClean="0">
                <a:solidFill>
                  <a:schemeClr val="accent2"/>
                </a:solidFill>
              </a:rPr>
              <a:t>Each table has to be analyzed and interpreted</a:t>
            </a:r>
          </a:p>
          <a:p>
            <a:pPr marL="342900" indent="-342900">
              <a:spcBef>
                <a:spcPct val="20000"/>
              </a:spcBef>
              <a:buFontTx/>
              <a:buChar char="•"/>
            </a:pPr>
            <a:r>
              <a:rPr lang="en-US" sz="2400" b="1" dirty="0" smtClean="0">
                <a:solidFill>
                  <a:schemeClr val="accent2"/>
                </a:solidFill>
              </a:rPr>
              <a:t>Give an introductory paragraph for each table:</a:t>
            </a:r>
          </a:p>
          <a:p>
            <a:pPr marL="800100" lvl="1" indent="-342900">
              <a:spcBef>
                <a:spcPct val="20000"/>
              </a:spcBef>
              <a:buFontTx/>
              <a:buChar char="•"/>
            </a:pPr>
            <a:r>
              <a:rPr lang="en-US" sz="2400" b="1" dirty="0" smtClean="0">
                <a:solidFill>
                  <a:schemeClr val="accent2"/>
                </a:solidFill>
              </a:rPr>
              <a:t>Relevance of question asked</a:t>
            </a:r>
          </a:p>
          <a:p>
            <a:pPr marL="800100" lvl="1" indent="-342900">
              <a:spcBef>
                <a:spcPct val="20000"/>
              </a:spcBef>
              <a:buFontTx/>
              <a:buChar char="•"/>
            </a:pPr>
            <a:r>
              <a:rPr lang="en-US" sz="2400" b="1" dirty="0" smtClean="0">
                <a:solidFill>
                  <a:schemeClr val="accent2"/>
                </a:solidFill>
              </a:rPr>
              <a:t>Introduction of the response categories</a:t>
            </a:r>
          </a:p>
          <a:p>
            <a:pPr marL="342900" indent="-342900">
              <a:spcBef>
                <a:spcPct val="20000"/>
              </a:spcBef>
              <a:buFontTx/>
              <a:buChar char="•"/>
            </a:pPr>
            <a:r>
              <a:rPr lang="en-US" sz="2400" b="1" dirty="0" smtClean="0">
                <a:solidFill>
                  <a:schemeClr val="accent2"/>
                </a:solidFill>
              </a:rPr>
              <a:t>Below the table, mention the major findings with mean, standard deviations, proportions etc.</a:t>
            </a:r>
          </a:p>
          <a:p>
            <a:pPr marL="342900" indent="-342900">
              <a:spcBef>
                <a:spcPct val="20000"/>
              </a:spcBef>
              <a:buFontTx/>
              <a:buChar char="•"/>
            </a:pPr>
            <a:r>
              <a:rPr lang="en-US" sz="2400" b="1" dirty="0" smtClean="0">
                <a:solidFill>
                  <a:schemeClr val="accent2"/>
                </a:solidFill>
              </a:rPr>
              <a:t>Compare the findings within the table</a:t>
            </a:r>
          </a:p>
          <a:p>
            <a:pPr marL="342900" indent="-342900">
              <a:spcBef>
                <a:spcPct val="20000"/>
              </a:spcBef>
              <a:buFontTx/>
              <a:buChar char="•"/>
            </a:pPr>
            <a:r>
              <a:rPr lang="en-US" sz="2400" b="1" dirty="0" smtClean="0">
                <a:solidFill>
                  <a:schemeClr val="accent2"/>
                </a:solidFill>
              </a:rPr>
              <a:t>Compare the findings between the tables (correlations)</a:t>
            </a:r>
          </a:p>
          <a:p>
            <a:pPr marL="342900" indent="-342900">
              <a:spcBef>
                <a:spcPct val="20000"/>
              </a:spcBef>
              <a:buFontTx/>
              <a:buChar char="•"/>
            </a:pPr>
            <a:r>
              <a:rPr lang="en-US" sz="2400" b="1" dirty="0" err="1" smtClean="0">
                <a:solidFill>
                  <a:schemeClr val="accent2"/>
                </a:solidFill>
              </a:rPr>
              <a:t>Rationalise</a:t>
            </a:r>
            <a:r>
              <a:rPr lang="en-US" sz="2400" b="1" dirty="0" smtClean="0">
                <a:solidFill>
                  <a:schemeClr val="accent2"/>
                </a:solidFill>
              </a:rPr>
              <a:t> / justify the major findings</a:t>
            </a:r>
          </a:p>
          <a:p>
            <a:pPr marL="800100" lvl="1" indent="-342900">
              <a:spcBef>
                <a:spcPct val="20000"/>
              </a:spcBef>
              <a:buFontTx/>
              <a:buChar char="•"/>
            </a:pPr>
            <a:endParaRPr lang="en-US" sz="2400" dirty="0"/>
          </a:p>
        </p:txBody>
      </p:sp>
      <p:sp>
        <p:nvSpPr>
          <p:cNvPr id="5" name="Date Placeholder 4"/>
          <p:cNvSpPr>
            <a:spLocks noGrp="1"/>
          </p:cNvSpPr>
          <p:nvPr>
            <p:ph type="dt" sz="quarter" idx="10"/>
          </p:nvPr>
        </p:nvSpPr>
        <p:spPr/>
        <p:txBody>
          <a:bodyPr/>
          <a:lstStyle/>
          <a:p>
            <a:pPr>
              <a:defRPr/>
            </a:pPr>
            <a:fld id="{93EC4B7D-CFCB-4A95-A29B-FD8DD57C6B7A}" type="datetime9">
              <a:rPr lang="en-US" smtClean="0"/>
              <a:pPr>
                <a:defRPr/>
              </a:pPr>
              <a:t>2/23/2018 11:41:41 AM</a:t>
            </a:fld>
            <a:endParaRPr lang="en-US"/>
          </a:p>
        </p:txBody>
      </p:sp>
      <p:sp>
        <p:nvSpPr>
          <p:cNvPr id="6" name="Slide Number Placeholder 5"/>
          <p:cNvSpPr>
            <a:spLocks noGrp="1"/>
          </p:cNvSpPr>
          <p:nvPr>
            <p:ph type="sldNum" sz="quarter" idx="12"/>
          </p:nvPr>
        </p:nvSpPr>
        <p:spPr/>
        <p:txBody>
          <a:bodyPr/>
          <a:lstStyle/>
          <a:p>
            <a:pPr>
              <a:defRPr/>
            </a:pPr>
            <a:fld id="{80A371EC-B58F-4B7E-87F7-156A6B4CB426}"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0" y="277813"/>
            <a:ext cx="9144000" cy="1143000"/>
          </a:xfrm>
          <a:prstGeom prst="rect">
            <a:avLst/>
          </a:prstGeom>
          <a:noFill/>
          <a:ln w="9525">
            <a:noFill/>
            <a:miter lim="800000"/>
            <a:headEnd/>
            <a:tailEnd/>
          </a:ln>
        </p:spPr>
        <p:txBody>
          <a:bodyPr anchor="ctr"/>
          <a:lstStyle/>
          <a:p>
            <a:pPr algn="ctr"/>
            <a:r>
              <a:rPr lang="en-US" sz="4400" b="1" dirty="0" smtClean="0">
                <a:solidFill>
                  <a:srgbClr val="FF33CC"/>
                </a:solidFill>
              </a:rPr>
              <a:t>Diagrammatic and graphical presentation of data</a:t>
            </a:r>
            <a:endParaRPr lang="en-US" sz="4400" b="1" dirty="0">
              <a:solidFill>
                <a:srgbClr val="FF33CC"/>
              </a:solidFill>
            </a:endParaRPr>
          </a:p>
        </p:txBody>
      </p:sp>
      <p:sp>
        <p:nvSpPr>
          <p:cNvPr id="196611" name="Rectangle 3"/>
          <p:cNvSpPr>
            <a:spLocks noChangeArrowheads="1"/>
          </p:cNvSpPr>
          <p:nvPr/>
        </p:nvSpPr>
        <p:spPr bwMode="auto">
          <a:xfrm>
            <a:off x="685800" y="1600200"/>
            <a:ext cx="8458200" cy="4525963"/>
          </a:xfrm>
          <a:prstGeom prst="rect">
            <a:avLst/>
          </a:prstGeom>
          <a:noFill/>
          <a:ln w="9525">
            <a:noFill/>
            <a:miter lim="800000"/>
            <a:headEnd/>
            <a:tailEnd/>
          </a:ln>
        </p:spPr>
        <p:txBody>
          <a:bodyPr/>
          <a:lstStyle/>
          <a:p>
            <a:pPr marL="342900" indent="-342900">
              <a:spcBef>
                <a:spcPct val="20000"/>
              </a:spcBef>
            </a:pPr>
            <a:r>
              <a:rPr lang="en-US" sz="3200" b="1" dirty="0" smtClean="0">
                <a:solidFill>
                  <a:schemeClr val="accent2"/>
                </a:solidFill>
              </a:rPr>
              <a:t>Diagrams and graphs are often substitutes for tables (not additions)</a:t>
            </a:r>
          </a:p>
          <a:p>
            <a:pPr marL="342900" indent="-342900">
              <a:spcBef>
                <a:spcPct val="20000"/>
              </a:spcBef>
              <a:buFontTx/>
              <a:buChar char="•"/>
            </a:pPr>
            <a:r>
              <a:rPr lang="en-US" sz="3200" b="1" dirty="0" smtClean="0">
                <a:solidFill>
                  <a:schemeClr val="accent2"/>
                </a:solidFill>
              </a:rPr>
              <a:t>Pie diagram</a:t>
            </a:r>
          </a:p>
          <a:p>
            <a:pPr marL="342900" indent="-342900">
              <a:spcBef>
                <a:spcPct val="20000"/>
              </a:spcBef>
              <a:buFontTx/>
              <a:buChar char="•"/>
            </a:pPr>
            <a:r>
              <a:rPr lang="en-US" sz="3200" b="1" dirty="0" smtClean="0">
                <a:solidFill>
                  <a:schemeClr val="accent2"/>
                </a:solidFill>
              </a:rPr>
              <a:t>Bar diagram</a:t>
            </a:r>
          </a:p>
          <a:p>
            <a:pPr marL="342900" indent="-342900">
              <a:spcBef>
                <a:spcPct val="20000"/>
              </a:spcBef>
              <a:buFontTx/>
              <a:buChar char="•"/>
            </a:pPr>
            <a:r>
              <a:rPr lang="en-US" sz="3200" b="1" dirty="0" smtClean="0">
                <a:solidFill>
                  <a:schemeClr val="accent2"/>
                </a:solidFill>
              </a:rPr>
              <a:t>Line graph</a:t>
            </a:r>
          </a:p>
          <a:p>
            <a:pPr marL="342900" indent="-342900">
              <a:spcBef>
                <a:spcPct val="20000"/>
              </a:spcBef>
              <a:buFontTx/>
              <a:buChar char="•"/>
            </a:pPr>
            <a:r>
              <a:rPr lang="en-US" sz="3200" b="1" dirty="0" smtClean="0">
                <a:solidFill>
                  <a:schemeClr val="accent2"/>
                </a:solidFill>
              </a:rPr>
              <a:t>Histogram</a:t>
            </a:r>
          </a:p>
          <a:p>
            <a:pPr marL="342900" indent="-342900">
              <a:spcBef>
                <a:spcPct val="20000"/>
              </a:spcBef>
              <a:buFontTx/>
              <a:buChar char="•"/>
            </a:pPr>
            <a:r>
              <a:rPr lang="en-US" sz="3200" b="1" dirty="0" smtClean="0">
                <a:solidFill>
                  <a:schemeClr val="accent2"/>
                </a:solidFill>
              </a:rPr>
              <a:t>Smart art</a:t>
            </a:r>
            <a:endParaRPr lang="en-US" sz="3200" dirty="0"/>
          </a:p>
        </p:txBody>
      </p:sp>
      <p:sp>
        <p:nvSpPr>
          <p:cNvPr id="5" name="Date Placeholder 4"/>
          <p:cNvSpPr>
            <a:spLocks noGrp="1"/>
          </p:cNvSpPr>
          <p:nvPr>
            <p:ph type="dt" sz="quarter" idx="10"/>
          </p:nvPr>
        </p:nvSpPr>
        <p:spPr/>
        <p:txBody>
          <a:bodyPr/>
          <a:lstStyle/>
          <a:p>
            <a:pPr>
              <a:defRPr/>
            </a:pPr>
            <a:fld id="{93EC4B7D-CFCB-4A95-A29B-FD8DD57C6B7A}" type="datetime9">
              <a:rPr lang="en-US" smtClean="0"/>
              <a:pPr>
                <a:defRPr/>
              </a:pPr>
              <a:t>2/23/2018 11:41:59 AM</a:t>
            </a:fld>
            <a:endParaRPr lang="en-US"/>
          </a:p>
        </p:txBody>
      </p:sp>
      <p:sp>
        <p:nvSpPr>
          <p:cNvPr id="6" name="Slide Number Placeholder 5"/>
          <p:cNvSpPr>
            <a:spLocks noGrp="1"/>
          </p:cNvSpPr>
          <p:nvPr>
            <p:ph type="sldNum" sz="quarter" idx="12"/>
          </p:nvPr>
        </p:nvSpPr>
        <p:spPr/>
        <p:txBody>
          <a:bodyPr/>
          <a:lstStyle/>
          <a:p>
            <a:pPr>
              <a:defRPr/>
            </a:pPr>
            <a:fld id="{80A371EC-B58F-4B7E-87F7-156A6B4CB426}"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838200"/>
            <a:ext cx="8686800" cy="5181600"/>
          </a:xfrm>
          <a:prstGeom prst="rect">
            <a:avLst/>
          </a:prstGeom>
          <a:noFill/>
          <a:ln w="9525">
            <a:noFill/>
            <a:miter lim="800000"/>
            <a:headEnd/>
            <a:tailEnd/>
          </a:ln>
        </p:spPr>
        <p:txBody>
          <a:bodyPr/>
          <a:lstStyle/>
          <a:p>
            <a:pPr marL="812800" indent="-812800">
              <a:spcBef>
                <a:spcPts val="600"/>
              </a:spcBef>
              <a:spcAft>
                <a:spcPts val="0"/>
              </a:spcAft>
            </a:pPr>
            <a:r>
              <a:rPr lang="en-US" sz="2400" b="1" dirty="0" smtClean="0">
                <a:solidFill>
                  <a:srgbClr val="7030A0"/>
                </a:solidFill>
              </a:rPr>
              <a:t>3 Scales: </a:t>
            </a:r>
            <a:r>
              <a:rPr lang="en-US" sz="2400" b="1" dirty="0" smtClean="0">
                <a:solidFill>
                  <a:srgbClr val="002060"/>
                </a:solidFill>
              </a:rPr>
              <a:t>Need, importance, types and application of scales</a:t>
            </a:r>
          </a:p>
          <a:p>
            <a:pPr marL="812800" indent="-812800">
              <a:spcBef>
                <a:spcPts val="600"/>
              </a:spcBef>
              <a:spcAft>
                <a:spcPts val="0"/>
              </a:spcAft>
            </a:pPr>
            <a:r>
              <a:rPr lang="en-US" sz="2400" b="1" dirty="0" smtClean="0">
                <a:solidFill>
                  <a:srgbClr val="0070C0"/>
                </a:solidFill>
              </a:rPr>
              <a:t>Scaling of behavioural characteristics such as attitudes and interests in psychological dimension</a:t>
            </a:r>
          </a:p>
          <a:p>
            <a:pPr marL="812800" indent="-812800">
              <a:spcBef>
                <a:spcPts val="600"/>
              </a:spcBef>
              <a:spcAft>
                <a:spcPts val="0"/>
              </a:spcAft>
              <a:buFont typeface="Arial" pitchFamily="34" charset="0"/>
              <a:buChar char="•"/>
            </a:pPr>
            <a:r>
              <a:rPr lang="en-US" sz="2400" b="1" dirty="0" smtClean="0">
                <a:solidFill>
                  <a:srgbClr val="002060"/>
                </a:solidFill>
              </a:rPr>
              <a:t>Need</a:t>
            </a:r>
          </a:p>
          <a:p>
            <a:pPr marL="1270000" lvl="1" indent="-812800">
              <a:spcBef>
                <a:spcPts val="600"/>
              </a:spcBef>
              <a:spcAft>
                <a:spcPts val="0"/>
              </a:spcAft>
              <a:buFont typeface="Arial" pitchFamily="34" charset="0"/>
              <a:buChar char="•"/>
            </a:pPr>
            <a:r>
              <a:rPr lang="en-US" sz="2400" b="1" dirty="0" smtClean="0">
                <a:solidFill>
                  <a:srgbClr val="0070C0"/>
                </a:solidFill>
              </a:rPr>
              <a:t>Assessment of psychological characteristics</a:t>
            </a:r>
          </a:p>
          <a:p>
            <a:pPr marL="812800" indent="-812800">
              <a:spcBef>
                <a:spcPts val="600"/>
              </a:spcBef>
              <a:spcAft>
                <a:spcPts val="0"/>
              </a:spcAft>
              <a:buFont typeface="Arial" pitchFamily="34" charset="0"/>
              <a:buChar char="•"/>
            </a:pPr>
            <a:r>
              <a:rPr lang="en-US" sz="2400" b="1" dirty="0" smtClean="0">
                <a:solidFill>
                  <a:srgbClr val="002060"/>
                </a:solidFill>
              </a:rPr>
              <a:t>Importance</a:t>
            </a:r>
          </a:p>
          <a:p>
            <a:pPr marL="1270000" lvl="1" indent="-812800">
              <a:spcBef>
                <a:spcPts val="600"/>
              </a:spcBef>
              <a:spcAft>
                <a:spcPts val="0"/>
              </a:spcAft>
              <a:buFont typeface="Arial" pitchFamily="34" charset="0"/>
              <a:buChar char="•"/>
            </a:pPr>
            <a:r>
              <a:rPr lang="en-US" sz="2400" b="1" dirty="0" smtClean="0">
                <a:solidFill>
                  <a:srgbClr val="0070C0"/>
                </a:solidFill>
              </a:rPr>
              <a:t>Quantification of qualitative data</a:t>
            </a:r>
          </a:p>
          <a:p>
            <a:pPr marL="812800" indent="-812800">
              <a:spcBef>
                <a:spcPts val="600"/>
              </a:spcBef>
              <a:spcAft>
                <a:spcPts val="0"/>
              </a:spcAft>
              <a:buFont typeface="Arial" pitchFamily="34" charset="0"/>
              <a:buChar char="•"/>
            </a:pPr>
            <a:r>
              <a:rPr lang="en-US" sz="2400" b="1" dirty="0" smtClean="0">
                <a:solidFill>
                  <a:srgbClr val="002060"/>
                </a:solidFill>
              </a:rPr>
              <a:t>Types </a:t>
            </a:r>
          </a:p>
          <a:p>
            <a:pPr marL="1447800" lvl="2" indent="-533400">
              <a:spcBef>
                <a:spcPts val="600"/>
              </a:spcBef>
              <a:spcAft>
                <a:spcPts val="0"/>
              </a:spcAft>
              <a:buFont typeface="Arial" pitchFamily="34" charset="0"/>
              <a:buChar char="•"/>
            </a:pPr>
            <a:r>
              <a:rPr lang="en-US" sz="2400" b="1" dirty="0" err="1" smtClean="0">
                <a:solidFill>
                  <a:srgbClr val="0070C0"/>
                </a:solidFill>
              </a:rPr>
              <a:t>Likert’s</a:t>
            </a:r>
            <a:r>
              <a:rPr lang="en-US" sz="2400" b="1" dirty="0" smtClean="0">
                <a:solidFill>
                  <a:srgbClr val="0070C0"/>
                </a:solidFill>
              </a:rPr>
              <a:t> summative scale (</a:t>
            </a:r>
            <a:r>
              <a:rPr lang="en-US" sz="2400" b="1" dirty="0" err="1" smtClean="0">
                <a:solidFill>
                  <a:srgbClr val="0070C0"/>
                </a:solidFill>
              </a:rPr>
              <a:t>unidimensional</a:t>
            </a:r>
            <a:r>
              <a:rPr lang="en-US" sz="2400" b="1" dirty="0" smtClean="0">
                <a:solidFill>
                  <a:srgbClr val="0070C0"/>
                </a:solidFill>
              </a:rPr>
              <a:t>)</a:t>
            </a:r>
          </a:p>
          <a:p>
            <a:pPr marL="1447800" lvl="2" indent="-533400">
              <a:spcBef>
                <a:spcPts val="600"/>
              </a:spcBef>
              <a:spcAft>
                <a:spcPts val="0"/>
              </a:spcAft>
              <a:buFont typeface="Arial" pitchFamily="34" charset="0"/>
              <a:buChar char="•"/>
            </a:pPr>
            <a:r>
              <a:rPr lang="en-US" sz="2400" b="1" dirty="0" err="1" smtClean="0">
                <a:solidFill>
                  <a:srgbClr val="0070C0"/>
                </a:solidFill>
              </a:rPr>
              <a:t>Thurstone’s</a:t>
            </a:r>
            <a:r>
              <a:rPr lang="en-US" sz="2400" b="1" dirty="0" smtClean="0">
                <a:solidFill>
                  <a:srgbClr val="0070C0"/>
                </a:solidFill>
              </a:rPr>
              <a:t> equally appearing interval</a:t>
            </a:r>
          </a:p>
          <a:p>
            <a:pPr marL="1447800" lvl="2" indent="-533400">
              <a:spcBef>
                <a:spcPts val="600"/>
              </a:spcBef>
              <a:spcAft>
                <a:spcPts val="0"/>
              </a:spcAft>
              <a:buFont typeface="Arial" pitchFamily="34" charset="0"/>
              <a:buChar char="•"/>
            </a:pPr>
            <a:r>
              <a:rPr lang="en-US" sz="2400" b="1" dirty="0" err="1" smtClean="0">
                <a:solidFill>
                  <a:srgbClr val="0070C0"/>
                </a:solidFill>
              </a:rPr>
              <a:t>Guttman’s</a:t>
            </a:r>
            <a:r>
              <a:rPr lang="en-US" sz="2400" b="1" dirty="0" smtClean="0">
                <a:solidFill>
                  <a:srgbClr val="0070C0"/>
                </a:solidFill>
              </a:rPr>
              <a:t> cumulative scaling or </a:t>
            </a:r>
            <a:r>
              <a:rPr lang="en-US" sz="2400" b="1" dirty="0" err="1" smtClean="0">
                <a:solidFill>
                  <a:srgbClr val="0070C0"/>
                </a:solidFill>
              </a:rPr>
              <a:t>scalogram</a:t>
            </a:r>
            <a:r>
              <a:rPr lang="en-US" sz="2400" b="1" dirty="0" smtClean="0">
                <a:solidFill>
                  <a:srgbClr val="0070C0"/>
                </a:solidFill>
              </a:rPr>
              <a:t> analysis</a:t>
            </a:r>
          </a:p>
          <a:p>
            <a:pPr marL="812800" indent="-812800">
              <a:spcBef>
                <a:spcPts val="600"/>
              </a:spcBef>
              <a:spcAft>
                <a:spcPts val="0"/>
              </a:spcAft>
              <a:buFont typeface="Arial" pitchFamily="34" charset="0"/>
              <a:buChar char="•"/>
            </a:pPr>
            <a:endParaRPr lang="en-US" sz="2400" b="1" dirty="0" smtClean="0">
              <a:solidFill>
                <a:srgbClr val="002060"/>
              </a:solidFill>
            </a:endParaRPr>
          </a:p>
          <a:p>
            <a:pPr marL="812800" indent="-812800">
              <a:spcBef>
                <a:spcPts val="600"/>
              </a:spcBef>
              <a:spcAft>
                <a:spcPts val="0"/>
              </a:spcAft>
            </a:pPr>
            <a:r>
              <a:rPr lang="en-US" sz="2400" b="1" dirty="0" smtClean="0">
                <a:solidFill>
                  <a:srgbClr val="002060"/>
                </a:solidFill>
              </a:rPr>
              <a:t> </a:t>
            </a: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11:50:54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838200"/>
          </a:xfrm>
        </p:spPr>
        <p:txBody>
          <a:bodyPr/>
          <a:lstStyle/>
          <a:p>
            <a:pPr algn="ctr" eaLnBrk="1" hangingPunct="1"/>
            <a:r>
              <a:rPr lang="en-US" sz="4000" b="1" dirty="0" err="1" smtClean="0">
                <a:solidFill>
                  <a:srgbClr val="FF33CC"/>
                </a:solidFill>
              </a:rPr>
              <a:t>Likert’s</a:t>
            </a:r>
            <a:r>
              <a:rPr lang="en-US" sz="4000" b="1" dirty="0" smtClean="0">
                <a:solidFill>
                  <a:srgbClr val="FF33CC"/>
                </a:solidFill>
              </a:rPr>
              <a:t> Summative Scale</a:t>
            </a:r>
          </a:p>
        </p:txBody>
      </p:sp>
      <p:sp>
        <p:nvSpPr>
          <p:cNvPr id="109571" name="Rectangle 3"/>
          <p:cNvSpPr>
            <a:spLocks noGrp="1" noChangeArrowheads="1"/>
          </p:cNvSpPr>
          <p:nvPr>
            <p:ph type="body" idx="1"/>
          </p:nvPr>
        </p:nvSpPr>
        <p:spPr>
          <a:xfrm>
            <a:off x="533400" y="1524000"/>
            <a:ext cx="8610600" cy="5334000"/>
          </a:xfrm>
        </p:spPr>
        <p:txBody>
          <a:bodyPr/>
          <a:lstStyle/>
          <a:p>
            <a:pPr marL="533400" indent="-533400" eaLnBrk="1" hangingPunct="1">
              <a:buNone/>
            </a:pPr>
            <a:r>
              <a:rPr lang="en-US" sz="2000" b="1" dirty="0" smtClean="0">
                <a:solidFill>
                  <a:srgbClr val="0070C0"/>
                </a:solidFill>
              </a:rPr>
              <a:t>1.	Most of the people in the world are religious.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0070C0"/>
                </a:solidFill>
              </a:rPr>
              <a:t>2.	Are you a religious person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0070C0"/>
                </a:solidFill>
              </a:rPr>
              <a:t>3.	Religion is very useful institution.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0070C0"/>
                </a:solidFill>
              </a:rPr>
              <a:t>4.	Religion offers relief to human suffering.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0070C0"/>
                </a:solidFill>
              </a:rPr>
              <a:t>5.	Most of the people in the world are spiritual.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0070C0"/>
                </a:solidFill>
              </a:rPr>
              <a:t>6.	Are you a spiritual person? </a:t>
            </a:r>
            <a:r>
              <a:rPr lang="en-US" sz="2000" b="1" i="1" dirty="0" smtClean="0">
                <a:solidFill>
                  <a:schemeClr val="accent2">
                    <a:lumMod val="60000"/>
                    <a:lumOff val="40000"/>
                  </a:schemeClr>
                </a:solidFill>
              </a:rPr>
              <a:t>(1) Strongly Agree (2) Agree (3) Indifferent (4) Disagree (5) Strongly Disagree</a:t>
            </a:r>
          </a:p>
          <a:p>
            <a:pPr marL="533400" indent="-533400" eaLnBrk="1" hangingPunct="1">
              <a:buNone/>
            </a:pPr>
            <a:r>
              <a:rPr lang="en-US" sz="2000" b="1" dirty="0" smtClean="0">
                <a:solidFill>
                  <a:srgbClr val="C00000"/>
                </a:solidFill>
              </a:rPr>
              <a:t>Summated score 30 MEANS LEAST RELIGIOUS &amp; SPIRITUAL</a:t>
            </a:r>
          </a:p>
          <a:p>
            <a:pPr marL="533400" indent="-533400" eaLnBrk="1" hangingPunct="1">
              <a:buNone/>
            </a:pPr>
            <a:r>
              <a:rPr lang="en-US" sz="2000" b="1" dirty="0" smtClean="0">
                <a:solidFill>
                  <a:srgbClr val="C00000"/>
                </a:solidFill>
              </a:rPr>
              <a:t>Summated score 6 MEANS HIGHLY RELIGIOUS &amp; SPIRITUAL</a:t>
            </a:r>
          </a:p>
        </p:txBody>
      </p:sp>
      <p:sp>
        <p:nvSpPr>
          <p:cNvPr id="4" name="Date Placeholder 3"/>
          <p:cNvSpPr>
            <a:spLocks noGrp="1"/>
          </p:cNvSpPr>
          <p:nvPr>
            <p:ph type="dt" sz="quarter" idx="10"/>
          </p:nvPr>
        </p:nvSpPr>
        <p:spPr/>
        <p:txBody>
          <a:bodyPr/>
          <a:lstStyle/>
          <a:p>
            <a:pPr>
              <a:defRPr/>
            </a:pPr>
            <a:fld id="{3D5E6A37-50AD-43F2-8EFC-1EA5B68FDA5F}" type="datetime9">
              <a:rPr lang="en-US" smtClean="0"/>
              <a:pPr>
                <a:defRPr/>
              </a:pPr>
              <a:t>2/23/2018 11:50:56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304800"/>
            <a:ext cx="9144000" cy="838200"/>
          </a:xfrm>
        </p:spPr>
        <p:txBody>
          <a:bodyPr/>
          <a:lstStyle/>
          <a:p>
            <a:pPr algn="ctr" eaLnBrk="1" hangingPunct="1"/>
            <a:r>
              <a:rPr lang="en-US" sz="4000" b="1" dirty="0" err="1" smtClean="0">
                <a:solidFill>
                  <a:srgbClr val="FF33CC"/>
                </a:solidFill>
              </a:rPr>
              <a:t>Thurstone’s</a:t>
            </a:r>
            <a:r>
              <a:rPr lang="en-US" sz="4000" b="1" dirty="0" smtClean="0">
                <a:solidFill>
                  <a:srgbClr val="FF33CC"/>
                </a:solidFill>
              </a:rPr>
              <a:t> Equally Appearing Interval</a:t>
            </a:r>
          </a:p>
        </p:txBody>
      </p:sp>
      <p:sp>
        <p:nvSpPr>
          <p:cNvPr id="109571" name="Rectangle 3"/>
          <p:cNvSpPr>
            <a:spLocks noGrp="1" noChangeArrowheads="1"/>
          </p:cNvSpPr>
          <p:nvPr>
            <p:ph type="body" idx="1"/>
          </p:nvPr>
        </p:nvSpPr>
        <p:spPr>
          <a:xfrm>
            <a:off x="0" y="1066800"/>
            <a:ext cx="9144000" cy="5105400"/>
          </a:xfrm>
        </p:spPr>
        <p:txBody>
          <a:bodyPr/>
          <a:lstStyle/>
          <a:p>
            <a:pPr marL="533400" indent="-533400" eaLnBrk="1" hangingPunct="1"/>
            <a:r>
              <a:rPr lang="en-US" b="1" dirty="0" smtClean="0">
                <a:solidFill>
                  <a:srgbClr val="0070C0"/>
                </a:solidFill>
              </a:rPr>
              <a:t>There are 5 positions between authoritarian personality and submissive personality</a:t>
            </a:r>
          </a:p>
          <a:p>
            <a:pPr marL="533400" indent="-533400" eaLnBrk="1" hangingPunct="1"/>
            <a:r>
              <a:rPr lang="en-US" b="1" dirty="0" smtClean="0">
                <a:solidFill>
                  <a:srgbClr val="0070C0"/>
                </a:solidFill>
              </a:rPr>
              <a:t>You are given 5 statements each having 1 – 5 points scoring</a:t>
            </a:r>
          </a:p>
          <a:p>
            <a:pPr marL="533400" indent="-533400" eaLnBrk="1" hangingPunct="1"/>
            <a:r>
              <a:rPr lang="en-US" b="1" dirty="0" smtClean="0">
                <a:solidFill>
                  <a:srgbClr val="0070C0"/>
                </a:solidFill>
              </a:rPr>
              <a:t>You have to indicate your agreement on any one of the statement</a:t>
            </a:r>
          </a:p>
          <a:p>
            <a:pPr marL="533400" indent="-533400" eaLnBrk="1" hangingPunct="1"/>
            <a:r>
              <a:rPr lang="en-US" b="1" dirty="0" smtClean="0">
                <a:solidFill>
                  <a:srgbClr val="0070C0"/>
                </a:solidFill>
              </a:rPr>
              <a:t>Your position will be that of the statement</a:t>
            </a:r>
          </a:p>
          <a:p>
            <a:pPr marL="900113" lvl="1" indent="-533400" eaLnBrk="1" hangingPunct="1">
              <a:buFont typeface="+mj-lt"/>
              <a:buAutoNum type="arabicPeriod"/>
            </a:pPr>
            <a:r>
              <a:rPr lang="en-US" b="1" dirty="0" smtClean="0">
                <a:solidFill>
                  <a:srgbClr val="0070C0"/>
                </a:solidFill>
              </a:rPr>
              <a:t>I give only orders and never listen to anyone</a:t>
            </a:r>
          </a:p>
          <a:p>
            <a:pPr marL="900113" lvl="1" indent="-533400" eaLnBrk="1" hangingPunct="1">
              <a:buFont typeface="+mj-lt"/>
              <a:buAutoNum type="arabicPeriod"/>
            </a:pPr>
            <a:r>
              <a:rPr lang="en-US" b="1" dirty="0" smtClean="0">
                <a:solidFill>
                  <a:srgbClr val="0070C0"/>
                </a:solidFill>
              </a:rPr>
              <a:t>I often give orders, sometimes obey others</a:t>
            </a:r>
          </a:p>
          <a:p>
            <a:pPr marL="900113" lvl="1" indent="-533400" eaLnBrk="1" hangingPunct="1">
              <a:buFont typeface="+mj-lt"/>
              <a:buAutoNum type="arabicPeriod"/>
            </a:pPr>
            <a:r>
              <a:rPr lang="en-US" b="1" dirty="0" smtClean="0">
                <a:solidFill>
                  <a:srgbClr val="0070C0"/>
                </a:solidFill>
              </a:rPr>
              <a:t>I give orders 50 % of the time and listen to others 50%</a:t>
            </a:r>
          </a:p>
          <a:p>
            <a:pPr marL="900113" lvl="1" indent="-533400" eaLnBrk="1" hangingPunct="1">
              <a:buFont typeface="+mj-lt"/>
              <a:buAutoNum type="arabicPeriod"/>
            </a:pPr>
            <a:r>
              <a:rPr lang="en-US" b="1" dirty="0" smtClean="0">
                <a:solidFill>
                  <a:srgbClr val="0070C0"/>
                </a:solidFill>
              </a:rPr>
              <a:t>I seldom give orders and mostly obey others</a:t>
            </a:r>
          </a:p>
          <a:p>
            <a:pPr marL="900113" lvl="1" indent="-533400" eaLnBrk="1" hangingPunct="1">
              <a:buFont typeface="+mj-lt"/>
              <a:buAutoNum type="arabicPeriod"/>
            </a:pPr>
            <a:r>
              <a:rPr lang="en-US" b="1" dirty="0" smtClean="0">
                <a:solidFill>
                  <a:srgbClr val="0070C0"/>
                </a:solidFill>
              </a:rPr>
              <a:t>I never give orders and only listen to others</a:t>
            </a:r>
          </a:p>
          <a:p>
            <a:pPr marL="900113" lvl="1" indent="-533400" eaLnBrk="1" hangingPunct="1"/>
            <a:endParaRPr lang="en-US" b="1" dirty="0" smtClean="0">
              <a:solidFill>
                <a:srgbClr val="0070C0"/>
              </a:solidFill>
            </a:endParaRPr>
          </a:p>
        </p:txBody>
      </p:sp>
      <p:sp>
        <p:nvSpPr>
          <p:cNvPr id="4" name="Date Placeholder 3"/>
          <p:cNvSpPr>
            <a:spLocks noGrp="1"/>
          </p:cNvSpPr>
          <p:nvPr>
            <p:ph type="dt" sz="quarter" idx="10"/>
          </p:nvPr>
        </p:nvSpPr>
        <p:spPr/>
        <p:txBody>
          <a:bodyPr/>
          <a:lstStyle/>
          <a:p>
            <a:pPr>
              <a:defRPr/>
            </a:pPr>
            <a:fld id="{02B5E783-08C9-4DCD-96D5-456A664084EF}" type="datetime9">
              <a:rPr lang="en-US" smtClean="0"/>
              <a:pPr>
                <a:defRPr/>
              </a:pPr>
              <a:t>2/23/2018 11:52:01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838200"/>
          </a:xfrm>
        </p:spPr>
        <p:txBody>
          <a:bodyPr/>
          <a:lstStyle/>
          <a:p>
            <a:pPr algn="ctr" eaLnBrk="1" hangingPunct="1"/>
            <a:r>
              <a:rPr lang="en-US" sz="4000" b="1" dirty="0" err="1" smtClean="0">
                <a:solidFill>
                  <a:srgbClr val="FF33CC"/>
                </a:solidFill>
              </a:rPr>
              <a:t>Guttman’s</a:t>
            </a:r>
            <a:r>
              <a:rPr lang="en-US" sz="4000" b="1" dirty="0" smtClean="0">
                <a:solidFill>
                  <a:srgbClr val="FF33CC"/>
                </a:solidFill>
              </a:rPr>
              <a:t> </a:t>
            </a:r>
            <a:r>
              <a:rPr lang="en-US" sz="4000" b="1" dirty="0" err="1" smtClean="0">
                <a:solidFill>
                  <a:srgbClr val="FF33CC"/>
                </a:solidFill>
              </a:rPr>
              <a:t>Scalogram</a:t>
            </a:r>
            <a:endParaRPr lang="en-US" sz="4000" b="1" dirty="0" smtClean="0">
              <a:solidFill>
                <a:srgbClr val="FF33CC"/>
              </a:solidFill>
            </a:endParaRPr>
          </a:p>
        </p:txBody>
      </p:sp>
      <p:sp>
        <p:nvSpPr>
          <p:cNvPr id="109571" name="Rectangle 3"/>
          <p:cNvSpPr>
            <a:spLocks noGrp="1" noChangeArrowheads="1"/>
          </p:cNvSpPr>
          <p:nvPr>
            <p:ph type="body" idx="1"/>
          </p:nvPr>
        </p:nvSpPr>
        <p:spPr>
          <a:xfrm>
            <a:off x="0" y="1752600"/>
            <a:ext cx="9144000" cy="5105400"/>
          </a:xfrm>
        </p:spPr>
        <p:txBody>
          <a:bodyPr/>
          <a:lstStyle/>
          <a:p>
            <a:pPr marL="533400" indent="-533400" eaLnBrk="1" hangingPunct="1"/>
            <a:r>
              <a:rPr lang="en-US" b="1" dirty="0" err="1" smtClean="0">
                <a:solidFill>
                  <a:srgbClr val="0070C0"/>
                </a:solidFill>
              </a:rPr>
              <a:t>Guttman’s</a:t>
            </a:r>
            <a:r>
              <a:rPr lang="en-US" b="1" dirty="0" smtClean="0">
                <a:solidFill>
                  <a:srgbClr val="0070C0"/>
                </a:solidFill>
              </a:rPr>
              <a:t> cumulative scaling or </a:t>
            </a:r>
            <a:r>
              <a:rPr lang="en-US" b="1" dirty="0" err="1" smtClean="0">
                <a:solidFill>
                  <a:srgbClr val="0070C0"/>
                </a:solidFill>
              </a:rPr>
              <a:t>scalogram</a:t>
            </a:r>
            <a:r>
              <a:rPr lang="en-US" b="1" dirty="0" smtClean="0">
                <a:solidFill>
                  <a:srgbClr val="0070C0"/>
                </a:solidFill>
              </a:rPr>
              <a:t> analysis: items presented in a cumulative degree of the characteristics; the point where the respondent expresses his difference (in agreement or disagreement) is significant</a:t>
            </a:r>
          </a:p>
        </p:txBody>
      </p:sp>
      <p:sp>
        <p:nvSpPr>
          <p:cNvPr id="4" name="Date Placeholder 3"/>
          <p:cNvSpPr>
            <a:spLocks noGrp="1"/>
          </p:cNvSpPr>
          <p:nvPr>
            <p:ph type="dt" sz="quarter" idx="10"/>
          </p:nvPr>
        </p:nvSpPr>
        <p:spPr/>
        <p:txBody>
          <a:bodyPr/>
          <a:lstStyle/>
          <a:p>
            <a:pPr>
              <a:defRPr/>
            </a:pPr>
            <a:fld id="{3D5E6A37-50AD-43F2-8EFC-1EA5B68FDA5F}" type="datetime9">
              <a:rPr lang="en-US" smtClean="0"/>
              <a:pPr>
                <a:defRPr/>
              </a:pPr>
              <a:t>2/23/2018 11:58:32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381000"/>
            <a:ext cx="9144000" cy="838200"/>
          </a:xfrm>
        </p:spPr>
        <p:txBody>
          <a:bodyPr/>
          <a:lstStyle/>
          <a:p>
            <a:pPr algn="ctr" eaLnBrk="1" hangingPunct="1"/>
            <a:r>
              <a:rPr lang="en-US" sz="4000" b="1" dirty="0" err="1" smtClean="0">
                <a:solidFill>
                  <a:srgbClr val="FF33CC"/>
                </a:solidFill>
              </a:rPr>
              <a:t>Guttman’s</a:t>
            </a:r>
            <a:r>
              <a:rPr lang="en-US" sz="4000" b="1" dirty="0" smtClean="0">
                <a:solidFill>
                  <a:srgbClr val="FF33CC"/>
                </a:solidFill>
              </a:rPr>
              <a:t> </a:t>
            </a:r>
            <a:r>
              <a:rPr lang="en-US" sz="4000" b="1" dirty="0" err="1" smtClean="0">
                <a:solidFill>
                  <a:srgbClr val="FF33CC"/>
                </a:solidFill>
              </a:rPr>
              <a:t>scalogram</a:t>
            </a:r>
            <a:r>
              <a:rPr lang="en-US" sz="4000" b="1" dirty="0" smtClean="0">
                <a:solidFill>
                  <a:srgbClr val="FF33CC"/>
                </a:solidFill>
              </a:rPr>
              <a:t> - sample</a:t>
            </a:r>
          </a:p>
        </p:txBody>
      </p:sp>
      <p:sp>
        <p:nvSpPr>
          <p:cNvPr id="109571" name="Rectangle 3"/>
          <p:cNvSpPr>
            <a:spLocks noGrp="1" noChangeArrowheads="1"/>
          </p:cNvSpPr>
          <p:nvPr>
            <p:ph type="body" idx="1"/>
          </p:nvPr>
        </p:nvSpPr>
        <p:spPr>
          <a:xfrm>
            <a:off x="0" y="1295400"/>
            <a:ext cx="9144000" cy="4724400"/>
          </a:xfrm>
        </p:spPr>
        <p:txBody>
          <a:bodyPr/>
          <a:lstStyle/>
          <a:p>
            <a:pPr marL="533400" indent="-533400" eaLnBrk="1" hangingPunct="1">
              <a:buFont typeface="+mj-lt"/>
              <a:buAutoNum type="arabicPeriod"/>
            </a:pPr>
            <a:r>
              <a:rPr lang="en-US" sz="2400" b="1" dirty="0" smtClean="0">
                <a:solidFill>
                  <a:srgbClr val="0070C0"/>
                </a:solidFill>
              </a:rPr>
              <a:t>He is from Australia and is my good friend, I talk with him everyday via. </a:t>
            </a:r>
            <a:r>
              <a:rPr lang="en-US" sz="2400" b="1" dirty="0" err="1" smtClean="0">
                <a:solidFill>
                  <a:srgbClr val="0070C0"/>
                </a:solidFill>
              </a:rPr>
              <a:t>Facebook</a:t>
            </a:r>
            <a:endParaRPr lang="en-US" sz="2400" b="1" dirty="0" smtClean="0">
              <a:solidFill>
                <a:srgbClr val="0070C0"/>
              </a:solidFill>
            </a:endParaRPr>
          </a:p>
          <a:p>
            <a:pPr marL="533400" indent="-533400" eaLnBrk="1" hangingPunct="1">
              <a:buFont typeface="+mj-lt"/>
              <a:buAutoNum type="arabicPeriod"/>
            </a:pPr>
            <a:r>
              <a:rPr lang="en-US" sz="2400" b="1" dirty="0" smtClean="0">
                <a:solidFill>
                  <a:srgbClr val="0070C0"/>
                </a:solidFill>
              </a:rPr>
              <a:t>He is from Australia and is my good friend, I talk with him everyday via. </a:t>
            </a:r>
            <a:r>
              <a:rPr lang="en-US" sz="2400" b="1" dirty="0" err="1" smtClean="0">
                <a:solidFill>
                  <a:srgbClr val="0070C0"/>
                </a:solidFill>
              </a:rPr>
              <a:t>Facebook</a:t>
            </a:r>
            <a:r>
              <a:rPr lang="en-US" sz="2400" b="1" dirty="0" smtClean="0">
                <a:solidFill>
                  <a:srgbClr val="0070C0"/>
                </a:solidFill>
              </a:rPr>
              <a:t>. I wish to see him in my country</a:t>
            </a:r>
          </a:p>
          <a:p>
            <a:pPr marL="533400" indent="-533400" eaLnBrk="1" hangingPunct="1">
              <a:buFont typeface="+mj-lt"/>
              <a:buAutoNum type="arabicPeriod"/>
            </a:pPr>
            <a:r>
              <a:rPr lang="en-US" sz="2400" b="1" dirty="0" smtClean="0">
                <a:solidFill>
                  <a:srgbClr val="0070C0"/>
                </a:solidFill>
              </a:rPr>
              <a:t>He is from Australia and is my good friend, I talk with him everyday via. </a:t>
            </a:r>
            <a:r>
              <a:rPr lang="en-US" sz="2400" b="1" dirty="0" err="1" smtClean="0">
                <a:solidFill>
                  <a:srgbClr val="0070C0"/>
                </a:solidFill>
              </a:rPr>
              <a:t>Facebook</a:t>
            </a:r>
            <a:r>
              <a:rPr lang="en-US" sz="2400" b="1" dirty="0" smtClean="0">
                <a:solidFill>
                  <a:srgbClr val="0070C0"/>
                </a:solidFill>
              </a:rPr>
              <a:t>. I wish to take him my home</a:t>
            </a:r>
          </a:p>
          <a:p>
            <a:pPr marL="533400" indent="-533400" eaLnBrk="1" hangingPunct="1">
              <a:buFont typeface="+mj-lt"/>
              <a:buAutoNum type="arabicPeriod"/>
            </a:pPr>
            <a:r>
              <a:rPr lang="en-US" sz="2400" b="1" dirty="0" smtClean="0">
                <a:solidFill>
                  <a:srgbClr val="0070C0"/>
                </a:solidFill>
              </a:rPr>
              <a:t>He is from Australia and is my good friend, I talk with him everyday via. </a:t>
            </a:r>
            <a:r>
              <a:rPr lang="en-US" sz="2400" b="1" dirty="0" err="1" smtClean="0">
                <a:solidFill>
                  <a:srgbClr val="0070C0"/>
                </a:solidFill>
              </a:rPr>
              <a:t>Facebook</a:t>
            </a:r>
            <a:r>
              <a:rPr lang="en-US" sz="2400" b="1" dirty="0" smtClean="0">
                <a:solidFill>
                  <a:srgbClr val="0070C0"/>
                </a:solidFill>
              </a:rPr>
              <a:t>. I wish to give him accommodation and cook for him</a:t>
            </a:r>
          </a:p>
          <a:p>
            <a:pPr marL="533400" indent="-533400" eaLnBrk="1" hangingPunct="1">
              <a:buFont typeface="+mj-lt"/>
              <a:buAutoNum type="arabicPeriod"/>
            </a:pPr>
            <a:r>
              <a:rPr lang="en-US" sz="2400" b="1" dirty="0" smtClean="0">
                <a:solidFill>
                  <a:srgbClr val="0070C0"/>
                </a:solidFill>
              </a:rPr>
              <a:t>He is from Australia and is my good friend, I talk with him everyday via. </a:t>
            </a:r>
            <a:r>
              <a:rPr lang="en-US" sz="2400" b="1" dirty="0" err="1" smtClean="0">
                <a:solidFill>
                  <a:srgbClr val="0070C0"/>
                </a:solidFill>
              </a:rPr>
              <a:t>Facebook</a:t>
            </a:r>
            <a:r>
              <a:rPr lang="en-US" sz="2400" b="1" dirty="0" smtClean="0">
                <a:solidFill>
                  <a:srgbClr val="0070C0"/>
                </a:solidFill>
              </a:rPr>
              <a:t>. I wish I could live with him (marry him)</a:t>
            </a:r>
          </a:p>
        </p:txBody>
      </p:sp>
      <p:sp>
        <p:nvSpPr>
          <p:cNvPr id="4" name="Date Placeholder 3"/>
          <p:cNvSpPr>
            <a:spLocks noGrp="1"/>
          </p:cNvSpPr>
          <p:nvPr>
            <p:ph type="dt" sz="quarter" idx="10"/>
          </p:nvPr>
        </p:nvSpPr>
        <p:spPr/>
        <p:txBody>
          <a:bodyPr/>
          <a:lstStyle/>
          <a:p>
            <a:pPr>
              <a:defRPr/>
            </a:pPr>
            <a:fld id="{A8EFEF1C-6848-4E8E-B6E7-EE485944CFFA}" type="datetime9">
              <a:rPr lang="en-US" smtClean="0"/>
              <a:pPr>
                <a:defRPr/>
              </a:pPr>
              <a:t>2/23/2018 11:59:45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09600"/>
            <a:ext cx="9144000" cy="914400"/>
          </a:xfrm>
          <a:prstGeom prst="rect">
            <a:avLst/>
          </a:prstGeom>
          <a:noFill/>
          <a:ln w="9525">
            <a:noFill/>
            <a:miter lim="800000"/>
            <a:headEnd/>
            <a:tailEnd/>
          </a:ln>
        </p:spPr>
        <p:txBody>
          <a:bodyPr anchor="ctr"/>
          <a:lstStyle/>
          <a:p>
            <a:pPr marL="457200" indent="-457200" algn="ctr">
              <a:lnSpc>
                <a:spcPct val="90000"/>
              </a:lnSpc>
              <a:spcBef>
                <a:spcPct val="20000"/>
              </a:spcBef>
            </a:pPr>
            <a:r>
              <a:rPr lang="en-IN" sz="3200" b="1" dirty="0" smtClean="0">
                <a:solidFill>
                  <a:srgbClr val="FF33CC"/>
                </a:solidFill>
              </a:rPr>
              <a:t>Tools for data collection</a:t>
            </a:r>
          </a:p>
        </p:txBody>
      </p:sp>
      <p:sp>
        <p:nvSpPr>
          <p:cNvPr id="9219" name="Rectangle 3"/>
          <p:cNvSpPr>
            <a:spLocks noChangeArrowheads="1"/>
          </p:cNvSpPr>
          <p:nvPr/>
        </p:nvSpPr>
        <p:spPr bwMode="auto">
          <a:xfrm>
            <a:off x="609600" y="1447800"/>
            <a:ext cx="8229600" cy="4572000"/>
          </a:xfrm>
          <a:prstGeom prst="rect">
            <a:avLst/>
          </a:prstGeom>
          <a:noFill/>
          <a:ln w="9525">
            <a:noFill/>
            <a:miter lim="800000"/>
            <a:headEnd/>
            <a:tailEnd/>
          </a:ln>
        </p:spPr>
        <p:txBody>
          <a:bodyPr/>
          <a:lstStyle/>
          <a:p>
            <a:pPr marL="914400" lvl="1" indent="-457200">
              <a:lnSpc>
                <a:spcPct val="90000"/>
              </a:lnSpc>
              <a:spcBef>
                <a:spcPct val="20000"/>
              </a:spcBef>
            </a:pPr>
            <a:r>
              <a:rPr lang="en-IN" sz="3200" b="1" dirty="0" smtClean="0">
                <a:solidFill>
                  <a:srgbClr val="00B0F0"/>
                </a:solidFill>
              </a:rPr>
              <a:t>Primary tools for Collection of primary data </a:t>
            </a:r>
          </a:p>
          <a:p>
            <a:pPr marL="1371600" lvl="2" indent="-457200">
              <a:lnSpc>
                <a:spcPct val="90000"/>
              </a:lnSpc>
              <a:spcBef>
                <a:spcPct val="20000"/>
              </a:spcBef>
              <a:buFont typeface="Arial" pitchFamily="34" charset="0"/>
              <a:buChar char="•"/>
            </a:pPr>
            <a:r>
              <a:rPr lang="en-IN" sz="3200" b="1" dirty="0" smtClean="0">
                <a:solidFill>
                  <a:srgbClr val="0070C0"/>
                </a:solidFill>
              </a:rPr>
              <a:t>Questionnaire</a:t>
            </a:r>
          </a:p>
          <a:p>
            <a:pPr marL="1371600" lvl="2" indent="-457200">
              <a:lnSpc>
                <a:spcPct val="90000"/>
              </a:lnSpc>
              <a:spcBef>
                <a:spcPct val="20000"/>
              </a:spcBef>
              <a:buFont typeface="Arial" pitchFamily="34" charset="0"/>
              <a:buChar char="•"/>
            </a:pPr>
            <a:r>
              <a:rPr lang="en-IN" sz="3200" b="1" dirty="0" smtClean="0">
                <a:solidFill>
                  <a:srgbClr val="0070C0"/>
                </a:solidFill>
              </a:rPr>
              <a:t>Interview (structured &amp; unstructured) schedule</a:t>
            </a:r>
          </a:p>
          <a:p>
            <a:pPr marL="1371600" lvl="2" indent="-457200">
              <a:lnSpc>
                <a:spcPct val="90000"/>
              </a:lnSpc>
              <a:spcBef>
                <a:spcPct val="20000"/>
              </a:spcBef>
              <a:buFont typeface="Arial" pitchFamily="34" charset="0"/>
              <a:buChar char="•"/>
            </a:pPr>
            <a:r>
              <a:rPr lang="en-IN" sz="3200" b="1" dirty="0" smtClean="0">
                <a:solidFill>
                  <a:srgbClr val="0070C0"/>
                </a:solidFill>
              </a:rPr>
              <a:t>Observation guide</a:t>
            </a:r>
          </a:p>
          <a:p>
            <a:pPr marL="1371600" lvl="2" indent="-457200">
              <a:lnSpc>
                <a:spcPct val="90000"/>
              </a:lnSpc>
              <a:spcBef>
                <a:spcPct val="20000"/>
              </a:spcBef>
              <a:buFont typeface="Arial" pitchFamily="34" charset="0"/>
              <a:buChar char="•"/>
            </a:pPr>
            <a:r>
              <a:rPr lang="en-IN" sz="3200" b="1" dirty="0" smtClean="0">
                <a:solidFill>
                  <a:srgbClr val="0070C0"/>
                </a:solidFill>
              </a:rPr>
              <a:t>Focussed group discussion guide</a:t>
            </a:r>
          </a:p>
          <a:p>
            <a:pPr marL="1371600" lvl="2" indent="-457200">
              <a:lnSpc>
                <a:spcPct val="90000"/>
              </a:lnSpc>
              <a:spcBef>
                <a:spcPct val="20000"/>
              </a:spcBef>
              <a:buFont typeface="Arial" pitchFamily="34" charset="0"/>
              <a:buChar char="•"/>
            </a:pPr>
            <a:r>
              <a:rPr lang="en-IN" sz="3200" b="1" dirty="0" smtClean="0">
                <a:solidFill>
                  <a:srgbClr val="0070C0"/>
                </a:solidFill>
              </a:rPr>
              <a:t>Case study</a:t>
            </a:r>
          </a:p>
          <a:p>
            <a:pPr marL="1371600" lvl="2" indent="-457200">
              <a:lnSpc>
                <a:spcPct val="90000"/>
              </a:lnSpc>
              <a:spcBef>
                <a:spcPct val="20000"/>
              </a:spcBef>
              <a:buFont typeface="Arial" pitchFamily="34" charset="0"/>
              <a:buChar char="•"/>
            </a:pPr>
            <a:r>
              <a:rPr lang="en-IN" sz="3200" b="1" dirty="0" smtClean="0">
                <a:solidFill>
                  <a:srgbClr val="0070C0"/>
                </a:solidFill>
              </a:rPr>
              <a:t>Tests</a:t>
            </a:r>
          </a:p>
        </p:txBody>
      </p:sp>
      <p:sp>
        <p:nvSpPr>
          <p:cNvPr id="4" name="Date Placeholder 3"/>
          <p:cNvSpPr>
            <a:spLocks noGrp="1"/>
          </p:cNvSpPr>
          <p:nvPr>
            <p:ph type="dt" sz="quarter" idx="10"/>
          </p:nvPr>
        </p:nvSpPr>
        <p:spPr/>
        <p:txBody>
          <a:bodyPr/>
          <a:lstStyle/>
          <a:p>
            <a:pPr>
              <a:defRPr/>
            </a:pPr>
            <a:fld id="{E97A1A75-514D-4FAD-8CD1-ACDAE7C8B745}" type="datetime9">
              <a:rPr lang="en-US" smtClean="0"/>
              <a:pPr>
                <a:defRPr/>
              </a:pPr>
              <a:t>2/23/2018 12:13:56 PM</a:t>
            </a:fld>
            <a:endParaRPr lang="en-US"/>
          </a:p>
        </p:txBody>
      </p:sp>
      <p:sp>
        <p:nvSpPr>
          <p:cNvPr id="5" name="Slide Number Placeholder 4"/>
          <p:cNvSpPr>
            <a:spLocks noGrp="1"/>
          </p:cNvSpPr>
          <p:nvPr>
            <p:ph type="sldNum" sz="quarter" idx="12"/>
          </p:nvPr>
        </p:nvSpPr>
        <p:spPr/>
        <p:txBody>
          <a:bodyPr/>
          <a:lstStyle/>
          <a:p>
            <a:pPr>
              <a:defRPr/>
            </a:pPr>
            <a:fld id="{7EE36F66-1D46-44FC-BFB4-E1B60C3AE7D2}" type="slidenum">
              <a:rPr lang="en-US" smtClean="0"/>
              <a:pPr>
                <a:defRPr/>
              </a:pPr>
              <a:t>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600"/>
              </a:spcBef>
              <a:spcAft>
                <a:spcPts val="0"/>
              </a:spcAft>
              <a:buFont typeface="Arial" pitchFamily="34" charset="0"/>
              <a:buChar char="•"/>
            </a:pPr>
            <a:r>
              <a:rPr lang="en-US" sz="2000" b="1" dirty="0" smtClean="0">
                <a:solidFill>
                  <a:srgbClr val="002060"/>
                </a:solidFill>
              </a:rPr>
              <a:t>Application of scales</a:t>
            </a:r>
          </a:p>
          <a:p>
            <a:pPr marL="1270000" lvl="1" indent="-812800">
              <a:spcBef>
                <a:spcPts val="600"/>
              </a:spcBef>
              <a:spcAft>
                <a:spcPts val="0"/>
              </a:spcAft>
              <a:buFont typeface="Arial" pitchFamily="34" charset="0"/>
              <a:buChar char="•"/>
            </a:pPr>
            <a:r>
              <a:rPr lang="en-US" sz="2000" b="1" dirty="0" smtClean="0">
                <a:solidFill>
                  <a:srgbClr val="0070C0"/>
                </a:solidFill>
              </a:rPr>
              <a:t>Generally psychological scales are not used in social work research</a:t>
            </a:r>
          </a:p>
          <a:p>
            <a:pPr marL="1270000" lvl="1" indent="-812800">
              <a:spcBef>
                <a:spcPts val="600"/>
              </a:spcBef>
              <a:spcAft>
                <a:spcPts val="0"/>
              </a:spcAft>
              <a:buFont typeface="Arial" pitchFamily="34" charset="0"/>
              <a:buChar char="•"/>
            </a:pPr>
            <a:r>
              <a:rPr lang="en-US" sz="2000" b="1" dirty="0" smtClean="0">
                <a:solidFill>
                  <a:srgbClr val="0070C0"/>
                </a:solidFill>
              </a:rPr>
              <a:t>Scales may be used in social work research in the field of medical and psychiatry, family and child welfare, hospital social work, school social work, correctional social work and industrial social work </a:t>
            </a:r>
          </a:p>
          <a:p>
            <a:pPr marL="1270000" lvl="1" indent="-812800">
              <a:spcBef>
                <a:spcPts val="600"/>
              </a:spcBef>
              <a:spcAft>
                <a:spcPts val="0"/>
              </a:spcAft>
              <a:buFont typeface="Arial" pitchFamily="34" charset="0"/>
              <a:buChar char="•"/>
            </a:pPr>
            <a:r>
              <a:rPr lang="en-US" sz="2000" b="1" dirty="0" smtClean="0">
                <a:solidFill>
                  <a:srgbClr val="0070C0"/>
                </a:solidFill>
              </a:rPr>
              <a:t>Scales are used as supplementary tools for questionnaire and interview schedules to validate the psychosocial information collected</a:t>
            </a:r>
          </a:p>
          <a:p>
            <a:pPr marL="1270000" lvl="1" indent="-812800">
              <a:spcBef>
                <a:spcPts val="600"/>
              </a:spcBef>
              <a:spcAft>
                <a:spcPts val="0"/>
              </a:spcAft>
              <a:buFont typeface="Arial" pitchFamily="34" charset="0"/>
              <a:buChar char="•"/>
            </a:pPr>
            <a:r>
              <a:rPr lang="en-US" sz="2000" b="1" dirty="0" err="1" smtClean="0">
                <a:solidFill>
                  <a:srgbClr val="0070C0"/>
                </a:solidFill>
              </a:rPr>
              <a:t>Standardised</a:t>
            </a:r>
            <a:r>
              <a:rPr lang="en-US" sz="2000" b="1" dirty="0" smtClean="0">
                <a:solidFill>
                  <a:srgbClr val="0070C0"/>
                </a:solidFill>
              </a:rPr>
              <a:t> scales should be used. Caution should be taken to </a:t>
            </a:r>
            <a:r>
              <a:rPr lang="en-US" sz="2000" b="1" dirty="0" err="1" smtClean="0">
                <a:solidFill>
                  <a:srgbClr val="0070C0"/>
                </a:solidFill>
              </a:rPr>
              <a:t>customise</a:t>
            </a:r>
            <a:r>
              <a:rPr lang="en-US" sz="2000" b="1" dirty="0" smtClean="0">
                <a:solidFill>
                  <a:srgbClr val="0070C0"/>
                </a:solidFill>
              </a:rPr>
              <a:t> a </a:t>
            </a:r>
            <a:r>
              <a:rPr lang="en-US" sz="2000" b="1" dirty="0" err="1" smtClean="0">
                <a:solidFill>
                  <a:srgbClr val="0070C0"/>
                </a:solidFill>
              </a:rPr>
              <a:t>standardised</a:t>
            </a:r>
            <a:r>
              <a:rPr lang="en-US" sz="2000" b="1" dirty="0" smtClean="0">
                <a:solidFill>
                  <a:srgbClr val="0070C0"/>
                </a:solidFill>
              </a:rPr>
              <a:t> scale according to the situation. An item may be replaced with a similar item so that the reliability and validity of the scale will not be affected</a:t>
            </a:r>
          </a:p>
          <a:p>
            <a:pPr marL="812800" indent="-812800">
              <a:spcBef>
                <a:spcPts val="600"/>
              </a:spcBef>
              <a:spcAft>
                <a:spcPts val="0"/>
              </a:spcAft>
              <a:buFont typeface="Arial" pitchFamily="34" charset="0"/>
              <a:buChar char="•"/>
            </a:pPr>
            <a:endParaRPr lang="en-US" sz="2000" b="1" dirty="0" smtClean="0">
              <a:solidFill>
                <a:srgbClr val="002060"/>
              </a:solidFill>
            </a:endParaRPr>
          </a:p>
          <a:p>
            <a:pPr marL="812800" indent="-812800">
              <a:spcBef>
                <a:spcPts val="600"/>
              </a:spcBef>
              <a:spcAft>
                <a:spcPts val="0"/>
              </a:spcAft>
            </a:pPr>
            <a:r>
              <a:rPr lang="en-US" sz="2000" b="1" dirty="0" smtClean="0">
                <a:solidFill>
                  <a:srgbClr val="002060"/>
                </a:solidFill>
              </a:rPr>
              <a:t> </a:t>
            </a:r>
            <a:endParaRPr lang="en-US" sz="20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11:59:50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4 Application of computers: </a:t>
            </a:r>
            <a:r>
              <a:rPr lang="en-US" sz="2400" b="1" dirty="0" smtClean="0">
                <a:solidFill>
                  <a:srgbClr val="002060"/>
                </a:solidFill>
              </a:rPr>
              <a:t>Data processing, analysis, Excel and SPSS</a:t>
            </a:r>
          </a:p>
          <a:p>
            <a:pPr marL="812800" indent="-812800">
              <a:spcBef>
                <a:spcPts val="1200"/>
              </a:spcBef>
              <a:buFont typeface="Arial" pitchFamily="34" charset="0"/>
              <a:buChar char="•"/>
            </a:pPr>
            <a:r>
              <a:rPr lang="en-US" sz="2400" b="1" dirty="0" smtClean="0">
                <a:solidFill>
                  <a:srgbClr val="002060"/>
                </a:solidFill>
              </a:rPr>
              <a:t>Use of Excel</a:t>
            </a:r>
          </a:p>
          <a:p>
            <a:pPr marL="1270000" lvl="1" indent="-812800">
              <a:spcBef>
                <a:spcPts val="1200"/>
              </a:spcBef>
              <a:buFont typeface="Arial" pitchFamily="34" charset="0"/>
              <a:buChar char="•"/>
            </a:pPr>
            <a:r>
              <a:rPr lang="en-US" sz="2400" b="1" dirty="0" smtClean="0">
                <a:solidFill>
                  <a:srgbClr val="0070C0"/>
                </a:solidFill>
              </a:rPr>
              <a:t>Sampling (generation of random numbers)</a:t>
            </a:r>
          </a:p>
          <a:p>
            <a:pPr marL="1270000" lvl="1" indent="-812800">
              <a:spcBef>
                <a:spcPts val="1200"/>
              </a:spcBef>
              <a:buFont typeface="Arial" pitchFamily="34" charset="0"/>
              <a:buChar char="•"/>
            </a:pPr>
            <a:r>
              <a:rPr lang="en-US" sz="2400" b="1" dirty="0" smtClean="0">
                <a:solidFill>
                  <a:srgbClr val="0070C0"/>
                </a:solidFill>
              </a:rPr>
              <a:t>Master chart</a:t>
            </a:r>
            <a:r>
              <a:rPr lang="en-US" sz="2400" b="1" dirty="0" smtClean="0">
                <a:solidFill>
                  <a:srgbClr val="002060"/>
                </a:solidFill>
              </a:rPr>
              <a:t> </a:t>
            </a:r>
            <a:r>
              <a:rPr lang="en-US" sz="2400" b="1" dirty="0" smtClean="0">
                <a:solidFill>
                  <a:srgbClr val="0070C0"/>
                </a:solidFill>
              </a:rPr>
              <a:t>(spread sheet)</a:t>
            </a:r>
          </a:p>
          <a:p>
            <a:pPr marL="1270000" lvl="1" indent="-812800">
              <a:spcBef>
                <a:spcPts val="1200"/>
              </a:spcBef>
              <a:buFont typeface="Arial" pitchFamily="34" charset="0"/>
              <a:buChar char="•"/>
            </a:pPr>
            <a:r>
              <a:rPr lang="en-US" sz="2400" b="1" dirty="0" smtClean="0">
                <a:solidFill>
                  <a:srgbClr val="0070C0"/>
                </a:solidFill>
              </a:rPr>
              <a:t>Tabulation (one / two / three / multiple way)</a:t>
            </a:r>
          </a:p>
          <a:p>
            <a:pPr marL="1270000" lvl="1" indent="-812800">
              <a:spcBef>
                <a:spcPts val="1200"/>
              </a:spcBef>
              <a:buFont typeface="Arial" pitchFamily="34" charset="0"/>
              <a:buChar char="•"/>
            </a:pPr>
            <a:r>
              <a:rPr lang="en-US" sz="2400" b="1" dirty="0" smtClean="0">
                <a:solidFill>
                  <a:srgbClr val="0070C0"/>
                </a:solidFill>
              </a:rPr>
              <a:t>Graphical and diagrammatic presentation</a:t>
            </a:r>
          </a:p>
          <a:p>
            <a:pPr marL="1270000" lvl="1" indent="-812800">
              <a:spcBef>
                <a:spcPts val="1200"/>
              </a:spcBef>
              <a:buFont typeface="Arial" pitchFamily="34" charset="0"/>
              <a:buChar char="•"/>
            </a:pPr>
            <a:r>
              <a:rPr lang="en-US" sz="2400" b="1" dirty="0" smtClean="0">
                <a:solidFill>
                  <a:srgbClr val="0070C0"/>
                </a:solidFill>
              </a:rPr>
              <a:t>Statistical calculations (use of formula)</a:t>
            </a:r>
            <a:endParaRPr lang="en-US" sz="2400" b="1" dirty="0" smtClean="0">
              <a:solidFill>
                <a:srgbClr val="002060"/>
              </a:solidFill>
            </a:endParaRPr>
          </a:p>
          <a:p>
            <a:pPr marL="812800" indent="-812800">
              <a:spcBef>
                <a:spcPts val="1200"/>
              </a:spcBef>
            </a:pPr>
            <a:r>
              <a:rPr lang="en-US" sz="2400" b="1" dirty="0" smtClean="0">
                <a:solidFill>
                  <a:srgbClr val="002060"/>
                </a:solidFill>
              </a:rPr>
              <a:t> </a:t>
            </a: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11:13:16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41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457200" y="228600"/>
            <a:ext cx="8686800" cy="2743200"/>
          </a:xfrm>
          <a:prstGeom prst="rect">
            <a:avLst/>
          </a:prstGeom>
          <a:noFill/>
          <a:ln w="9525">
            <a:noFill/>
            <a:miter lim="800000"/>
            <a:headEnd/>
            <a:tailEnd/>
          </a:ln>
        </p:spPr>
        <p:txBody>
          <a:bodyPr anchor="ctr"/>
          <a:lstStyle/>
          <a:p>
            <a:pPr algn="ctr"/>
            <a:r>
              <a:rPr lang="en-US" sz="4000" b="1" dirty="0"/>
              <a:t/>
            </a:r>
            <a:br>
              <a:rPr lang="en-US" sz="4000" b="1" dirty="0"/>
            </a:br>
            <a:r>
              <a:rPr lang="en-US" sz="4000" b="1" dirty="0"/>
              <a:t>	</a:t>
            </a:r>
            <a:br>
              <a:rPr lang="en-US" sz="4000" b="1" dirty="0"/>
            </a:br>
            <a:r>
              <a:rPr lang="en-US" sz="4000" b="1" dirty="0"/>
              <a:t/>
            </a:r>
            <a:br>
              <a:rPr lang="en-US" sz="4000" b="1" dirty="0"/>
            </a:br>
            <a:r>
              <a:rPr lang="en-US" sz="4000" b="1" dirty="0">
                <a:solidFill>
                  <a:srgbClr val="FF0066"/>
                </a:solidFill>
              </a:rPr>
              <a:t/>
            </a:r>
            <a:br>
              <a:rPr lang="en-US" sz="4000" b="1" dirty="0">
                <a:solidFill>
                  <a:srgbClr val="FF0066"/>
                </a:solidFill>
              </a:rPr>
            </a:br>
            <a:r>
              <a:rPr lang="en-US" sz="4000" b="1" dirty="0" smtClean="0">
                <a:solidFill>
                  <a:srgbClr val="FF0066"/>
                </a:solidFill>
              </a:rPr>
              <a:t>Unit 9: </a:t>
            </a:r>
            <a:r>
              <a:rPr lang="en-US" sz="3600" b="1" dirty="0" smtClean="0">
                <a:solidFill>
                  <a:srgbClr val="0000FF"/>
                </a:solidFill>
              </a:rPr>
              <a:t>INTRODUCTION </a:t>
            </a:r>
            <a:r>
              <a:rPr lang="en-US" sz="3600" b="1" dirty="0">
                <a:solidFill>
                  <a:srgbClr val="0000FF"/>
                </a:solidFill>
              </a:rPr>
              <a:t>TO STATISTICAL </a:t>
            </a:r>
            <a:br>
              <a:rPr lang="en-US" sz="3600" b="1" dirty="0">
                <a:solidFill>
                  <a:srgbClr val="0000FF"/>
                </a:solidFill>
              </a:rPr>
            </a:br>
            <a:r>
              <a:rPr lang="en-US" sz="3600" b="1" dirty="0">
                <a:solidFill>
                  <a:srgbClr val="0000FF"/>
                </a:solidFill>
              </a:rPr>
              <a:t>PACKAGE FOR</a:t>
            </a:r>
            <a:r>
              <a:rPr lang="en-US" sz="3600" dirty="0">
                <a:solidFill>
                  <a:srgbClr val="0000FF"/>
                </a:solidFill>
              </a:rPr>
              <a:t/>
            </a:r>
            <a:br>
              <a:rPr lang="en-US" sz="3600" dirty="0">
                <a:solidFill>
                  <a:srgbClr val="0000FF"/>
                </a:solidFill>
              </a:rPr>
            </a:br>
            <a:r>
              <a:rPr lang="en-US" sz="3600" b="1" dirty="0">
                <a:solidFill>
                  <a:srgbClr val="0000FF"/>
                </a:solidFill>
              </a:rPr>
              <a:t>SOCIAL SCIENCES </a:t>
            </a:r>
            <a:br>
              <a:rPr lang="en-US" sz="3600" b="1" dirty="0">
                <a:solidFill>
                  <a:srgbClr val="0000FF"/>
                </a:solidFill>
              </a:rPr>
            </a:br>
            <a:r>
              <a:rPr lang="en-US" sz="3600" b="1" dirty="0">
                <a:solidFill>
                  <a:srgbClr val="0000FF"/>
                </a:solidFill>
              </a:rPr>
              <a:t> (SPSS) </a:t>
            </a:r>
            <a:endParaRPr lang="en-US" sz="3600" b="1" dirty="0" smtClean="0">
              <a:solidFill>
                <a:srgbClr val="0000FF"/>
              </a:solidFill>
            </a:endParaRPr>
          </a:p>
          <a:p>
            <a:pPr algn="ctr"/>
            <a:r>
              <a:rPr lang="en-US" sz="3600" dirty="0"/>
              <a:t/>
            </a:r>
            <a:br>
              <a:rPr lang="en-US" sz="3600" dirty="0"/>
            </a:br>
            <a:endParaRPr lang="en-US" sz="3600" dirty="0"/>
          </a:p>
        </p:txBody>
      </p:sp>
      <p:sp>
        <p:nvSpPr>
          <p:cNvPr id="146435" name="Rectangle 3"/>
          <p:cNvSpPr>
            <a:spLocks noChangeArrowheads="1"/>
          </p:cNvSpPr>
          <p:nvPr/>
        </p:nvSpPr>
        <p:spPr bwMode="auto">
          <a:xfrm>
            <a:off x="0" y="3200400"/>
            <a:ext cx="9144000" cy="2014538"/>
          </a:xfrm>
          <a:prstGeom prst="rect">
            <a:avLst/>
          </a:prstGeom>
          <a:noFill/>
          <a:ln w="9525">
            <a:noFill/>
            <a:miter lim="800000"/>
            <a:headEnd/>
            <a:tailEnd/>
          </a:ln>
        </p:spPr>
        <p:txBody>
          <a:bodyPr anchor="ctr">
            <a:spAutoFit/>
          </a:bodyPr>
          <a:lstStyle/>
          <a:p>
            <a:pPr indent="457200" algn="ctr"/>
            <a:endParaRPr lang="en-US"/>
          </a:p>
          <a:p>
            <a:pPr indent="457200" algn="ctr"/>
            <a:endParaRPr lang="en-US" b="1"/>
          </a:p>
          <a:p>
            <a:pPr indent="457200" algn="ctr"/>
            <a:endParaRPr lang="en-US" b="1"/>
          </a:p>
          <a:p>
            <a:pPr indent="457200" algn="ctr"/>
            <a:endParaRPr lang="en-US" b="1"/>
          </a:p>
          <a:p>
            <a:pPr indent="457200" algn="ctr"/>
            <a:endParaRPr lang="en-US" b="1"/>
          </a:p>
          <a:p>
            <a:pPr indent="457200" algn="ctr"/>
            <a:endParaRPr lang="en-US" b="1"/>
          </a:p>
          <a:p>
            <a:pPr indent="457200" algn="ctr"/>
            <a:endParaRPr lang="en-US" b="1"/>
          </a:p>
        </p:txBody>
      </p:sp>
      <p:pic>
        <p:nvPicPr>
          <p:cNvPr id="146436" name="Picture 4"/>
          <p:cNvPicPr>
            <a:picLocks noChangeAspect="1" noChangeArrowheads="1"/>
          </p:cNvPicPr>
          <p:nvPr/>
        </p:nvPicPr>
        <p:blipFill>
          <a:blip r:embed="rId2"/>
          <a:srcRect/>
          <a:stretch>
            <a:fillRect/>
          </a:stretch>
        </p:blipFill>
        <p:spPr bwMode="auto">
          <a:xfrm>
            <a:off x="3048000" y="4267200"/>
            <a:ext cx="3429000" cy="106045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C4531537-7AB9-42A8-BFFA-1B0E9B1BECE8}"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8DB8BAB2-1CC5-4228-B3D0-163B656A061C}" type="slidenum">
              <a:rPr lang="en-US" smtClean="0"/>
              <a:pPr>
                <a:defRPr/>
              </a:pPr>
              <a:t>42</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850"/>
            <a:ext cx="9144000" cy="666750"/>
          </a:xfrm>
        </p:spPr>
        <p:txBody>
          <a:bodyPr/>
          <a:lstStyle/>
          <a:p>
            <a:pPr algn="ctr"/>
            <a:r>
              <a:rPr lang="en-IN" sz="3600" b="1" dirty="0" smtClean="0">
                <a:solidFill>
                  <a:srgbClr val="FF33CC"/>
                </a:solidFill>
              </a:rPr>
              <a:t>Statistical Package for Social Sciences (SPSS)</a:t>
            </a:r>
            <a:endParaRPr lang="en-US" sz="3600" dirty="0">
              <a:solidFill>
                <a:srgbClr val="FF33CC"/>
              </a:solidFill>
            </a:endParaRPr>
          </a:p>
        </p:txBody>
      </p:sp>
      <p:sp>
        <p:nvSpPr>
          <p:cNvPr id="3" name="Content Placeholder 2"/>
          <p:cNvSpPr>
            <a:spLocks noGrp="1"/>
          </p:cNvSpPr>
          <p:nvPr>
            <p:ph idx="1"/>
          </p:nvPr>
        </p:nvSpPr>
        <p:spPr>
          <a:xfrm>
            <a:off x="457200" y="1524000"/>
            <a:ext cx="8229600" cy="4389437"/>
          </a:xfrm>
        </p:spPr>
        <p:txBody>
          <a:bodyPr/>
          <a:lstStyle/>
          <a:p>
            <a:r>
              <a:rPr lang="en-IN" b="1" dirty="0" smtClean="0">
                <a:solidFill>
                  <a:srgbClr val="0070C0"/>
                </a:solidFill>
              </a:rPr>
              <a:t>introduction </a:t>
            </a:r>
          </a:p>
          <a:p>
            <a:r>
              <a:rPr lang="en-IN" b="1" dirty="0" smtClean="0">
                <a:solidFill>
                  <a:srgbClr val="0070C0"/>
                </a:solidFill>
              </a:rPr>
              <a:t>basic steps, </a:t>
            </a:r>
          </a:p>
          <a:p>
            <a:pPr lvl="1"/>
            <a:r>
              <a:rPr lang="en-IN" b="1" dirty="0" smtClean="0">
                <a:solidFill>
                  <a:srgbClr val="7030A0"/>
                </a:solidFill>
              </a:rPr>
              <a:t>defining data </a:t>
            </a:r>
            <a:r>
              <a:rPr lang="en-IN" b="1" dirty="0" smtClean="0">
                <a:solidFill>
                  <a:srgbClr val="FF33CC"/>
                </a:solidFill>
              </a:rPr>
              <a:t>(variable entry),</a:t>
            </a:r>
            <a:r>
              <a:rPr lang="en-IN" b="1" dirty="0" smtClean="0">
                <a:solidFill>
                  <a:srgbClr val="7030A0"/>
                </a:solidFill>
              </a:rPr>
              <a:t> </a:t>
            </a:r>
          </a:p>
          <a:p>
            <a:pPr lvl="1"/>
            <a:r>
              <a:rPr lang="en-IN" b="1" dirty="0" smtClean="0">
                <a:solidFill>
                  <a:srgbClr val="7030A0"/>
                </a:solidFill>
              </a:rPr>
              <a:t>data entry </a:t>
            </a:r>
            <a:r>
              <a:rPr lang="en-IN" b="1" dirty="0" smtClean="0">
                <a:solidFill>
                  <a:srgbClr val="FF33CC"/>
                </a:solidFill>
              </a:rPr>
              <a:t>(numerical view / label view),</a:t>
            </a:r>
            <a:r>
              <a:rPr lang="en-IN" b="1" dirty="0" smtClean="0">
                <a:solidFill>
                  <a:srgbClr val="7030A0"/>
                </a:solidFill>
              </a:rPr>
              <a:t> </a:t>
            </a:r>
          </a:p>
          <a:p>
            <a:pPr lvl="1"/>
            <a:r>
              <a:rPr lang="en-IN" b="1" dirty="0" smtClean="0">
                <a:solidFill>
                  <a:srgbClr val="7030A0"/>
                </a:solidFill>
              </a:rPr>
              <a:t>data transformation </a:t>
            </a:r>
            <a:r>
              <a:rPr lang="en-IN" b="1" dirty="0" smtClean="0">
                <a:solidFill>
                  <a:srgbClr val="FF33CC"/>
                </a:solidFill>
              </a:rPr>
              <a:t>(from excel to SPSS),</a:t>
            </a:r>
            <a:r>
              <a:rPr lang="en-IN" b="1" dirty="0" smtClean="0">
                <a:solidFill>
                  <a:srgbClr val="7030A0"/>
                </a:solidFill>
              </a:rPr>
              <a:t> </a:t>
            </a:r>
          </a:p>
          <a:p>
            <a:pPr lvl="1"/>
            <a:r>
              <a:rPr lang="en-IN" b="1" dirty="0" smtClean="0">
                <a:solidFill>
                  <a:srgbClr val="7030A0"/>
                </a:solidFill>
              </a:rPr>
              <a:t>data analysis </a:t>
            </a:r>
            <a:r>
              <a:rPr lang="en-IN" b="1" dirty="0" smtClean="0">
                <a:solidFill>
                  <a:srgbClr val="FF33CC"/>
                </a:solidFill>
              </a:rPr>
              <a:t>(tabulation),</a:t>
            </a:r>
            <a:r>
              <a:rPr lang="en-IN" b="1" dirty="0" smtClean="0">
                <a:solidFill>
                  <a:srgbClr val="7030A0"/>
                </a:solidFill>
              </a:rPr>
              <a:t> </a:t>
            </a:r>
          </a:p>
          <a:p>
            <a:pPr lvl="1"/>
            <a:r>
              <a:rPr lang="en-IN" b="1" dirty="0" smtClean="0">
                <a:solidFill>
                  <a:srgbClr val="7030A0"/>
                </a:solidFill>
              </a:rPr>
              <a:t>graphical (diagrammatic) presentation, </a:t>
            </a:r>
          </a:p>
          <a:p>
            <a:pPr lvl="1"/>
            <a:r>
              <a:rPr lang="en-IN" b="1" dirty="0" smtClean="0">
                <a:solidFill>
                  <a:srgbClr val="7030A0"/>
                </a:solidFill>
              </a:rPr>
              <a:t>statistical application using SPSS </a:t>
            </a:r>
            <a:r>
              <a:rPr lang="en-IN" b="1" dirty="0" smtClean="0">
                <a:solidFill>
                  <a:srgbClr val="FF33CC"/>
                </a:solidFill>
              </a:rPr>
              <a:t>(correlation analysis and tests of significance)</a:t>
            </a:r>
            <a:endParaRPr lang="en-US" b="1" dirty="0">
              <a:solidFill>
                <a:srgbClr val="FF33CC"/>
              </a:solidFill>
            </a:endParaRPr>
          </a:p>
        </p:txBody>
      </p:sp>
      <p:sp>
        <p:nvSpPr>
          <p:cNvPr id="4" name="Date Placeholder 3"/>
          <p:cNvSpPr>
            <a:spLocks noGrp="1"/>
          </p:cNvSpPr>
          <p:nvPr>
            <p:ph type="dt" sz="half" idx="10"/>
          </p:nvPr>
        </p:nvSpPr>
        <p:spPr/>
        <p:txBody>
          <a:bodyPr/>
          <a:lstStyle/>
          <a:p>
            <a:pPr>
              <a:defRPr/>
            </a:pPr>
            <a:fld id="{F102E652-995B-4C0A-AF68-57D6A99A6A93}" type="datetime1">
              <a:rPr lang="en-US" smtClean="0"/>
              <a:pPr>
                <a:defRPr/>
              </a:pPr>
              <a:t>2/23/2018</a:t>
            </a:fld>
            <a:endParaRPr lang="en-US"/>
          </a:p>
        </p:txBody>
      </p:sp>
      <p:sp>
        <p:nvSpPr>
          <p:cNvPr id="5" name="Footer Placeholder 4"/>
          <p:cNvSpPr>
            <a:spLocks noGrp="1"/>
          </p:cNvSpPr>
          <p:nvPr>
            <p:ph type="ftr" sz="quarter" idx="11"/>
          </p:nvPr>
        </p:nvSpPr>
        <p:spPr/>
        <p:txBody>
          <a:bodyPr/>
          <a:lstStyle/>
          <a:p>
            <a:pPr>
              <a:defRPr/>
            </a:pPr>
            <a:r>
              <a:rPr lang="en-US" smtClean="0"/>
              <a:t>social work research</a:t>
            </a:r>
            <a:endParaRPr lang="en-US"/>
          </a:p>
        </p:txBody>
      </p:sp>
      <p:sp>
        <p:nvSpPr>
          <p:cNvPr id="6" name="Slide Number Placeholder 5"/>
          <p:cNvSpPr>
            <a:spLocks noGrp="1"/>
          </p:cNvSpPr>
          <p:nvPr>
            <p:ph type="sldNum" sz="quarter" idx="12"/>
          </p:nvPr>
        </p:nvSpPr>
        <p:spPr/>
        <p:txBody>
          <a:bodyPr/>
          <a:lstStyle/>
          <a:p>
            <a:pPr>
              <a:defRPr/>
            </a:pPr>
            <a:fld id="{B5DE079E-EA8D-4864-BB93-904ED0900ACD}" type="slidenum">
              <a:rPr lang="en-US" smtClean="0"/>
              <a:pPr>
                <a:defRPr/>
              </a:pPr>
              <a:t>43</a:t>
            </a:fld>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000" b="1">
                <a:solidFill>
                  <a:schemeClr val="tx2"/>
                </a:solidFill>
              </a:rPr>
              <a:t/>
            </a:r>
            <a:br>
              <a:rPr lang="en-US" sz="4000" b="1">
                <a:solidFill>
                  <a:schemeClr val="tx2"/>
                </a:solidFill>
              </a:rPr>
            </a:br>
            <a:r>
              <a:rPr lang="en-US" sz="4000" b="1">
                <a:solidFill>
                  <a:schemeClr val="tx2"/>
                </a:solidFill>
              </a:rPr>
              <a:t>       </a:t>
            </a:r>
            <a:r>
              <a:rPr lang="en-US" sz="2800" b="1">
                <a:solidFill>
                  <a:srgbClr val="FF0066"/>
                </a:solidFill>
              </a:rPr>
              <a:t>INTRODUCTION TO SPSS</a:t>
            </a:r>
            <a:r>
              <a:rPr lang="en-US" sz="4000" b="1" i="1">
                <a:solidFill>
                  <a:schemeClr val="tx2"/>
                </a:solidFill>
              </a:rPr>
              <a:t> </a:t>
            </a:r>
            <a:br>
              <a:rPr lang="en-US" sz="4000" b="1" i="1">
                <a:solidFill>
                  <a:schemeClr val="tx2"/>
                </a:solidFill>
              </a:rPr>
            </a:br>
            <a:endParaRPr lang="en-US" sz="4000" b="1" i="1">
              <a:solidFill>
                <a:schemeClr val="tx2"/>
              </a:solidFill>
            </a:endParaRPr>
          </a:p>
        </p:txBody>
      </p:sp>
      <p:sp>
        <p:nvSpPr>
          <p:cNvPr id="147459" name="Rectangle 3"/>
          <p:cNvSpPr>
            <a:spLocks noChangeArrowheads="1"/>
          </p:cNvSpPr>
          <p:nvPr/>
        </p:nvSpPr>
        <p:spPr bwMode="auto">
          <a:xfrm>
            <a:off x="457200" y="1828800"/>
            <a:ext cx="8229600" cy="4297363"/>
          </a:xfrm>
          <a:prstGeom prst="rect">
            <a:avLst/>
          </a:prstGeom>
          <a:noFill/>
          <a:ln w="9525">
            <a:noFill/>
            <a:miter lim="800000"/>
            <a:headEnd/>
            <a:tailEnd/>
          </a:ln>
        </p:spPr>
        <p:txBody>
          <a:bodyPr/>
          <a:lstStyle/>
          <a:p>
            <a:pPr marL="342900" indent="-342900">
              <a:lnSpc>
                <a:spcPct val="90000"/>
              </a:lnSpc>
              <a:spcBef>
                <a:spcPct val="20000"/>
              </a:spcBef>
            </a:pPr>
            <a:r>
              <a:rPr lang="en-US" sz="3200" b="1" dirty="0">
                <a:solidFill>
                  <a:srgbClr val="FF33CC"/>
                </a:solidFill>
              </a:rPr>
              <a:t>SPSS- Statistical Package for Social Sciences- provides a powerful statistical analysis and data management system in a graphical environment.</a:t>
            </a:r>
          </a:p>
          <a:p>
            <a:pPr marL="342900" indent="-342900">
              <a:lnSpc>
                <a:spcPct val="90000"/>
              </a:lnSpc>
              <a:spcBef>
                <a:spcPct val="20000"/>
              </a:spcBef>
            </a:pPr>
            <a:endParaRPr lang="en-US" sz="3200" b="1" dirty="0">
              <a:solidFill>
                <a:srgbClr val="FF0066"/>
              </a:solidFill>
            </a:endParaRPr>
          </a:p>
          <a:p>
            <a:pPr marL="342900" indent="-342900">
              <a:lnSpc>
                <a:spcPct val="90000"/>
              </a:lnSpc>
              <a:spcBef>
                <a:spcPct val="20000"/>
              </a:spcBef>
            </a:pPr>
            <a:r>
              <a:rPr lang="en-US" sz="3200" b="1" dirty="0">
                <a:solidFill>
                  <a:srgbClr val="0000FF"/>
                </a:solidFill>
              </a:rPr>
              <a:t>SPSS uses descriptive menus and simple dialog boxes to do most of the work for you.</a:t>
            </a:r>
          </a:p>
          <a:p>
            <a:pPr marL="342900" indent="-342900">
              <a:lnSpc>
                <a:spcPct val="90000"/>
              </a:lnSpc>
              <a:spcBef>
                <a:spcPct val="20000"/>
              </a:spcBef>
            </a:pPr>
            <a:endParaRPr lang="en-US" sz="3200" b="1" dirty="0">
              <a:solidFill>
                <a:srgbClr val="0000FF"/>
              </a:solidFill>
            </a:endParaRPr>
          </a:p>
          <a:p>
            <a:pPr marL="342900" indent="-342900">
              <a:lnSpc>
                <a:spcPct val="90000"/>
              </a:lnSpc>
              <a:spcBef>
                <a:spcPct val="20000"/>
              </a:spcBef>
            </a:pPr>
            <a:endParaRPr lang="en-US" sz="3200" b="1" dirty="0">
              <a:solidFill>
                <a:srgbClr val="FF0066"/>
              </a:solidFill>
            </a:endParaRPr>
          </a:p>
        </p:txBody>
      </p:sp>
      <p:sp>
        <p:nvSpPr>
          <p:cNvPr id="5" name="Date Placeholder 4"/>
          <p:cNvSpPr>
            <a:spLocks noGrp="1"/>
          </p:cNvSpPr>
          <p:nvPr>
            <p:ph type="dt" sz="quarter" idx="10"/>
          </p:nvPr>
        </p:nvSpPr>
        <p:spPr/>
        <p:txBody>
          <a:bodyPr/>
          <a:lstStyle/>
          <a:p>
            <a:pPr>
              <a:defRPr/>
            </a:pPr>
            <a:fld id="{073C59B5-915E-453B-8696-BFC527C4061F}"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8C88C46D-7B8C-48C3-8CFA-5E229998BFFD}" type="slidenum">
              <a:rPr lang="en-US" smtClean="0"/>
              <a:pPr>
                <a:defRPr/>
              </a:pPr>
              <a:t>44</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a:solidFill>
                  <a:srgbClr val="FF0066"/>
                </a:solidFill>
              </a:rPr>
              <a:t>SOME SPECIAL FEATURES</a:t>
            </a:r>
          </a:p>
        </p:txBody>
      </p:sp>
      <p:sp>
        <p:nvSpPr>
          <p:cNvPr id="14848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200" b="1" dirty="0">
                <a:solidFill>
                  <a:srgbClr val="0000FF"/>
                </a:solidFill>
              </a:rPr>
              <a:t>Most user’s friendly Statistical Package.</a:t>
            </a:r>
          </a:p>
          <a:p>
            <a:pPr marL="342900" indent="-342900">
              <a:lnSpc>
                <a:spcPct val="90000"/>
              </a:lnSpc>
              <a:spcBef>
                <a:spcPct val="20000"/>
              </a:spcBef>
              <a:buFontTx/>
              <a:buChar char="•"/>
            </a:pPr>
            <a:r>
              <a:rPr lang="en-US" sz="3200" b="1" dirty="0">
                <a:solidFill>
                  <a:srgbClr val="009900"/>
                </a:solidFill>
              </a:rPr>
              <a:t>Most of the tasks can be accomplished simply by pointing and clicking the mouse.</a:t>
            </a:r>
          </a:p>
          <a:p>
            <a:pPr marL="342900" indent="-342900">
              <a:lnSpc>
                <a:spcPct val="90000"/>
              </a:lnSpc>
              <a:spcBef>
                <a:spcPct val="20000"/>
              </a:spcBef>
              <a:buFontTx/>
              <a:buChar char="•"/>
            </a:pPr>
            <a:r>
              <a:rPr lang="en-US" sz="3200" b="1" dirty="0">
                <a:solidFill>
                  <a:srgbClr val="FF0066"/>
                </a:solidFill>
              </a:rPr>
              <a:t>Most comprehensive package available today.</a:t>
            </a:r>
          </a:p>
          <a:p>
            <a:pPr marL="342900" indent="-342900">
              <a:lnSpc>
                <a:spcPct val="90000"/>
              </a:lnSpc>
              <a:spcBef>
                <a:spcPct val="20000"/>
              </a:spcBef>
              <a:buFontTx/>
              <a:buChar char="•"/>
            </a:pPr>
            <a:r>
              <a:rPr lang="en-US" sz="3200" b="1" dirty="0">
                <a:solidFill>
                  <a:srgbClr val="7030A0"/>
                </a:solidFill>
              </a:rPr>
              <a:t>A to Z of data processing and statistical analysis.</a:t>
            </a:r>
          </a:p>
        </p:txBody>
      </p:sp>
      <p:sp>
        <p:nvSpPr>
          <p:cNvPr id="4" name="Date Placeholder 3"/>
          <p:cNvSpPr>
            <a:spLocks noGrp="1"/>
          </p:cNvSpPr>
          <p:nvPr>
            <p:ph type="dt" sz="quarter" idx="10"/>
          </p:nvPr>
        </p:nvSpPr>
        <p:spPr/>
        <p:txBody>
          <a:bodyPr/>
          <a:lstStyle/>
          <a:p>
            <a:pPr>
              <a:defRPr/>
            </a:pPr>
            <a:fld id="{E12AA2BD-AD60-4CFD-8DE2-CF0D2063BF47}"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BF61252C-CFB4-46EF-9935-2F70BEA72F25}" type="slidenum">
              <a:rPr lang="en-US" smtClean="0"/>
              <a:pPr>
                <a:defRPr/>
              </a:pPr>
              <a:t>45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r>
              <a:rPr lang="en-US" sz="4000" smtClean="0">
                <a:solidFill>
                  <a:srgbClr val="FF0066"/>
                </a:solidFill>
              </a:rPr>
              <a:t/>
            </a:r>
            <a:br>
              <a:rPr lang="en-US" sz="4000" smtClean="0">
                <a:solidFill>
                  <a:srgbClr val="FF0066"/>
                </a:solidFill>
              </a:rPr>
            </a:br>
            <a:endParaRPr lang="en-US" sz="4000" smtClean="0">
              <a:solidFill>
                <a:srgbClr val="FF0066"/>
              </a:solidFill>
            </a:endParaRPr>
          </a:p>
        </p:txBody>
      </p:sp>
      <p:sp>
        <p:nvSpPr>
          <p:cNvPr id="149507" name="Rectangle 3"/>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b="1" dirty="0">
                <a:solidFill>
                  <a:srgbClr val="FF33CC"/>
                </a:solidFill>
              </a:rPr>
              <a:t>Starting the SPSS </a:t>
            </a:r>
            <a:r>
              <a:rPr lang="en-US" sz="4400" dirty="0">
                <a:solidFill>
                  <a:srgbClr val="FF33CC"/>
                </a:solidFill>
              </a:rPr>
              <a:t> </a:t>
            </a:r>
          </a:p>
        </p:txBody>
      </p:sp>
      <p:sp>
        <p:nvSpPr>
          <p:cNvPr id="149508" name="Rectangle 4"/>
          <p:cNvSpPr>
            <a:spLocks noChangeArrowheads="1"/>
          </p:cNvSpPr>
          <p:nvPr/>
        </p:nvSpPr>
        <p:spPr bwMode="auto">
          <a:xfrm>
            <a:off x="457200" y="1600200"/>
            <a:ext cx="4038600" cy="4525963"/>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400" b="1" dirty="0">
                <a:solidFill>
                  <a:srgbClr val="C00000"/>
                </a:solidFill>
              </a:rPr>
              <a:t>Click the Start button and  select </a:t>
            </a:r>
            <a:r>
              <a:rPr lang="en-US" sz="2400" b="1" dirty="0" smtClean="0">
                <a:solidFill>
                  <a:srgbClr val="C00000"/>
                </a:solidFill>
              </a:rPr>
              <a:t>‘</a:t>
            </a:r>
            <a:r>
              <a:rPr lang="en-US" sz="2400" b="1" i="1" dirty="0" smtClean="0">
                <a:solidFill>
                  <a:srgbClr val="C00000"/>
                </a:solidFill>
              </a:rPr>
              <a:t>SPSS</a:t>
            </a:r>
            <a:r>
              <a:rPr lang="en-US" sz="2400" b="1" dirty="0" smtClean="0">
                <a:solidFill>
                  <a:srgbClr val="C00000"/>
                </a:solidFill>
              </a:rPr>
              <a:t>’ from  </a:t>
            </a:r>
            <a:r>
              <a:rPr lang="en-US" sz="2400" b="1" dirty="0">
                <a:solidFill>
                  <a:srgbClr val="C00000"/>
                </a:solidFill>
              </a:rPr>
              <a:t>program menu or double click the icon of </a:t>
            </a:r>
            <a:r>
              <a:rPr lang="en-US" sz="2400" b="1" i="1" dirty="0" smtClean="0">
                <a:solidFill>
                  <a:srgbClr val="C00000"/>
                </a:solidFill>
              </a:rPr>
              <a:t>SPSS</a:t>
            </a:r>
            <a:r>
              <a:rPr lang="en-US" sz="2400" b="1" dirty="0" smtClean="0">
                <a:solidFill>
                  <a:srgbClr val="C00000"/>
                </a:solidFill>
              </a:rPr>
              <a:t> </a:t>
            </a:r>
            <a:r>
              <a:rPr lang="en-US" sz="2400" b="1" dirty="0">
                <a:solidFill>
                  <a:srgbClr val="C00000"/>
                </a:solidFill>
              </a:rPr>
              <a:t>When you start a SPSS session, the Data Editor opens automatically. </a:t>
            </a:r>
          </a:p>
          <a:p>
            <a:pPr marL="342900" indent="-342900">
              <a:lnSpc>
                <a:spcPct val="90000"/>
              </a:lnSpc>
              <a:spcBef>
                <a:spcPct val="20000"/>
              </a:spcBef>
              <a:buFontTx/>
              <a:buChar char="•"/>
            </a:pPr>
            <a:r>
              <a:rPr lang="en-US" sz="2400" b="1" dirty="0">
                <a:solidFill>
                  <a:schemeClr val="accent2"/>
                </a:solidFill>
              </a:rPr>
              <a:t>The Data Editor provides a spreadsheet for entering and editing data and creating data files. </a:t>
            </a:r>
            <a:endParaRPr lang="en-US" sz="2400" b="1" dirty="0"/>
          </a:p>
        </p:txBody>
      </p:sp>
      <p:pic>
        <p:nvPicPr>
          <p:cNvPr id="149509" name="Picture 5"/>
          <p:cNvPicPr>
            <a:picLocks noChangeAspect="1" noChangeArrowheads="1"/>
          </p:cNvPicPr>
          <p:nvPr/>
        </p:nvPicPr>
        <p:blipFill>
          <a:blip r:embed="rId2"/>
          <a:srcRect/>
          <a:stretch>
            <a:fillRect/>
          </a:stretch>
        </p:blipFill>
        <p:spPr bwMode="auto">
          <a:xfrm>
            <a:off x="4648200" y="2347913"/>
            <a:ext cx="4038600" cy="3028950"/>
          </a:xfrm>
          <a:prstGeom prst="rect">
            <a:avLst/>
          </a:prstGeom>
          <a:noFill/>
          <a:ln w="9525">
            <a:noFill/>
            <a:miter lim="800000"/>
            <a:headEnd/>
            <a:tailEnd/>
          </a:ln>
        </p:spPr>
      </p:pic>
      <p:pic>
        <p:nvPicPr>
          <p:cNvPr id="149510" name="Picture 6"/>
          <p:cNvPicPr>
            <a:picLocks noChangeAspect="1" noChangeArrowheads="1"/>
          </p:cNvPicPr>
          <p:nvPr/>
        </p:nvPicPr>
        <p:blipFill>
          <a:blip r:embed="rId3"/>
          <a:srcRect/>
          <a:stretch>
            <a:fillRect/>
          </a:stretch>
        </p:blipFill>
        <p:spPr bwMode="auto">
          <a:xfrm>
            <a:off x="5638800" y="1219200"/>
            <a:ext cx="2005012" cy="866775"/>
          </a:xfrm>
          <a:prstGeom prst="rect">
            <a:avLst/>
          </a:prstGeom>
          <a:noFill/>
          <a:ln w="9525">
            <a:noFill/>
            <a:miter lim="800000"/>
            <a:headEnd/>
            <a:tailEnd/>
          </a:ln>
        </p:spPr>
      </p:pic>
      <p:sp>
        <p:nvSpPr>
          <p:cNvPr id="7" name="Date Placeholder 6"/>
          <p:cNvSpPr>
            <a:spLocks noGrp="1"/>
          </p:cNvSpPr>
          <p:nvPr>
            <p:ph type="dt" sz="quarter" idx="10"/>
          </p:nvPr>
        </p:nvSpPr>
        <p:spPr/>
        <p:txBody>
          <a:bodyPr/>
          <a:lstStyle/>
          <a:p>
            <a:pPr>
              <a:defRPr/>
            </a:pPr>
            <a:fld id="{09C4DA51-9832-4BD1-820C-5E290B3C3C58}" type="datetime1">
              <a:rPr lang="en-US"/>
              <a:pPr>
                <a:defRPr/>
              </a:pPr>
              <a:t>2/23/2018</a:t>
            </a:fld>
            <a:endParaRPr lang="en-US"/>
          </a:p>
        </p:txBody>
      </p:sp>
      <p:sp>
        <p:nvSpPr>
          <p:cNvPr id="8" name="Slide Number Placeholder 7"/>
          <p:cNvSpPr>
            <a:spLocks noGrp="1"/>
          </p:cNvSpPr>
          <p:nvPr>
            <p:ph type="sldNum" sz="quarter" idx="12"/>
          </p:nvPr>
        </p:nvSpPr>
        <p:spPr/>
        <p:txBody>
          <a:bodyPr/>
          <a:lstStyle/>
          <a:p>
            <a:pPr>
              <a:defRPr/>
            </a:pPr>
            <a:fld id="{78154AB6-FF5A-4FED-A252-D34AE5869DB8}" type="slidenum">
              <a:rPr lang="en-US" smtClean="0"/>
              <a:pPr>
                <a:defRPr/>
              </a:pPr>
              <a:t>46</a:t>
            </a:fld>
            <a:endParaRPr lang="en-US"/>
          </a:p>
        </p:txBody>
      </p:sp>
      <p:sp>
        <p:nvSpPr>
          <p:cNvPr id="9" name="Footer Placeholder 8"/>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a:solidFill>
                  <a:srgbClr val="FF0066"/>
                </a:solidFill>
              </a:rPr>
              <a:t>BASIC STEPS IN SPSS</a:t>
            </a:r>
          </a:p>
        </p:txBody>
      </p:sp>
      <p:sp>
        <p:nvSpPr>
          <p:cNvPr id="15053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2800" b="1" dirty="0">
                <a:solidFill>
                  <a:srgbClr val="0070C0"/>
                </a:solidFill>
              </a:rPr>
              <a:t>Step     I :  Define your data.</a:t>
            </a:r>
            <a:endParaRPr lang="en-US" sz="2800" dirty="0">
              <a:solidFill>
                <a:srgbClr val="0070C0"/>
              </a:solidFill>
            </a:endParaRPr>
          </a:p>
          <a:p>
            <a:pPr marL="342900" indent="-342900">
              <a:spcBef>
                <a:spcPct val="20000"/>
              </a:spcBef>
              <a:buFontTx/>
              <a:buChar char="•"/>
            </a:pPr>
            <a:r>
              <a:rPr lang="en-US" sz="2800" b="1" dirty="0">
                <a:solidFill>
                  <a:srgbClr val="C00000"/>
                </a:solidFill>
              </a:rPr>
              <a:t>Step    II : Get your data entered into 		            SPSS Data Editor</a:t>
            </a:r>
            <a:r>
              <a:rPr lang="en-US" sz="2800" dirty="0">
                <a:solidFill>
                  <a:srgbClr val="C00000"/>
                </a:solidFill>
              </a:rPr>
              <a:t>. </a:t>
            </a:r>
            <a:endParaRPr lang="en-US" sz="2800" b="1" dirty="0">
              <a:solidFill>
                <a:srgbClr val="C00000"/>
              </a:solidFill>
            </a:endParaRPr>
          </a:p>
          <a:p>
            <a:pPr marL="342900" indent="-342900">
              <a:spcBef>
                <a:spcPct val="20000"/>
              </a:spcBef>
              <a:buFontTx/>
              <a:buChar char="•"/>
            </a:pPr>
            <a:r>
              <a:rPr lang="en-US" sz="2800" b="1" dirty="0">
                <a:solidFill>
                  <a:srgbClr val="7030A0"/>
                </a:solidFill>
              </a:rPr>
              <a:t>Step   III : Select the variables for the 		            analysis.</a:t>
            </a:r>
          </a:p>
          <a:p>
            <a:pPr marL="342900" indent="-342900">
              <a:spcBef>
                <a:spcPct val="20000"/>
              </a:spcBef>
              <a:buFontTx/>
              <a:buChar char="•"/>
            </a:pPr>
            <a:r>
              <a:rPr lang="en-US" sz="2800" b="1" dirty="0">
                <a:solidFill>
                  <a:schemeClr val="accent2"/>
                </a:solidFill>
              </a:rPr>
              <a:t>Step   IV : Select a procedure from the 		             menus to calculate Statistics.</a:t>
            </a:r>
          </a:p>
          <a:p>
            <a:pPr marL="342900" indent="-342900">
              <a:spcBef>
                <a:spcPct val="20000"/>
              </a:spcBef>
              <a:buFontTx/>
              <a:buChar char="•"/>
            </a:pPr>
            <a:r>
              <a:rPr lang="en-US" sz="2800" b="1" dirty="0">
                <a:solidFill>
                  <a:srgbClr val="0070C0"/>
                </a:solidFill>
              </a:rPr>
              <a:t>Step    V :  Run the procedure and look at the 		     results.</a:t>
            </a:r>
            <a:r>
              <a:rPr lang="en-US" sz="2800" dirty="0">
                <a:solidFill>
                  <a:srgbClr val="0070C0"/>
                </a:solidFill>
              </a:rPr>
              <a:t> </a:t>
            </a:r>
          </a:p>
        </p:txBody>
      </p:sp>
      <p:sp>
        <p:nvSpPr>
          <p:cNvPr id="4" name="Date Placeholder 3"/>
          <p:cNvSpPr>
            <a:spLocks noGrp="1"/>
          </p:cNvSpPr>
          <p:nvPr>
            <p:ph type="dt" sz="quarter" idx="10"/>
          </p:nvPr>
        </p:nvSpPr>
        <p:spPr/>
        <p:txBody>
          <a:bodyPr/>
          <a:lstStyle/>
          <a:p>
            <a:pPr>
              <a:defRPr/>
            </a:pPr>
            <a:fld id="{043ACCA4-1F35-4416-99DF-1B8D29FC0D1B}"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7CBF32DF-0934-4965-B97E-FA77CFE69A83}" type="slidenum">
              <a:rPr lang="en-US" smtClean="0"/>
              <a:pPr>
                <a:defRPr/>
              </a:pPr>
              <a:t>47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000">
                <a:solidFill>
                  <a:schemeClr val="accent2"/>
                </a:solidFill>
              </a:rPr>
              <a:t>GETTING HELP</a:t>
            </a:r>
          </a:p>
        </p:txBody>
      </p:sp>
      <p:sp>
        <p:nvSpPr>
          <p:cNvPr id="151555" name="Rectangle 3"/>
          <p:cNvSpPr>
            <a:spLocks noChangeArrowheads="1"/>
          </p:cNvSpPr>
          <p:nvPr/>
        </p:nvSpPr>
        <p:spPr bwMode="auto">
          <a:xfrm>
            <a:off x="457200" y="1600200"/>
            <a:ext cx="8229600" cy="5257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200">
                <a:solidFill>
                  <a:srgbClr val="FF0066"/>
                </a:solidFill>
              </a:rPr>
              <a:t>Every SPSS window has a HELP menu on the menu bar.</a:t>
            </a:r>
          </a:p>
          <a:p>
            <a:pPr marL="342900" indent="-342900">
              <a:lnSpc>
                <a:spcPct val="90000"/>
              </a:lnSpc>
              <a:spcBef>
                <a:spcPct val="20000"/>
              </a:spcBef>
              <a:buFontTx/>
              <a:buChar char="•"/>
            </a:pPr>
            <a:r>
              <a:rPr lang="en-US" sz="3200">
                <a:solidFill>
                  <a:srgbClr val="0070C0"/>
                </a:solidFill>
              </a:rPr>
              <a:t>To Use the SPSS Help Table of Contents</a:t>
            </a:r>
          </a:p>
          <a:p>
            <a:pPr marL="342900" indent="-342900">
              <a:lnSpc>
                <a:spcPct val="90000"/>
              </a:lnSpc>
              <a:spcBef>
                <a:spcPct val="20000"/>
              </a:spcBef>
            </a:pPr>
            <a:r>
              <a:rPr lang="en-US" sz="3200">
                <a:solidFill>
                  <a:srgbClr val="0070C0"/>
                </a:solidFill>
              </a:rPr>
              <a:t>	From the menu bar in SPSS window choose :</a:t>
            </a:r>
          </a:p>
          <a:p>
            <a:pPr marL="342900" indent="-342900">
              <a:lnSpc>
                <a:spcPct val="90000"/>
              </a:lnSpc>
              <a:spcBef>
                <a:spcPct val="20000"/>
              </a:spcBef>
            </a:pPr>
            <a:r>
              <a:rPr lang="en-US" sz="3200"/>
              <a:t>		</a:t>
            </a:r>
            <a:r>
              <a:rPr lang="en-US" sz="3200">
                <a:solidFill>
                  <a:srgbClr val="FF0066"/>
                </a:solidFill>
              </a:rPr>
              <a:t>Help</a:t>
            </a:r>
          </a:p>
          <a:p>
            <a:pPr marL="342900" indent="-342900">
              <a:lnSpc>
                <a:spcPct val="90000"/>
              </a:lnSpc>
              <a:spcBef>
                <a:spcPct val="20000"/>
              </a:spcBef>
            </a:pPr>
            <a:r>
              <a:rPr lang="en-US" sz="3200">
                <a:solidFill>
                  <a:srgbClr val="FF0066"/>
                </a:solidFill>
              </a:rPr>
              <a:t>		    Topics</a:t>
            </a:r>
          </a:p>
          <a:p>
            <a:pPr marL="342900" indent="-342900">
              <a:lnSpc>
                <a:spcPct val="90000"/>
              </a:lnSpc>
              <a:spcBef>
                <a:spcPct val="20000"/>
              </a:spcBef>
            </a:pPr>
            <a:r>
              <a:rPr lang="en-US" sz="3200"/>
              <a:t>	</a:t>
            </a:r>
            <a:r>
              <a:rPr lang="en-US" sz="3200">
                <a:solidFill>
                  <a:schemeClr val="accent2"/>
                </a:solidFill>
              </a:rPr>
              <a:t>Click the Content tab</a:t>
            </a:r>
          </a:p>
          <a:p>
            <a:pPr marL="342900" indent="-342900">
              <a:lnSpc>
                <a:spcPct val="90000"/>
              </a:lnSpc>
              <a:spcBef>
                <a:spcPct val="20000"/>
              </a:spcBef>
            </a:pPr>
            <a:r>
              <a:rPr lang="en-US" sz="3200"/>
              <a:t>	</a:t>
            </a:r>
            <a:r>
              <a:rPr lang="en-US" sz="3200">
                <a:solidFill>
                  <a:srgbClr val="009900"/>
                </a:solidFill>
              </a:rPr>
              <a:t>Double click on items with a book icon to expand 	or collapse the contents</a:t>
            </a:r>
          </a:p>
        </p:txBody>
      </p:sp>
      <p:sp>
        <p:nvSpPr>
          <p:cNvPr id="4" name="Date Placeholder 3"/>
          <p:cNvSpPr>
            <a:spLocks noGrp="1"/>
          </p:cNvSpPr>
          <p:nvPr>
            <p:ph type="dt" sz="quarter" idx="10"/>
          </p:nvPr>
        </p:nvSpPr>
        <p:spPr/>
        <p:txBody>
          <a:bodyPr/>
          <a:lstStyle/>
          <a:p>
            <a:pPr>
              <a:defRPr/>
            </a:pPr>
            <a:fld id="{E4C293CA-DA6E-4A29-9717-D9417ECA074D}"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EE4C3568-7AD4-4789-BF2B-9D0D39C61D9B}" type="slidenum">
              <a:rPr lang="en-US" smtClean="0"/>
              <a:pPr>
                <a:defRPr/>
              </a:pPr>
              <a:t>48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000">
                <a:solidFill>
                  <a:srgbClr val="009900"/>
                </a:solidFill>
              </a:rPr>
              <a:t>TO GET HELP FOR DIALOG BOX</a:t>
            </a:r>
          </a:p>
        </p:txBody>
      </p:sp>
      <p:sp>
        <p:nvSpPr>
          <p:cNvPr id="15257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0000FF"/>
                </a:solidFill>
              </a:rPr>
              <a:t>Click the right mouse button on the dialog box control you want to know about.</a:t>
            </a:r>
          </a:p>
          <a:p>
            <a:pPr marL="342900" indent="-342900">
              <a:spcBef>
                <a:spcPct val="20000"/>
              </a:spcBef>
              <a:buFontTx/>
              <a:buChar char="•"/>
            </a:pPr>
            <a:r>
              <a:rPr lang="en-US" sz="3200">
                <a:solidFill>
                  <a:srgbClr val="FF0066"/>
                </a:solidFill>
              </a:rPr>
              <a:t>Choose </a:t>
            </a:r>
            <a:r>
              <a:rPr lang="en-US" sz="3200" i="1">
                <a:solidFill>
                  <a:srgbClr val="FF0066"/>
                </a:solidFill>
              </a:rPr>
              <a:t>What’s This ? From the pop-up menu.</a:t>
            </a:r>
          </a:p>
          <a:p>
            <a:pPr marL="342900" indent="-342900">
              <a:spcBef>
                <a:spcPct val="20000"/>
              </a:spcBef>
              <a:buFontTx/>
              <a:buChar char="•"/>
            </a:pPr>
            <a:r>
              <a:rPr lang="en-US" sz="3200">
                <a:solidFill>
                  <a:srgbClr val="009900"/>
                </a:solidFill>
              </a:rPr>
              <a:t>A description of the control and how to use it is displayed.</a:t>
            </a:r>
          </a:p>
        </p:txBody>
      </p:sp>
      <p:sp>
        <p:nvSpPr>
          <p:cNvPr id="4" name="Date Placeholder 3"/>
          <p:cNvSpPr>
            <a:spLocks noGrp="1"/>
          </p:cNvSpPr>
          <p:nvPr>
            <p:ph type="dt" sz="quarter" idx="10"/>
          </p:nvPr>
        </p:nvSpPr>
        <p:spPr/>
        <p:txBody>
          <a:bodyPr/>
          <a:lstStyle/>
          <a:p>
            <a:pPr>
              <a:defRPr/>
            </a:pPr>
            <a:fld id="{5BF8989B-857D-4036-AA35-11023D88CF6B}"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DBE97ECB-BC9F-42FB-BAA6-E6B1961447F3}" type="slidenum">
              <a:rPr lang="en-US" smtClean="0"/>
              <a:pPr>
                <a:defRPr/>
              </a:pPr>
              <a:t>49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09600"/>
            <a:ext cx="9144000" cy="914400"/>
          </a:xfrm>
          <a:prstGeom prst="rect">
            <a:avLst/>
          </a:prstGeom>
          <a:noFill/>
          <a:ln w="9525">
            <a:noFill/>
            <a:miter lim="800000"/>
            <a:headEnd/>
            <a:tailEnd/>
          </a:ln>
        </p:spPr>
        <p:txBody>
          <a:bodyPr anchor="ctr"/>
          <a:lstStyle/>
          <a:p>
            <a:pPr marL="457200" indent="-457200" algn="ctr">
              <a:lnSpc>
                <a:spcPct val="90000"/>
              </a:lnSpc>
              <a:spcBef>
                <a:spcPct val="20000"/>
              </a:spcBef>
            </a:pPr>
            <a:r>
              <a:rPr lang="en-IN" sz="3200" b="1" dirty="0" smtClean="0">
                <a:solidFill>
                  <a:srgbClr val="FF33CC"/>
                </a:solidFill>
              </a:rPr>
              <a:t>Tools for data collection</a:t>
            </a:r>
          </a:p>
        </p:txBody>
      </p:sp>
      <p:sp>
        <p:nvSpPr>
          <p:cNvPr id="9219" name="Rectangle 3"/>
          <p:cNvSpPr>
            <a:spLocks noChangeArrowheads="1"/>
          </p:cNvSpPr>
          <p:nvPr/>
        </p:nvSpPr>
        <p:spPr bwMode="auto">
          <a:xfrm>
            <a:off x="609600" y="1447800"/>
            <a:ext cx="8229600" cy="4572000"/>
          </a:xfrm>
          <a:prstGeom prst="rect">
            <a:avLst/>
          </a:prstGeom>
          <a:noFill/>
          <a:ln w="9525">
            <a:noFill/>
            <a:miter lim="800000"/>
            <a:headEnd/>
            <a:tailEnd/>
          </a:ln>
        </p:spPr>
        <p:txBody>
          <a:bodyPr/>
          <a:lstStyle/>
          <a:p>
            <a:pPr marL="914400" lvl="1" indent="-457200">
              <a:spcBef>
                <a:spcPts val="1200"/>
              </a:spcBef>
            </a:pPr>
            <a:r>
              <a:rPr lang="en-IN" sz="3200" b="1" dirty="0" smtClean="0">
                <a:solidFill>
                  <a:srgbClr val="00B0F0"/>
                </a:solidFill>
              </a:rPr>
              <a:t>Secondary</a:t>
            </a:r>
            <a:r>
              <a:rPr lang="en-IN" sz="3200" b="1" dirty="0" smtClean="0">
                <a:solidFill>
                  <a:srgbClr val="0070C0"/>
                </a:solidFill>
              </a:rPr>
              <a:t> </a:t>
            </a:r>
            <a:r>
              <a:rPr lang="en-IN" sz="3200" b="1" dirty="0" smtClean="0">
                <a:solidFill>
                  <a:srgbClr val="00B0F0"/>
                </a:solidFill>
              </a:rPr>
              <a:t>Tools for collection of secondary data (content analysis)</a:t>
            </a:r>
          </a:p>
          <a:p>
            <a:pPr marL="1371600" lvl="2" indent="-457200">
              <a:spcBef>
                <a:spcPts val="1200"/>
              </a:spcBef>
              <a:buFont typeface="Arial" pitchFamily="34" charset="0"/>
              <a:buChar char="•"/>
            </a:pPr>
            <a:r>
              <a:rPr lang="en-IN" sz="3200" b="1" dirty="0" smtClean="0">
                <a:solidFill>
                  <a:srgbClr val="0070C0"/>
                </a:solidFill>
              </a:rPr>
              <a:t>Periodical review</a:t>
            </a:r>
          </a:p>
          <a:p>
            <a:pPr marL="1371600" lvl="2" indent="-457200">
              <a:spcBef>
                <a:spcPts val="1200"/>
              </a:spcBef>
              <a:buFont typeface="Arial" pitchFamily="34" charset="0"/>
              <a:buChar char="•"/>
            </a:pPr>
            <a:r>
              <a:rPr lang="en-IN" sz="3200" b="1" dirty="0" smtClean="0">
                <a:solidFill>
                  <a:srgbClr val="0070C0"/>
                </a:solidFill>
              </a:rPr>
              <a:t>Official records and reports</a:t>
            </a:r>
          </a:p>
          <a:p>
            <a:pPr marL="1371600" lvl="2" indent="-457200">
              <a:spcBef>
                <a:spcPts val="1200"/>
              </a:spcBef>
              <a:buFont typeface="Arial" pitchFamily="34" charset="0"/>
              <a:buChar char="•"/>
            </a:pPr>
            <a:r>
              <a:rPr lang="en-IN" sz="3200" b="1" dirty="0" smtClean="0">
                <a:solidFill>
                  <a:srgbClr val="0070C0"/>
                </a:solidFill>
              </a:rPr>
              <a:t>Literature (research) reviews</a:t>
            </a:r>
          </a:p>
          <a:p>
            <a:pPr marL="1371600" lvl="2" indent="-457200">
              <a:spcBef>
                <a:spcPts val="1200"/>
              </a:spcBef>
              <a:buFont typeface="Arial" pitchFamily="34" charset="0"/>
              <a:buChar char="•"/>
            </a:pPr>
            <a:r>
              <a:rPr lang="en-IN" sz="3200" b="1" dirty="0" smtClean="0">
                <a:solidFill>
                  <a:srgbClr val="0070C0"/>
                </a:solidFill>
              </a:rPr>
              <a:t>Web resources</a:t>
            </a:r>
          </a:p>
          <a:p>
            <a:pPr marL="1371600" lvl="2" indent="-457200">
              <a:spcBef>
                <a:spcPts val="1200"/>
              </a:spcBef>
              <a:buFont typeface="Arial" pitchFamily="34" charset="0"/>
              <a:buChar char="•"/>
            </a:pPr>
            <a:r>
              <a:rPr lang="en-IN" sz="3200" b="1" dirty="0" smtClean="0">
                <a:solidFill>
                  <a:srgbClr val="0070C0"/>
                </a:solidFill>
              </a:rPr>
              <a:t>Books &amp; journal reviews</a:t>
            </a:r>
          </a:p>
          <a:p>
            <a:pPr marL="1371600" lvl="2" indent="-457200">
              <a:spcBef>
                <a:spcPts val="1200"/>
              </a:spcBef>
              <a:buFont typeface="Arial" pitchFamily="34" charset="0"/>
              <a:buChar char="•"/>
            </a:pPr>
            <a:endParaRPr lang="en-IN"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E97A1A75-514D-4FAD-8CD1-ACDAE7C8B745}" type="datetime9">
              <a:rPr lang="en-US" smtClean="0"/>
              <a:pPr>
                <a:defRPr/>
              </a:pPr>
              <a:t>2/23/2018 11:12:21 AM</a:t>
            </a:fld>
            <a:endParaRPr lang="en-US"/>
          </a:p>
        </p:txBody>
      </p:sp>
      <p:sp>
        <p:nvSpPr>
          <p:cNvPr id="5" name="Slide Number Placeholder 4"/>
          <p:cNvSpPr>
            <a:spLocks noGrp="1"/>
          </p:cNvSpPr>
          <p:nvPr>
            <p:ph type="sldNum" sz="quarter" idx="12"/>
          </p:nvPr>
        </p:nvSpPr>
        <p:spPr/>
        <p:txBody>
          <a:bodyPr/>
          <a:lstStyle/>
          <a:p>
            <a:pPr>
              <a:defRPr/>
            </a:pPr>
            <a:fld id="{7EE36F66-1D46-44FC-BFB4-E1B60C3AE7D2}"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a:solidFill>
                  <a:srgbClr val="FF0066"/>
                </a:solidFill>
              </a:rPr>
              <a:t>Finding Out More about SPSS</a:t>
            </a:r>
          </a:p>
        </p:txBody>
      </p:sp>
      <p:sp>
        <p:nvSpPr>
          <p:cNvPr id="15360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0000FF"/>
                </a:solidFill>
              </a:rPr>
              <a:t>For a comprehensive overview of SPSS basics see the online TUTORIAL.</a:t>
            </a:r>
          </a:p>
          <a:p>
            <a:pPr marL="342900" indent="-342900">
              <a:spcBef>
                <a:spcPct val="20000"/>
              </a:spcBef>
            </a:pPr>
            <a:endParaRPr lang="en-US" sz="3200">
              <a:solidFill>
                <a:srgbClr val="0000FF"/>
              </a:solidFill>
            </a:endParaRPr>
          </a:p>
          <a:p>
            <a:pPr marL="342900" indent="-342900">
              <a:spcBef>
                <a:spcPct val="20000"/>
              </a:spcBef>
              <a:buFontTx/>
              <a:buChar char="•"/>
            </a:pPr>
            <a:r>
              <a:rPr lang="en-US" sz="3200">
                <a:solidFill>
                  <a:srgbClr val="0070C0"/>
                </a:solidFill>
              </a:rPr>
              <a:t>From SPSS menu bar choose :</a:t>
            </a:r>
          </a:p>
          <a:p>
            <a:pPr marL="342900" indent="-342900">
              <a:spcBef>
                <a:spcPct val="20000"/>
              </a:spcBef>
            </a:pPr>
            <a:r>
              <a:rPr lang="en-US" sz="3200"/>
              <a:t>	</a:t>
            </a:r>
            <a:r>
              <a:rPr lang="en-US" sz="3200">
                <a:solidFill>
                  <a:srgbClr val="FF0066"/>
                </a:solidFill>
              </a:rPr>
              <a:t>Help</a:t>
            </a:r>
          </a:p>
          <a:p>
            <a:pPr marL="342900" indent="-342900">
              <a:spcBef>
                <a:spcPct val="20000"/>
              </a:spcBef>
            </a:pPr>
            <a:r>
              <a:rPr lang="en-US" sz="3200"/>
              <a:t>	   </a:t>
            </a:r>
            <a:r>
              <a:rPr lang="en-US" sz="3200">
                <a:solidFill>
                  <a:srgbClr val="0000FF"/>
                </a:solidFill>
              </a:rPr>
              <a:t>Tutorial</a:t>
            </a:r>
            <a:r>
              <a:rPr lang="en-US" sz="3200"/>
              <a:t> </a:t>
            </a:r>
          </a:p>
        </p:txBody>
      </p:sp>
      <p:sp>
        <p:nvSpPr>
          <p:cNvPr id="4" name="Date Placeholder 3"/>
          <p:cNvSpPr>
            <a:spLocks noGrp="1"/>
          </p:cNvSpPr>
          <p:nvPr>
            <p:ph type="dt" sz="quarter" idx="10"/>
          </p:nvPr>
        </p:nvSpPr>
        <p:spPr/>
        <p:txBody>
          <a:bodyPr/>
          <a:lstStyle/>
          <a:p>
            <a:pPr>
              <a:defRPr/>
            </a:pPr>
            <a:fld id="{CB552E25-BACD-4B14-9C14-78C3289BC902}"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C02E08D1-8EEA-4187-A2E6-20E25D51CA99}" type="slidenum">
              <a:rPr lang="en-US" smtClean="0"/>
              <a:pPr>
                <a:defRPr/>
              </a:pPr>
              <a:t>50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solidFill>
                  <a:srgbClr val="009900"/>
                </a:solidFill>
              </a:rPr>
              <a:t>STATISTICS COACH</a:t>
            </a:r>
          </a:p>
        </p:txBody>
      </p:sp>
      <p:sp>
        <p:nvSpPr>
          <p:cNvPr id="154627" name="Rectangle 3"/>
          <p:cNvSpPr>
            <a:spLocks noChangeArrowheads="1"/>
          </p:cNvSpPr>
          <p:nvPr/>
        </p:nvSpPr>
        <p:spPr bwMode="auto">
          <a:xfrm>
            <a:off x="0" y="1371600"/>
            <a:ext cx="9144000" cy="5486400"/>
          </a:xfrm>
          <a:prstGeom prst="rect">
            <a:avLst/>
          </a:prstGeom>
          <a:noFill/>
          <a:ln w="9525">
            <a:noFill/>
            <a:miter lim="800000"/>
            <a:headEnd/>
            <a:tailEnd/>
          </a:ln>
        </p:spPr>
        <p:txBody>
          <a:bodyPr/>
          <a:lstStyle/>
          <a:p>
            <a:pPr marL="342900" indent="-342900">
              <a:spcBef>
                <a:spcPct val="20000"/>
              </a:spcBef>
              <a:buFontTx/>
              <a:buChar char="•"/>
            </a:pPr>
            <a:r>
              <a:rPr lang="en-US" sz="2800">
                <a:solidFill>
                  <a:srgbClr val="0000FF"/>
                </a:solidFill>
              </a:rPr>
              <a:t>If you are unfamiliar with SPSS or with Statistical procedures available in SPSS , the STATISTICS COACH can help you get started by prompting you with simple questions , non-technical language , and visual examples that help you select the basic statistical feature that are best suited to your data.</a:t>
            </a:r>
          </a:p>
          <a:p>
            <a:pPr marL="342900" indent="-342900">
              <a:spcBef>
                <a:spcPct val="20000"/>
              </a:spcBef>
              <a:buFontTx/>
              <a:buChar char="•"/>
            </a:pPr>
            <a:endParaRPr lang="en-US" sz="2800">
              <a:solidFill>
                <a:srgbClr val="0000FF"/>
              </a:solidFill>
            </a:endParaRPr>
          </a:p>
          <a:p>
            <a:pPr marL="342900" indent="-342900">
              <a:spcBef>
                <a:spcPct val="20000"/>
              </a:spcBef>
              <a:buFontTx/>
              <a:buChar char="•"/>
            </a:pPr>
            <a:r>
              <a:rPr lang="en-US" sz="2800">
                <a:solidFill>
                  <a:srgbClr val="FF0066"/>
                </a:solidFill>
              </a:rPr>
              <a:t>To use the Statistics Coach from the menu choose :</a:t>
            </a:r>
          </a:p>
          <a:p>
            <a:pPr marL="342900" indent="-342900">
              <a:spcBef>
                <a:spcPct val="20000"/>
              </a:spcBef>
            </a:pPr>
            <a:r>
              <a:rPr lang="en-US" sz="2800"/>
              <a:t>		</a:t>
            </a:r>
            <a:r>
              <a:rPr lang="en-US" sz="2800">
                <a:solidFill>
                  <a:srgbClr val="009900"/>
                </a:solidFill>
              </a:rPr>
              <a:t>Help</a:t>
            </a:r>
          </a:p>
          <a:p>
            <a:pPr marL="342900" indent="-342900">
              <a:spcBef>
                <a:spcPct val="20000"/>
              </a:spcBef>
            </a:pPr>
            <a:r>
              <a:rPr lang="en-US" sz="2800"/>
              <a:t>		    </a:t>
            </a:r>
            <a:r>
              <a:rPr lang="en-US" sz="2800">
                <a:solidFill>
                  <a:schemeClr val="accent2"/>
                </a:solidFill>
              </a:rPr>
              <a:t>Statistics Coach</a:t>
            </a:r>
          </a:p>
        </p:txBody>
      </p:sp>
      <p:sp>
        <p:nvSpPr>
          <p:cNvPr id="4" name="Date Placeholder 3"/>
          <p:cNvSpPr>
            <a:spLocks noGrp="1"/>
          </p:cNvSpPr>
          <p:nvPr>
            <p:ph type="dt" sz="quarter" idx="10"/>
          </p:nvPr>
        </p:nvSpPr>
        <p:spPr/>
        <p:txBody>
          <a:bodyPr/>
          <a:lstStyle/>
          <a:p>
            <a:pPr>
              <a:defRPr/>
            </a:pPr>
            <a:fld id="{098CD0ED-EF2E-44AF-8F8C-21D19F503AE1}"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91B4BD6D-D39C-4C50-A3DC-38D748A35839}" type="slidenum">
              <a:rPr lang="en-US" smtClean="0"/>
              <a:pPr>
                <a:defRPr/>
              </a:pPr>
              <a:t>51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a:solidFill>
                  <a:schemeClr val="accent2"/>
                </a:solidFill>
              </a:rPr>
              <a:t>DATA EDITOR</a:t>
            </a:r>
          </a:p>
        </p:txBody>
      </p:sp>
      <p:sp>
        <p:nvSpPr>
          <p:cNvPr id="15565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pPr>
            <a:endParaRPr lang="en-US" sz="3200">
              <a:solidFill>
                <a:srgbClr val="FF0066"/>
              </a:solidFill>
            </a:endParaRPr>
          </a:p>
          <a:p>
            <a:pPr marL="342900" indent="-342900">
              <a:spcBef>
                <a:spcPct val="20000"/>
              </a:spcBef>
              <a:buFontTx/>
              <a:buChar char="•"/>
            </a:pPr>
            <a:r>
              <a:rPr lang="en-US" sz="2800">
                <a:solidFill>
                  <a:schemeClr val="accent2"/>
                </a:solidFill>
              </a:rPr>
              <a:t>Rows represent cases. </a:t>
            </a:r>
          </a:p>
          <a:p>
            <a:pPr marL="342900" indent="-342900">
              <a:spcBef>
                <a:spcPct val="20000"/>
              </a:spcBef>
              <a:buFontTx/>
              <a:buChar char="•"/>
            </a:pPr>
            <a:r>
              <a:rPr lang="en-US" sz="2800">
                <a:solidFill>
                  <a:schemeClr val="accent2"/>
                </a:solidFill>
              </a:rPr>
              <a:t>Each respondent is a case.</a:t>
            </a:r>
          </a:p>
          <a:p>
            <a:pPr marL="342900" indent="-342900">
              <a:spcBef>
                <a:spcPct val="20000"/>
              </a:spcBef>
              <a:buFontTx/>
              <a:buChar char="•"/>
            </a:pPr>
            <a:r>
              <a:rPr lang="en-US" sz="2800">
                <a:solidFill>
                  <a:schemeClr val="folHlink"/>
                </a:solidFill>
              </a:rPr>
              <a:t>First column represents case numbers.</a:t>
            </a:r>
            <a:r>
              <a:rPr lang="en-US" sz="2800"/>
              <a:t> </a:t>
            </a:r>
          </a:p>
          <a:p>
            <a:pPr marL="342900" indent="-342900">
              <a:spcBef>
                <a:spcPct val="20000"/>
              </a:spcBef>
              <a:buFontTx/>
              <a:buChar char="•"/>
            </a:pPr>
            <a:r>
              <a:rPr lang="en-US" sz="2800">
                <a:solidFill>
                  <a:schemeClr val="accent2"/>
                </a:solidFill>
              </a:rPr>
              <a:t>Columns represent variables. </a:t>
            </a:r>
          </a:p>
          <a:p>
            <a:pPr marL="342900" indent="-342900">
              <a:spcBef>
                <a:spcPct val="20000"/>
              </a:spcBef>
              <a:buFontTx/>
              <a:buChar char="•"/>
            </a:pPr>
            <a:r>
              <a:rPr lang="en-US" sz="2800">
                <a:solidFill>
                  <a:schemeClr val="accent2"/>
                </a:solidFill>
              </a:rPr>
              <a:t>Each question is a variable (sometimes it may represent more than one variable)</a:t>
            </a:r>
          </a:p>
          <a:p>
            <a:pPr marL="342900" indent="-342900">
              <a:spcBef>
                <a:spcPct val="20000"/>
              </a:spcBef>
              <a:buFontTx/>
              <a:buChar char="•"/>
            </a:pPr>
            <a:r>
              <a:rPr lang="en-US" sz="2800">
                <a:solidFill>
                  <a:srgbClr val="FF0066"/>
                </a:solidFill>
              </a:rPr>
              <a:t>Cells represent values/codes. </a:t>
            </a:r>
            <a:endParaRPr lang="en-US" sz="2800" b="1" i="1">
              <a:solidFill>
                <a:srgbClr val="FF0066"/>
              </a:solidFill>
            </a:endParaRPr>
          </a:p>
          <a:p>
            <a:pPr marL="342900" indent="-342900">
              <a:spcBef>
                <a:spcPct val="20000"/>
              </a:spcBef>
              <a:buFontTx/>
              <a:buChar char="•"/>
            </a:pPr>
            <a:endParaRPr lang="en-US" sz="2800">
              <a:solidFill>
                <a:srgbClr val="FF0066"/>
              </a:solidFill>
            </a:endParaRPr>
          </a:p>
        </p:txBody>
      </p:sp>
      <p:sp>
        <p:nvSpPr>
          <p:cNvPr id="4" name="Date Placeholder 3"/>
          <p:cNvSpPr>
            <a:spLocks noGrp="1"/>
          </p:cNvSpPr>
          <p:nvPr>
            <p:ph type="dt" sz="quarter" idx="10"/>
          </p:nvPr>
        </p:nvSpPr>
        <p:spPr/>
        <p:txBody>
          <a:bodyPr/>
          <a:lstStyle/>
          <a:p>
            <a:pPr>
              <a:defRPr/>
            </a:pPr>
            <a:fld id="{86234383-22BE-4E81-A8A0-812ECDCCB1D0}"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2C39D7FD-20C1-4FFC-9CF0-43E6EE38408A}" type="slidenum">
              <a:rPr lang="en-US" smtClean="0"/>
              <a:pPr>
                <a:defRPr/>
              </a:pPr>
              <a:t>52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r>
              <a:rPr lang="en-US" b="1" smtClean="0">
                <a:solidFill>
                  <a:srgbClr val="FF0066"/>
                </a:solidFill>
              </a:rPr>
              <a:t>SPSS</a:t>
            </a:r>
            <a:r>
              <a:rPr lang="en-US" smtClean="0">
                <a:solidFill>
                  <a:srgbClr val="FF0066"/>
                </a:solidFill>
              </a:rPr>
              <a:t> </a:t>
            </a:r>
            <a:r>
              <a:rPr lang="en-US" b="1" smtClean="0">
                <a:solidFill>
                  <a:srgbClr val="FF0066"/>
                </a:solidFill>
              </a:rPr>
              <a:t>Data Editor</a:t>
            </a:r>
          </a:p>
        </p:txBody>
      </p:sp>
      <p:pic>
        <p:nvPicPr>
          <p:cNvPr id="156675" name="Picture 3"/>
          <p:cNvPicPr>
            <a:picLocks noGrp="1" noChangeAspect="1" noChangeArrowheads="1"/>
          </p:cNvPicPr>
          <p:nvPr>
            <p:ph sz="half" idx="2"/>
          </p:nvPr>
        </p:nvPicPr>
        <p:blipFill>
          <a:blip r:embed="rId2"/>
          <a:srcRect/>
          <a:stretch>
            <a:fillRect/>
          </a:stretch>
        </p:blipFill>
        <p:spPr>
          <a:xfrm>
            <a:off x="990600" y="2347913"/>
            <a:ext cx="6172200" cy="3028950"/>
          </a:xfrm>
          <a:noFill/>
        </p:spPr>
      </p:pic>
      <p:sp>
        <p:nvSpPr>
          <p:cNvPr id="4" name="Date Placeholder 3"/>
          <p:cNvSpPr>
            <a:spLocks noGrp="1"/>
          </p:cNvSpPr>
          <p:nvPr>
            <p:ph type="dt" sz="quarter" idx="10"/>
          </p:nvPr>
        </p:nvSpPr>
        <p:spPr/>
        <p:txBody>
          <a:bodyPr/>
          <a:lstStyle/>
          <a:p>
            <a:pPr>
              <a:defRPr/>
            </a:pPr>
            <a:fld id="{59C7F7F0-EB83-4A24-8D10-5ACC102889CE}"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46B58D8A-7719-4E8C-845C-C3E2ABFD78E7}" type="slidenum">
              <a:rPr lang="en-US" smtClean="0"/>
              <a:pPr>
                <a:defRPr/>
              </a:pPr>
              <a:t>53</a:t>
            </a:fld>
            <a:endParaRPr lang="en-US"/>
          </a:p>
        </p:txBody>
      </p:sp>
      <p:sp>
        <p:nvSpPr>
          <p:cNvPr id="6" name="Footer Placeholder 5"/>
          <p:cNvSpPr>
            <a:spLocks noGrp="1"/>
          </p:cNvSpPr>
          <p:nvPr>
            <p:ph type="ftr" sz="quarter" idx="11"/>
          </p:nvPr>
        </p:nvSpPr>
        <p:spPr/>
        <p:txBody>
          <a:bodyPr/>
          <a:lstStyle/>
          <a:p>
            <a:pPr>
              <a:defRPr/>
            </a:pPr>
            <a:r>
              <a:rPr lang="en-US"/>
              <a:t>social work research</a:t>
            </a:r>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r>
              <a:rPr lang="en-US" sz="4000" b="1" smtClean="0">
                <a:solidFill>
                  <a:srgbClr val="009900"/>
                </a:solidFill>
              </a:rPr>
              <a:t>Important features of the Data Editor</a:t>
            </a:r>
            <a:r>
              <a:rPr lang="en-US" sz="4000" smtClean="0"/>
              <a:t> </a:t>
            </a:r>
          </a:p>
        </p:txBody>
      </p:sp>
      <p:sp>
        <p:nvSpPr>
          <p:cNvPr id="157699" name="Rectangle 3"/>
          <p:cNvSpPr>
            <a:spLocks noGrp="1" noChangeArrowheads="1"/>
          </p:cNvSpPr>
          <p:nvPr>
            <p:ph type="body" idx="1"/>
          </p:nvPr>
        </p:nvSpPr>
        <p:spPr/>
        <p:txBody>
          <a:bodyPr/>
          <a:lstStyle/>
          <a:p>
            <a:pPr eaLnBrk="1" hangingPunct="1">
              <a:lnSpc>
                <a:spcPct val="90000"/>
              </a:lnSpc>
            </a:pPr>
            <a:r>
              <a:rPr lang="en-US" sz="2800" b="1" smtClean="0">
                <a:solidFill>
                  <a:srgbClr val="0000FF"/>
                </a:solidFill>
              </a:rPr>
              <a:t>First column represents</a:t>
            </a:r>
            <a:r>
              <a:rPr lang="en-US" sz="2800" smtClean="0">
                <a:solidFill>
                  <a:srgbClr val="0000FF"/>
                </a:solidFill>
              </a:rPr>
              <a:t> </a:t>
            </a:r>
            <a:r>
              <a:rPr lang="en-US" sz="2800" b="1" smtClean="0">
                <a:solidFill>
                  <a:srgbClr val="0000FF"/>
                </a:solidFill>
              </a:rPr>
              <a:t>Respondent Numbers(1, 2, 3, …..by default)</a:t>
            </a:r>
            <a:r>
              <a:rPr lang="en-US" sz="2800" smtClean="0">
                <a:solidFill>
                  <a:srgbClr val="0000FF"/>
                </a:solidFill>
              </a:rPr>
              <a:t>. </a:t>
            </a:r>
            <a:endParaRPr lang="en-US" sz="2800" b="1" smtClean="0">
              <a:solidFill>
                <a:srgbClr val="0000FF"/>
              </a:solidFill>
            </a:endParaRPr>
          </a:p>
          <a:p>
            <a:pPr eaLnBrk="1" hangingPunct="1">
              <a:lnSpc>
                <a:spcPct val="90000"/>
              </a:lnSpc>
            </a:pPr>
            <a:r>
              <a:rPr lang="en-US" sz="2800" b="1" smtClean="0">
                <a:solidFill>
                  <a:srgbClr val="FF0066"/>
                </a:solidFill>
              </a:rPr>
              <a:t>First row represents Variable Numbers (var- by default).</a:t>
            </a:r>
            <a:r>
              <a:rPr lang="en-US" sz="2800" smtClean="0">
                <a:solidFill>
                  <a:srgbClr val="FF0066"/>
                </a:solidFill>
              </a:rPr>
              <a:t> </a:t>
            </a:r>
            <a:endParaRPr lang="en-US" sz="2800" b="1" smtClean="0">
              <a:solidFill>
                <a:srgbClr val="FF0066"/>
              </a:solidFill>
            </a:endParaRPr>
          </a:p>
          <a:p>
            <a:pPr eaLnBrk="1" hangingPunct="1">
              <a:lnSpc>
                <a:spcPct val="90000"/>
              </a:lnSpc>
            </a:pPr>
            <a:r>
              <a:rPr lang="en-US" sz="2800" b="1" smtClean="0">
                <a:solidFill>
                  <a:srgbClr val="009900"/>
                </a:solidFill>
              </a:rPr>
              <a:t>At the bottom left corner there are two buttons</a:t>
            </a:r>
            <a:r>
              <a:rPr lang="en-US" sz="2800" smtClean="0">
                <a:solidFill>
                  <a:srgbClr val="009900"/>
                </a:solidFill>
              </a:rPr>
              <a:t> :</a:t>
            </a:r>
            <a:endParaRPr lang="en-US" sz="2800" b="1" smtClean="0">
              <a:solidFill>
                <a:srgbClr val="009900"/>
              </a:solidFill>
            </a:endParaRPr>
          </a:p>
          <a:p>
            <a:pPr eaLnBrk="1" hangingPunct="1">
              <a:lnSpc>
                <a:spcPct val="90000"/>
              </a:lnSpc>
            </a:pPr>
            <a:r>
              <a:rPr lang="en-US" sz="2800" b="1" smtClean="0">
                <a:solidFill>
                  <a:srgbClr val="0000FF"/>
                </a:solidFill>
              </a:rPr>
              <a:t>Data View</a:t>
            </a:r>
          </a:p>
          <a:p>
            <a:pPr eaLnBrk="1" hangingPunct="1">
              <a:lnSpc>
                <a:spcPct val="90000"/>
              </a:lnSpc>
            </a:pPr>
            <a:r>
              <a:rPr lang="en-US" sz="2800" b="1" smtClean="0">
                <a:solidFill>
                  <a:srgbClr val="FF0066"/>
                </a:solidFill>
              </a:rPr>
              <a:t>Variable View</a:t>
            </a:r>
            <a:endParaRPr lang="en-US" sz="2800" smtClean="0">
              <a:solidFill>
                <a:srgbClr val="FF0066"/>
              </a:solidFill>
            </a:endParaRPr>
          </a:p>
          <a:p>
            <a:pPr eaLnBrk="1" hangingPunct="1">
              <a:lnSpc>
                <a:spcPct val="90000"/>
              </a:lnSpc>
            </a:pPr>
            <a:r>
              <a:rPr lang="en-US" sz="2800" b="1" smtClean="0">
                <a:solidFill>
                  <a:srgbClr val="0000FF"/>
                </a:solidFill>
              </a:rPr>
              <a:t>Data View shows the data file and Variable View shows details about variables.</a:t>
            </a:r>
            <a:endParaRPr lang="en-US" sz="2800" smtClean="0">
              <a:solidFill>
                <a:srgbClr val="0000FF"/>
              </a:solidFill>
            </a:endParaRPr>
          </a:p>
          <a:p>
            <a:pPr eaLnBrk="1" hangingPunct="1">
              <a:lnSpc>
                <a:spcPct val="90000"/>
              </a:lnSpc>
            </a:pPr>
            <a:endParaRPr lang="en-US" sz="2800" smtClean="0">
              <a:solidFill>
                <a:srgbClr val="0000FF"/>
              </a:solidFill>
            </a:endParaRPr>
          </a:p>
        </p:txBody>
      </p:sp>
      <p:sp>
        <p:nvSpPr>
          <p:cNvPr id="157700" name="Text Box 4"/>
          <p:cNvSpPr txBox="1">
            <a:spLocks noChangeArrowheads="1"/>
          </p:cNvSpPr>
          <p:nvPr/>
        </p:nvSpPr>
        <p:spPr bwMode="auto">
          <a:xfrm>
            <a:off x="2743200" y="4114800"/>
            <a:ext cx="914400" cy="533400"/>
          </a:xfrm>
          <a:prstGeom prst="rect">
            <a:avLst/>
          </a:prstGeom>
          <a:solidFill>
            <a:srgbClr val="FFFFFF"/>
          </a:solidFill>
          <a:ln w="9525">
            <a:solidFill>
              <a:srgbClr val="000000"/>
            </a:solidFill>
            <a:miter lim="800000"/>
            <a:headEnd/>
            <a:tailEnd/>
          </a:ln>
        </p:spPr>
        <p:txBody>
          <a:bodyPr/>
          <a:lstStyle/>
          <a:p>
            <a:endParaRPr lang="en-US" sz="1200" b="1">
              <a:solidFill>
                <a:srgbClr val="0000FF"/>
              </a:solidFill>
            </a:endParaRPr>
          </a:p>
          <a:p>
            <a:r>
              <a:rPr lang="en-US" sz="1200" b="1">
                <a:solidFill>
                  <a:srgbClr val="0000FF"/>
                </a:solidFill>
              </a:rPr>
              <a:t>Data View</a:t>
            </a:r>
          </a:p>
          <a:p>
            <a:endParaRPr lang="en-US" sz="1200" b="1">
              <a:solidFill>
                <a:srgbClr val="0000FF"/>
              </a:solidFill>
            </a:endParaRPr>
          </a:p>
          <a:p>
            <a:endParaRPr lang="en-US"/>
          </a:p>
        </p:txBody>
      </p:sp>
      <p:sp>
        <p:nvSpPr>
          <p:cNvPr id="157701" name="Text Box 5"/>
          <p:cNvSpPr txBox="1">
            <a:spLocks noChangeArrowheads="1"/>
          </p:cNvSpPr>
          <p:nvPr/>
        </p:nvSpPr>
        <p:spPr bwMode="auto">
          <a:xfrm>
            <a:off x="3962400" y="4648200"/>
            <a:ext cx="1333500" cy="457200"/>
          </a:xfrm>
          <a:prstGeom prst="rect">
            <a:avLst/>
          </a:prstGeom>
          <a:solidFill>
            <a:srgbClr val="FFFFFF"/>
          </a:solidFill>
          <a:ln w="9525">
            <a:solidFill>
              <a:srgbClr val="000000"/>
            </a:solidFill>
            <a:miter lim="800000"/>
            <a:headEnd/>
            <a:tailEnd/>
          </a:ln>
        </p:spPr>
        <p:txBody>
          <a:bodyPr/>
          <a:lstStyle/>
          <a:p>
            <a:r>
              <a:rPr lang="en-US" sz="1200" b="1">
                <a:solidFill>
                  <a:srgbClr val="FF0066"/>
                </a:solidFill>
              </a:rPr>
              <a:t>Variable View</a:t>
            </a:r>
            <a:endParaRPr lang="en-US">
              <a:solidFill>
                <a:srgbClr val="FF0066"/>
              </a:solidFill>
            </a:endParaRPr>
          </a:p>
        </p:txBody>
      </p:sp>
      <p:sp>
        <p:nvSpPr>
          <p:cNvPr id="6" name="Date Placeholder 5"/>
          <p:cNvSpPr>
            <a:spLocks noGrp="1"/>
          </p:cNvSpPr>
          <p:nvPr>
            <p:ph type="dt" sz="quarter" idx="10"/>
          </p:nvPr>
        </p:nvSpPr>
        <p:spPr/>
        <p:txBody>
          <a:bodyPr/>
          <a:lstStyle/>
          <a:p>
            <a:pPr>
              <a:defRPr/>
            </a:pPr>
            <a:fld id="{697F54AD-4CF7-42D8-8112-8D7A6D4A3104}"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414DB971-6A37-4CAE-8F49-EB43FCA22E41}" type="slidenum">
              <a:rPr lang="en-US" smtClean="0"/>
              <a:pPr>
                <a:defRPr/>
              </a:pPr>
              <a:t>54</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r>
              <a:rPr lang="en-US" b="1" smtClean="0">
                <a:solidFill>
                  <a:srgbClr val="0000FF"/>
                </a:solidFill>
              </a:rPr>
              <a:t>Data Editor</a:t>
            </a:r>
          </a:p>
        </p:txBody>
      </p:sp>
      <p:sp>
        <p:nvSpPr>
          <p:cNvPr id="158723" name="Rectangle 3"/>
          <p:cNvSpPr>
            <a:spLocks noGrp="1" noChangeArrowheads="1"/>
          </p:cNvSpPr>
          <p:nvPr>
            <p:ph type="body" idx="1"/>
          </p:nvPr>
        </p:nvSpPr>
        <p:spPr/>
        <p:txBody>
          <a:bodyPr/>
          <a:lstStyle/>
          <a:p>
            <a:pPr eaLnBrk="1" hangingPunct="1">
              <a:lnSpc>
                <a:spcPct val="90000"/>
              </a:lnSpc>
            </a:pPr>
            <a:r>
              <a:rPr lang="en-US" sz="2400" b="1" smtClean="0">
                <a:solidFill>
                  <a:srgbClr val="FF0066"/>
                </a:solidFill>
              </a:rPr>
              <a:t>Untitled-SPSS</a:t>
            </a:r>
            <a:r>
              <a:rPr lang="en-US" sz="2400" smtClean="0">
                <a:solidFill>
                  <a:srgbClr val="FF0066"/>
                </a:solidFill>
              </a:rPr>
              <a:t> </a:t>
            </a:r>
            <a:r>
              <a:rPr lang="en-US" sz="2400" b="1" smtClean="0">
                <a:solidFill>
                  <a:srgbClr val="FF0066"/>
                </a:solidFill>
              </a:rPr>
              <a:t>Data Editor displays a window with a prompt :</a:t>
            </a:r>
            <a:r>
              <a:rPr lang="en-US" sz="2400" b="1" smtClean="0"/>
              <a:t> </a:t>
            </a:r>
          </a:p>
          <a:p>
            <a:pPr eaLnBrk="1" hangingPunct="1">
              <a:lnSpc>
                <a:spcPct val="90000"/>
              </a:lnSpc>
            </a:pPr>
            <a:r>
              <a:rPr lang="en-US" sz="2400" b="1" smtClean="0">
                <a:solidFill>
                  <a:srgbClr val="0000FF"/>
                </a:solidFill>
              </a:rPr>
              <a:t>What would you like to do ?</a:t>
            </a:r>
            <a:r>
              <a:rPr lang="en-US" sz="2400" smtClean="0">
                <a:solidFill>
                  <a:srgbClr val="0000FF"/>
                </a:solidFill>
              </a:rPr>
              <a:t> </a:t>
            </a:r>
          </a:p>
          <a:p>
            <a:pPr eaLnBrk="1" hangingPunct="1">
              <a:lnSpc>
                <a:spcPct val="90000"/>
              </a:lnSpc>
            </a:pPr>
            <a:r>
              <a:rPr lang="en-US" sz="2400" smtClean="0"/>
              <a:t>	○	</a:t>
            </a:r>
            <a:r>
              <a:rPr lang="en-US" sz="2400" b="1" smtClean="0">
                <a:solidFill>
                  <a:srgbClr val="FF0066"/>
                </a:solidFill>
              </a:rPr>
              <a:t>Run the Tutorial</a:t>
            </a:r>
          </a:p>
          <a:p>
            <a:pPr eaLnBrk="1" hangingPunct="1">
              <a:lnSpc>
                <a:spcPct val="90000"/>
              </a:lnSpc>
            </a:pPr>
            <a:r>
              <a:rPr lang="en-US" sz="2400" b="1" smtClean="0"/>
              <a:t>	○	</a:t>
            </a:r>
            <a:r>
              <a:rPr lang="en-US" sz="2400" b="1" smtClean="0">
                <a:solidFill>
                  <a:srgbClr val="0000FF"/>
                </a:solidFill>
              </a:rPr>
              <a:t>Type in Data</a:t>
            </a:r>
          </a:p>
          <a:p>
            <a:pPr eaLnBrk="1" hangingPunct="1">
              <a:lnSpc>
                <a:spcPct val="90000"/>
              </a:lnSpc>
            </a:pPr>
            <a:r>
              <a:rPr lang="en-US" sz="2400" b="1" smtClean="0"/>
              <a:t>	○	</a:t>
            </a:r>
            <a:r>
              <a:rPr lang="en-US" sz="2400" b="1" smtClean="0">
                <a:solidFill>
                  <a:srgbClr val="009900"/>
                </a:solidFill>
              </a:rPr>
              <a:t>Open an existing file</a:t>
            </a:r>
          </a:p>
          <a:p>
            <a:pPr eaLnBrk="1" hangingPunct="1">
              <a:lnSpc>
                <a:spcPct val="90000"/>
              </a:lnSpc>
            </a:pPr>
            <a:r>
              <a:rPr lang="en-US" sz="2400" b="1" smtClean="0"/>
              <a:t>     </a:t>
            </a:r>
            <a:r>
              <a:rPr lang="en-US" sz="2400" b="1" smtClean="0">
                <a:solidFill>
                  <a:srgbClr val="FF0066"/>
                </a:solidFill>
              </a:rPr>
              <a:t>More Files</a:t>
            </a:r>
            <a:endParaRPr lang="en-US" sz="2400" smtClean="0">
              <a:solidFill>
                <a:srgbClr val="FF0066"/>
              </a:solidFill>
            </a:endParaRPr>
          </a:p>
          <a:p>
            <a:pPr eaLnBrk="1" hangingPunct="1">
              <a:lnSpc>
                <a:spcPct val="90000"/>
              </a:lnSpc>
            </a:pPr>
            <a:endParaRPr lang="en-US" sz="2400" smtClean="0">
              <a:solidFill>
                <a:srgbClr val="FF0066"/>
              </a:solidFill>
            </a:endParaRPr>
          </a:p>
          <a:p>
            <a:pPr eaLnBrk="1" hangingPunct="1">
              <a:lnSpc>
                <a:spcPct val="90000"/>
              </a:lnSpc>
            </a:pPr>
            <a:r>
              <a:rPr lang="en-US" sz="2400" smtClean="0"/>
              <a:t>	○	</a:t>
            </a:r>
            <a:r>
              <a:rPr lang="en-US" sz="2400" b="1" smtClean="0">
                <a:solidFill>
                  <a:srgbClr val="0000FF"/>
                </a:solidFill>
              </a:rPr>
              <a:t>Open another type of file</a:t>
            </a:r>
            <a:endParaRPr lang="en-US" sz="2400" smtClean="0">
              <a:solidFill>
                <a:srgbClr val="0000FF"/>
              </a:solidFill>
            </a:endParaRPr>
          </a:p>
          <a:p>
            <a:pPr eaLnBrk="1" hangingPunct="1">
              <a:lnSpc>
                <a:spcPct val="90000"/>
              </a:lnSpc>
            </a:pPr>
            <a:r>
              <a:rPr lang="en-US" sz="2400" smtClean="0"/>
              <a:t>      </a:t>
            </a:r>
            <a:r>
              <a:rPr lang="en-US" sz="2400" b="1" smtClean="0">
                <a:solidFill>
                  <a:srgbClr val="FF0066"/>
                </a:solidFill>
              </a:rPr>
              <a:t>If you like to enter data select  ○Type in Data</a:t>
            </a:r>
            <a:r>
              <a:rPr lang="en-US" sz="2400" b="1" smtClean="0"/>
              <a:t>,  		</a:t>
            </a:r>
            <a:r>
              <a:rPr lang="en-US" sz="2400" b="1" smtClean="0">
                <a:solidFill>
                  <a:srgbClr val="009900"/>
                </a:solidFill>
              </a:rPr>
              <a:t>click 	O K</a:t>
            </a:r>
            <a:r>
              <a:rPr lang="en-US" sz="2400" smtClean="0">
                <a:solidFill>
                  <a:srgbClr val="009900"/>
                </a:solidFill>
              </a:rPr>
              <a:t> 	</a:t>
            </a:r>
            <a:r>
              <a:rPr lang="en-US" sz="2400" b="1" smtClean="0">
                <a:solidFill>
                  <a:srgbClr val="009900"/>
                </a:solidFill>
              </a:rPr>
              <a:t> button.</a:t>
            </a:r>
          </a:p>
        </p:txBody>
      </p:sp>
      <p:sp>
        <p:nvSpPr>
          <p:cNvPr id="158724" name="Line 4"/>
          <p:cNvSpPr>
            <a:spLocks noChangeShapeType="1"/>
          </p:cNvSpPr>
          <p:nvPr/>
        </p:nvSpPr>
        <p:spPr bwMode="auto">
          <a:xfrm>
            <a:off x="3124200" y="5486400"/>
            <a:ext cx="0" cy="381000"/>
          </a:xfrm>
          <a:prstGeom prst="line">
            <a:avLst/>
          </a:prstGeom>
          <a:noFill/>
          <a:ln w="9525">
            <a:solidFill>
              <a:schemeClr val="tx1"/>
            </a:solidFill>
            <a:round/>
            <a:headEnd/>
            <a:tailEnd/>
          </a:ln>
        </p:spPr>
        <p:txBody>
          <a:bodyPr/>
          <a:lstStyle/>
          <a:p>
            <a:endParaRPr lang="en-US"/>
          </a:p>
        </p:txBody>
      </p:sp>
      <p:sp>
        <p:nvSpPr>
          <p:cNvPr id="158725" name="Line 5"/>
          <p:cNvSpPr>
            <a:spLocks noChangeShapeType="1"/>
          </p:cNvSpPr>
          <p:nvPr/>
        </p:nvSpPr>
        <p:spPr bwMode="auto">
          <a:xfrm>
            <a:off x="4114800" y="5486400"/>
            <a:ext cx="0" cy="381000"/>
          </a:xfrm>
          <a:prstGeom prst="line">
            <a:avLst/>
          </a:prstGeom>
          <a:noFill/>
          <a:ln w="9525">
            <a:solidFill>
              <a:schemeClr val="tx1"/>
            </a:solidFill>
            <a:round/>
            <a:headEnd/>
            <a:tailEnd/>
          </a:ln>
        </p:spPr>
        <p:txBody>
          <a:bodyPr/>
          <a:lstStyle/>
          <a:p>
            <a:endParaRPr lang="en-US"/>
          </a:p>
        </p:txBody>
      </p:sp>
      <p:sp>
        <p:nvSpPr>
          <p:cNvPr id="158726" name="Line 6"/>
          <p:cNvSpPr>
            <a:spLocks noChangeShapeType="1"/>
          </p:cNvSpPr>
          <p:nvPr/>
        </p:nvSpPr>
        <p:spPr bwMode="auto">
          <a:xfrm>
            <a:off x="3200400" y="5867400"/>
            <a:ext cx="838200" cy="0"/>
          </a:xfrm>
          <a:prstGeom prst="line">
            <a:avLst/>
          </a:prstGeom>
          <a:noFill/>
          <a:ln w="9525">
            <a:solidFill>
              <a:schemeClr val="tx1"/>
            </a:solidFill>
            <a:round/>
            <a:headEnd/>
            <a:tailEnd/>
          </a:ln>
        </p:spPr>
        <p:txBody>
          <a:bodyPr/>
          <a:lstStyle/>
          <a:p>
            <a:endParaRPr lang="en-US"/>
          </a:p>
        </p:txBody>
      </p:sp>
      <p:sp>
        <p:nvSpPr>
          <p:cNvPr id="158727" name="Line 7"/>
          <p:cNvSpPr>
            <a:spLocks noChangeShapeType="1"/>
          </p:cNvSpPr>
          <p:nvPr/>
        </p:nvSpPr>
        <p:spPr bwMode="auto">
          <a:xfrm>
            <a:off x="3200400" y="5486400"/>
            <a:ext cx="838200" cy="0"/>
          </a:xfrm>
          <a:prstGeom prst="line">
            <a:avLst/>
          </a:prstGeom>
          <a:noFill/>
          <a:ln w="9525">
            <a:solidFill>
              <a:schemeClr val="tx1"/>
            </a:solidFill>
            <a:round/>
            <a:headEnd/>
            <a:tailEnd/>
          </a:ln>
        </p:spPr>
        <p:txBody>
          <a:bodyPr/>
          <a:lstStyle/>
          <a:p>
            <a:endParaRPr lang="en-US"/>
          </a:p>
        </p:txBody>
      </p:sp>
      <p:sp>
        <p:nvSpPr>
          <p:cNvPr id="8" name="Date Placeholder 7"/>
          <p:cNvSpPr>
            <a:spLocks noGrp="1"/>
          </p:cNvSpPr>
          <p:nvPr>
            <p:ph type="dt" sz="quarter" idx="10"/>
          </p:nvPr>
        </p:nvSpPr>
        <p:spPr/>
        <p:txBody>
          <a:bodyPr/>
          <a:lstStyle/>
          <a:p>
            <a:pPr>
              <a:defRPr/>
            </a:pPr>
            <a:fld id="{83586C56-41FA-436F-A25B-B9A111106530}" type="datetime1">
              <a:rPr lang="en-US"/>
              <a:pPr>
                <a:defRPr/>
              </a:pPr>
              <a:t>2/23/2018</a:t>
            </a:fld>
            <a:endParaRPr lang="en-US"/>
          </a:p>
        </p:txBody>
      </p:sp>
      <p:sp>
        <p:nvSpPr>
          <p:cNvPr id="9" name="Slide Number Placeholder 8"/>
          <p:cNvSpPr>
            <a:spLocks noGrp="1"/>
          </p:cNvSpPr>
          <p:nvPr>
            <p:ph type="sldNum" sz="quarter" idx="12"/>
          </p:nvPr>
        </p:nvSpPr>
        <p:spPr/>
        <p:txBody>
          <a:bodyPr/>
          <a:lstStyle/>
          <a:p>
            <a:pPr>
              <a:defRPr/>
            </a:pPr>
            <a:fld id="{35B93C00-CE53-456B-9F2A-408AE63F3E35}" type="slidenum">
              <a:rPr lang="en-US" smtClean="0"/>
              <a:pPr>
                <a:defRPr/>
              </a:pPr>
              <a:t>55</a:t>
            </a:fld>
            <a:endParaRPr lang="en-US"/>
          </a:p>
        </p:txBody>
      </p:sp>
      <p:sp>
        <p:nvSpPr>
          <p:cNvPr id="10" name="Footer Placeholder 9"/>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solidFill>
                  <a:srgbClr val="FF0066"/>
                </a:solidFill>
              </a:rPr>
              <a:t>DATA DEFINING</a:t>
            </a:r>
          </a:p>
        </p:txBody>
      </p:sp>
      <p:sp>
        <p:nvSpPr>
          <p:cNvPr id="159747" name="Rectangle 3"/>
          <p:cNvSpPr>
            <a:spLocks noChangeArrowheads="1"/>
          </p:cNvSpPr>
          <p:nvPr/>
        </p:nvSpPr>
        <p:spPr bwMode="auto">
          <a:xfrm>
            <a:off x="457200" y="1600200"/>
            <a:ext cx="4038600" cy="45259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000" b="1">
                <a:solidFill>
                  <a:schemeClr val="accent2"/>
                </a:solidFill>
              </a:rPr>
              <a:t>Define Variable</a:t>
            </a:r>
            <a:r>
              <a:rPr lang="en-US" sz="2000" b="1"/>
              <a:t> </a:t>
            </a:r>
          </a:p>
          <a:p>
            <a:pPr marL="342900" indent="-342900">
              <a:lnSpc>
                <a:spcPct val="80000"/>
              </a:lnSpc>
              <a:spcBef>
                <a:spcPct val="20000"/>
              </a:spcBef>
              <a:buFontTx/>
              <a:buChar char="•"/>
            </a:pPr>
            <a:r>
              <a:rPr lang="en-US" sz="2000">
                <a:solidFill>
                  <a:srgbClr val="0070C0"/>
                </a:solidFill>
              </a:rPr>
              <a:t>Once you prepare your Code Book , you need to include it in the program for further action to be taken. </a:t>
            </a:r>
          </a:p>
          <a:p>
            <a:pPr marL="342900" indent="-342900">
              <a:lnSpc>
                <a:spcPct val="80000"/>
              </a:lnSpc>
              <a:spcBef>
                <a:spcPct val="20000"/>
              </a:spcBef>
              <a:buFontTx/>
              <a:buChar char="•"/>
            </a:pPr>
            <a:r>
              <a:rPr lang="en-US" sz="2000">
                <a:solidFill>
                  <a:srgbClr val="0070C0"/>
                </a:solidFill>
              </a:rPr>
              <a:t>The process of including the code book is known as “</a:t>
            </a:r>
            <a:r>
              <a:rPr lang="en-US" sz="2000" b="1">
                <a:solidFill>
                  <a:srgbClr val="0070C0"/>
                </a:solidFill>
              </a:rPr>
              <a:t>Define Variable</a:t>
            </a:r>
            <a:r>
              <a:rPr lang="en-US" sz="2000">
                <a:solidFill>
                  <a:srgbClr val="0070C0"/>
                </a:solidFill>
              </a:rPr>
              <a:t>”. </a:t>
            </a:r>
          </a:p>
          <a:p>
            <a:pPr marL="342900" indent="-342900">
              <a:lnSpc>
                <a:spcPct val="80000"/>
              </a:lnSpc>
              <a:spcBef>
                <a:spcPct val="20000"/>
              </a:spcBef>
              <a:buFontTx/>
              <a:buChar char="•"/>
            </a:pPr>
            <a:r>
              <a:rPr lang="en-US" sz="2000">
                <a:solidFill>
                  <a:srgbClr val="0070C0"/>
                </a:solidFill>
              </a:rPr>
              <a:t>To define variable click at </a:t>
            </a:r>
            <a:r>
              <a:rPr lang="en-US" sz="2000" b="1">
                <a:solidFill>
                  <a:srgbClr val="0070C0"/>
                </a:solidFill>
              </a:rPr>
              <a:t>Variable View </a:t>
            </a:r>
            <a:r>
              <a:rPr lang="en-US" sz="2000">
                <a:solidFill>
                  <a:srgbClr val="0070C0"/>
                </a:solidFill>
              </a:rPr>
              <a:t>(see the figure) </a:t>
            </a:r>
          </a:p>
          <a:p>
            <a:pPr marL="342900" indent="-342900">
              <a:lnSpc>
                <a:spcPct val="80000"/>
              </a:lnSpc>
              <a:spcBef>
                <a:spcPct val="20000"/>
              </a:spcBef>
              <a:buFontTx/>
              <a:buChar char="•"/>
            </a:pPr>
            <a:r>
              <a:rPr lang="en-US" sz="2000">
                <a:solidFill>
                  <a:srgbClr val="FF0066"/>
                </a:solidFill>
              </a:rPr>
              <a:t>In the left bottom corner of the </a:t>
            </a:r>
            <a:r>
              <a:rPr lang="en-US" sz="2000" b="1">
                <a:solidFill>
                  <a:srgbClr val="FF0066"/>
                </a:solidFill>
              </a:rPr>
              <a:t>Data Editor</a:t>
            </a:r>
            <a:r>
              <a:rPr lang="en-US" sz="2000">
                <a:solidFill>
                  <a:srgbClr val="FF0066"/>
                </a:solidFill>
              </a:rPr>
              <a:t> there are two buttons: </a:t>
            </a:r>
          </a:p>
          <a:p>
            <a:pPr marL="342900" indent="-342900">
              <a:lnSpc>
                <a:spcPct val="80000"/>
              </a:lnSpc>
              <a:spcBef>
                <a:spcPct val="20000"/>
              </a:spcBef>
            </a:pPr>
            <a:r>
              <a:rPr lang="en-US" sz="2000" b="1">
                <a:solidFill>
                  <a:srgbClr val="FF0066"/>
                </a:solidFill>
              </a:rPr>
              <a:t>	Data View </a:t>
            </a:r>
          </a:p>
          <a:p>
            <a:pPr marL="342900" indent="-342900">
              <a:lnSpc>
                <a:spcPct val="80000"/>
              </a:lnSpc>
              <a:spcBef>
                <a:spcPct val="20000"/>
              </a:spcBef>
            </a:pPr>
            <a:r>
              <a:rPr lang="en-US" sz="2000" b="1">
                <a:solidFill>
                  <a:srgbClr val="FF0066"/>
                </a:solidFill>
              </a:rPr>
              <a:t>	Variable View</a:t>
            </a:r>
          </a:p>
        </p:txBody>
      </p:sp>
      <p:pic>
        <p:nvPicPr>
          <p:cNvPr id="159748" name="Picture 4"/>
          <p:cNvPicPr>
            <a:picLocks noChangeAspect="1" noChangeArrowheads="1"/>
          </p:cNvPicPr>
          <p:nvPr/>
        </p:nvPicPr>
        <p:blipFill>
          <a:blip r:embed="rId2"/>
          <a:srcRect/>
          <a:stretch>
            <a:fillRect/>
          </a:stretch>
        </p:blipFill>
        <p:spPr bwMode="auto">
          <a:xfrm>
            <a:off x="4648200" y="2347913"/>
            <a:ext cx="4038600" cy="302895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4C2B1033-8C25-4E42-94F5-379B867DFDFD}"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D1E2CE13-71D6-4FF0-B466-E8312FCA4AF1}" type="slidenum">
              <a:rPr lang="en-US" smtClean="0"/>
              <a:pPr>
                <a:defRPr/>
              </a:pPr>
              <a:t>56</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b="1">
                <a:solidFill>
                  <a:srgbClr val="FF0066"/>
                </a:solidFill>
              </a:rPr>
              <a:t>DATA DEFINING CONTINUES</a:t>
            </a:r>
          </a:p>
        </p:txBody>
      </p:sp>
      <p:sp>
        <p:nvSpPr>
          <p:cNvPr id="160771" name="Rectangle 3"/>
          <p:cNvSpPr>
            <a:spLocks noChangeArrowheads="1"/>
          </p:cNvSpPr>
          <p:nvPr/>
        </p:nvSpPr>
        <p:spPr bwMode="auto">
          <a:xfrm>
            <a:off x="457200" y="1600200"/>
            <a:ext cx="4038600" cy="4525963"/>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2000">
                <a:solidFill>
                  <a:srgbClr val="990000"/>
                </a:solidFill>
              </a:rPr>
              <a:t>Next, </a:t>
            </a:r>
            <a:r>
              <a:rPr lang="en-US" sz="2000" b="1">
                <a:solidFill>
                  <a:srgbClr val="990000"/>
                </a:solidFill>
              </a:rPr>
              <a:t>Click</a:t>
            </a:r>
            <a:r>
              <a:rPr lang="en-US" sz="2000">
                <a:solidFill>
                  <a:srgbClr val="990000"/>
                </a:solidFill>
              </a:rPr>
              <a:t> in the first column and </a:t>
            </a:r>
            <a:r>
              <a:rPr lang="en-US" sz="2000" b="1">
                <a:solidFill>
                  <a:srgbClr val="990000"/>
                </a:solidFill>
              </a:rPr>
              <a:t>type variable name, Label &amp; Values</a:t>
            </a:r>
            <a:r>
              <a:rPr lang="en-US" sz="2000">
                <a:solidFill>
                  <a:srgbClr val="990000"/>
                </a:solidFill>
              </a:rPr>
              <a:t> </a:t>
            </a:r>
          </a:p>
          <a:p>
            <a:pPr marL="342900" indent="-342900">
              <a:lnSpc>
                <a:spcPct val="90000"/>
              </a:lnSpc>
              <a:spcBef>
                <a:spcPct val="20000"/>
              </a:spcBef>
              <a:buFontTx/>
              <a:buChar char="•"/>
            </a:pPr>
            <a:r>
              <a:rPr lang="en-US" sz="2000" b="1">
                <a:solidFill>
                  <a:srgbClr val="FF0066"/>
                </a:solidFill>
              </a:rPr>
              <a:t>Enter the name you wish to use for the cell. In the example we have chosen the name 'V1' to stand for Gender. Next, Click on the label cell then type "Gender" in the variable label cell. Then click on the Values cell, a dialog box will appear, in that type value &amp; value label and then click on Add button. </a:t>
            </a:r>
          </a:p>
          <a:p>
            <a:pPr marL="342900" indent="-342900">
              <a:lnSpc>
                <a:spcPct val="90000"/>
              </a:lnSpc>
              <a:spcBef>
                <a:spcPct val="20000"/>
              </a:spcBef>
              <a:buFontTx/>
              <a:buChar char="•"/>
            </a:pPr>
            <a:endParaRPr lang="en-US" sz="2000" b="1">
              <a:solidFill>
                <a:srgbClr val="FF0066"/>
              </a:solidFill>
            </a:endParaRPr>
          </a:p>
        </p:txBody>
      </p:sp>
      <p:pic>
        <p:nvPicPr>
          <p:cNvPr id="160772" name="Picture 4"/>
          <p:cNvPicPr>
            <a:picLocks noChangeAspect="1" noChangeArrowheads="1"/>
          </p:cNvPicPr>
          <p:nvPr/>
        </p:nvPicPr>
        <p:blipFill>
          <a:blip r:embed="rId2"/>
          <a:srcRect/>
          <a:stretch>
            <a:fillRect/>
          </a:stretch>
        </p:blipFill>
        <p:spPr bwMode="auto">
          <a:xfrm>
            <a:off x="4648200" y="2347913"/>
            <a:ext cx="4038600" cy="302895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7DF20412-1801-4D5D-A52E-D0932D1CD212}"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8DA66333-D5E1-4632-A38B-DF38C4E9ADF7}" type="slidenum">
              <a:rPr lang="en-US" smtClean="0"/>
              <a:pPr>
                <a:defRPr/>
              </a:pPr>
              <a:t>57</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r>
              <a:rPr lang="en-US" sz="4000" smtClean="0">
                <a:solidFill>
                  <a:srgbClr val="0000FF"/>
                </a:solidFill>
              </a:rPr>
              <a:t>DATA EDITOR VARIABLE VIEW</a:t>
            </a:r>
          </a:p>
        </p:txBody>
      </p:sp>
      <p:sp>
        <p:nvSpPr>
          <p:cNvPr id="161795" name="Rectangle 3"/>
          <p:cNvSpPr>
            <a:spLocks noChangeArrowheads="1"/>
          </p:cNvSpPr>
          <p:nvPr/>
        </p:nvSpPr>
        <p:spPr bwMode="auto">
          <a:xfrm>
            <a:off x="6330950" y="3829050"/>
            <a:ext cx="420688" cy="309563"/>
          </a:xfrm>
          <a:prstGeom prst="rect">
            <a:avLst/>
          </a:prstGeom>
          <a:solidFill>
            <a:srgbClr val="FFFFFF"/>
          </a:solidFill>
          <a:ln w="9525">
            <a:solidFill>
              <a:srgbClr val="000000"/>
            </a:solidFill>
            <a:miter lim="800000"/>
            <a:headEnd/>
            <a:tailEnd/>
          </a:ln>
        </p:spPr>
        <p:txBody>
          <a:bodyPr/>
          <a:lstStyle/>
          <a:p>
            <a:endParaRPr lang="en-US"/>
          </a:p>
        </p:txBody>
      </p:sp>
      <p:sp>
        <p:nvSpPr>
          <p:cNvPr id="161796" name="Rectangle 4"/>
          <p:cNvSpPr>
            <a:spLocks noChangeArrowheads="1"/>
          </p:cNvSpPr>
          <p:nvPr/>
        </p:nvSpPr>
        <p:spPr bwMode="auto">
          <a:xfrm>
            <a:off x="0" y="2652713"/>
            <a:ext cx="9144000" cy="0"/>
          </a:xfrm>
          <a:prstGeom prst="rect">
            <a:avLst/>
          </a:prstGeom>
          <a:noFill/>
          <a:ln w="9525">
            <a:noFill/>
            <a:miter lim="800000"/>
            <a:headEnd/>
            <a:tailEnd/>
          </a:ln>
        </p:spPr>
        <p:txBody>
          <a:bodyPr wrap="none" anchor="ctr">
            <a:spAutoFit/>
          </a:bodyPr>
          <a:lstStyle/>
          <a:p>
            <a:endParaRPr lang="en-US"/>
          </a:p>
        </p:txBody>
      </p:sp>
      <p:sp>
        <p:nvSpPr>
          <p:cNvPr id="161797" name="Rectangle 5"/>
          <p:cNvSpPr>
            <a:spLocks noChangeArrowheads="1"/>
          </p:cNvSpPr>
          <p:nvPr/>
        </p:nvSpPr>
        <p:spPr bwMode="auto">
          <a:xfrm>
            <a:off x="0" y="2652713"/>
            <a:ext cx="1095375" cy="0"/>
          </a:xfrm>
          <a:prstGeom prst="rect">
            <a:avLst/>
          </a:prstGeom>
          <a:noFill/>
          <a:ln w="9525">
            <a:noFill/>
            <a:miter lim="800000"/>
            <a:headEnd/>
            <a:tailEnd/>
          </a:ln>
        </p:spPr>
        <p:txBody>
          <a:bodyPr wrap="none">
            <a:spAutoFit/>
          </a:bodyPr>
          <a:lstStyle/>
          <a:p>
            <a:endParaRPr lang="en-US"/>
          </a:p>
        </p:txBody>
      </p:sp>
      <p:sp>
        <p:nvSpPr>
          <p:cNvPr id="161798" name="Rectangle 6"/>
          <p:cNvSpPr>
            <a:spLocks noChangeArrowheads="1"/>
          </p:cNvSpPr>
          <p:nvPr/>
        </p:nvSpPr>
        <p:spPr bwMode="auto">
          <a:xfrm>
            <a:off x="7134225" y="4724400"/>
            <a:ext cx="1095375" cy="0"/>
          </a:xfrm>
          <a:prstGeom prst="rect">
            <a:avLst/>
          </a:prstGeom>
          <a:noFill/>
          <a:ln w="9525">
            <a:noFill/>
            <a:miter lim="800000"/>
            <a:headEnd/>
            <a:tailEnd/>
          </a:ln>
        </p:spPr>
        <p:txBody>
          <a:bodyPr wrap="none">
            <a:spAutoFit/>
          </a:bodyPr>
          <a:lstStyle/>
          <a:p>
            <a:endParaRPr lang="en-US"/>
          </a:p>
        </p:txBody>
      </p:sp>
      <p:sp>
        <p:nvSpPr>
          <p:cNvPr id="161799" name="Rectangle 7"/>
          <p:cNvSpPr>
            <a:spLocks noChangeArrowheads="1"/>
          </p:cNvSpPr>
          <p:nvPr/>
        </p:nvSpPr>
        <p:spPr bwMode="auto">
          <a:xfrm>
            <a:off x="0" y="4205288"/>
            <a:ext cx="9144000" cy="0"/>
          </a:xfrm>
          <a:prstGeom prst="rect">
            <a:avLst/>
          </a:prstGeom>
          <a:noFill/>
          <a:ln w="9525">
            <a:noFill/>
            <a:miter lim="800000"/>
            <a:headEnd/>
            <a:tailEnd/>
          </a:ln>
        </p:spPr>
        <p:txBody>
          <a:bodyPr wrap="none" anchor="ctr">
            <a:spAutoFit/>
          </a:bodyPr>
          <a:lstStyle/>
          <a:p>
            <a:endParaRPr lang="en-US"/>
          </a:p>
        </p:txBody>
      </p:sp>
      <p:sp>
        <p:nvSpPr>
          <p:cNvPr id="161800" name="Rectangle 8"/>
          <p:cNvSpPr>
            <a:spLocks noChangeArrowheads="1"/>
          </p:cNvSpPr>
          <p:nvPr/>
        </p:nvSpPr>
        <p:spPr bwMode="auto">
          <a:xfrm>
            <a:off x="6330950" y="3829050"/>
            <a:ext cx="420688" cy="309563"/>
          </a:xfrm>
          <a:prstGeom prst="rect">
            <a:avLst/>
          </a:prstGeom>
          <a:solidFill>
            <a:srgbClr val="FFFFFF"/>
          </a:solidFill>
          <a:ln w="9525">
            <a:solidFill>
              <a:srgbClr val="000000"/>
            </a:solidFill>
            <a:miter lim="800000"/>
            <a:headEnd/>
            <a:tailEnd/>
          </a:ln>
        </p:spPr>
        <p:txBody>
          <a:bodyPr/>
          <a:lstStyle/>
          <a:p>
            <a:endParaRPr lang="en-US"/>
          </a:p>
        </p:txBody>
      </p:sp>
      <p:sp>
        <p:nvSpPr>
          <p:cNvPr id="161801" name="Rectangle 9"/>
          <p:cNvSpPr>
            <a:spLocks noChangeArrowheads="1"/>
          </p:cNvSpPr>
          <p:nvPr/>
        </p:nvSpPr>
        <p:spPr bwMode="auto">
          <a:xfrm>
            <a:off x="0" y="2652713"/>
            <a:ext cx="1095375" cy="0"/>
          </a:xfrm>
          <a:prstGeom prst="rect">
            <a:avLst/>
          </a:prstGeom>
          <a:noFill/>
          <a:ln w="9525">
            <a:noFill/>
            <a:miter lim="800000"/>
            <a:headEnd/>
            <a:tailEnd/>
          </a:ln>
        </p:spPr>
        <p:txBody>
          <a:bodyPr wrap="none">
            <a:spAutoFit/>
          </a:bodyPr>
          <a:lstStyle/>
          <a:p>
            <a:endParaRPr lang="en-US"/>
          </a:p>
        </p:txBody>
      </p:sp>
      <p:sp>
        <p:nvSpPr>
          <p:cNvPr id="161802" name="Rectangle 10"/>
          <p:cNvSpPr>
            <a:spLocks noChangeArrowheads="1"/>
          </p:cNvSpPr>
          <p:nvPr/>
        </p:nvSpPr>
        <p:spPr bwMode="auto">
          <a:xfrm>
            <a:off x="0" y="2606675"/>
            <a:ext cx="184150" cy="366713"/>
          </a:xfrm>
          <a:prstGeom prst="rect">
            <a:avLst/>
          </a:prstGeom>
          <a:noFill/>
          <a:ln w="9525">
            <a:noFill/>
            <a:miter lim="800000"/>
            <a:headEnd/>
            <a:tailEnd/>
          </a:ln>
        </p:spPr>
        <p:txBody>
          <a:bodyPr wrap="none">
            <a:spAutoFit/>
          </a:bodyPr>
          <a:lstStyle/>
          <a:p>
            <a:pPr algn="just"/>
            <a:endParaRPr lang="en-US"/>
          </a:p>
        </p:txBody>
      </p:sp>
      <p:sp>
        <p:nvSpPr>
          <p:cNvPr id="161803" name="Rectangle 11"/>
          <p:cNvSpPr>
            <a:spLocks noChangeArrowheads="1"/>
          </p:cNvSpPr>
          <p:nvPr/>
        </p:nvSpPr>
        <p:spPr bwMode="auto">
          <a:xfrm>
            <a:off x="5915025" y="3733800"/>
            <a:ext cx="1095375" cy="0"/>
          </a:xfrm>
          <a:prstGeom prst="rect">
            <a:avLst/>
          </a:prstGeom>
          <a:noFill/>
          <a:ln w="9525">
            <a:noFill/>
            <a:miter lim="800000"/>
            <a:headEnd/>
            <a:tailEnd/>
          </a:ln>
        </p:spPr>
        <p:txBody>
          <a:bodyPr wrap="none">
            <a:spAutoFit/>
          </a:bodyPr>
          <a:lstStyle/>
          <a:p>
            <a:endParaRPr lang="en-US"/>
          </a:p>
        </p:txBody>
      </p:sp>
      <p:grpSp>
        <p:nvGrpSpPr>
          <p:cNvPr id="2" name="Group 12"/>
          <p:cNvGrpSpPr>
            <a:grpSpLocks noChangeAspect="1"/>
          </p:cNvGrpSpPr>
          <p:nvPr/>
        </p:nvGrpSpPr>
        <p:grpSpPr bwMode="auto">
          <a:xfrm>
            <a:off x="5676900" y="3886200"/>
            <a:ext cx="342900" cy="228600"/>
            <a:chOff x="8391" y="3716"/>
            <a:chExt cx="540" cy="360"/>
          </a:xfrm>
        </p:grpSpPr>
        <p:sp>
          <p:nvSpPr>
            <p:cNvPr id="161843" name="AutoShape 13"/>
            <p:cNvSpPr>
              <a:spLocks noChangeAspect="1" noChangeArrowheads="1" noTextEdit="1"/>
            </p:cNvSpPr>
            <p:nvPr/>
          </p:nvSpPr>
          <p:spPr bwMode="auto">
            <a:xfrm>
              <a:off x="8391" y="3716"/>
              <a:ext cx="540" cy="360"/>
            </a:xfrm>
            <a:prstGeom prst="rect">
              <a:avLst/>
            </a:prstGeom>
            <a:noFill/>
            <a:ln w="9525">
              <a:noFill/>
              <a:miter lim="800000"/>
              <a:headEnd/>
              <a:tailEnd/>
            </a:ln>
          </p:spPr>
          <p:txBody>
            <a:bodyPr/>
            <a:lstStyle/>
            <a:p>
              <a:endParaRPr lang="en-US"/>
            </a:p>
          </p:txBody>
        </p:sp>
      </p:grpSp>
      <p:graphicFrame>
        <p:nvGraphicFramePr>
          <p:cNvPr id="18446" name="Group 14"/>
          <p:cNvGraphicFramePr>
            <a:graphicFrameLocks noGrp="1"/>
          </p:cNvGraphicFramePr>
          <p:nvPr/>
        </p:nvGraphicFramePr>
        <p:xfrm>
          <a:off x="533400" y="1752600"/>
          <a:ext cx="7010400" cy="3022600"/>
        </p:xfrm>
        <a:graphic>
          <a:graphicData uri="http://schemas.openxmlformats.org/drawingml/2006/table">
            <a:tbl>
              <a:tblPr/>
              <a:tblGrid>
                <a:gridCol w="442913"/>
                <a:gridCol w="958850"/>
                <a:gridCol w="935037"/>
                <a:gridCol w="1323975"/>
                <a:gridCol w="1090613"/>
                <a:gridCol w="963612"/>
                <a:gridCol w="1295400"/>
              </a:tblGrid>
              <a:tr h="990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Name</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Type</a:t>
                      </a:r>
                      <a:endParaRPr kumimoji="0" lang="en-US" sz="2400" b="0" i="0" u="none" strike="noStrike" cap="none" normalizeH="0" baseline="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9900"/>
                          </a:solidFill>
                          <a:effectLst/>
                          <a:latin typeface="Times New Roman" pitchFamily="18" charset="0"/>
                          <a:cs typeface="Times New Roman" pitchFamily="18" charset="0"/>
                        </a:rPr>
                        <a:t>Decimal</a:t>
                      </a:r>
                      <a:endParaRPr kumimoji="0" lang="en-US" sz="2400" b="0" i="0" u="none" strike="noStrike" cap="none" normalizeH="0" baseline="0" smtClean="0">
                        <a:ln>
                          <a:noFill/>
                        </a:ln>
                        <a:solidFill>
                          <a:srgbClr val="0099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2"/>
                          </a:solidFill>
                          <a:effectLst/>
                          <a:latin typeface="Times New Roman" pitchFamily="18" charset="0"/>
                          <a:cs typeface="Times New Roman" pitchFamily="18" charset="0"/>
                        </a:rPr>
                        <a:t>Width</a:t>
                      </a:r>
                      <a:endParaRPr kumimoji="0" lang="en-US" sz="2400" b="0"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Label</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Values</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6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V1</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Age</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6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66"/>
                          </a:solidFill>
                          <a:effectLst/>
                          <a:latin typeface="Times New Roman" pitchFamily="18" charset="0"/>
                          <a:cs typeface="Times New Roman" pitchFamily="18" charset="0"/>
                        </a:rPr>
                        <a:t>V2</a:t>
                      </a:r>
                      <a:endParaRPr kumimoji="0" lang="en-US" sz="24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66"/>
                          </a:solidFill>
                          <a:effectLst/>
                          <a:latin typeface="Times New Roman" pitchFamily="18" charset="0"/>
                          <a:cs typeface="Times New Roman" pitchFamily="18" charset="0"/>
                        </a:rPr>
                        <a:t>Gender</a:t>
                      </a:r>
                      <a:endParaRPr kumimoji="0" lang="en-US" sz="1800" b="0" i="0" u="none" strike="noStrike" cap="none" normalizeH="0" baseline="0" smtClean="0">
                        <a:ln>
                          <a:noFill/>
                        </a:ln>
                        <a:solidFill>
                          <a:srgbClr val="FF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1839" name="Rectangle 48"/>
          <p:cNvSpPr>
            <a:spLocks noChangeArrowheads="1"/>
          </p:cNvSpPr>
          <p:nvPr/>
        </p:nvSpPr>
        <p:spPr bwMode="auto">
          <a:xfrm>
            <a:off x="0" y="4205288"/>
            <a:ext cx="9144000" cy="0"/>
          </a:xfrm>
          <a:prstGeom prst="rect">
            <a:avLst/>
          </a:prstGeom>
          <a:noFill/>
          <a:ln w="9525">
            <a:noFill/>
            <a:miter lim="800000"/>
            <a:headEnd/>
            <a:tailEnd/>
          </a:ln>
        </p:spPr>
        <p:txBody>
          <a:bodyPr wrap="none" anchor="ctr">
            <a:spAutoFit/>
          </a:bodyPr>
          <a:lstStyle/>
          <a:p>
            <a:endParaRPr lang="en-US"/>
          </a:p>
        </p:txBody>
      </p:sp>
      <p:sp>
        <p:nvSpPr>
          <p:cNvPr id="16" name="Date Placeholder 15"/>
          <p:cNvSpPr>
            <a:spLocks noGrp="1"/>
          </p:cNvSpPr>
          <p:nvPr>
            <p:ph type="dt" sz="quarter" idx="10"/>
          </p:nvPr>
        </p:nvSpPr>
        <p:spPr/>
        <p:txBody>
          <a:bodyPr/>
          <a:lstStyle/>
          <a:p>
            <a:pPr>
              <a:defRPr/>
            </a:pPr>
            <a:fld id="{486C02AC-380D-49B4-B015-419329E797D4}" type="datetime1">
              <a:rPr lang="en-US"/>
              <a:pPr>
                <a:defRPr/>
              </a:pPr>
              <a:t>2/23/2018</a:t>
            </a:fld>
            <a:endParaRPr lang="en-US"/>
          </a:p>
        </p:txBody>
      </p:sp>
      <p:sp>
        <p:nvSpPr>
          <p:cNvPr id="17" name="Slide Number Placeholder 16"/>
          <p:cNvSpPr>
            <a:spLocks noGrp="1"/>
          </p:cNvSpPr>
          <p:nvPr>
            <p:ph type="sldNum" sz="quarter" idx="12"/>
          </p:nvPr>
        </p:nvSpPr>
        <p:spPr/>
        <p:txBody>
          <a:bodyPr/>
          <a:lstStyle/>
          <a:p>
            <a:pPr>
              <a:defRPr/>
            </a:pPr>
            <a:fld id="{F9BF1A43-D293-4A62-8A5E-786010B3F243}" type="slidenum">
              <a:rPr lang="en-US" smtClean="0"/>
              <a:pPr>
                <a:defRPr/>
              </a:pPr>
              <a:t>58</a:t>
            </a:fld>
            <a:endParaRPr lang="en-US"/>
          </a:p>
        </p:txBody>
      </p:sp>
      <p:sp>
        <p:nvSpPr>
          <p:cNvPr id="18" name="Footer Placeholder 1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r>
              <a:rPr lang="en-US" b="1" smtClean="0">
                <a:solidFill>
                  <a:srgbClr val="009900"/>
                </a:solidFill>
              </a:rPr>
              <a:t>Dialog Box : Value Label</a:t>
            </a:r>
          </a:p>
        </p:txBody>
      </p:sp>
      <p:sp>
        <p:nvSpPr>
          <p:cNvPr id="162819" name="Text Box 3"/>
          <p:cNvSpPr txBox="1">
            <a:spLocks noChangeArrowheads="1"/>
          </p:cNvSpPr>
          <p:nvPr/>
        </p:nvSpPr>
        <p:spPr bwMode="auto">
          <a:xfrm>
            <a:off x="2971800" y="2514600"/>
            <a:ext cx="914400" cy="677863"/>
          </a:xfrm>
          <a:prstGeom prst="rect">
            <a:avLst/>
          </a:prstGeom>
          <a:solidFill>
            <a:srgbClr val="FFFFFF"/>
          </a:solidFill>
          <a:ln w="9525">
            <a:solidFill>
              <a:srgbClr val="000000"/>
            </a:solidFill>
            <a:miter lim="800000"/>
            <a:headEnd/>
            <a:tailEnd/>
          </a:ln>
        </p:spPr>
        <p:txBody>
          <a:bodyPr/>
          <a:lstStyle/>
          <a:p>
            <a:r>
              <a:rPr lang="en-US" sz="2400" b="1">
                <a:solidFill>
                  <a:srgbClr val="009900"/>
                </a:solidFill>
                <a:cs typeface="Times New Roman" pitchFamily="18" charset="0"/>
              </a:rPr>
              <a:t>1</a:t>
            </a:r>
            <a:endParaRPr lang="en-US" sz="2400">
              <a:solidFill>
                <a:srgbClr val="009900"/>
              </a:solidFill>
            </a:endParaRPr>
          </a:p>
        </p:txBody>
      </p:sp>
      <p:sp>
        <p:nvSpPr>
          <p:cNvPr id="162820" name="Text Box 4"/>
          <p:cNvSpPr txBox="1">
            <a:spLocks noChangeArrowheads="1"/>
          </p:cNvSpPr>
          <p:nvPr/>
        </p:nvSpPr>
        <p:spPr bwMode="auto">
          <a:xfrm>
            <a:off x="2819400" y="3490913"/>
            <a:ext cx="1447800" cy="547687"/>
          </a:xfrm>
          <a:prstGeom prst="rect">
            <a:avLst/>
          </a:prstGeom>
          <a:solidFill>
            <a:srgbClr val="FFFFFF"/>
          </a:solidFill>
          <a:ln w="9525">
            <a:solidFill>
              <a:srgbClr val="000000"/>
            </a:solidFill>
            <a:miter lim="800000"/>
            <a:headEnd/>
            <a:tailEnd/>
          </a:ln>
        </p:spPr>
        <p:txBody>
          <a:bodyPr/>
          <a:lstStyle/>
          <a:p>
            <a:r>
              <a:rPr lang="en-US" sz="2400" b="1">
                <a:solidFill>
                  <a:srgbClr val="FF0066"/>
                </a:solidFill>
                <a:cs typeface="Times New Roman" pitchFamily="18" charset="0"/>
              </a:rPr>
              <a:t>Male</a:t>
            </a:r>
            <a:endParaRPr lang="en-US" sz="2400">
              <a:solidFill>
                <a:srgbClr val="FF0066"/>
              </a:solidFill>
            </a:endParaRPr>
          </a:p>
        </p:txBody>
      </p:sp>
      <p:sp>
        <p:nvSpPr>
          <p:cNvPr id="162821" name="Text Box 5"/>
          <p:cNvSpPr txBox="1">
            <a:spLocks noChangeArrowheads="1"/>
          </p:cNvSpPr>
          <p:nvPr/>
        </p:nvSpPr>
        <p:spPr bwMode="auto">
          <a:xfrm>
            <a:off x="990600" y="4572000"/>
            <a:ext cx="914400" cy="762000"/>
          </a:xfrm>
          <a:prstGeom prst="rect">
            <a:avLst/>
          </a:prstGeom>
          <a:solidFill>
            <a:srgbClr val="FFFFFF"/>
          </a:solidFill>
          <a:ln w="9525">
            <a:solidFill>
              <a:srgbClr val="000000"/>
            </a:solidFill>
            <a:miter lim="800000"/>
            <a:headEnd/>
            <a:tailEnd/>
          </a:ln>
        </p:spPr>
        <p:txBody>
          <a:bodyPr/>
          <a:lstStyle/>
          <a:p>
            <a:r>
              <a:rPr lang="en-US" sz="2400" b="1">
                <a:solidFill>
                  <a:srgbClr val="0000FF"/>
                </a:solidFill>
                <a:cs typeface="Times New Roman" pitchFamily="18" charset="0"/>
              </a:rPr>
              <a:t>Add</a:t>
            </a:r>
            <a:endParaRPr lang="en-US" sz="2400">
              <a:solidFill>
                <a:srgbClr val="0000FF"/>
              </a:solidFill>
            </a:endParaRPr>
          </a:p>
        </p:txBody>
      </p:sp>
      <p:sp>
        <p:nvSpPr>
          <p:cNvPr id="162822" name="Text Box 6"/>
          <p:cNvSpPr txBox="1">
            <a:spLocks noChangeArrowheads="1"/>
          </p:cNvSpPr>
          <p:nvPr/>
        </p:nvSpPr>
        <p:spPr bwMode="auto">
          <a:xfrm>
            <a:off x="2819400" y="4594225"/>
            <a:ext cx="2590800" cy="815975"/>
          </a:xfrm>
          <a:prstGeom prst="rect">
            <a:avLst/>
          </a:prstGeom>
          <a:solidFill>
            <a:srgbClr val="FFFFFF"/>
          </a:solidFill>
          <a:ln w="9525">
            <a:solidFill>
              <a:srgbClr val="000000"/>
            </a:solidFill>
            <a:miter lim="800000"/>
            <a:headEnd/>
            <a:tailEnd/>
          </a:ln>
        </p:spPr>
        <p:txBody>
          <a:bodyPr/>
          <a:lstStyle/>
          <a:p>
            <a:endParaRPr lang="en-US" sz="1200" b="1">
              <a:cs typeface="Times New Roman" pitchFamily="18" charset="0"/>
            </a:endParaRPr>
          </a:p>
          <a:p>
            <a:pPr eaLnBrk="0" hangingPunct="0"/>
            <a:r>
              <a:rPr lang="en-US" sz="2400" b="1">
                <a:solidFill>
                  <a:srgbClr val="0000FF"/>
                </a:solidFill>
                <a:cs typeface="Times New Roman" pitchFamily="18" charset="0"/>
              </a:rPr>
              <a:t>1.00 = “Male”</a:t>
            </a:r>
            <a:endParaRPr lang="en-US" sz="2400">
              <a:solidFill>
                <a:srgbClr val="0000FF"/>
              </a:solidFill>
            </a:endParaRPr>
          </a:p>
        </p:txBody>
      </p:sp>
      <p:sp>
        <p:nvSpPr>
          <p:cNvPr id="162823" name="Rectangle 7"/>
          <p:cNvSpPr>
            <a:spLocks noChangeArrowheads="1"/>
          </p:cNvSpPr>
          <p:nvPr/>
        </p:nvSpPr>
        <p:spPr bwMode="auto">
          <a:xfrm>
            <a:off x="1447800" y="3254375"/>
            <a:ext cx="1143000" cy="1309688"/>
          </a:xfrm>
          <a:prstGeom prst="rect">
            <a:avLst/>
          </a:prstGeom>
          <a:noFill/>
          <a:ln w="9525">
            <a:noFill/>
            <a:miter lim="800000"/>
            <a:headEnd/>
            <a:tailEnd/>
          </a:ln>
        </p:spPr>
        <p:txBody>
          <a:bodyPr anchor="ctr">
            <a:spAutoFit/>
          </a:bodyPr>
          <a:lstStyle/>
          <a:p>
            <a:endParaRPr lang="en-US" sz="1400" b="1"/>
          </a:p>
          <a:p>
            <a:pPr eaLnBrk="0" hangingPunct="0"/>
            <a:r>
              <a:rPr lang="en-US" sz="2400" b="1">
                <a:solidFill>
                  <a:srgbClr val="FF0066"/>
                </a:solidFill>
              </a:rPr>
              <a:t>Value Label</a:t>
            </a:r>
            <a:r>
              <a:rPr lang="en-US" b="1">
                <a:solidFill>
                  <a:srgbClr val="FF0066"/>
                </a:solidFill>
              </a:rPr>
              <a:t>	</a:t>
            </a:r>
            <a:endParaRPr lang="en-US">
              <a:solidFill>
                <a:srgbClr val="FF0066"/>
              </a:solidFill>
            </a:endParaRPr>
          </a:p>
          <a:p>
            <a:pPr eaLnBrk="0" hangingPunct="0"/>
            <a:endParaRPr lang="en-US">
              <a:solidFill>
                <a:srgbClr val="FF0066"/>
              </a:solidFill>
            </a:endParaRPr>
          </a:p>
        </p:txBody>
      </p:sp>
      <p:sp>
        <p:nvSpPr>
          <p:cNvPr id="162824" name="Rectangle 8"/>
          <p:cNvSpPr>
            <a:spLocks noChangeArrowheads="1"/>
          </p:cNvSpPr>
          <p:nvPr/>
        </p:nvSpPr>
        <p:spPr bwMode="auto">
          <a:xfrm>
            <a:off x="0" y="4337050"/>
            <a:ext cx="9144000" cy="0"/>
          </a:xfrm>
          <a:prstGeom prst="rect">
            <a:avLst/>
          </a:prstGeom>
          <a:noFill/>
          <a:ln w="9525">
            <a:noFill/>
            <a:miter lim="800000"/>
            <a:headEnd/>
            <a:tailEnd/>
          </a:ln>
        </p:spPr>
        <p:txBody>
          <a:bodyPr wrap="none" anchor="ctr">
            <a:spAutoFit/>
          </a:bodyPr>
          <a:lstStyle/>
          <a:p>
            <a:endParaRPr lang="en-US"/>
          </a:p>
        </p:txBody>
      </p:sp>
      <p:sp>
        <p:nvSpPr>
          <p:cNvPr id="162825" name="Text Box 9"/>
          <p:cNvSpPr txBox="1">
            <a:spLocks noChangeArrowheads="1"/>
          </p:cNvSpPr>
          <p:nvPr/>
        </p:nvSpPr>
        <p:spPr bwMode="auto">
          <a:xfrm>
            <a:off x="1600200" y="2514600"/>
            <a:ext cx="1828800" cy="457200"/>
          </a:xfrm>
          <a:prstGeom prst="rect">
            <a:avLst/>
          </a:prstGeom>
          <a:noFill/>
          <a:ln w="9525">
            <a:noFill/>
            <a:miter lim="800000"/>
            <a:headEnd/>
            <a:tailEnd/>
          </a:ln>
        </p:spPr>
        <p:txBody>
          <a:bodyPr>
            <a:spAutoFit/>
          </a:bodyPr>
          <a:lstStyle/>
          <a:p>
            <a:pPr>
              <a:spcBef>
                <a:spcPct val="50000"/>
              </a:spcBef>
            </a:pPr>
            <a:r>
              <a:rPr lang="en-US" sz="2400" b="1">
                <a:solidFill>
                  <a:srgbClr val="009900"/>
                </a:solidFill>
              </a:rPr>
              <a:t>Value</a:t>
            </a:r>
          </a:p>
        </p:txBody>
      </p:sp>
      <p:sp>
        <p:nvSpPr>
          <p:cNvPr id="162826" name="Line 10"/>
          <p:cNvSpPr>
            <a:spLocks noChangeShapeType="1"/>
          </p:cNvSpPr>
          <p:nvPr/>
        </p:nvSpPr>
        <p:spPr bwMode="auto">
          <a:xfrm>
            <a:off x="762000" y="2286000"/>
            <a:ext cx="0" cy="3429000"/>
          </a:xfrm>
          <a:prstGeom prst="line">
            <a:avLst/>
          </a:prstGeom>
          <a:noFill/>
          <a:ln w="9525">
            <a:solidFill>
              <a:schemeClr val="tx1"/>
            </a:solidFill>
            <a:round/>
            <a:headEnd/>
            <a:tailEnd/>
          </a:ln>
        </p:spPr>
        <p:txBody>
          <a:bodyPr/>
          <a:lstStyle/>
          <a:p>
            <a:endParaRPr lang="en-US"/>
          </a:p>
        </p:txBody>
      </p:sp>
      <p:sp>
        <p:nvSpPr>
          <p:cNvPr id="162827" name="Line 11"/>
          <p:cNvSpPr>
            <a:spLocks noChangeShapeType="1"/>
          </p:cNvSpPr>
          <p:nvPr/>
        </p:nvSpPr>
        <p:spPr bwMode="auto">
          <a:xfrm>
            <a:off x="6781800" y="2209800"/>
            <a:ext cx="76200" cy="3505200"/>
          </a:xfrm>
          <a:prstGeom prst="line">
            <a:avLst/>
          </a:prstGeom>
          <a:noFill/>
          <a:ln w="9525">
            <a:solidFill>
              <a:schemeClr val="tx1"/>
            </a:solidFill>
            <a:round/>
            <a:headEnd/>
            <a:tailEnd/>
          </a:ln>
        </p:spPr>
        <p:txBody>
          <a:bodyPr/>
          <a:lstStyle/>
          <a:p>
            <a:endParaRPr lang="en-US"/>
          </a:p>
        </p:txBody>
      </p:sp>
      <p:sp>
        <p:nvSpPr>
          <p:cNvPr id="162828" name="Line 12"/>
          <p:cNvSpPr>
            <a:spLocks noChangeShapeType="1"/>
          </p:cNvSpPr>
          <p:nvPr/>
        </p:nvSpPr>
        <p:spPr bwMode="auto">
          <a:xfrm flipV="1">
            <a:off x="762000" y="5715000"/>
            <a:ext cx="6096000" cy="76200"/>
          </a:xfrm>
          <a:prstGeom prst="line">
            <a:avLst/>
          </a:prstGeom>
          <a:noFill/>
          <a:ln w="9525">
            <a:solidFill>
              <a:schemeClr val="tx1"/>
            </a:solidFill>
            <a:round/>
            <a:headEnd/>
            <a:tailEnd/>
          </a:ln>
        </p:spPr>
        <p:txBody>
          <a:bodyPr/>
          <a:lstStyle/>
          <a:p>
            <a:endParaRPr lang="en-US"/>
          </a:p>
        </p:txBody>
      </p:sp>
      <p:sp>
        <p:nvSpPr>
          <p:cNvPr id="162829" name="Line 13"/>
          <p:cNvSpPr>
            <a:spLocks noChangeShapeType="1"/>
          </p:cNvSpPr>
          <p:nvPr/>
        </p:nvSpPr>
        <p:spPr bwMode="auto">
          <a:xfrm flipV="1">
            <a:off x="762000" y="2209800"/>
            <a:ext cx="6019800" cy="76200"/>
          </a:xfrm>
          <a:prstGeom prst="line">
            <a:avLst/>
          </a:prstGeom>
          <a:noFill/>
          <a:ln w="9525">
            <a:solidFill>
              <a:schemeClr val="tx1"/>
            </a:solidFill>
            <a:round/>
            <a:headEnd/>
            <a:tailEnd/>
          </a:ln>
        </p:spPr>
        <p:txBody>
          <a:bodyPr/>
          <a:lstStyle/>
          <a:p>
            <a:endParaRPr lang="en-US"/>
          </a:p>
        </p:txBody>
      </p:sp>
      <p:sp>
        <p:nvSpPr>
          <p:cNvPr id="14" name="Date Placeholder 13"/>
          <p:cNvSpPr>
            <a:spLocks noGrp="1"/>
          </p:cNvSpPr>
          <p:nvPr>
            <p:ph type="dt" sz="quarter" idx="10"/>
          </p:nvPr>
        </p:nvSpPr>
        <p:spPr/>
        <p:txBody>
          <a:bodyPr/>
          <a:lstStyle/>
          <a:p>
            <a:pPr>
              <a:defRPr/>
            </a:pPr>
            <a:fld id="{5486638E-7B2B-4258-B0FC-67C7D8071029}" type="datetime1">
              <a:rPr lang="en-US"/>
              <a:pPr>
                <a:defRPr/>
              </a:pPr>
              <a:t>2/23/2018</a:t>
            </a:fld>
            <a:endParaRPr lang="en-US"/>
          </a:p>
        </p:txBody>
      </p:sp>
      <p:sp>
        <p:nvSpPr>
          <p:cNvPr id="15" name="Slide Number Placeholder 14"/>
          <p:cNvSpPr>
            <a:spLocks noGrp="1"/>
          </p:cNvSpPr>
          <p:nvPr>
            <p:ph type="sldNum" sz="quarter" idx="12"/>
          </p:nvPr>
        </p:nvSpPr>
        <p:spPr/>
        <p:txBody>
          <a:bodyPr/>
          <a:lstStyle/>
          <a:p>
            <a:pPr>
              <a:defRPr/>
            </a:pPr>
            <a:fld id="{B05E628D-4918-4105-9751-64F20A9FF01C}" type="slidenum">
              <a:rPr lang="en-US" smtClean="0"/>
              <a:pPr>
                <a:defRPr/>
              </a:pPr>
              <a:t>59</a:t>
            </a:fld>
            <a:endParaRPr lang="en-US"/>
          </a:p>
        </p:txBody>
      </p:sp>
      <p:sp>
        <p:nvSpPr>
          <p:cNvPr id="16" name="Footer Placeholder 1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2. Processing of data: </a:t>
            </a:r>
          </a:p>
          <a:p>
            <a:pPr marL="812800" indent="-812800">
              <a:spcBef>
                <a:spcPts val="1200"/>
              </a:spcBef>
              <a:buFont typeface="Arial" pitchFamily="34" charset="0"/>
              <a:buChar char="•"/>
            </a:pPr>
            <a:r>
              <a:rPr lang="en-US" sz="2400" b="1" dirty="0" smtClean="0">
                <a:solidFill>
                  <a:srgbClr val="002060"/>
                </a:solidFill>
              </a:rPr>
              <a:t>Content</a:t>
            </a:r>
            <a:endParaRPr lang="en-US" sz="2400" b="1" dirty="0" smtClean="0">
              <a:solidFill>
                <a:srgbClr val="0070C0"/>
              </a:solidFill>
            </a:endParaRPr>
          </a:p>
          <a:p>
            <a:pPr marL="812800" indent="-812800">
              <a:spcBef>
                <a:spcPts val="1200"/>
              </a:spcBef>
              <a:buFont typeface="Arial" pitchFamily="34" charset="0"/>
              <a:buChar char="•"/>
            </a:pPr>
            <a:r>
              <a:rPr lang="en-US" sz="2400" b="1" dirty="0" smtClean="0">
                <a:solidFill>
                  <a:srgbClr val="002060"/>
                </a:solidFill>
              </a:rPr>
              <a:t>editing data, </a:t>
            </a:r>
          </a:p>
          <a:p>
            <a:pPr marL="812800" indent="-812800">
              <a:spcBef>
                <a:spcPts val="1200"/>
              </a:spcBef>
              <a:buFont typeface="Arial" pitchFamily="34" charset="0"/>
              <a:buChar char="•"/>
            </a:pPr>
            <a:r>
              <a:rPr lang="en-US" sz="2400" b="1" dirty="0" smtClean="0">
                <a:solidFill>
                  <a:srgbClr val="002060"/>
                </a:solidFill>
              </a:rPr>
              <a:t>classification, </a:t>
            </a:r>
          </a:p>
          <a:p>
            <a:pPr marL="812800" indent="-812800">
              <a:spcBef>
                <a:spcPts val="1200"/>
              </a:spcBef>
              <a:buFont typeface="Arial" pitchFamily="34" charset="0"/>
              <a:buChar char="•"/>
            </a:pPr>
            <a:r>
              <a:rPr lang="en-US" sz="2400" b="1" dirty="0" smtClean="0">
                <a:solidFill>
                  <a:srgbClr val="002060"/>
                </a:solidFill>
              </a:rPr>
              <a:t>coding, </a:t>
            </a:r>
          </a:p>
          <a:p>
            <a:pPr marL="812800" indent="-812800">
              <a:spcBef>
                <a:spcPts val="1200"/>
              </a:spcBef>
              <a:buFont typeface="Arial" pitchFamily="34" charset="0"/>
              <a:buChar char="•"/>
            </a:pPr>
            <a:r>
              <a:rPr lang="en-US" sz="2400" b="1" dirty="0" smtClean="0">
                <a:solidFill>
                  <a:srgbClr val="002060"/>
                </a:solidFill>
              </a:rPr>
              <a:t>tabulation;   </a:t>
            </a:r>
          </a:p>
          <a:p>
            <a:pPr marL="812800" indent="-812800">
              <a:spcBef>
                <a:spcPts val="1200"/>
              </a:spcBef>
              <a:buFont typeface="Arial" pitchFamily="34" charset="0"/>
              <a:buChar char="•"/>
            </a:pPr>
            <a:r>
              <a:rPr lang="en-US" sz="2400" b="1" dirty="0" smtClean="0">
                <a:solidFill>
                  <a:srgbClr val="002060"/>
                </a:solidFill>
              </a:rPr>
              <a:t>interpretation and analysis of data, </a:t>
            </a:r>
          </a:p>
          <a:p>
            <a:pPr marL="812800" indent="-812800">
              <a:spcBef>
                <a:spcPts val="1200"/>
              </a:spcBef>
              <a:buFont typeface="Arial" pitchFamily="34" charset="0"/>
              <a:buChar char="•"/>
            </a:pPr>
            <a:r>
              <a:rPr lang="en-US" sz="2400" b="1" dirty="0" smtClean="0">
                <a:solidFill>
                  <a:srgbClr val="002060"/>
                </a:solidFill>
              </a:rPr>
              <a:t>diagrammatic and graphical presentation of data.  </a:t>
            </a:r>
          </a:p>
          <a:p>
            <a:pPr marL="812800" indent="-812800">
              <a:spcBef>
                <a:spcPts val="1200"/>
              </a:spcBef>
            </a:pPr>
            <a:r>
              <a:rPr lang="en-US" sz="2400" b="1" dirty="0" smtClean="0">
                <a:solidFill>
                  <a:srgbClr val="002060"/>
                </a:solidFill>
              </a:rPr>
              <a:t> </a:t>
            </a: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11:12:22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000">
                <a:solidFill>
                  <a:srgbClr val="FF0066"/>
                </a:solidFill>
              </a:rPr>
              <a:t>DATA DEFINING CONTINUES….</a:t>
            </a:r>
          </a:p>
        </p:txBody>
      </p:sp>
      <p:sp>
        <p:nvSpPr>
          <p:cNvPr id="16384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400">
                <a:solidFill>
                  <a:srgbClr val="0070C0"/>
                </a:solidFill>
              </a:rPr>
              <a:t>For example, </a:t>
            </a:r>
            <a:r>
              <a:rPr lang="en-US" sz="2400" b="1">
                <a:solidFill>
                  <a:srgbClr val="0070C0"/>
                </a:solidFill>
              </a:rPr>
              <a:t>type</a:t>
            </a:r>
            <a:r>
              <a:rPr lang="en-US" sz="2400">
                <a:solidFill>
                  <a:srgbClr val="0070C0"/>
                </a:solidFill>
              </a:rPr>
              <a:t> “1” in the value box, then </a:t>
            </a:r>
            <a:r>
              <a:rPr lang="en-US" sz="2400" b="1">
                <a:solidFill>
                  <a:srgbClr val="0070C0"/>
                </a:solidFill>
              </a:rPr>
              <a:t>click</a:t>
            </a:r>
            <a:r>
              <a:rPr lang="en-US" sz="2400">
                <a:solidFill>
                  <a:srgbClr val="0070C0"/>
                </a:solidFill>
              </a:rPr>
              <a:t> the value label box and </a:t>
            </a:r>
            <a:r>
              <a:rPr lang="en-US" sz="2400" b="1">
                <a:solidFill>
                  <a:srgbClr val="0070C0"/>
                </a:solidFill>
              </a:rPr>
              <a:t>type</a:t>
            </a:r>
            <a:r>
              <a:rPr lang="en-US" sz="2400">
                <a:solidFill>
                  <a:srgbClr val="0070C0"/>
                </a:solidFill>
              </a:rPr>
              <a:t> “Male” and finally </a:t>
            </a:r>
            <a:r>
              <a:rPr lang="en-US" sz="2400" b="1">
                <a:solidFill>
                  <a:srgbClr val="0070C0"/>
                </a:solidFill>
              </a:rPr>
              <a:t>click</a:t>
            </a:r>
            <a:r>
              <a:rPr lang="en-US" sz="2400">
                <a:solidFill>
                  <a:srgbClr val="0070C0"/>
                </a:solidFill>
              </a:rPr>
              <a:t> the “</a:t>
            </a:r>
            <a:r>
              <a:rPr lang="en-US" sz="2400" b="1">
                <a:solidFill>
                  <a:srgbClr val="0070C0"/>
                </a:solidFill>
              </a:rPr>
              <a:t>Add</a:t>
            </a:r>
            <a:r>
              <a:rPr lang="en-US" sz="2400">
                <a:solidFill>
                  <a:srgbClr val="0070C0"/>
                </a:solidFill>
              </a:rPr>
              <a:t>” button. Repeat for the other value of the variable. Once you have finished assigning value labels, </a:t>
            </a:r>
            <a:r>
              <a:rPr lang="en-US" sz="2400" b="1">
                <a:solidFill>
                  <a:srgbClr val="0070C0"/>
                </a:solidFill>
              </a:rPr>
              <a:t>click</a:t>
            </a:r>
            <a:r>
              <a:rPr lang="en-US" sz="2400">
                <a:solidFill>
                  <a:srgbClr val="0070C0"/>
                </a:solidFill>
              </a:rPr>
              <a:t> on </a:t>
            </a:r>
            <a:r>
              <a:rPr lang="en-US" sz="2400" b="1">
                <a:solidFill>
                  <a:srgbClr val="0070C0"/>
                </a:solidFill>
              </a:rPr>
              <a:t>continue button.</a:t>
            </a:r>
            <a:r>
              <a:rPr lang="en-US" sz="2400">
                <a:solidFill>
                  <a:srgbClr val="0070C0"/>
                </a:solidFill>
              </a:rPr>
              <a:t> </a:t>
            </a:r>
          </a:p>
          <a:p>
            <a:pPr marL="342900" indent="-342900">
              <a:lnSpc>
                <a:spcPct val="80000"/>
              </a:lnSpc>
              <a:spcBef>
                <a:spcPct val="20000"/>
              </a:spcBef>
              <a:buFontTx/>
              <a:buChar char="•"/>
            </a:pPr>
            <a:r>
              <a:rPr lang="en-US" sz="2400">
                <a:solidFill>
                  <a:srgbClr val="0070C0"/>
                </a:solidFill>
              </a:rPr>
              <a:t>In case you need to change the labels you can always return to this dialog box. The </a:t>
            </a:r>
            <a:r>
              <a:rPr lang="en-US" sz="2400" b="1">
                <a:solidFill>
                  <a:srgbClr val="0070C0"/>
                </a:solidFill>
              </a:rPr>
              <a:t>change button </a:t>
            </a:r>
            <a:r>
              <a:rPr lang="en-US" sz="2400">
                <a:solidFill>
                  <a:srgbClr val="0070C0"/>
                </a:solidFill>
              </a:rPr>
              <a:t>can be used to change a value label. </a:t>
            </a:r>
          </a:p>
          <a:p>
            <a:pPr marL="342900" indent="-342900">
              <a:lnSpc>
                <a:spcPct val="80000"/>
              </a:lnSpc>
              <a:spcBef>
                <a:spcPct val="20000"/>
              </a:spcBef>
              <a:buFontTx/>
              <a:buChar char="•"/>
            </a:pPr>
            <a:r>
              <a:rPr lang="en-US" sz="2400">
                <a:solidFill>
                  <a:srgbClr val="0070C0"/>
                </a:solidFill>
              </a:rPr>
              <a:t>The </a:t>
            </a:r>
            <a:r>
              <a:rPr lang="en-US" sz="2400" b="1">
                <a:solidFill>
                  <a:srgbClr val="0070C0"/>
                </a:solidFill>
              </a:rPr>
              <a:t>remove button </a:t>
            </a:r>
            <a:r>
              <a:rPr lang="en-US" sz="2400">
                <a:solidFill>
                  <a:srgbClr val="0070C0"/>
                </a:solidFill>
              </a:rPr>
              <a:t>can be used to remove a value label. </a:t>
            </a:r>
          </a:p>
          <a:p>
            <a:pPr marL="342900" indent="-342900">
              <a:lnSpc>
                <a:spcPct val="80000"/>
              </a:lnSpc>
              <a:spcBef>
                <a:spcPct val="20000"/>
              </a:spcBef>
              <a:buFontTx/>
              <a:buChar char="•"/>
            </a:pPr>
            <a:r>
              <a:rPr lang="en-US" sz="2400">
                <a:solidFill>
                  <a:srgbClr val="FF0066"/>
                </a:solidFill>
              </a:rPr>
              <a:t>The  </a:t>
            </a:r>
            <a:r>
              <a:rPr lang="en-US" sz="2400" b="1">
                <a:solidFill>
                  <a:srgbClr val="FF0066"/>
                </a:solidFill>
              </a:rPr>
              <a:t>cancel button</a:t>
            </a:r>
            <a:r>
              <a:rPr lang="en-US" sz="2400">
                <a:solidFill>
                  <a:srgbClr val="FF0066"/>
                </a:solidFill>
              </a:rPr>
              <a:t> can be used to cancel your labeling work and help button can be used to access the SPSS on line help</a:t>
            </a:r>
          </a:p>
        </p:txBody>
      </p:sp>
      <p:sp>
        <p:nvSpPr>
          <p:cNvPr id="4" name="Date Placeholder 3"/>
          <p:cNvSpPr>
            <a:spLocks noGrp="1"/>
          </p:cNvSpPr>
          <p:nvPr>
            <p:ph type="dt" sz="quarter" idx="10"/>
          </p:nvPr>
        </p:nvSpPr>
        <p:spPr/>
        <p:txBody>
          <a:bodyPr/>
          <a:lstStyle/>
          <a:p>
            <a:pPr>
              <a:defRPr/>
            </a:pPr>
            <a:fld id="{0C3DD841-0F0E-4BDC-8F0C-555664BBFCA4}"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600C5FC0-0A0D-4ADE-968A-AE185361921D}" type="slidenum">
              <a:rPr lang="en-US" smtClean="0"/>
              <a:pPr>
                <a:defRPr/>
              </a:pPr>
              <a:t>60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r>
              <a:rPr lang="en-US" sz="4000" smtClean="0">
                <a:solidFill>
                  <a:srgbClr val="FF0066"/>
                </a:solidFill>
              </a:rPr>
              <a:t>DATA EDITOR VARIABLE VIEW  CONTINUES….</a:t>
            </a:r>
          </a:p>
        </p:txBody>
      </p:sp>
      <p:pic>
        <p:nvPicPr>
          <p:cNvPr id="164867" name="Picture 3"/>
          <p:cNvPicPr>
            <a:picLocks noGrp="1" noChangeAspect="1" noChangeArrowheads="1"/>
          </p:cNvPicPr>
          <p:nvPr>
            <p:ph sz="half" idx="2"/>
          </p:nvPr>
        </p:nvPicPr>
        <p:blipFill>
          <a:blip r:embed="rId2"/>
          <a:srcRect/>
          <a:stretch>
            <a:fillRect/>
          </a:stretch>
        </p:blipFill>
        <p:spPr>
          <a:xfrm>
            <a:off x="1295400" y="1447800"/>
            <a:ext cx="7391400" cy="4876800"/>
          </a:xfrm>
        </p:spPr>
      </p:pic>
      <p:sp>
        <p:nvSpPr>
          <p:cNvPr id="4" name="Date Placeholder 3"/>
          <p:cNvSpPr>
            <a:spLocks noGrp="1"/>
          </p:cNvSpPr>
          <p:nvPr>
            <p:ph type="dt" sz="quarter" idx="10"/>
          </p:nvPr>
        </p:nvSpPr>
        <p:spPr/>
        <p:txBody>
          <a:bodyPr/>
          <a:lstStyle/>
          <a:p>
            <a:pPr>
              <a:defRPr/>
            </a:pPr>
            <a:fld id="{8CC0030A-A507-4205-9B06-C27BC4667762}"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1ABAE618-161B-4F58-ABAA-D3A349BF2479}" type="slidenum">
              <a:rPr lang="en-US" smtClean="0"/>
              <a:pPr>
                <a:defRPr/>
              </a:pPr>
              <a:t>61</a:t>
            </a:fld>
            <a:endParaRPr lang="en-US"/>
          </a:p>
        </p:txBody>
      </p:sp>
      <p:sp>
        <p:nvSpPr>
          <p:cNvPr id="6" name="Footer Placeholder 5"/>
          <p:cNvSpPr>
            <a:spLocks noGrp="1"/>
          </p:cNvSpPr>
          <p:nvPr>
            <p:ph type="ftr" sz="quarter" idx="11"/>
          </p:nvPr>
        </p:nvSpPr>
        <p:spPr/>
        <p:txBody>
          <a:bodyPr/>
          <a:lstStyle/>
          <a:p>
            <a:pPr>
              <a:defRPr/>
            </a:pPr>
            <a:r>
              <a:rPr lang="en-US"/>
              <a:t>social work research</a:t>
            </a:r>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r>
              <a:rPr lang="en-US" sz="4000" b="1" smtClean="0">
                <a:solidFill>
                  <a:srgbClr val="FF0066"/>
                </a:solidFill>
              </a:rPr>
              <a:t/>
            </a:r>
            <a:br>
              <a:rPr lang="en-US" sz="4000" b="1" smtClean="0">
                <a:solidFill>
                  <a:srgbClr val="FF0066"/>
                </a:solidFill>
              </a:rPr>
            </a:br>
            <a:r>
              <a:rPr lang="en-US" sz="4000" b="1" smtClean="0">
                <a:solidFill>
                  <a:srgbClr val="0000FF"/>
                </a:solidFill>
              </a:rPr>
              <a:t>Entering Data</a:t>
            </a:r>
            <a:r>
              <a:rPr lang="en-US" sz="4000" b="1" smtClean="0"/>
              <a:t/>
            </a:r>
            <a:br>
              <a:rPr lang="en-US" sz="4000" b="1" smtClean="0"/>
            </a:br>
            <a:endParaRPr lang="en-US" sz="4000" b="1" smtClean="0"/>
          </a:p>
        </p:txBody>
      </p:sp>
      <p:sp>
        <p:nvSpPr>
          <p:cNvPr id="165891" name="Rectangle 3"/>
          <p:cNvSpPr>
            <a:spLocks noGrp="1" noChangeArrowheads="1"/>
          </p:cNvSpPr>
          <p:nvPr>
            <p:ph type="body" idx="1"/>
          </p:nvPr>
        </p:nvSpPr>
        <p:spPr/>
        <p:txBody>
          <a:bodyPr/>
          <a:lstStyle/>
          <a:p>
            <a:pPr eaLnBrk="1" hangingPunct="1"/>
            <a:r>
              <a:rPr lang="en-US" smtClean="0">
                <a:solidFill>
                  <a:srgbClr val="009900"/>
                </a:solidFill>
              </a:rPr>
              <a:t>To enter data click on </a:t>
            </a:r>
            <a:r>
              <a:rPr lang="en-US" b="1" smtClean="0">
                <a:solidFill>
                  <a:srgbClr val="009900"/>
                </a:solidFill>
              </a:rPr>
              <a:t>Data</a:t>
            </a:r>
            <a:r>
              <a:rPr lang="en-US" smtClean="0">
                <a:solidFill>
                  <a:srgbClr val="009900"/>
                </a:solidFill>
              </a:rPr>
              <a:t> </a:t>
            </a:r>
            <a:r>
              <a:rPr lang="en-US" b="1" smtClean="0">
                <a:solidFill>
                  <a:srgbClr val="009900"/>
                </a:solidFill>
              </a:rPr>
              <a:t>View .</a:t>
            </a:r>
            <a:endParaRPr lang="en-US" smtClean="0">
              <a:solidFill>
                <a:srgbClr val="009900"/>
              </a:solidFill>
            </a:endParaRPr>
          </a:p>
          <a:p>
            <a:pPr eaLnBrk="1" hangingPunct="1"/>
            <a:r>
              <a:rPr lang="en-US" smtClean="0">
                <a:solidFill>
                  <a:srgbClr val="FF0066"/>
                </a:solidFill>
              </a:rPr>
              <a:t>Select a cell in the </a:t>
            </a:r>
            <a:r>
              <a:rPr lang="en-US" b="1" smtClean="0">
                <a:solidFill>
                  <a:srgbClr val="FF0066"/>
                </a:solidFill>
              </a:rPr>
              <a:t>Data Editor</a:t>
            </a:r>
            <a:endParaRPr lang="en-US" smtClean="0">
              <a:solidFill>
                <a:srgbClr val="FF0066"/>
              </a:solidFill>
            </a:endParaRPr>
          </a:p>
          <a:p>
            <a:pPr eaLnBrk="1" hangingPunct="1"/>
            <a:r>
              <a:rPr lang="en-US" smtClean="0">
                <a:solidFill>
                  <a:srgbClr val="009900"/>
                </a:solidFill>
              </a:rPr>
              <a:t>Enter the data value. The value is displayed in the cell of the </a:t>
            </a:r>
            <a:r>
              <a:rPr lang="en-US" b="1" smtClean="0">
                <a:solidFill>
                  <a:srgbClr val="009900"/>
                </a:solidFill>
              </a:rPr>
              <a:t>Data Editor</a:t>
            </a:r>
            <a:endParaRPr lang="en-US" smtClean="0">
              <a:solidFill>
                <a:srgbClr val="009900"/>
              </a:solidFill>
            </a:endParaRPr>
          </a:p>
          <a:p>
            <a:pPr eaLnBrk="1" hangingPunct="1">
              <a:buFontTx/>
              <a:buNone/>
            </a:pPr>
            <a:r>
              <a:rPr lang="en-US" smtClean="0"/>
              <a:t> </a:t>
            </a:r>
          </a:p>
          <a:p>
            <a:pPr eaLnBrk="1" hangingPunct="1"/>
            <a:r>
              <a:rPr lang="en-US" smtClean="0">
                <a:solidFill>
                  <a:srgbClr val="0000FF"/>
                </a:solidFill>
              </a:rPr>
              <a:t>Press 		and select another cell to enter data value. </a:t>
            </a:r>
          </a:p>
          <a:p>
            <a:pPr eaLnBrk="1" hangingPunct="1"/>
            <a:endParaRPr lang="en-US" smtClean="0"/>
          </a:p>
        </p:txBody>
      </p:sp>
      <p:sp>
        <p:nvSpPr>
          <p:cNvPr id="165892" name="Text Box 4"/>
          <p:cNvSpPr txBox="1">
            <a:spLocks noChangeArrowheads="1"/>
          </p:cNvSpPr>
          <p:nvPr/>
        </p:nvSpPr>
        <p:spPr bwMode="auto">
          <a:xfrm>
            <a:off x="2209800" y="4572000"/>
            <a:ext cx="685800" cy="342900"/>
          </a:xfrm>
          <a:prstGeom prst="rect">
            <a:avLst/>
          </a:prstGeom>
          <a:solidFill>
            <a:srgbClr val="FFFFFF"/>
          </a:solidFill>
          <a:ln w="9525">
            <a:solidFill>
              <a:srgbClr val="000000"/>
            </a:solidFill>
            <a:miter lim="800000"/>
            <a:headEnd/>
            <a:tailEnd/>
          </a:ln>
        </p:spPr>
        <p:txBody>
          <a:bodyPr/>
          <a:lstStyle/>
          <a:p>
            <a:endParaRPr lang="en-US"/>
          </a:p>
        </p:txBody>
      </p:sp>
      <p:sp>
        <p:nvSpPr>
          <p:cNvPr id="165893" name="Line 5"/>
          <p:cNvSpPr>
            <a:spLocks noChangeShapeType="1"/>
          </p:cNvSpPr>
          <p:nvPr/>
        </p:nvSpPr>
        <p:spPr bwMode="auto">
          <a:xfrm>
            <a:off x="2362200" y="4724400"/>
            <a:ext cx="457200" cy="0"/>
          </a:xfrm>
          <a:prstGeom prst="line">
            <a:avLst/>
          </a:prstGeom>
          <a:noFill/>
          <a:ln w="9525">
            <a:solidFill>
              <a:srgbClr val="000000"/>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3288B4AE-5552-4CEB-917D-3DB0381CBC20}"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DF6B6EC8-0CCC-4286-AD6B-03553BEC4277}" type="slidenum">
              <a:rPr lang="en-US" smtClean="0"/>
              <a:pPr>
                <a:defRPr/>
              </a:pPr>
              <a:t>62</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r>
              <a:rPr lang="en-US" sz="4000" b="1" smtClean="0">
                <a:solidFill>
                  <a:srgbClr val="009900"/>
                </a:solidFill>
              </a:rPr>
              <a:t>Entering Data</a:t>
            </a:r>
            <a:br>
              <a:rPr lang="en-US" sz="4000" b="1" smtClean="0">
                <a:solidFill>
                  <a:srgbClr val="009900"/>
                </a:solidFill>
              </a:rPr>
            </a:br>
            <a:r>
              <a:rPr lang="en-US" sz="4000" b="1" smtClean="0">
                <a:solidFill>
                  <a:srgbClr val="009900"/>
                </a:solidFill>
              </a:rPr>
              <a:t>Continues….</a:t>
            </a:r>
          </a:p>
        </p:txBody>
      </p:sp>
      <p:sp>
        <p:nvSpPr>
          <p:cNvPr id="166915" name="Rectangle 3"/>
          <p:cNvSpPr>
            <a:spLocks noGrp="1" noChangeArrowheads="1"/>
          </p:cNvSpPr>
          <p:nvPr>
            <p:ph type="body" idx="1"/>
          </p:nvPr>
        </p:nvSpPr>
        <p:spPr/>
        <p:txBody>
          <a:bodyPr/>
          <a:lstStyle/>
          <a:p>
            <a:pPr eaLnBrk="1" hangingPunct="1"/>
            <a:r>
              <a:rPr lang="en-US" b="1" smtClean="0">
                <a:solidFill>
                  <a:srgbClr val="FF0066"/>
                </a:solidFill>
              </a:rPr>
              <a:t>To enter the data, simply move the cursor to the upper-left-hand </a:t>
            </a:r>
            <a:r>
              <a:rPr lang="en-US" smtClean="0">
                <a:solidFill>
                  <a:srgbClr val="FF0066"/>
                </a:solidFill>
              </a:rPr>
              <a:t>corner and enter 1 for the first respondent’s gender “male” , then Press 		and move the cursor one cell to the right to enter data value, say, enter 1 for the level of education  “illiterate”, and so on. On the screen you will see like………</a:t>
            </a:r>
          </a:p>
        </p:txBody>
      </p:sp>
      <p:sp>
        <p:nvSpPr>
          <p:cNvPr id="166916" name="Text Box 4"/>
          <p:cNvSpPr txBox="1">
            <a:spLocks noChangeArrowheads="1"/>
          </p:cNvSpPr>
          <p:nvPr/>
        </p:nvSpPr>
        <p:spPr bwMode="auto">
          <a:xfrm>
            <a:off x="4762500" y="3200400"/>
            <a:ext cx="571500" cy="342900"/>
          </a:xfrm>
          <a:prstGeom prst="rect">
            <a:avLst/>
          </a:prstGeom>
          <a:solidFill>
            <a:srgbClr val="FFFFFF"/>
          </a:solidFill>
          <a:ln w="9525">
            <a:solidFill>
              <a:srgbClr val="000000"/>
            </a:solidFill>
            <a:miter lim="800000"/>
            <a:headEnd/>
            <a:tailEnd/>
          </a:ln>
        </p:spPr>
        <p:txBody>
          <a:bodyPr/>
          <a:lstStyle/>
          <a:p>
            <a:endParaRPr lang="en-US"/>
          </a:p>
        </p:txBody>
      </p:sp>
      <p:sp>
        <p:nvSpPr>
          <p:cNvPr id="166917" name="Line 5"/>
          <p:cNvSpPr>
            <a:spLocks noChangeShapeType="1"/>
          </p:cNvSpPr>
          <p:nvPr/>
        </p:nvSpPr>
        <p:spPr bwMode="auto">
          <a:xfrm>
            <a:off x="4838700" y="3352800"/>
            <a:ext cx="342900" cy="0"/>
          </a:xfrm>
          <a:prstGeom prst="line">
            <a:avLst/>
          </a:prstGeom>
          <a:noFill/>
          <a:ln w="9525">
            <a:solidFill>
              <a:srgbClr val="000000"/>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305B65DA-CD42-4871-BDEE-92341605E461}"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67BA39BB-3991-453C-867D-D0875772EC74}" type="slidenum">
              <a:rPr lang="en-US" smtClean="0"/>
              <a:pPr>
                <a:defRPr/>
              </a:pPr>
              <a:t>63</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7938" name="Picture 2"/>
          <p:cNvPicPr>
            <a:picLocks noGrp="1" noChangeAspect="1" noChangeArrowheads="1"/>
          </p:cNvPicPr>
          <p:nvPr>
            <p:ph/>
          </p:nvPr>
        </p:nvPicPr>
        <p:blipFill>
          <a:blip r:embed="rId2"/>
          <a:srcRect/>
          <a:stretch>
            <a:fillRect/>
          </a:stretch>
        </p:blipFill>
        <p:spPr>
          <a:xfrm>
            <a:off x="762000" y="381000"/>
            <a:ext cx="7620000" cy="5715000"/>
          </a:xfrm>
        </p:spPr>
      </p:pic>
      <p:sp>
        <p:nvSpPr>
          <p:cNvPr id="3" name="Date Placeholder 2"/>
          <p:cNvSpPr>
            <a:spLocks noGrp="1"/>
          </p:cNvSpPr>
          <p:nvPr>
            <p:ph type="dt" sz="quarter" idx="10"/>
          </p:nvPr>
        </p:nvSpPr>
        <p:spPr/>
        <p:txBody>
          <a:bodyPr/>
          <a:lstStyle/>
          <a:p>
            <a:pPr>
              <a:defRPr/>
            </a:pPr>
            <a:fld id="{D80B3CEF-F4F6-43FF-A0B5-FA576B012ACF}" type="datetime1">
              <a:rPr lang="en-US"/>
              <a:pPr>
                <a:defRPr/>
              </a:pPr>
              <a:t>2/23/2018</a:t>
            </a:fld>
            <a:endParaRPr lang="en-US"/>
          </a:p>
        </p:txBody>
      </p:sp>
      <p:sp>
        <p:nvSpPr>
          <p:cNvPr id="4" name="Slide Number Placeholder 3"/>
          <p:cNvSpPr>
            <a:spLocks noGrp="1"/>
          </p:cNvSpPr>
          <p:nvPr>
            <p:ph type="sldNum" sz="quarter" idx="12"/>
          </p:nvPr>
        </p:nvSpPr>
        <p:spPr/>
        <p:txBody>
          <a:bodyPr/>
          <a:lstStyle/>
          <a:p>
            <a:pPr>
              <a:defRPr/>
            </a:pPr>
            <a:fld id="{6903AB74-16D9-4377-BB28-647456426830}" type="slidenum">
              <a:rPr lang="en-US" smtClean="0"/>
              <a:pPr>
                <a:defRPr/>
              </a:pPr>
              <a:t>64</a:t>
            </a:fld>
            <a:endParaRPr lang="en-US"/>
          </a:p>
        </p:txBody>
      </p:sp>
      <p:sp>
        <p:nvSpPr>
          <p:cNvPr id="5" name="Footer Placeholder 4"/>
          <p:cNvSpPr>
            <a:spLocks noGrp="1"/>
          </p:cNvSpPr>
          <p:nvPr>
            <p:ph type="ftr" sz="quarter" idx="11"/>
          </p:nvPr>
        </p:nvSpPr>
        <p:spPr/>
        <p:txBody>
          <a:bodyPr/>
          <a:lstStyle/>
          <a:p>
            <a:pPr>
              <a:defRPr/>
            </a:pPr>
            <a:r>
              <a:rPr lang="en-US"/>
              <a:t>social work research</a:t>
            </a:r>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r>
              <a:rPr lang="en-US" sz="4000" b="1" smtClean="0">
                <a:solidFill>
                  <a:srgbClr val="0000FF"/>
                </a:solidFill>
              </a:rPr>
              <a:t>Saving Data and Creating a SPSS File</a:t>
            </a:r>
            <a:r>
              <a:rPr lang="en-US" sz="4000" b="1" smtClean="0"/>
              <a:t> </a:t>
            </a:r>
            <a:br>
              <a:rPr lang="en-US" sz="4000" b="1" smtClean="0"/>
            </a:br>
            <a:endParaRPr lang="en-US" sz="4000" b="1" smtClean="0"/>
          </a:p>
        </p:txBody>
      </p:sp>
      <p:sp>
        <p:nvSpPr>
          <p:cNvPr id="168963" name="Rectangle 3"/>
          <p:cNvSpPr>
            <a:spLocks noGrp="1" noChangeArrowheads="1"/>
          </p:cNvSpPr>
          <p:nvPr>
            <p:ph type="body" idx="1"/>
          </p:nvPr>
        </p:nvSpPr>
        <p:spPr/>
        <p:txBody>
          <a:bodyPr/>
          <a:lstStyle/>
          <a:p>
            <a:pPr eaLnBrk="1" hangingPunct="1">
              <a:lnSpc>
                <a:spcPct val="80000"/>
              </a:lnSpc>
            </a:pPr>
            <a:r>
              <a:rPr lang="en-US" sz="2800" b="1" smtClean="0">
                <a:solidFill>
                  <a:srgbClr val="FF0066"/>
                </a:solidFill>
              </a:rPr>
              <a:t>To save data</a:t>
            </a:r>
            <a:r>
              <a:rPr lang="en-US" sz="2800" smtClean="0"/>
              <a:t>, </a:t>
            </a:r>
          </a:p>
          <a:p>
            <a:pPr eaLnBrk="1" hangingPunct="1">
              <a:lnSpc>
                <a:spcPct val="80000"/>
              </a:lnSpc>
            </a:pPr>
            <a:r>
              <a:rPr lang="en-US" sz="2800" b="1" smtClean="0">
                <a:solidFill>
                  <a:srgbClr val="0000FF"/>
                </a:solidFill>
              </a:rPr>
              <a:t>From the menus choose:</a:t>
            </a:r>
          </a:p>
          <a:p>
            <a:pPr eaLnBrk="1" hangingPunct="1">
              <a:lnSpc>
                <a:spcPct val="80000"/>
              </a:lnSpc>
              <a:buFontTx/>
              <a:buNone/>
            </a:pPr>
            <a:r>
              <a:rPr lang="en-US" sz="2800" b="1" smtClean="0">
                <a:solidFill>
                  <a:srgbClr val="009900"/>
                </a:solidFill>
              </a:rPr>
              <a:t>	File</a:t>
            </a:r>
            <a:r>
              <a:rPr lang="en-US" sz="2800" b="1" i="1" smtClean="0">
                <a:solidFill>
                  <a:srgbClr val="009900"/>
                </a:solidFill>
              </a:rPr>
              <a:t> </a:t>
            </a:r>
            <a:endParaRPr lang="en-US" sz="2800" b="1" smtClean="0">
              <a:solidFill>
                <a:srgbClr val="009900"/>
              </a:solidFill>
            </a:endParaRPr>
          </a:p>
          <a:p>
            <a:pPr eaLnBrk="1" hangingPunct="1">
              <a:lnSpc>
                <a:spcPct val="80000"/>
              </a:lnSpc>
              <a:buFontTx/>
              <a:buNone/>
            </a:pPr>
            <a:r>
              <a:rPr lang="en-US" sz="2800" b="1" smtClean="0">
                <a:solidFill>
                  <a:srgbClr val="009900"/>
                </a:solidFill>
              </a:rPr>
              <a:t>		Save</a:t>
            </a:r>
          </a:p>
          <a:p>
            <a:pPr eaLnBrk="1" hangingPunct="1">
              <a:lnSpc>
                <a:spcPct val="80000"/>
              </a:lnSpc>
            </a:pPr>
            <a:r>
              <a:rPr lang="en-US" sz="2800" smtClean="0">
                <a:solidFill>
                  <a:schemeClr val="accent2"/>
                </a:solidFill>
              </a:rPr>
              <a:t>Because these data have not been saved previously, you will see a dialogue box prompting you to</a:t>
            </a:r>
            <a:r>
              <a:rPr lang="en-US" sz="2800" smtClean="0"/>
              <a:t> </a:t>
            </a:r>
            <a:r>
              <a:rPr lang="en-US" sz="2800" b="1" smtClean="0">
                <a:solidFill>
                  <a:srgbClr val="FF0066"/>
                </a:solidFill>
              </a:rPr>
              <a:t>enter a file name</a:t>
            </a:r>
            <a:r>
              <a:rPr lang="en-US" sz="2800" smtClean="0"/>
              <a:t>. </a:t>
            </a:r>
            <a:r>
              <a:rPr lang="en-US" sz="2800" b="1" smtClean="0">
                <a:solidFill>
                  <a:srgbClr val="0000FF"/>
                </a:solidFill>
              </a:rPr>
              <a:t>Type</a:t>
            </a:r>
            <a:r>
              <a:rPr lang="en-US" sz="2800" smtClean="0"/>
              <a:t> </a:t>
            </a:r>
            <a:r>
              <a:rPr lang="en-US" sz="2800" smtClean="0">
                <a:solidFill>
                  <a:srgbClr val="009900"/>
                </a:solidFill>
              </a:rPr>
              <a:t>in the name, say, “</a:t>
            </a:r>
            <a:r>
              <a:rPr lang="en-US" sz="2800" b="1" smtClean="0">
                <a:solidFill>
                  <a:srgbClr val="009900"/>
                </a:solidFill>
              </a:rPr>
              <a:t>attitude</a:t>
            </a:r>
            <a:r>
              <a:rPr lang="en-US" sz="2800" smtClean="0">
                <a:solidFill>
                  <a:srgbClr val="009900"/>
                </a:solidFill>
              </a:rPr>
              <a:t>” and </a:t>
            </a:r>
            <a:r>
              <a:rPr lang="en-US" sz="2800" b="1" smtClean="0">
                <a:solidFill>
                  <a:srgbClr val="009900"/>
                </a:solidFill>
              </a:rPr>
              <a:t>click</a:t>
            </a:r>
            <a:r>
              <a:rPr lang="en-US" sz="2800" smtClean="0">
                <a:solidFill>
                  <a:srgbClr val="009900"/>
                </a:solidFill>
              </a:rPr>
              <a:t> the </a:t>
            </a:r>
            <a:r>
              <a:rPr lang="en-US" sz="2800" b="1" smtClean="0">
                <a:solidFill>
                  <a:srgbClr val="009900"/>
                </a:solidFill>
              </a:rPr>
              <a:t>OK</a:t>
            </a:r>
            <a:r>
              <a:rPr lang="en-US" sz="2800" smtClean="0">
                <a:solidFill>
                  <a:srgbClr val="009900"/>
                </a:solidFill>
              </a:rPr>
              <a:t> button. </a:t>
            </a:r>
            <a:r>
              <a:rPr lang="en-US" sz="2800" b="1" smtClean="0">
                <a:solidFill>
                  <a:srgbClr val="009900"/>
                </a:solidFill>
              </a:rPr>
              <a:t>SPSS</a:t>
            </a:r>
            <a:r>
              <a:rPr lang="en-US" sz="2800" smtClean="0">
                <a:solidFill>
                  <a:srgbClr val="009900"/>
                </a:solidFill>
              </a:rPr>
              <a:t> will then save the data to the file : </a:t>
            </a:r>
            <a:r>
              <a:rPr lang="en-US" sz="2800" b="1" smtClean="0">
                <a:solidFill>
                  <a:srgbClr val="FF0066"/>
                </a:solidFill>
              </a:rPr>
              <a:t>attitude.sav</a:t>
            </a:r>
            <a:r>
              <a:rPr lang="en-US" sz="2800" smtClean="0">
                <a:solidFill>
                  <a:srgbClr val="009900"/>
                </a:solidFill>
              </a:rPr>
              <a:t>. (SPSS will automatically attach the .</a:t>
            </a:r>
            <a:r>
              <a:rPr lang="en-US" sz="2800" b="1" smtClean="0">
                <a:solidFill>
                  <a:srgbClr val="009900"/>
                </a:solidFill>
              </a:rPr>
              <a:t>sav</a:t>
            </a:r>
            <a:r>
              <a:rPr lang="en-US" sz="2800" smtClean="0">
                <a:solidFill>
                  <a:srgbClr val="009900"/>
                </a:solidFill>
              </a:rPr>
              <a:t> extension if you do not type it in.)</a:t>
            </a:r>
          </a:p>
        </p:txBody>
      </p:sp>
      <p:sp>
        <p:nvSpPr>
          <p:cNvPr id="4" name="Date Placeholder 3"/>
          <p:cNvSpPr>
            <a:spLocks noGrp="1"/>
          </p:cNvSpPr>
          <p:nvPr>
            <p:ph type="dt" sz="quarter" idx="10"/>
          </p:nvPr>
        </p:nvSpPr>
        <p:spPr/>
        <p:txBody>
          <a:bodyPr/>
          <a:lstStyle/>
          <a:p>
            <a:pPr>
              <a:defRPr/>
            </a:pPr>
            <a:fld id="{DC9BDA57-2255-4810-B3AE-E6AF894B2A4A}"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3086C8DA-AE62-4DAB-AB0B-0FB0634E2A3F}" type="slidenum">
              <a:rPr lang="en-US" smtClean="0"/>
              <a:pPr>
                <a:defRPr/>
              </a:pPr>
              <a:t>65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r>
              <a:rPr lang="en-US" b="1" smtClean="0">
                <a:solidFill>
                  <a:srgbClr val="FF0066"/>
                </a:solidFill>
              </a:rPr>
              <a:t>Taking  Print Out</a:t>
            </a:r>
            <a:r>
              <a:rPr lang="en-US" smtClean="0"/>
              <a:t> </a:t>
            </a:r>
          </a:p>
        </p:txBody>
      </p:sp>
      <p:sp>
        <p:nvSpPr>
          <p:cNvPr id="169987" name="Rectangle 3"/>
          <p:cNvSpPr>
            <a:spLocks noGrp="1" noChangeArrowheads="1"/>
          </p:cNvSpPr>
          <p:nvPr>
            <p:ph type="body" idx="1"/>
          </p:nvPr>
        </p:nvSpPr>
        <p:spPr/>
        <p:txBody>
          <a:bodyPr/>
          <a:lstStyle/>
          <a:p>
            <a:pPr eaLnBrk="1" hangingPunct="1"/>
            <a:r>
              <a:rPr lang="en-US" smtClean="0">
                <a:solidFill>
                  <a:srgbClr val="0000FF"/>
                </a:solidFill>
              </a:rPr>
              <a:t>To take print out :</a:t>
            </a:r>
          </a:p>
          <a:p>
            <a:pPr eaLnBrk="1" hangingPunct="1"/>
            <a:r>
              <a:rPr lang="en-US" smtClean="0">
                <a:solidFill>
                  <a:srgbClr val="FF0066"/>
                </a:solidFill>
              </a:rPr>
              <a:t>From menu, choose</a:t>
            </a:r>
            <a:r>
              <a:rPr lang="en-US" smtClean="0"/>
              <a:t> </a:t>
            </a:r>
            <a:endParaRPr lang="en-US" b="1" smtClean="0"/>
          </a:p>
          <a:p>
            <a:pPr eaLnBrk="1" hangingPunct="1"/>
            <a:r>
              <a:rPr lang="en-US" b="1" smtClean="0">
                <a:solidFill>
                  <a:srgbClr val="009900"/>
                </a:solidFill>
              </a:rPr>
              <a:t>File</a:t>
            </a:r>
          </a:p>
          <a:p>
            <a:pPr eaLnBrk="1" hangingPunct="1">
              <a:buFontTx/>
              <a:buNone/>
            </a:pPr>
            <a:r>
              <a:rPr lang="en-US" b="1" smtClean="0"/>
              <a:t>	   </a:t>
            </a:r>
            <a:r>
              <a:rPr lang="en-US" b="1" smtClean="0">
                <a:solidFill>
                  <a:schemeClr val="accent2"/>
                </a:solidFill>
              </a:rPr>
              <a:t>Print</a:t>
            </a:r>
          </a:p>
          <a:p>
            <a:pPr eaLnBrk="1" hangingPunct="1"/>
            <a:r>
              <a:rPr lang="en-US" smtClean="0">
                <a:solidFill>
                  <a:srgbClr val="FF0066"/>
                </a:solidFill>
              </a:rPr>
              <a:t>Tally the data values in print out with your Master Chart.</a:t>
            </a:r>
            <a:endParaRPr lang="en-US" b="1" smtClean="0">
              <a:solidFill>
                <a:srgbClr val="FF0066"/>
              </a:solidFill>
            </a:endParaRPr>
          </a:p>
          <a:p>
            <a:pPr eaLnBrk="1" hangingPunct="1"/>
            <a:endParaRPr lang="en-US" b="1" smtClean="0">
              <a:solidFill>
                <a:srgbClr val="FF0066"/>
              </a:solidFill>
            </a:endParaRPr>
          </a:p>
        </p:txBody>
      </p:sp>
      <p:sp>
        <p:nvSpPr>
          <p:cNvPr id="4" name="Date Placeholder 3"/>
          <p:cNvSpPr>
            <a:spLocks noGrp="1"/>
          </p:cNvSpPr>
          <p:nvPr>
            <p:ph type="dt" sz="quarter" idx="10"/>
          </p:nvPr>
        </p:nvSpPr>
        <p:spPr/>
        <p:txBody>
          <a:bodyPr/>
          <a:lstStyle/>
          <a:p>
            <a:pPr>
              <a:defRPr/>
            </a:pPr>
            <a:fld id="{0083E8DA-8041-460A-9DD4-2D6DDD64E9F3}"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E7F33688-8976-4ED9-BC39-1BE4D581B196}" type="slidenum">
              <a:rPr lang="en-US" smtClean="0"/>
              <a:pPr>
                <a:defRPr/>
              </a:pPr>
              <a:t>66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r>
              <a:rPr lang="en-US" b="1" smtClean="0">
                <a:solidFill>
                  <a:srgbClr val="009900"/>
                </a:solidFill>
              </a:rPr>
              <a:t>Data Editing</a:t>
            </a:r>
          </a:p>
        </p:txBody>
      </p:sp>
      <p:sp>
        <p:nvSpPr>
          <p:cNvPr id="171011" name="Rectangle 3"/>
          <p:cNvSpPr>
            <a:spLocks noGrp="1" noChangeArrowheads="1"/>
          </p:cNvSpPr>
          <p:nvPr>
            <p:ph type="body" idx="1"/>
          </p:nvPr>
        </p:nvSpPr>
        <p:spPr/>
        <p:txBody>
          <a:bodyPr/>
          <a:lstStyle/>
          <a:p>
            <a:pPr eaLnBrk="1" hangingPunct="1">
              <a:lnSpc>
                <a:spcPct val="90000"/>
              </a:lnSpc>
            </a:pPr>
            <a:r>
              <a:rPr lang="en-US" smtClean="0">
                <a:solidFill>
                  <a:srgbClr val="0000FF"/>
                </a:solidFill>
              </a:rPr>
              <a:t>Go to the Cell representing Respondent Number and the variable.</a:t>
            </a:r>
          </a:p>
          <a:p>
            <a:pPr eaLnBrk="1" hangingPunct="1">
              <a:lnSpc>
                <a:spcPct val="90000"/>
              </a:lnSpc>
            </a:pPr>
            <a:r>
              <a:rPr lang="en-US" smtClean="0"/>
              <a:t>   </a:t>
            </a:r>
            <a:r>
              <a:rPr lang="en-US" smtClean="0">
                <a:solidFill>
                  <a:srgbClr val="FF0066"/>
                </a:solidFill>
              </a:rPr>
              <a:t>For example :</a:t>
            </a:r>
          </a:p>
          <a:p>
            <a:pPr eaLnBrk="1" hangingPunct="1">
              <a:lnSpc>
                <a:spcPct val="90000"/>
              </a:lnSpc>
              <a:buFontTx/>
              <a:buNone/>
            </a:pPr>
            <a:r>
              <a:rPr lang="en-US" smtClean="0"/>
              <a:t>	</a:t>
            </a:r>
            <a:r>
              <a:rPr lang="en-US" smtClean="0">
                <a:cs typeface="Arial" charset="0"/>
              </a:rPr>
              <a:t>►</a:t>
            </a:r>
            <a:r>
              <a:rPr lang="en-US" smtClean="0">
                <a:solidFill>
                  <a:srgbClr val="0000FF"/>
                </a:solidFill>
              </a:rPr>
              <a:t>Fourth respondent is male (1) but you </a:t>
            </a:r>
          </a:p>
          <a:p>
            <a:pPr eaLnBrk="1" hangingPunct="1">
              <a:lnSpc>
                <a:spcPct val="90000"/>
              </a:lnSpc>
              <a:buFontTx/>
              <a:buNone/>
            </a:pPr>
            <a:r>
              <a:rPr lang="en-US" smtClean="0">
                <a:solidFill>
                  <a:srgbClr val="0000FF"/>
                </a:solidFill>
              </a:rPr>
              <a:t>	    have entered Female (2).</a:t>
            </a:r>
          </a:p>
          <a:p>
            <a:pPr eaLnBrk="1" hangingPunct="1">
              <a:lnSpc>
                <a:spcPct val="90000"/>
              </a:lnSpc>
              <a:buFontTx/>
              <a:buNone/>
            </a:pPr>
            <a:r>
              <a:rPr lang="en-US" smtClean="0"/>
              <a:t>	</a:t>
            </a:r>
            <a:r>
              <a:rPr lang="en-US" smtClean="0">
                <a:cs typeface="Arial" charset="0"/>
              </a:rPr>
              <a:t>►</a:t>
            </a:r>
            <a:r>
              <a:rPr lang="en-US" smtClean="0">
                <a:solidFill>
                  <a:srgbClr val="009900"/>
                </a:solidFill>
              </a:rPr>
              <a:t>Go to the cell and now enter 1 , the data     	value will be corrected.</a:t>
            </a:r>
          </a:p>
          <a:p>
            <a:pPr eaLnBrk="1" hangingPunct="1">
              <a:lnSpc>
                <a:spcPct val="90000"/>
              </a:lnSpc>
              <a:buFontTx/>
              <a:buNone/>
            </a:pPr>
            <a:r>
              <a:rPr lang="en-US" smtClean="0"/>
              <a:t>	</a:t>
            </a:r>
            <a:r>
              <a:rPr lang="en-US" smtClean="0">
                <a:cs typeface="Arial" charset="0"/>
              </a:rPr>
              <a:t>►</a:t>
            </a:r>
            <a:r>
              <a:rPr lang="en-US" smtClean="0">
                <a:solidFill>
                  <a:srgbClr val="FF0066"/>
                </a:solidFill>
              </a:rPr>
              <a:t>Make all other corrections. Save the     	corrections.</a:t>
            </a:r>
          </a:p>
        </p:txBody>
      </p:sp>
      <p:sp>
        <p:nvSpPr>
          <p:cNvPr id="4" name="Date Placeholder 3"/>
          <p:cNvSpPr>
            <a:spLocks noGrp="1"/>
          </p:cNvSpPr>
          <p:nvPr>
            <p:ph type="dt" sz="quarter" idx="10"/>
          </p:nvPr>
        </p:nvSpPr>
        <p:spPr/>
        <p:txBody>
          <a:bodyPr/>
          <a:lstStyle/>
          <a:p>
            <a:pPr>
              <a:defRPr/>
            </a:pPr>
            <a:fld id="{5614BA88-0011-470E-8B1E-C8622DDA3520}"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D85A2787-B6DB-44CC-B553-94F8E005989C}" type="slidenum">
              <a:rPr lang="en-US" smtClean="0"/>
              <a:pPr>
                <a:defRPr/>
              </a:pPr>
              <a:t>67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457200" y="704850"/>
            <a:ext cx="8229600" cy="1143000"/>
          </a:xfrm>
        </p:spPr>
        <p:txBody>
          <a:bodyPr/>
          <a:lstStyle/>
          <a:p>
            <a:pPr eaLnBrk="1" hangingPunct="1"/>
            <a:r>
              <a:rPr lang="en-US" sz="4000" b="1" smtClean="0">
                <a:solidFill>
                  <a:srgbClr val="FF0066"/>
                </a:solidFill>
              </a:rPr>
              <a:t>FREQUENCY TABLES</a:t>
            </a:r>
            <a:r>
              <a:rPr lang="en-US" sz="4000" b="1" smtClean="0">
                <a:solidFill>
                  <a:schemeClr val="hlink"/>
                </a:solidFill>
              </a:rPr>
              <a:t> </a:t>
            </a:r>
            <a:r>
              <a:rPr lang="en-US" sz="4000" b="1" smtClean="0"/>
              <a:t/>
            </a:r>
            <a:br>
              <a:rPr lang="en-US" sz="4000" b="1" smtClean="0"/>
            </a:br>
            <a:endParaRPr lang="en-US" sz="4000" b="1" smtClean="0"/>
          </a:p>
        </p:txBody>
      </p:sp>
      <p:sp>
        <p:nvSpPr>
          <p:cNvPr id="172035" name="Rectangle 3"/>
          <p:cNvSpPr>
            <a:spLocks noGrp="1" noChangeArrowheads="1"/>
          </p:cNvSpPr>
          <p:nvPr>
            <p:ph sz="half" idx="1"/>
          </p:nvPr>
        </p:nvSpPr>
        <p:spPr>
          <a:xfrm>
            <a:off x="0" y="1600200"/>
            <a:ext cx="5181600" cy="4953000"/>
          </a:xfrm>
        </p:spPr>
        <p:txBody>
          <a:bodyPr/>
          <a:lstStyle/>
          <a:p>
            <a:pPr eaLnBrk="1" hangingPunct="1">
              <a:buFontTx/>
              <a:buNone/>
            </a:pPr>
            <a:endParaRPr lang="en-US" b="1" smtClean="0">
              <a:solidFill>
                <a:srgbClr val="FF0066"/>
              </a:solidFill>
            </a:endParaRPr>
          </a:p>
          <a:p>
            <a:pPr eaLnBrk="1" hangingPunct="1"/>
            <a:r>
              <a:rPr lang="en-US" smtClean="0">
                <a:solidFill>
                  <a:srgbClr val="0070C0"/>
                </a:solidFill>
              </a:rPr>
              <a:t>Now you are ready to analyse data with SPSS </a:t>
            </a:r>
          </a:p>
          <a:p>
            <a:pPr eaLnBrk="1" hangingPunct="1">
              <a:buFontTx/>
              <a:buNone/>
            </a:pPr>
            <a:r>
              <a:rPr lang="en-US" smtClean="0">
                <a:solidFill>
                  <a:schemeClr val="accent2"/>
                </a:solidFill>
              </a:rPr>
              <a:t>To analyse the data:</a:t>
            </a:r>
          </a:p>
          <a:p>
            <a:pPr eaLnBrk="1" hangingPunct="1"/>
            <a:r>
              <a:rPr lang="en-US" smtClean="0">
                <a:solidFill>
                  <a:srgbClr val="FF0066"/>
                </a:solidFill>
              </a:rPr>
              <a:t>From menu, choose</a:t>
            </a:r>
            <a:r>
              <a:rPr lang="en-US" smtClean="0"/>
              <a:t> </a:t>
            </a:r>
            <a:endParaRPr lang="en-US" b="1" smtClean="0"/>
          </a:p>
          <a:p>
            <a:pPr eaLnBrk="1" hangingPunct="1">
              <a:buFontTx/>
              <a:buNone/>
            </a:pPr>
            <a:r>
              <a:rPr lang="en-US" b="1" smtClean="0">
                <a:solidFill>
                  <a:srgbClr val="0070C0"/>
                </a:solidFill>
              </a:rPr>
              <a:t>Analyse</a:t>
            </a:r>
          </a:p>
          <a:p>
            <a:pPr eaLnBrk="1" hangingPunct="1">
              <a:buFontTx/>
              <a:buNone/>
            </a:pPr>
            <a:r>
              <a:rPr lang="en-US" sz="2000" b="1" smtClean="0">
                <a:solidFill>
                  <a:srgbClr val="0000FF"/>
                </a:solidFill>
              </a:rPr>
              <a:t>Descriptive Statistics            </a:t>
            </a:r>
            <a:r>
              <a:rPr lang="en-US" sz="2000" b="1" smtClean="0">
                <a:solidFill>
                  <a:srgbClr val="0070C0"/>
                </a:solidFill>
              </a:rPr>
              <a:t>Frequencies</a:t>
            </a:r>
            <a:r>
              <a:rPr lang="en-US" sz="2000" smtClean="0">
                <a:solidFill>
                  <a:srgbClr val="0070C0"/>
                </a:solidFill>
              </a:rPr>
              <a:t> </a:t>
            </a:r>
          </a:p>
        </p:txBody>
      </p:sp>
      <p:pic>
        <p:nvPicPr>
          <p:cNvPr id="172036" name="Picture 4"/>
          <p:cNvPicPr>
            <a:picLocks noGrp="1" noChangeAspect="1" noChangeArrowheads="1"/>
          </p:cNvPicPr>
          <p:nvPr>
            <p:ph sz="half" idx="2"/>
          </p:nvPr>
        </p:nvPicPr>
        <p:blipFill>
          <a:blip r:embed="rId2"/>
          <a:srcRect/>
          <a:stretch>
            <a:fillRect/>
          </a:stretch>
        </p:blipFill>
        <p:spPr>
          <a:xfrm>
            <a:off x="5257800" y="2347913"/>
            <a:ext cx="3886200" cy="3028950"/>
          </a:xfrm>
          <a:noFill/>
        </p:spPr>
      </p:pic>
      <p:sp>
        <p:nvSpPr>
          <p:cNvPr id="172037" name="Line 5"/>
          <p:cNvSpPr>
            <a:spLocks noChangeShapeType="1"/>
          </p:cNvSpPr>
          <p:nvPr/>
        </p:nvSpPr>
        <p:spPr bwMode="auto">
          <a:xfrm>
            <a:off x="2895600" y="4800600"/>
            <a:ext cx="381000" cy="0"/>
          </a:xfrm>
          <a:prstGeom prst="line">
            <a:avLst/>
          </a:prstGeom>
          <a:noFill/>
          <a:ln w="9525">
            <a:solidFill>
              <a:schemeClr val="tx1"/>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C1E5A795-FDDF-454C-8587-358A1F986C5A}"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A20436E2-3DED-4258-A591-453641EBE44F}" type="slidenum">
              <a:rPr lang="en-US" smtClean="0"/>
              <a:pPr>
                <a:defRPr/>
              </a:pPr>
              <a:t>68</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457200" y="704850"/>
            <a:ext cx="8229600" cy="1143000"/>
          </a:xfrm>
        </p:spPr>
        <p:txBody>
          <a:bodyPr/>
          <a:lstStyle/>
          <a:p>
            <a:pPr eaLnBrk="1" hangingPunct="1"/>
            <a:r>
              <a:rPr lang="en-US" sz="4000" b="1" smtClean="0">
                <a:solidFill>
                  <a:srgbClr val="FF0066"/>
                </a:solidFill>
              </a:rPr>
              <a:t>FREQUENCY TABLES Continues……….</a:t>
            </a:r>
          </a:p>
        </p:txBody>
      </p:sp>
      <p:sp>
        <p:nvSpPr>
          <p:cNvPr id="173059" name="Rectangle 3"/>
          <p:cNvSpPr>
            <a:spLocks noGrp="1" noChangeArrowheads="1"/>
          </p:cNvSpPr>
          <p:nvPr>
            <p:ph sz="half" idx="1"/>
          </p:nvPr>
        </p:nvSpPr>
        <p:spPr>
          <a:xfrm>
            <a:off x="457200" y="1920875"/>
            <a:ext cx="4038600" cy="4433888"/>
          </a:xfrm>
        </p:spPr>
        <p:txBody>
          <a:bodyPr/>
          <a:lstStyle/>
          <a:p>
            <a:pPr eaLnBrk="1" hangingPunct="1"/>
            <a:r>
              <a:rPr lang="en-US" b="1" smtClean="0">
                <a:solidFill>
                  <a:schemeClr val="accent2"/>
                </a:solidFill>
              </a:rPr>
              <a:t>Click the button</a:t>
            </a:r>
            <a:r>
              <a:rPr lang="en-US" smtClean="0">
                <a:solidFill>
                  <a:schemeClr val="accent2"/>
                </a:solidFill>
              </a:rPr>
              <a:t> with the picture of the right arrow. This will move list of selected variables on the right ( see the figure) Select one or more variables: To do this </a:t>
            </a:r>
            <a:r>
              <a:rPr lang="en-US" b="1" smtClean="0">
                <a:solidFill>
                  <a:schemeClr val="accent2"/>
                </a:solidFill>
              </a:rPr>
              <a:t>click</a:t>
            </a:r>
            <a:r>
              <a:rPr lang="en-US" smtClean="0">
                <a:solidFill>
                  <a:schemeClr val="accent2"/>
                </a:solidFill>
              </a:rPr>
              <a:t> the variable “V1” to select it for analysis.</a:t>
            </a:r>
          </a:p>
        </p:txBody>
      </p:sp>
      <p:pic>
        <p:nvPicPr>
          <p:cNvPr id="173060" name="Picture 4"/>
          <p:cNvPicPr>
            <a:picLocks noGrp="1" noChangeAspect="1" noChangeArrowheads="1"/>
          </p:cNvPicPr>
          <p:nvPr>
            <p:ph sz="half" idx="2"/>
          </p:nvPr>
        </p:nvPicPr>
        <p:blipFill>
          <a:blip r:embed="rId2"/>
          <a:srcRect/>
          <a:stretch>
            <a:fillRect/>
          </a:stretch>
        </p:blipFill>
        <p:spPr>
          <a:xfrm>
            <a:off x="4648200" y="2347913"/>
            <a:ext cx="4038600" cy="3028950"/>
          </a:xfrm>
          <a:noFill/>
        </p:spPr>
      </p:pic>
      <p:sp>
        <p:nvSpPr>
          <p:cNvPr id="5" name="Date Placeholder 4"/>
          <p:cNvSpPr>
            <a:spLocks noGrp="1"/>
          </p:cNvSpPr>
          <p:nvPr>
            <p:ph type="dt" sz="quarter" idx="10"/>
          </p:nvPr>
        </p:nvSpPr>
        <p:spPr/>
        <p:txBody>
          <a:bodyPr/>
          <a:lstStyle/>
          <a:p>
            <a:pPr>
              <a:defRPr/>
            </a:pPr>
            <a:fld id="{A40427B1-EF69-4880-AD91-EF337591BB36}"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6E241FF5-DEE0-459E-A644-D25F605ADAEC}" type="slidenum">
              <a:rPr lang="en-US" smtClean="0"/>
              <a:pPr>
                <a:defRPr/>
              </a:pPr>
              <a:t>69</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0070C0"/>
                </a:solidFill>
              </a:rPr>
              <a:t>Unit 3: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Data collection and processing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3200" b="1" dirty="0" smtClean="0">
                <a:solidFill>
                  <a:srgbClr val="7030A0"/>
                </a:solidFill>
              </a:rPr>
              <a:t>1. Content  </a:t>
            </a:r>
          </a:p>
          <a:p>
            <a:pPr marL="812800" indent="-812800">
              <a:spcBef>
                <a:spcPts val="1200"/>
              </a:spcBef>
              <a:buFont typeface="Arial" pitchFamily="34" charset="0"/>
              <a:buChar char="•"/>
            </a:pPr>
            <a:r>
              <a:rPr lang="en-US" sz="2400" b="1" dirty="0" smtClean="0">
                <a:solidFill>
                  <a:srgbClr val="002060"/>
                </a:solidFill>
              </a:rPr>
              <a:t>Content </a:t>
            </a:r>
            <a:r>
              <a:rPr lang="en-US" sz="2400" b="1" dirty="0" smtClean="0">
                <a:solidFill>
                  <a:srgbClr val="0070C0"/>
                </a:solidFill>
              </a:rPr>
              <a:t>(development) – list of content; chapter plan</a:t>
            </a:r>
          </a:p>
          <a:p>
            <a:pPr marL="812800" indent="-812800">
              <a:spcBef>
                <a:spcPts val="1200"/>
              </a:spcBef>
              <a:buFont typeface="Arial" pitchFamily="34" charset="0"/>
              <a:buChar char="•"/>
            </a:pPr>
            <a:r>
              <a:rPr lang="en-US" sz="2400" b="1" dirty="0" smtClean="0">
                <a:solidFill>
                  <a:srgbClr val="FF0000"/>
                </a:solidFill>
              </a:rPr>
              <a:t>Chapter plan</a:t>
            </a:r>
          </a:p>
          <a:p>
            <a:pPr marL="1270000" lvl="1" indent="-812800">
              <a:spcBef>
                <a:spcPts val="1200"/>
              </a:spcBef>
              <a:buFont typeface="Arial" pitchFamily="34" charset="0"/>
              <a:buChar char="•"/>
            </a:pPr>
            <a:r>
              <a:rPr lang="en-US" sz="2400" b="1" dirty="0" smtClean="0">
                <a:solidFill>
                  <a:srgbClr val="0070C0"/>
                </a:solidFill>
              </a:rPr>
              <a:t>Introduction</a:t>
            </a:r>
          </a:p>
          <a:p>
            <a:pPr marL="1270000" lvl="1" indent="-812800">
              <a:spcBef>
                <a:spcPts val="1200"/>
              </a:spcBef>
              <a:buFont typeface="Arial" pitchFamily="34" charset="0"/>
              <a:buChar char="•"/>
            </a:pPr>
            <a:r>
              <a:rPr lang="en-US" sz="2400" b="1" dirty="0" smtClean="0">
                <a:solidFill>
                  <a:srgbClr val="0070C0"/>
                </a:solidFill>
              </a:rPr>
              <a:t>Research methodology &amp; review of studies</a:t>
            </a:r>
          </a:p>
          <a:p>
            <a:pPr marL="1270000" lvl="1" indent="-812800">
              <a:spcBef>
                <a:spcPts val="1200"/>
              </a:spcBef>
              <a:buFont typeface="Arial" pitchFamily="34" charset="0"/>
              <a:buChar char="•"/>
            </a:pPr>
            <a:r>
              <a:rPr lang="en-US" sz="2400" b="1" dirty="0" smtClean="0">
                <a:solidFill>
                  <a:srgbClr val="0070C0"/>
                </a:solidFill>
              </a:rPr>
              <a:t>Data based chapters (3-5)</a:t>
            </a:r>
          </a:p>
          <a:p>
            <a:pPr marL="1270000" lvl="1" indent="-812800">
              <a:spcBef>
                <a:spcPts val="1200"/>
              </a:spcBef>
              <a:buFont typeface="Arial" pitchFamily="34" charset="0"/>
              <a:buChar char="•"/>
            </a:pPr>
            <a:r>
              <a:rPr lang="en-US" sz="2400" b="1" dirty="0" smtClean="0">
                <a:solidFill>
                  <a:srgbClr val="0070C0"/>
                </a:solidFill>
              </a:rPr>
              <a:t>Conclusion (summary of findings, testing of hypothesis and suggestions)</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2/23/2018 11:12:22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457200" y="704850"/>
            <a:ext cx="8229600" cy="1143000"/>
          </a:xfrm>
        </p:spPr>
        <p:txBody>
          <a:bodyPr/>
          <a:lstStyle/>
          <a:p>
            <a:pPr eaLnBrk="1" hangingPunct="1"/>
            <a:r>
              <a:rPr lang="en-US" sz="4000" b="1" smtClean="0">
                <a:solidFill>
                  <a:srgbClr val="FF0066"/>
                </a:solidFill>
              </a:rPr>
              <a:t>FREQUENCY TABLES Continues……….</a:t>
            </a:r>
          </a:p>
        </p:txBody>
      </p:sp>
      <p:sp>
        <p:nvSpPr>
          <p:cNvPr id="174083" name="Rectangle 3"/>
          <p:cNvSpPr>
            <a:spLocks noGrp="1" noChangeArrowheads="1"/>
          </p:cNvSpPr>
          <p:nvPr>
            <p:ph sz="half" idx="1"/>
          </p:nvPr>
        </p:nvSpPr>
        <p:spPr>
          <a:xfrm>
            <a:off x="457200" y="1920875"/>
            <a:ext cx="4038600" cy="4433888"/>
          </a:xfrm>
        </p:spPr>
        <p:txBody>
          <a:bodyPr/>
          <a:lstStyle/>
          <a:p>
            <a:pPr eaLnBrk="1" hangingPunct="1"/>
            <a:r>
              <a:rPr lang="en-US" b="1" smtClean="0">
                <a:solidFill>
                  <a:srgbClr val="FF0066"/>
                </a:solidFill>
              </a:rPr>
              <a:t>Click Statistics</a:t>
            </a:r>
            <a:r>
              <a:rPr lang="en-US" smtClean="0">
                <a:solidFill>
                  <a:srgbClr val="FF0066"/>
                </a:solidFill>
              </a:rPr>
              <a:t> for descriptive statistics for quantitative variables.</a:t>
            </a:r>
            <a:endParaRPr lang="en-US" b="1" smtClean="0">
              <a:solidFill>
                <a:srgbClr val="FF0066"/>
              </a:solidFill>
            </a:endParaRPr>
          </a:p>
          <a:p>
            <a:pPr eaLnBrk="1" hangingPunct="1"/>
            <a:r>
              <a:rPr lang="en-US" b="1" smtClean="0">
                <a:solidFill>
                  <a:schemeClr val="accent2"/>
                </a:solidFill>
              </a:rPr>
              <a:t>Click chart</a:t>
            </a:r>
            <a:r>
              <a:rPr lang="en-US" smtClean="0">
                <a:solidFill>
                  <a:schemeClr val="accent2"/>
                </a:solidFill>
              </a:rPr>
              <a:t> for bar chart, pie-charts and histogram.</a:t>
            </a:r>
          </a:p>
          <a:p>
            <a:pPr eaLnBrk="1" hangingPunct="1"/>
            <a:r>
              <a:rPr lang="en-US" smtClean="0">
                <a:solidFill>
                  <a:schemeClr val="folHlink"/>
                </a:solidFill>
              </a:rPr>
              <a:t>If you </a:t>
            </a:r>
            <a:r>
              <a:rPr lang="en-US" b="1" smtClean="0">
                <a:solidFill>
                  <a:schemeClr val="folHlink"/>
                </a:solidFill>
              </a:rPr>
              <a:t>click</a:t>
            </a:r>
            <a:r>
              <a:rPr lang="en-US" smtClean="0">
                <a:solidFill>
                  <a:schemeClr val="folHlink"/>
                </a:solidFill>
              </a:rPr>
              <a:t> statistics you will get a dialog box .</a:t>
            </a:r>
            <a:endParaRPr lang="en-US" smtClean="0"/>
          </a:p>
        </p:txBody>
      </p:sp>
      <p:pic>
        <p:nvPicPr>
          <p:cNvPr id="174084" name="Picture 4"/>
          <p:cNvPicPr>
            <a:picLocks noGrp="1" noChangeAspect="1" noChangeArrowheads="1"/>
          </p:cNvPicPr>
          <p:nvPr>
            <p:ph sz="half" idx="2"/>
          </p:nvPr>
        </p:nvPicPr>
        <p:blipFill>
          <a:blip r:embed="rId2"/>
          <a:srcRect/>
          <a:stretch>
            <a:fillRect/>
          </a:stretch>
        </p:blipFill>
        <p:spPr>
          <a:xfrm>
            <a:off x="4648200" y="2347913"/>
            <a:ext cx="4038600" cy="3028950"/>
          </a:xfrm>
          <a:noFill/>
        </p:spPr>
      </p:pic>
      <p:sp>
        <p:nvSpPr>
          <p:cNvPr id="5" name="Date Placeholder 4"/>
          <p:cNvSpPr>
            <a:spLocks noGrp="1"/>
          </p:cNvSpPr>
          <p:nvPr>
            <p:ph type="dt" sz="quarter" idx="10"/>
          </p:nvPr>
        </p:nvSpPr>
        <p:spPr/>
        <p:txBody>
          <a:bodyPr/>
          <a:lstStyle/>
          <a:p>
            <a:pPr>
              <a:defRPr/>
            </a:pPr>
            <a:fld id="{FE650004-8C6A-4762-B76A-BF0B9752081B}"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0A76E6C2-4D63-4312-A58B-B266E49F8F90}" type="slidenum">
              <a:rPr lang="en-US" smtClean="0"/>
              <a:pPr>
                <a:defRPr/>
              </a:pPr>
              <a:t>70</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57200" y="704850"/>
            <a:ext cx="8229600" cy="1143000"/>
          </a:xfrm>
        </p:spPr>
        <p:txBody>
          <a:bodyPr/>
          <a:lstStyle/>
          <a:p>
            <a:pPr eaLnBrk="1" hangingPunct="1"/>
            <a:r>
              <a:rPr lang="en-US" sz="4000" b="1" smtClean="0">
                <a:solidFill>
                  <a:srgbClr val="FF0066"/>
                </a:solidFill>
              </a:rPr>
              <a:t>FREQUENCY TABLES Continues……….</a:t>
            </a:r>
          </a:p>
        </p:txBody>
      </p:sp>
      <p:sp>
        <p:nvSpPr>
          <p:cNvPr id="175107" name="Rectangle 3"/>
          <p:cNvSpPr>
            <a:spLocks noGrp="1" noChangeArrowheads="1"/>
          </p:cNvSpPr>
          <p:nvPr>
            <p:ph sz="half" idx="1"/>
          </p:nvPr>
        </p:nvSpPr>
        <p:spPr>
          <a:xfrm>
            <a:off x="457200" y="1920875"/>
            <a:ext cx="4038600" cy="4433888"/>
          </a:xfrm>
        </p:spPr>
        <p:txBody>
          <a:bodyPr/>
          <a:lstStyle/>
          <a:p>
            <a:pPr eaLnBrk="1" hangingPunct="1"/>
            <a:r>
              <a:rPr lang="en-US" sz="2400" dirty="0" smtClean="0">
                <a:solidFill>
                  <a:srgbClr val="FF0066"/>
                </a:solidFill>
              </a:rPr>
              <a:t>Now </a:t>
            </a:r>
            <a:r>
              <a:rPr lang="en-US" sz="2400" b="1" dirty="0" smtClean="0">
                <a:solidFill>
                  <a:srgbClr val="FF0066"/>
                </a:solidFill>
              </a:rPr>
              <a:t>click</a:t>
            </a:r>
            <a:r>
              <a:rPr lang="en-US" sz="2400" dirty="0" smtClean="0">
                <a:solidFill>
                  <a:srgbClr val="FF0066"/>
                </a:solidFill>
              </a:rPr>
              <a:t> the boxes for statistics you wish to apply for your data like, mean, standard deviation, etc. Then </a:t>
            </a:r>
            <a:r>
              <a:rPr lang="en-US" sz="2400" b="1" dirty="0" smtClean="0">
                <a:solidFill>
                  <a:srgbClr val="FF0066"/>
                </a:solidFill>
              </a:rPr>
              <a:t>click</a:t>
            </a:r>
            <a:r>
              <a:rPr lang="en-US" sz="2400" dirty="0" smtClean="0">
                <a:solidFill>
                  <a:srgbClr val="FF0066"/>
                </a:solidFill>
              </a:rPr>
              <a:t> the ‘</a:t>
            </a:r>
            <a:r>
              <a:rPr lang="en-US" sz="2400" b="1" dirty="0" smtClean="0">
                <a:solidFill>
                  <a:srgbClr val="FF0066"/>
                </a:solidFill>
              </a:rPr>
              <a:t>Continue’ button</a:t>
            </a:r>
            <a:r>
              <a:rPr lang="en-US" sz="2400" dirty="0" smtClean="0">
                <a:solidFill>
                  <a:srgbClr val="FF0066"/>
                </a:solidFill>
              </a:rPr>
              <a:t>.</a:t>
            </a:r>
          </a:p>
          <a:p>
            <a:pPr eaLnBrk="1" hangingPunct="1"/>
            <a:r>
              <a:rPr lang="en-US" sz="2400" dirty="0" smtClean="0">
                <a:solidFill>
                  <a:schemeClr val="accent2"/>
                </a:solidFill>
              </a:rPr>
              <a:t>Now </a:t>
            </a:r>
            <a:r>
              <a:rPr lang="en-US" sz="2400" b="1" dirty="0" smtClean="0">
                <a:solidFill>
                  <a:schemeClr val="accent2"/>
                </a:solidFill>
              </a:rPr>
              <a:t>click</a:t>
            </a:r>
            <a:r>
              <a:rPr lang="en-US" sz="2400" dirty="0" smtClean="0">
                <a:solidFill>
                  <a:schemeClr val="accent2"/>
                </a:solidFill>
              </a:rPr>
              <a:t> the </a:t>
            </a:r>
            <a:r>
              <a:rPr lang="en-US" sz="2400" b="1" dirty="0" smtClean="0">
                <a:solidFill>
                  <a:schemeClr val="accent2"/>
                </a:solidFill>
              </a:rPr>
              <a:t>OK</a:t>
            </a:r>
            <a:r>
              <a:rPr lang="en-US" sz="2400" dirty="0" smtClean="0">
                <a:solidFill>
                  <a:schemeClr val="accent2"/>
                </a:solidFill>
              </a:rPr>
              <a:t> button, it automatically opens a Output – SPSS Viewer Window showing the Frequencies Tables.</a:t>
            </a:r>
          </a:p>
          <a:p>
            <a:pPr eaLnBrk="1" hangingPunct="1"/>
            <a:r>
              <a:rPr lang="en-US" sz="2400" b="1" dirty="0" smtClean="0">
                <a:solidFill>
                  <a:srgbClr val="0070C0"/>
                </a:solidFill>
              </a:rPr>
              <a:t>Sample Output</a:t>
            </a:r>
            <a:r>
              <a:rPr lang="en-US" sz="2400" dirty="0" smtClean="0">
                <a:solidFill>
                  <a:srgbClr val="0070C0"/>
                </a:solidFill>
              </a:rPr>
              <a:t> </a:t>
            </a:r>
          </a:p>
        </p:txBody>
      </p:sp>
      <p:pic>
        <p:nvPicPr>
          <p:cNvPr id="175108" name="Picture 4"/>
          <p:cNvPicPr>
            <a:picLocks noGrp="1" noChangeAspect="1" noChangeArrowheads="1"/>
          </p:cNvPicPr>
          <p:nvPr>
            <p:ph sz="half" idx="2"/>
          </p:nvPr>
        </p:nvPicPr>
        <p:blipFill>
          <a:blip r:embed="rId2"/>
          <a:srcRect/>
          <a:stretch>
            <a:fillRect/>
          </a:stretch>
        </p:blipFill>
        <p:spPr>
          <a:xfrm>
            <a:off x="4724400" y="1752600"/>
            <a:ext cx="4038600" cy="4781550"/>
          </a:xfrm>
          <a:noFill/>
        </p:spPr>
      </p:pic>
      <p:sp>
        <p:nvSpPr>
          <p:cNvPr id="175109" name="Line 5"/>
          <p:cNvSpPr>
            <a:spLocks noChangeShapeType="1"/>
          </p:cNvSpPr>
          <p:nvPr/>
        </p:nvSpPr>
        <p:spPr bwMode="auto">
          <a:xfrm flipV="1">
            <a:off x="3124200" y="5334000"/>
            <a:ext cx="1295400" cy="685800"/>
          </a:xfrm>
          <a:prstGeom prst="line">
            <a:avLst/>
          </a:prstGeom>
          <a:noFill/>
          <a:ln w="9525">
            <a:solidFill>
              <a:schemeClr val="tx1"/>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F2B7C559-C42F-4A6D-B058-2DB17951C77E}"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20C0582D-EE3F-4C4C-8C5B-3B8E4F40855D}" type="slidenum">
              <a:rPr lang="en-US" smtClean="0"/>
              <a:pPr>
                <a:defRPr/>
              </a:pPr>
              <a:t>71</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r>
              <a:rPr lang="en-US" smtClean="0">
                <a:solidFill>
                  <a:srgbClr val="FF0066"/>
                </a:solidFill>
              </a:rPr>
              <a:t>Graphs /Charts</a:t>
            </a:r>
          </a:p>
        </p:txBody>
      </p:sp>
      <p:sp>
        <p:nvSpPr>
          <p:cNvPr id="176131" name="Rectangle 3"/>
          <p:cNvSpPr>
            <a:spLocks noGrp="1" noChangeArrowheads="1"/>
          </p:cNvSpPr>
          <p:nvPr>
            <p:ph type="body" idx="1"/>
          </p:nvPr>
        </p:nvSpPr>
        <p:spPr/>
        <p:txBody>
          <a:bodyPr/>
          <a:lstStyle/>
          <a:p>
            <a:pPr eaLnBrk="1" hangingPunct="1"/>
            <a:r>
              <a:rPr lang="en-US" smtClean="0">
                <a:solidFill>
                  <a:srgbClr val="009900"/>
                </a:solidFill>
              </a:rPr>
              <a:t>Bar Charts allow you to make selections that determine the type of chart you obtain. </a:t>
            </a:r>
          </a:p>
          <a:p>
            <a:pPr eaLnBrk="1" hangingPunct="1"/>
            <a:endParaRPr lang="en-US" smtClean="0">
              <a:solidFill>
                <a:srgbClr val="009900"/>
              </a:solidFill>
            </a:endParaRPr>
          </a:p>
          <a:p>
            <a:pPr eaLnBrk="1" hangingPunct="1"/>
            <a:r>
              <a:rPr lang="en-US" smtClean="0">
                <a:solidFill>
                  <a:srgbClr val="0000FF"/>
                </a:solidFill>
              </a:rPr>
              <a:t>Select the icon for the chart type you want, and select the option under Data in Chart  that best describes your data.</a:t>
            </a:r>
          </a:p>
          <a:p>
            <a:pPr eaLnBrk="1" hangingPunct="1"/>
            <a:endParaRPr lang="en-US" smtClean="0">
              <a:solidFill>
                <a:srgbClr val="0000FF"/>
              </a:solidFill>
            </a:endParaRPr>
          </a:p>
        </p:txBody>
      </p:sp>
      <p:sp>
        <p:nvSpPr>
          <p:cNvPr id="4" name="Date Placeholder 3"/>
          <p:cNvSpPr>
            <a:spLocks noGrp="1"/>
          </p:cNvSpPr>
          <p:nvPr>
            <p:ph type="dt" sz="quarter" idx="10"/>
          </p:nvPr>
        </p:nvSpPr>
        <p:spPr/>
        <p:txBody>
          <a:bodyPr/>
          <a:lstStyle/>
          <a:p>
            <a:pPr>
              <a:defRPr/>
            </a:pPr>
            <a:fld id="{197A25AE-D2D9-4143-9DE1-C9FA82AE90CB}"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D4C07D10-471B-4D34-BBEF-F2A60DA61353}" type="slidenum">
              <a:rPr lang="en-US" smtClean="0"/>
              <a:pPr>
                <a:defRPr/>
              </a:pPr>
              <a:t>72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838200" y="609600"/>
            <a:ext cx="7848600" cy="1143000"/>
          </a:xfrm>
          <a:prstGeom prst="rect">
            <a:avLst/>
          </a:prstGeom>
          <a:noFill/>
          <a:ln w="9525">
            <a:noFill/>
            <a:miter lim="800000"/>
            <a:headEnd/>
            <a:tailEnd/>
          </a:ln>
        </p:spPr>
        <p:txBody>
          <a:bodyPr anchor="ctr"/>
          <a:lstStyle/>
          <a:p>
            <a:pPr algn="ctr"/>
            <a:r>
              <a:rPr lang="en-US" sz="3600" b="1">
                <a:solidFill>
                  <a:srgbClr val="0000FF"/>
                </a:solidFill>
              </a:rPr>
              <a:t/>
            </a:r>
            <a:br>
              <a:rPr lang="en-US" sz="3600" b="1">
                <a:solidFill>
                  <a:srgbClr val="0000FF"/>
                </a:solidFill>
              </a:rPr>
            </a:br>
            <a:r>
              <a:rPr lang="en-US" sz="3600" b="1">
                <a:solidFill>
                  <a:srgbClr val="0000FF"/>
                </a:solidFill>
              </a:rPr>
              <a:t>CROSSTABLES</a:t>
            </a:r>
            <a:br>
              <a:rPr lang="en-US" sz="3600" b="1">
                <a:solidFill>
                  <a:srgbClr val="0000FF"/>
                </a:solidFill>
              </a:rPr>
            </a:br>
            <a:endParaRPr lang="en-US" sz="3600" b="1">
              <a:solidFill>
                <a:schemeClr val="hlink"/>
              </a:solidFill>
            </a:endParaRPr>
          </a:p>
        </p:txBody>
      </p:sp>
      <p:sp>
        <p:nvSpPr>
          <p:cNvPr id="177155" name="Rectangle 3"/>
          <p:cNvSpPr>
            <a:spLocks noChangeArrowheads="1"/>
          </p:cNvSpPr>
          <p:nvPr/>
        </p:nvSpPr>
        <p:spPr bwMode="auto">
          <a:xfrm>
            <a:off x="0" y="2362200"/>
            <a:ext cx="9144000" cy="52578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200" b="1">
                <a:solidFill>
                  <a:srgbClr val="FF0066"/>
                </a:solidFill>
              </a:rPr>
              <a:t>From menu, choose</a:t>
            </a:r>
            <a:r>
              <a:rPr lang="en-US" sz="3200"/>
              <a:t> </a:t>
            </a:r>
            <a:r>
              <a:rPr lang="en-US" sz="3200">
                <a:solidFill>
                  <a:srgbClr val="FF0066"/>
                </a:solidFill>
              </a:rPr>
              <a:t>:</a:t>
            </a:r>
            <a:endParaRPr lang="en-US" sz="3200" b="1">
              <a:solidFill>
                <a:srgbClr val="FF0066"/>
              </a:solidFill>
            </a:endParaRPr>
          </a:p>
          <a:p>
            <a:pPr marL="342900" indent="-342900">
              <a:lnSpc>
                <a:spcPct val="90000"/>
              </a:lnSpc>
              <a:spcBef>
                <a:spcPct val="20000"/>
              </a:spcBef>
            </a:pPr>
            <a:r>
              <a:rPr lang="en-US" sz="3200" b="1">
                <a:solidFill>
                  <a:schemeClr val="hlink"/>
                </a:solidFill>
              </a:rPr>
              <a:t>   </a:t>
            </a:r>
            <a:r>
              <a:rPr lang="en-US" sz="3200" b="1">
                <a:solidFill>
                  <a:srgbClr val="0070C0"/>
                </a:solidFill>
              </a:rPr>
              <a:t>Analyse</a:t>
            </a:r>
          </a:p>
          <a:p>
            <a:pPr marL="342900" indent="-342900">
              <a:lnSpc>
                <a:spcPct val="90000"/>
              </a:lnSpc>
              <a:spcBef>
                <a:spcPct val="20000"/>
              </a:spcBef>
            </a:pPr>
            <a:endParaRPr lang="en-US" sz="3200" b="1">
              <a:solidFill>
                <a:schemeClr val="hlink"/>
              </a:solidFill>
            </a:endParaRPr>
          </a:p>
          <a:p>
            <a:pPr marL="342900" indent="-342900">
              <a:lnSpc>
                <a:spcPct val="90000"/>
              </a:lnSpc>
              <a:spcBef>
                <a:spcPct val="20000"/>
              </a:spcBef>
            </a:pPr>
            <a:r>
              <a:rPr lang="en-US" sz="2400" b="1">
                <a:solidFill>
                  <a:srgbClr val="0000FF"/>
                </a:solidFill>
              </a:rPr>
              <a:t>	Descriptive Statistics           </a:t>
            </a:r>
            <a:r>
              <a:rPr lang="en-US" sz="2400" b="1">
                <a:solidFill>
                  <a:srgbClr val="0070C0"/>
                </a:solidFill>
              </a:rPr>
              <a:t> Frequencies</a:t>
            </a:r>
          </a:p>
          <a:p>
            <a:pPr marL="342900" indent="-342900">
              <a:lnSpc>
                <a:spcPct val="90000"/>
              </a:lnSpc>
              <a:spcBef>
                <a:spcPct val="20000"/>
              </a:spcBef>
            </a:pPr>
            <a:r>
              <a:rPr lang="en-US" sz="2400" b="1">
                <a:solidFill>
                  <a:schemeClr val="hlink"/>
                </a:solidFill>
              </a:rPr>
              <a:t>						</a:t>
            </a:r>
            <a:r>
              <a:rPr lang="en-US" sz="2800" b="1">
                <a:solidFill>
                  <a:srgbClr val="FF0066"/>
                </a:solidFill>
              </a:rPr>
              <a:t>Descriptives</a:t>
            </a:r>
          </a:p>
          <a:p>
            <a:pPr marL="342900" indent="-342900">
              <a:lnSpc>
                <a:spcPct val="90000"/>
              </a:lnSpc>
              <a:spcBef>
                <a:spcPct val="20000"/>
              </a:spcBef>
            </a:pPr>
            <a:r>
              <a:rPr lang="en-US" sz="2800" b="1">
                <a:solidFill>
                  <a:srgbClr val="FF0066"/>
                </a:solidFill>
              </a:rPr>
              <a:t>						  </a:t>
            </a:r>
            <a:r>
              <a:rPr lang="en-US" sz="3600" b="1">
                <a:solidFill>
                  <a:srgbClr val="0000FF"/>
                </a:solidFill>
              </a:rPr>
              <a:t>Crosstab	</a:t>
            </a:r>
          </a:p>
          <a:p>
            <a:pPr marL="342900" indent="-342900">
              <a:lnSpc>
                <a:spcPct val="90000"/>
              </a:lnSpc>
              <a:spcBef>
                <a:spcPct val="20000"/>
              </a:spcBef>
            </a:pPr>
            <a:r>
              <a:rPr lang="en-US" sz="2400" b="1">
                <a:solidFill>
                  <a:schemeClr val="hlink"/>
                </a:solidFill>
              </a:rPr>
              <a:t>	</a:t>
            </a:r>
            <a:r>
              <a:rPr lang="en-US" sz="2400" b="1">
                <a:solidFill>
                  <a:srgbClr val="0070C0"/>
                </a:solidFill>
              </a:rPr>
              <a:t>Click</a:t>
            </a:r>
            <a:r>
              <a:rPr lang="en-US" sz="2400" b="1">
                <a:solidFill>
                  <a:schemeClr val="hlink"/>
                </a:solidFill>
              </a:rPr>
              <a:t> </a:t>
            </a:r>
            <a:r>
              <a:rPr lang="en-US" sz="3600" b="1">
                <a:solidFill>
                  <a:srgbClr val="0000FF"/>
                </a:solidFill>
              </a:rPr>
              <a:t>Crosstab.</a:t>
            </a:r>
            <a:r>
              <a:rPr lang="en-US" sz="2400" b="1">
                <a:solidFill>
                  <a:schemeClr val="hlink"/>
                </a:solidFill>
              </a:rPr>
              <a:t> 	</a:t>
            </a:r>
          </a:p>
          <a:p>
            <a:pPr marL="342900" indent="-342900">
              <a:lnSpc>
                <a:spcPct val="90000"/>
              </a:lnSpc>
              <a:spcBef>
                <a:spcPct val="20000"/>
              </a:spcBef>
            </a:pPr>
            <a:endParaRPr lang="en-US" sz="2400">
              <a:solidFill>
                <a:srgbClr val="009900"/>
              </a:solidFill>
            </a:endParaRPr>
          </a:p>
          <a:p>
            <a:pPr marL="342900" indent="-342900" eaLnBrk="0" hangingPunct="0">
              <a:lnSpc>
                <a:spcPct val="90000"/>
              </a:lnSpc>
            </a:pPr>
            <a:endParaRPr lang="en-US" sz="2400">
              <a:solidFill>
                <a:srgbClr val="FF0066"/>
              </a:solidFill>
            </a:endParaRPr>
          </a:p>
          <a:p>
            <a:pPr marL="342900" indent="-342900">
              <a:lnSpc>
                <a:spcPct val="90000"/>
              </a:lnSpc>
              <a:spcBef>
                <a:spcPct val="20000"/>
              </a:spcBef>
            </a:pPr>
            <a:endParaRPr lang="en-US" sz="2400" b="1">
              <a:solidFill>
                <a:schemeClr val="hlink"/>
              </a:solidFill>
            </a:endParaRPr>
          </a:p>
        </p:txBody>
      </p:sp>
      <p:sp>
        <p:nvSpPr>
          <p:cNvPr id="177156" name="Line 4"/>
          <p:cNvSpPr>
            <a:spLocks noChangeShapeType="1"/>
          </p:cNvSpPr>
          <p:nvPr/>
        </p:nvSpPr>
        <p:spPr bwMode="auto">
          <a:xfrm>
            <a:off x="3657600" y="4191000"/>
            <a:ext cx="685800" cy="0"/>
          </a:xfrm>
          <a:prstGeom prst="line">
            <a:avLst/>
          </a:prstGeom>
          <a:noFill/>
          <a:ln w="9525">
            <a:solidFill>
              <a:schemeClr val="tx1"/>
            </a:solidFill>
            <a:round/>
            <a:headEnd/>
            <a:tailEnd type="triangle" w="med" len="med"/>
          </a:ln>
        </p:spPr>
        <p:txBody>
          <a:bodyPr/>
          <a:lstStyle/>
          <a:p>
            <a:endParaRPr lang="en-US"/>
          </a:p>
        </p:txBody>
      </p:sp>
      <p:sp>
        <p:nvSpPr>
          <p:cNvPr id="177157" name="Line 5"/>
          <p:cNvSpPr>
            <a:spLocks noChangeShapeType="1"/>
          </p:cNvSpPr>
          <p:nvPr/>
        </p:nvSpPr>
        <p:spPr bwMode="auto">
          <a:xfrm>
            <a:off x="762000" y="3429000"/>
            <a:ext cx="0" cy="457200"/>
          </a:xfrm>
          <a:prstGeom prst="line">
            <a:avLst/>
          </a:prstGeom>
          <a:noFill/>
          <a:ln w="9525">
            <a:solidFill>
              <a:schemeClr val="tx1"/>
            </a:solidFill>
            <a:round/>
            <a:headEnd/>
            <a:tailEnd type="triangle" w="med" len="med"/>
          </a:ln>
        </p:spPr>
        <p:txBody>
          <a:bodyPr/>
          <a:lstStyle/>
          <a:p>
            <a:endParaRPr lang="en-US"/>
          </a:p>
        </p:txBody>
      </p:sp>
      <p:sp>
        <p:nvSpPr>
          <p:cNvPr id="6" name="Date Placeholder 5"/>
          <p:cNvSpPr>
            <a:spLocks noGrp="1"/>
          </p:cNvSpPr>
          <p:nvPr>
            <p:ph type="dt" sz="quarter" idx="10"/>
          </p:nvPr>
        </p:nvSpPr>
        <p:spPr/>
        <p:txBody>
          <a:bodyPr/>
          <a:lstStyle/>
          <a:p>
            <a:pPr>
              <a:defRPr/>
            </a:pPr>
            <a:fld id="{566D8AA7-9E88-4A4E-940D-222EB96C14D4}" type="datetime1">
              <a:rPr lang="en-US"/>
              <a:pPr>
                <a:defRPr/>
              </a:pPr>
              <a:t>2/23/2018</a:t>
            </a:fld>
            <a:endParaRPr lang="en-US"/>
          </a:p>
        </p:txBody>
      </p:sp>
      <p:sp>
        <p:nvSpPr>
          <p:cNvPr id="7" name="Slide Number Placeholder 6"/>
          <p:cNvSpPr>
            <a:spLocks noGrp="1"/>
          </p:cNvSpPr>
          <p:nvPr>
            <p:ph type="sldNum" sz="quarter" idx="12"/>
          </p:nvPr>
        </p:nvSpPr>
        <p:spPr/>
        <p:txBody>
          <a:bodyPr/>
          <a:lstStyle/>
          <a:p>
            <a:pPr>
              <a:defRPr/>
            </a:pPr>
            <a:fld id="{1D3DB42C-BA7F-4234-880C-193D7E58F938}" type="slidenum">
              <a:rPr lang="en-US" smtClean="0"/>
              <a:pPr>
                <a:defRPr/>
              </a:pPr>
              <a:t>73</a:t>
            </a:fld>
            <a:endParaRPr lang="en-US"/>
          </a:p>
        </p:txBody>
      </p:sp>
      <p:sp>
        <p:nvSpPr>
          <p:cNvPr id="8" name="Footer Placeholder 7"/>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762000" y="427038"/>
            <a:ext cx="8077200" cy="1143000"/>
          </a:xfrm>
          <a:prstGeom prst="rect">
            <a:avLst/>
          </a:prstGeom>
          <a:noFill/>
          <a:ln w="9525">
            <a:noFill/>
            <a:miter lim="800000"/>
            <a:headEnd/>
            <a:tailEnd/>
          </a:ln>
        </p:spPr>
        <p:txBody>
          <a:bodyPr anchor="ctr"/>
          <a:lstStyle/>
          <a:p>
            <a:pPr algn="ctr"/>
            <a:r>
              <a:rPr lang="en-US" sz="4400" b="1">
                <a:solidFill>
                  <a:srgbClr val="0000FF"/>
                </a:solidFill>
              </a:rPr>
              <a:t>CROSSTABLES…….</a:t>
            </a:r>
          </a:p>
        </p:txBody>
      </p:sp>
      <p:sp>
        <p:nvSpPr>
          <p:cNvPr id="178179" name="Rectangle 3"/>
          <p:cNvSpPr>
            <a:spLocks noChangeArrowheads="1"/>
          </p:cNvSpPr>
          <p:nvPr/>
        </p:nvSpPr>
        <p:spPr bwMode="auto">
          <a:xfrm>
            <a:off x="762000" y="1752600"/>
            <a:ext cx="8077200" cy="4525963"/>
          </a:xfrm>
          <a:prstGeom prst="rect">
            <a:avLst/>
          </a:prstGeom>
          <a:noFill/>
          <a:ln w="9525">
            <a:noFill/>
            <a:miter lim="800000"/>
            <a:headEnd/>
            <a:tailEnd/>
          </a:ln>
        </p:spPr>
        <p:txBody>
          <a:bodyPr/>
          <a:lstStyle/>
          <a:p>
            <a:pPr marL="342900" indent="-342900">
              <a:lnSpc>
                <a:spcPct val="90000"/>
              </a:lnSpc>
              <a:spcBef>
                <a:spcPct val="20000"/>
              </a:spcBef>
            </a:pPr>
            <a:r>
              <a:rPr lang="en-US" sz="2400" b="1">
                <a:solidFill>
                  <a:srgbClr val="FF0066"/>
                </a:solidFill>
              </a:rPr>
              <a:t>You get </a:t>
            </a:r>
            <a:r>
              <a:rPr lang="en-US" sz="2400" b="1">
                <a:solidFill>
                  <a:srgbClr val="0000FF"/>
                </a:solidFill>
              </a:rPr>
              <a:t>Crosstab</a:t>
            </a:r>
            <a:r>
              <a:rPr lang="en-US" sz="2400" b="1">
                <a:solidFill>
                  <a:srgbClr val="FF0066"/>
                </a:solidFill>
              </a:rPr>
              <a:t> Dialog 	Box </a:t>
            </a:r>
          </a:p>
          <a:p>
            <a:pPr marL="342900" indent="-342900" eaLnBrk="0" hangingPunct="0">
              <a:lnSpc>
                <a:spcPct val="90000"/>
              </a:lnSpc>
            </a:pPr>
            <a:r>
              <a:rPr lang="en-US" sz="2400" b="1">
                <a:solidFill>
                  <a:srgbClr val="0000FF"/>
                </a:solidFill>
              </a:rPr>
              <a:t>	</a:t>
            </a:r>
          </a:p>
          <a:p>
            <a:pPr marL="342900" indent="-342900" eaLnBrk="0" hangingPunct="0">
              <a:lnSpc>
                <a:spcPct val="90000"/>
              </a:lnSpc>
            </a:pPr>
            <a:r>
              <a:rPr lang="en-US" sz="2400" b="1">
                <a:solidFill>
                  <a:srgbClr val="0000FF"/>
                </a:solidFill>
              </a:rPr>
              <a:t>	Highlight the variable( say ‘age’) and transfer it to the </a:t>
            </a:r>
            <a:r>
              <a:rPr lang="en-US" sz="2400" b="1">
                <a:solidFill>
                  <a:srgbClr val="FF0066"/>
                </a:solidFill>
              </a:rPr>
              <a:t>ROW</a:t>
            </a:r>
            <a:r>
              <a:rPr lang="en-US" sz="2400" b="1">
                <a:solidFill>
                  <a:srgbClr val="0000FF"/>
                </a:solidFill>
              </a:rPr>
              <a:t> Box. </a:t>
            </a:r>
          </a:p>
          <a:p>
            <a:pPr marL="342900" indent="-342900" eaLnBrk="0" hangingPunct="0">
              <a:lnSpc>
                <a:spcPct val="90000"/>
              </a:lnSpc>
            </a:pPr>
            <a:r>
              <a:rPr lang="en-US" sz="2400" b="1">
                <a:solidFill>
                  <a:srgbClr val="0000FF"/>
                </a:solidFill>
              </a:rPr>
              <a:t>	</a:t>
            </a:r>
          </a:p>
          <a:p>
            <a:pPr marL="342900" indent="-342900" eaLnBrk="0" hangingPunct="0">
              <a:lnSpc>
                <a:spcPct val="90000"/>
              </a:lnSpc>
            </a:pPr>
            <a:r>
              <a:rPr lang="en-US" sz="2400" b="1">
                <a:solidFill>
                  <a:srgbClr val="0000FF"/>
                </a:solidFill>
              </a:rPr>
              <a:t>	Highlight another  variable( say ‘opinion’) and transfer it to the </a:t>
            </a:r>
            <a:r>
              <a:rPr lang="en-US" sz="2400" b="1">
                <a:solidFill>
                  <a:srgbClr val="FF0066"/>
                </a:solidFill>
              </a:rPr>
              <a:t>COLUMN</a:t>
            </a:r>
            <a:r>
              <a:rPr lang="en-US" sz="2400" b="1">
                <a:solidFill>
                  <a:srgbClr val="0000FF"/>
                </a:solidFill>
              </a:rPr>
              <a:t> Box. </a:t>
            </a:r>
          </a:p>
          <a:p>
            <a:pPr marL="342900" indent="-342900" eaLnBrk="0" hangingPunct="0">
              <a:lnSpc>
                <a:spcPct val="90000"/>
              </a:lnSpc>
            </a:pPr>
            <a:r>
              <a:rPr lang="en-US" sz="2400" b="1">
                <a:solidFill>
                  <a:srgbClr val="0000FF"/>
                </a:solidFill>
              </a:rPr>
              <a:t>	</a:t>
            </a:r>
          </a:p>
          <a:p>
            <a:pPr marL="342900" indent="-342900">
              <a:lnSpc>
                <a:spcPct val="80000"/>
              </a:lnSpc>
              <a:spcBef>
                <a:spcPct val="20000"/>
              </a:spcBef>
            </a:pPr>
            <a:endParaRPr lang="en-US" sz="2400" b="1">
              <a:solidFill>
                <a:srgbClr val="009900"/>
              </a:solidFill>
            </a:endParaRPr>
          </a:p>
        </p:txBody>
      </p:sp>
      <p:sp>
        <p:nvSpPr>
          <p:cNvPr id="4" name="Date Placeholder 3"/>
          <p:cNvSpPr>
            <a:spLocks noGrp="1"/>
          </p:cNvSpPr>
          <p:nvPr>
            <p:ph type="dt" sz="quarter" idx="10"/>
          </p:nvPr>
        </p:nvSpPr>
        <p:spPr/>
        <p:txBody>
          <a:bodyPr/>
          <a:lstStyle/>
          <a:p>
            <a:pPr>
              <a:defRPr/>
            </a:pPr>
            <a:fld id="{2B606936-30BD-4DC3-BEFC-D5E17F31D1CF}"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4E92740B-98E3-49CC-9BB3-EBED71C528F7}" type="slidenum">
              <a:rPr lang="en-US" smtClean="0"/>
              <a:pPr>
                <a:defRPr/>
              </a:pPr>
              <a:t>74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auto">
          <a:xfrm>
            <a:off x="990600" y="274638"/>
            <a:ext cx="7696200" cy="1143000"/>
          </a:xfrm>
          <a:prstGeom prst="rect">
            <a:avLst/>
          </a:prstGeom>
          <a:noFill/>
          <a:ln w="9525">
            <a:noFill/>
            <a:miter lim="800000"/>
            <a:headEnd/>
            <a:tailEnd/>
          </a:ln>
        </p:spPr>
        <p:txBody>
          <a:bodyPr anchor="ctr"/>
          <a:lstStyle/>
          <a:p>
            <a:pPr algn="ctr"/>
            <a:r>
              <a:rPr lang="en-US" sz="4400" b="1">
                <a:solidFill>
                  <a:srgbClr val="0000FF"/>
                </a:solidFill>
              </a:rPr>
              <a:t>CROSSTABLES…….</a:t>
            </a:r>
          </a:p>
        </p:txBody>
      </p:sp>
      <p:sp>
        <p:nvSpPr>
          <p:cNvPr id="179203" name="Rectangle 3"/>
          <p:cNvSpPr>
            <a:spLocks noChangeArrowheads="1"/>
          </p:cNvSpPr>
          <p:nvPr/>
        </p:nvSpPr>
        <p:spPr bwMode="auto">
          <a:xfrm>
            <a:off x="990600" y="274638"/>
            <a:ext cx="7696200" cy="1143000"/>
          </a:xfrm>
          <a:prstGeom prst="rect">
            <a:avLst/>
          </a:prstGeom>
          <a:noFill/>
          <a:ln w="9525">
            <a:noFill/>
            <a:miter lim="800000"/>
            <a:headEnd/>
            <a:tailEnd/>
          </a:ln>
        </p:spPr>
        <p:txBody>
          <a:bodyPr anchor="ctr"/>
          <a:lstStyle/>
          <a:p>
            <a:pPr algn="ctr"/>
            <a:endParaRPr lang="en-US" sz="4400" b="1">
              <a:solidFill>
                <a:srgbClr val="0000FF"/>
              </a:solidFill>
            </a:endParaRPr>
          </a:p>
        </p:txBody>
      </p:sp>
      <p:sp>
        <p:nvSpPr>
          <p:cNvPr id="179204" name="Rectangle 4"/>
          <p:cNvSpPr>
            <a:spLocks noChangeArrowheads="1"/>
          </p:cNvSpPr>
          <p:nvPr/>
        </p:nvSpPr>
        <p:spPr bwMode="auto">
          <a:xfrm>
            <a:off x="990600" y="274638"/>
            <a:ext cx="7696200" cy="1143000"/>
          </a:xfrm>
          <a:prstGeom prst="rect">
            <a:avLst/>
          </a:prstGeom>
          <a:noFill/>
          <a:ln w="9525">
            <a:noFill/>
            <a:miter lim="800000"/>
            <a:headEnd/>
            <a:tailEnd/>
          </a:ln>
        </p:spPr>
        <p:txBody>
          <a:bodyPr anchor="ctr"/>
          <a:lstStyle/>
          <a:p>
            <a:pPr algn="ctr"/>
            <a:endParaRPr lang="en-US" sz="4000" b="1">
              <a:solidFill>
                <a:srgbClr val="0000FF"/>
              </a:solidFill>
            </a:endParaRPr>
          </a:p>
        </p:txBody>
      </p:sp>
      <p:sp>
        <p:nvSpPr>
          <p:cNvPr id="179205" name="Rectangle 5"/>
          <p:cNvSpPr>
            <a:spLocks noChangeArrowheads="1"/>
          </p:cNvSpPr>
          <p:nvPr/>
        </p:nvSpPr>
        <p:spPr bwMode="auto">
          <a:xfrm>
            <a:off x="838200" y="1600200"/>
            <a:ext cx="7848600" cy="45259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400" b="1">
                <a:solidFill>
                  <a:srgbClr val="009900"/>
                </a:solidFill>
              </a:rPr>
              <a:t> </a:t>
            </a:r>
            <a:r>
              <a:rPr lang="en-US" sz="2800" b="1">
                <a:solidFill>
                  <a:srgbClr val="009900"/>
                </a:solidFill>
              </a:rPr>
              <a:t>Click                             button.</a:t>
            </a:r>
            <a:endParaRPr lang="en-US" sz="2800">
              <a:solidFill>
                <a:srgbClr val="009900"/>
              </a:solidFill>
            </a:endParaRPr>
          </a:p>
          <a:p>
            <a:pPr marL="342900" indent="-342900">
              <a:lnSpc>
                <a:spcPct val="80000"/>
              </a:lnSpc>
              <a:spcBef>
                <a:spcPct val="20000"/>
              </a:spcBef>
              <a:buFontTx/>
              <a:buChar char="•"/>
            </a:pPr>
            <a:endParaRPr lang="en-US" sz="2800">
              <a:solidFill>
                <a:srgbClr val="009900"/>
              </a:solidFill>
            </a:endParaRPr>
          </a:p>
          <a:p>
            <a:pPr marL="1600200" lvl="3" indent="-228600">
              <a:lnSpc>
                <a:spcPct val="80000"/>
              </a:lnSpc>
              <a:spcBef>
                <a:spcPct val="20000"/>
              </a:spcBef>
              <a:buFontTx/>
              <a:buChar char="–"/>
            </a:pPr>
            <a:r>
              <a:rPr lang="en-US"/>
              <a:t>Chi-square			Correlations</a:t>
            </a:r>
          </a:p>
          <a:p>
            <a:pPr marL="1600200" lvl="3" indent="-228600">
              <a:lnSpc>
                <a:spcPct val="80000"/>
              </a:lnSpc>
              <a:spcBef>
                <a:spcPct val="20000"/>
              </a:spcBef>
              <a:buFontTx/>
              <a:buChar char="–"/>
            </a:pPr>
            <a:endParaRPr lang="en-US"/>
          </a:p>
          <a:p>
            <a:pPr marL="1600200" lvl="3" indent="-228600">
              <a:lnSpc>
                <a:spcPct val="80000"/>
              </a:lnSpc>
              <a:spcBef>
                <a:spcPct val="20000"/>
              </a:spcBef>
              <a:buFontTx/>
              <a:buChar char="–"/>
            </a:pPr>
            <a:endParaRPr lang="en-US"/>
          </a:p>
          <a:p>
            <a:pPr marL="2057400" lvl="4" indent="-228600">
              <a:lnSpc>
                <a:spcPct val="80000"/>
              </a:lnSpc>
              <a:spcBef>
                <a:spcPct val="20000"/>
              </a:spcBef>
              <a:buFontTx/>
              <a:buChar char="»"/>
            </a:pPr>
            <a:endParaRPr lang="en-US"/>
          </a:p>
          <a:p>
            <a:pPr marL="1600200" lvl="3" indent="-228600">
              <a:lnSpc>
                <a:spcPct val="80000"/>
              </a:lnSpc>
              <a:spcBef>
                <a:spcPct val="20000"/>
              </a:spcBef>
              <a:buFontTx/>
              <a:buChar char="–"/>
            </a:pPr>
            <a:r>
              <a:rPr lang="en-US"/>
              <a:t>Lambda 			Gamma	</a:t>
            </a:r>
          </a:p>
          <a:p>
            <a:pPr marL="342900" indent="-342900">
              <a:lnSpc>
                <a:spcPct val="80000"/>
              </a:lnSpc>
              <a:spcBef>
                <a:spcPct val="20000"/>
              </a:spcBef>
              <a:buFontTx/>
              <a:buChar char="•"/>
            </a:pPr>
            <a:endParaRPr lang="en-US"/>
          </a:p>
          <a:p>
            <a:pPr marL="342900" indent="-342900">
              <a:lnSpc>
                <a:spcPct val="80000"/>
              </a:lnSpc>
              <a:spcBef>
                <a:spcPct val="20000"/>
              </a:spcBef>
              <a:buFontTx/>
              <a:buChar char="•"/>
            </a:pPr>
            <a:r>
              <a:rPr lang="en-US" sz="2800" b="1">
                <a:solidFill>
                  <a:srgbClr val="0000FF"/>
                </a:solidFill>
              </a:rPr>
              <a:t>Select Statistics 	     from  the Dialog Box .</a:t>
            </a:r>
          </a:p>
          <a:p>
            <a:pPr marL="342900" indent="-342900">
              <a:lnSpc>
                <a:spcPct val="80000"/>
              </a:lnSpc>
              <a:spcBef>
                <a:spcPct val="20000"/>
              </a:spcBef>
            </a:pPr>
            <a:endParaRPr lang="en-US" sz="2800">
              <a:solidFill>
                <a:srgbClr val="0000FF"/>
              </a:solidFill>
            </a:endParaRPr>
          </a:p>
          <a:p>
            <a:pPr marL="342900" indent="-342900">
              <a:lnSpc>
                <a:spcPct val="80000"/>
              </a:lnSpc>
              <a:spcBef>
                <a:spcPct val="20000"/>
              </a:spcBef>
              <a:buFontTx/>
              <a:buChar char="•"/>
            </a:pPr>
            <a:r>
              <a:rPr lang="en-US" sz="2800" b="1">
                <a:solidFill>
                  <a:srgbClr val="FF0066"/>
                </a:solidFill>
              </a:rPr>
              <a:t>Click Continue</a:t>
            </a:r>
            <a:r>
              <a:rPr lang="en-US" sz="2800" b="1"/>
              <a:t>.</a:t>
            </a:r>
          </a:p>
          <a:p>
            <a:pPr marL="342900" indent="-342900">
              <a:lnSpc>
                <a:spcPct val="80000"/>
              </a:lnSpc>
              <a:spcBef>
                <a:spcPct val="20000"/>
              </a:spcBef>
            </a:pPr>
            <a:endParaRPr lang="en-US" sz="2800" b="1"/>
          </a:p>
          <a:p>
            <a:pPr marL="342900" indent="-342900">
              <a:lnSpc>
                <a:spcPct val="80000"/>
              </a:lnSpc>
              <a:spcBef>
                <a:spcPct val="20000"/>
              </a:spcBef>
              <a:buFontTx/>
              <a:buChar char="•"/>
            </a:pPr>
            <a:endParaRPr lang="en-US" sz="2400" b="1">
              <a:solidFill>
                <a:schemeClr val="folHlink"/>
              </a:solidFill>
            </a:endParaRPr>
          </a:p>
          <a:p>
            <a:pPr marL="342900" indent="-342900">
              <a:lnSpc>
                <a:spcPct val="80000"/>
              </a:lnSpc>
              <a:spcBef>
                <a:spcPct val="20000"/>
              </a:spcBef>
              <a:buFontTx/>
              <a:buChar char="•"/>
            </a:pPr>
            <a:endParaRPr lang="en-US" sz="2400">
              <a:solidFill>
                <a:schemeClr val="folHlink"/>
              </a:solidFill>
            </a:endParaRPr>
          </a:p>
        </p:txBody>
      </p:sp>
      <p:sp>
        <p:nvSpPr>
          <p:cNvPr id="179206" name="Text Box 6"/>
          <p:cNvSpPr txBox="1">
            <a:spLocks noChangeArrowheads="1"/>
          </p:cNvSpPr>
          <p:nvPr/>
        </p:nvSpPr>
        <p:spPr bwMode="auto">
          <a:xfrm>
            <a:off x="2841625" y="1600200"/>
            <a:ext cx="1425575" cy="5334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Statistics</a:t>
            </a:r>
          </a:p>
        </p:txBody>
      </p:sp>
      <p:sp>
        <p:nvSpPr>
          <p:cNvPr id="179207" name="Text Box 7"/>
          <p:cNvSpPr txBox="1">
            <a:spLocks noChangeArrowheads="1"/>
          </p:cNvSpPr>
          <p:nvPr/>
        </p:nvSpPr>
        <p:spPr bwMode="auto">
          <a:xfrm>
            <a:off x="1720850" y="3429000"/>
            <a:ext cx="6413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79208" name="Text Box 8"/>
          <p:cNvSpPr txBox="1">
            <a:spLocks noChangeArrowheads="1"/>
          </p:cNvSpPr>
          <p:nvPr/>
        </p:nvSpPr>
        <p:spPr bwMode="auto">
          <a:xfrm>
            <a:off x="1644650" y="2362200"/>
            <a:ext cx="6413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79209" name="Text Box 9"/>
          <p:cNvSpPr txBox="1">
            <a:spLocks noChangeArrowheads="1"/>
          </p:cNvSpPr>
          <p:nvPr/>
        </p:nvSpPr>
        <p:spPr bwMode="auto">
          <a:xfrm>
            <a:off x="4692650" y="2362200"/>
            <a:ext cx="6413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79210" name="Text Box 10"/>
          <p:cNvSpPr txBox="1">
            <a:spLocks noChangeArrowheads="1"/>
          </p:cNvSpPr>
          <p:nvPr/>
        </p:nvSpPr>
        <p:spPr bwMode="auto">
          <a:xfrm>
            <a:off x="4692650" y="3505200"/>
            <a:ext cx="6413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79211" name="Text Box 11"/>
          <p:cNvSpPr txBox="1">
            <a:spLocks noChangeArrowheads="1"/>
          </p:cNvSpPr>
          <p:nvPr/>
        </p:nvSpPr>
        <p:spPr bwMode="auto">
          <a:xfrm>
            <a:off x="4464050" y="4114800"/>
            <a:ext cx="6413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2" name="Date Placeholder 11"/>
          <p:cNvSpPr>
            <a:spLocks noGrp="1"/>
          </p:cNvSpPr>
          <p:nvPr>
            <p:ph type="dt" sz="quarter" idx="10"/>
          </p:nvPr>
        </p:nvSpPr>
        <p:spPr/>
        <p:txBody>
          <a:bodyPr/>
          <a:lstStyle/>
          <a:p>
            <a:pPr>
              <a:defRPr/>
            </a:pPr>
            <a:fld id="{137DFA7E-D13B-4BAA-B495-929B75600B16}" type="datetime1">
              <a:rPr lang="en-US"/>
              <a:pPr>
                <a:defRPr/>
              </a:pPr>
              <a:t>2/23/2018</a:t>
            </a:fld>
            <a:endParaRPr lang="en-US"/>
          </a:p>
        </p:txBody>
      </p:sp>
      <p:sp>
        <p:nvSpPr>
          <p:cNvPr id="13" name="Slide Number Placeholder 12"/>
          <p:cNvSpPr>
            <a:spLocks noGrp="1"/>
          </p:cNvSpPr>
          <p:nvPr>
            <p:ph type="sldNum" sz="quarter" idx="12"/>
          </p:nvPr>
        </p:nvSpPr>
        <p:spPr/>
        <p:txBody>
          <a:bodyPr/>
          <a:lstStyle/>
          <a:p>
            <a:pPr>
              <a:defRPr/>
            </a:pPr>
            <a:fld id="{DC4B0618-2484-4030-82E1-01BE2B08891C}" type="slidenum">
              <a:rPr lang="en-US" smtClean="0"/>
              <a:pPr>
                <a:defRPr/>
              </a:pPr>
              <a:t>75</a:t>
            </a:fld>
            <a:endParaRPr lang="en-US"/>
          </a:p>
        </p:txBody>
      </p:sp>
      <p:sp>
        <p:nvSpPr>
          <p:cNvPr id="14" name="Footer Placeholder 13"/>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1143000" y="274638"/>
            <a:ext cx="7543800" cy="1143000"/>
          </a:xfrm>
          <a:prstGeom prst="rect">
            <a:avLst/>
          </a:prstGeom>
          <a:noFill/>
          <a:ln w="9525">
            <a:noFill/>
            <a:miter lim="800000"/>
            <a:headEnd/>
            <a:tailEnd/>
          </a:ln>
        </p:spPr>
        <p:txBody>
          <a:bodyPr anchor="ctr"/>
          <a:lstStyle/>
          <a:p>
            <a:pPr algn="ctr"/>
            <a:r>
              <a:rPr lang="en-US" sz="4400" b="1">
                <a:solidFill>
                  <a:srgbClr val="0000FF"/>
                </a:solidFill>
              </a:rPr>
              <a:t>CROSSTABLES…….</a:t>
            </a:r>
          </a:p>
        </p:txBody>
      </p:sp>
      <p:sp>
        <p:nvSpPr>
          <p:cNvPr id="180227" name="Rectangle 3"/>
          <p:cNvSpPr>
            <a:spLocks noChangeArrowheads="1"/>
          </p:cNvSpPr>
          <p:nvPr/>
        </p:nvSpPr>
        <p:spPr bwMode="auto">
          <a:xfrm>
            <a:off x="1143000" y="274638"/>
            <a:ext cx="7543800" cy="1143000"/>
          </a:xfrm>
          <a:prstGeom prst="rect">
            <a:avLst/>
          </a:prstGeom>
          <a:noFill/>
          <a:ln w="9525">
            <a:noFill/>
            <a:miter lim="800000"/>
            <a:headEnd/>
            <a:tailEnd/>
          </a:ln>
        </p:spPr>
        <p:txBody>
          <a:bodyPr anchor="ctr"/>
          <a:lstStyle/>
          <a:p>
            <a:pPr algn="ctr"/>
            <a:endParaRPr lang="en-US" sz="4400" b="1">
              <a:solidFill>
                <a:srgbClr val="0000FF"/>
              </a:solidFill>
            </a:endParaRPr>
          </a:p>
        </p:txBody>
      </p:sp>
      <p:sp>
        <p:nvSpPr>
          <p:cNvPr id="180228" name="Rectangle 4"/>
          <p:cNvSpPr>
            <a:spLocks noChangeArrowheads="1"/>
          </p:cNvSpPr>
          <p:nvPr/>
        </p:nvSpPr>
        <p:spPr bwMode="auto">
          <a:xfrm>
            <a:off x="1143000" y="274638"/>
            <a:ext cx="7543800" cy="1143000"/>
          </a:xfrm>
          <a:prstGeom prst="rect">
            <a:avLst/>
          </a:prstGeom>
          <a:noFill/>
          <a:ln w="9525">
            <a:noFill/>
            <a:miter lim="800000"/>
            <a:headEnd/>
            <a:tailEnd/>
          </a:ln>
        </p:spPr>
        <p:txBody>
          <a:bodyPr anchor="ctr"/>
          <a:lstStyle/>
          <a:p>
            <a:pPr algn="ctr"/>
            <a:endParaRPr lang="en-US" sz="4000" b="1">
              <a:solidFill>
                <a:srgbClr val="0000FF"/>
              </a:solidFill>
            </a:endParaRPr>
          </a:p>
        </p:txBody>
      </p:sp>
      <p:sp>
        <p:nvSpPr>
          <p:cNvPr id="180229" name="Rectangle 5"/>
          <p:cNvSpPr>
            <a:spLocks noChangeArrowheads="1"/>
          </p:cNvSpPr>
          <p:nvPr/>
        </p:nvSpPr>
        <p:spPr bwMode="auto">
          <a:xfrm>
            <a:off x="990600" y="1600200"/>
            <a:ext cx="7696200" cy="4525963"/>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400" b="1">
                <a:solidFill>
                  <a:srgbClr val="009900"/>
                </a:solidFill>
              </a:rPr>
              <a:t> </a:t>
            </a:r>
            <a:r>
              <a:rPr lang="en-US" sz="2800" b="1">
                <a:solidFill>
                  <a:srgbClr val="009900"/>
                </a:solidFill>
              </a:rPr>
              <a:t>Click                             button.</a:t>
            </a:r>
            <a:endParaRPr lang="en-US" sz="2800">
              <a:solidFill>
                <a:srgbClr val="009900"/>
              </a:solidFill>
            </a:endParaRPr>
          </a:p>
          <a:p>
            <a:pPr marL="342900" indent="-342900">
              <a:lnSpc>
                <a:spcPct val="80000"/>
              </a:lnSpc>
              <a:spcBef>
                <a:spcPct val="20000"/>
              </a:spcBef>
              <a:buFontTx/>
              <a:buChar char="•"/>
            </a:pPr>
            <a:endParaRPr lang="en-US" sz="2800">
              <a:solidFill>
                <a:srgbClr val="009900"/>
              </a:solidFill>
            </a:endParaRPr>
          </a:p>
          <a:p>
            <a:pPr marL="1600200" lvl="3" indent="-228600">
              <a:lnSpc>
                <a:spcPct val="80000"/>
              </a:lnSpc>
              <a:spcBef>
                <a:spcPct val="20000"/>
              </a:spcBef>
              <a:buFontTx/>
              <a:buChar char="–"/>
            </a:pPr>
            <a:r>
              <a:rPr lang="en-US"/>
              <a:t>Observed			Row</a:t>
            </a:r>
          </a:p>
          <a:p>
            <a:pPr marL="1600200" lvl="3" indent="-228600">
              <a:lnSpc>
                <a:spcPct val="80000"/>
              </a:lnSpc>
              <a:spcBef>
                <a:spcPct val="20000"/>
              </a:spcBef>
              <a:buFontTx/>
              <a:buChar char="–"/>
            </a:pPr>
            <a:endParaRPr lang="en-US"/>
          </a:p>
          <a:p>
            <a:pPr marL="1600200" lvl="3" indent="-228600">
              <a:lnSpc>
                <a:spcPct val="80000"/>
              </a:lnSpc>
              <a:spcBef>
                <a:spcPct val="20000"/>
              </a:spcBef>
              <a:buFontTx/>
              <a:buChar char="–"/>
            </a:pPr>
            <a:endParaRPr lang="en-US"/>
          </a:p>
          <a:p>
            <a:pPr marL="2057400" lvl="4" indent="-228600">
              <a:lnSpc>
                <a:spcPct val="80000"/>
              </a:lnSpc>
              <a:spcBef>
                <a:spcPct val="20000"/>
              </a:spcBef>
              <a:buFontTx/>
              <a:buChar char="»"/>
            </a:pPr>
            <a:endParaRPr lang="en-US"/>
          </a:p>
          <a:p>
            <a:pPr marL="1600200" lvl="3" indent="-228600">
              <a:lnSpc>
                <a:spcPct val="80000"/>
              </a:lnSpc>
              <a:spcBef>
                <a:spcPct val="20000"/>
              </a:spcBef>
              <a:buFontTx/>
              <a:buChar char="–"/>
            </a:pPr>
            <a:r>
              <a:rPr lang="en-US"/>
              <a:t>Expected 			Column	</a:t>
            </a:r>
          </a:p>
          <a:p>
            <a:pPr marL="342900" indent="-342900">
              <a:lnSpc>
                <a:spcPct val="80000"/>
              </a:lnSpc>
              <a:spcBef>
                <a:spcPct val="20000"/>
              </a:spcBef>
              <a:buFontTx/>
              <a:buChar char="•"/>
            </a:pPr>
            <a:endParaRPr lang="en-US"/>
          </a:p>
          <a:p>
            <a:pPr marL="342900" indent="-342900">
              <a:lnSpc>
                <a:spcPct val="80000"/>
              </a:lnSpc>
              <a:spcBef>
                <a:spcPct val="20000"/>
              </a:spcBef>
              <a:buFontTx/>
              <a:buChar char="•"/>
            </a:pPr>
            <a:r>
              <a:rPr lang="en-US" sz="2800" b="1">
                <a:solidFill>
                  <a:srgbClr val="0000FF"/>
                </a:solidFill>
              </a:rPr>
              <a:t>Select Statistics 	     from  the Dialog Box .</a:t>
            </a:r>
          </a:p>
          <a:p>
            <a:pPr marL="342900" indent="-342900">
              <a:lnSpc>
                <a:spcPct val="80000"/>
              </a:lnSpc>
              <a:spcBef>
                <a:spcPct val="20000"/>
              </a:spcBef>
            </a:pPr>
            <a:endParaRPr lang="en-US" sz="2800">
              <a:solidFill>
                <a:srgbClr val="0000FF"/>
              </a:solidFill>
            </a:endParaRPr>
          </a:p>
          <a:p>
            <a:pPr marL="342900" indent="-342900">
              <a:lnSpc>
                <a:spcPct val="80000"/>
              </a:lnSpc>
              <a:spcBef>
                <a:spcPct val="20000"/>
              </a:spcBef>
              <a:buFontTx/>
              <a:buChar char="•"/>
            </a:pPr>
            <a:r>
              <a:rPr lang="en-US" sz="2800" b="1">
                <a:solidFill>
                  <a:srgbClr val="FF0066"/>
                </a:solidFill>
              </a:rPr>
              <a:t>Click </a:t>
            </a:r>
            <a:r>
              <a:rPr lang="en-US" sz="2800" b="1">
                <a:solidFill>
                  <a:srgbClr val="009900"/>
                </a:solidFill>
              </a:rPr>
              <a:t>Continue.</a:t>
            </a:r>
          </a:p>
          <a:p>
            <a:pPr marL="342900" indent="-342900">
              <a:lnSpc>
                <a:spcPct val="80000"/>
              </a:lnSpc>
              <a:spcBef>
                <a:spcPct val="20000"/>
              </a:spcBef>
            </a:pPr>
            <a:endParaRPr lang="en-US" sz="2800" b="1"/>
          </a:p>
          <a:p>
            <a:pPr marL="342900" indent="-342900">
              <a:lnSpc>
                <a:spcPct val="80000"/>
              </a:lnSpc>
              <a:spcBef>
                <a:spcPct val="20000"/>
              </a:spcBef>
              <a:buFontTx/>
              <a:buChar char="•"/>
            </a:pPr>
            <a:r>
              <a:rPr lang="en-US" sz="2800" b="1">
                <a:solidFill>
                  <a:srgbClr val="009900"/>
                </a:solidFill>
              </a:rPr>
              <a:t>Click  </a:t>
            </a:r>
            <a:r>
              <a:rPr lang="en-US" sz="2800" b="1">
                <a:solidFill>
                  <a:srgbClr val="FF0066"/>
                </a:solidFill>
              </a:rPr>
              <a:t>OK.</a:t>
            </a:r>
          </a:p>
          <a:p>
            <a:pPr marL="342900" indent="-342900">
              <a:lnSpc>
                <a:spcPct val="80000"/>
              </a:lnSpc>
              <a:spcBef>
                <a:spcPct val="20000"/>
              </a:spcBef>
            </a:pPr>
            <a:r>
              <a:rPr lang="en-US" sz="2400" b="1"/>
              <a:t>  </a:t>
            </a:r>
          </a:p>
          <a:p>
            <a:pPr marL="342900" indent="-342900">
              <a:lnSpc>
                <a:spcPct val="80000"/>
              </a:lnSpc>
              <a:spcBef>
                <a:spcPct val="20000"/>
              </a:spcBef>
              <a:buFontTx/>
              <a:buChar char="•"/>
            </a:pPr>
            <a:endParaRPr lang="en-US" sz="2400" b="1">
              <a:solidFill>
                <a:schemeClr val="folHlink"/>
              </a:solidFill>
            </a:endParaRPr>
          </a:p>
          <a:p>
            <a:pPr marL="342900" indent="-342900">
              <a:lnSpc>
                <a:spcPct val="80000"/>
              </a:lnSpc>
              <a:spcBef>
                <a:spcPct val="20000"/>
              </a:spcBef>
              <a:buFontTx/>
              <a:buChar char="•"/>
            </a:pPr>
            <a:endParaRPr lang="en-US" sz="2400">
              <a:solidFill>
                <a:schemeClr val="folHlink"/>
              </a:solidFill>
            </a:endParaRPr>
          </a:p>
        </p:txBody>
      </p:sp>
      <p:sp>
        <p:nvSpPr>
          <p:cNvPr id="180230" name="Text Box 6"/>
          <p:cNvSpPr txBox="1">
            <a:spLocks noChangeArrowheads="1"/>
          </p:cNvSpPr>
          <p:nvPr/>
        </p:nvSpPr>
        <p:spPr bwMode="auto">
          <a:xfrm>
            <a:off x="2870200" y="1600200"/>
            <a:ext cx="1397000" cy="5334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Cells</a:t>
            </a:r>
          </a:p>
        </p:txBody>
      </p:sp>
      <p:sp>
        <p:nvSpPr>
          <p:cNvPr id="180231" name="Text Box 7"/>
          <p:cNvSpPr txBox="1">
            <a:spLocks noChangeArrowheads="1"/>
          </p:cNvSpPr>
          <p:nvPr/>
        </p:nvSpPr>
        <p:spPr bwMode="auto">
          <a:xfrm>
            <a:off x="1733550" y="3429000"/>
            <a:ext cx="6286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80232" name="Text Box 8"/>
          <p:cNvSpPr txBox="1">
            <a:spLocks noChangeArrowheads="1"/>
          </p:cNvSpPr>
          <p:nvPr/>
        </p:nvSpPr>
        <p:spPr bwMode="auto">
          <a:xfrm>
            <a:off x="1657350" y="2362200"/>
            <a:ext cx="6286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80233" name="Text Box 9"/>
          <p:cNvSpPr txBox="1">
            <a:spLocks noChangeArrowheads="1"/>
          </p:cNvSpPr>
          <p:nvPr/>
        </p:nvSpPr>
        <p:spPr bwMode="auto">
          <a:xfrm>
            <a:off x="4705350" y="2362200"/>
            <a:ext cx="6286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80234" name="Text Box 10"/>
          <p:cNvSpPr txBox="1">
            <a:spLocks noChangeArrowheads="1"/>
          </p:cNvSpPr>
          <p:nvPr/>
        </p:nvSpPr>
        <p:spPr bwMode="auto">
          <a:xfrm>
            <a:off x="4705350" y="3505200"/>
            <a:ext cx="6286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80235" name="Text Box 11"/>
          <p:cNvSpPr txBox="1">
            <a:spLocks noChangeArrowheads="1"/>
          </p:cNvSpPr>
          <p:nvPr/>
        </p:nvSpPr>
        <p:spPr bwMode="auto">
          <a:xfrm>
            <a:off x="4476750" y="4114800"/>
            <a:ext cx="628650" cy="457200"/>
          </a:xfrm>
          <a:prstGeom prst="rect">
            <a:avLst/>
          </a:prstGeom>
          <a:solidFill>
            <a:srgbClr val="FFFFFF"/>
          </a:solidFill>
          <a:ln w="9525">
            <a:solidFill>
              <a:srgbClr val="000000"/>
            </a:solidFill>
            <a:miter lim="800000"/>
            <a:headEnd/>
            <a:tailEnd/>
          </a:ln>
        </p:spPr>
        <p:txBody>
          <a:bodyPr/>
          <a:lstStyle/>
          <a:p>
            <a:r>
              <a:rPr lang="en-US" sz="2400">
                <a:solidFill>
                  <a:srgbClr val="FF0066"/>
                </a:solidFill>
              </a:rPr>
              <a:t>  √</a:t>
            </a:r>
          </a:p>
        </p:txBody>
      </p:sp>
      <p:sp>
        <p:nvSpPr>
          <p:cNvPr id="12" name="Date Placeholder 11"/>
          <p:cNvSpPr>
            <a:spLocks noGrp="1"/>
          </p:cNvSpPr>
          <p:nvPr>
            <p:ph type="dt" sz="quarter" idx="10"/>
          </p:nvPr>
        </p:nvSpPr>
        <p:spPr/>
        <p:txBody>
          <a:bodyPr/>
          <a:lstStyle/>
          <a:p>
            <a:pPr>
              <a:defRPr/>
            </a:pPr>
            <a:fld id="{DEAB6E6B-CBC7-4E52-8232-F53F24353E0F}" type="datetime1">
              <a:rPr lang="en-US"/>
              <a:pPr>
                <a:defRPr/>
              </a:pPr>
              <a:t>2/23/2018</a:t>
            </a:fld>
            <a:endParaRPr lang="en-US"/>
          </a:p>
        </p:txBody>
      </p:sp>
      <p:sp>
        <p:nvSpPr>
          <p:cNvPr id="13" name="Slide Number Placeholder 12"/>
          <p:cNvSpPr>
            <a:spLocks noGrp="1"/>
          </p:cNvSpPr>
          <p:nvPr>
            <p:ph type="sldNum" sz="quarter" idx="12"/>
          </p:nvPr>
        </p:nvSpPr>
        <p:spPr/>
        <p:txBody>
          <a:bodyPr/>
          <a:lstStyle/>
          <a:p>
            <a:pPr>
              <a:defRPr/>
            </a:pPr>
            <a:fld id="{5B28A9BA-1B71-4AE4-9EFB-F80B208EDBA3}" type="slidenum">
              <a:rPr lang="en-US" smtClean="0"/>
              <a:pPr>
                <a:defRPr/>
              </a:pPr>
              <a:t>76</a:t>
            </a:fld>
            <a:endParaRPr lang="en-US"/>
          </a:p>
        </p:txBody>
      </p:sp>
      <p:sp>
        <p:nvSpPr>
          <p:cNvPr id="14" name="Footer Placeholder 13"/>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0" y="301625"/>
            <a:ext cx="9144000" cy="1143000"/>
          </a:xfrm>
          <a:prstGeom prst="rect">
            <a:avLst/>
          </a:prstGeom>
          <a:noFill/>
          <a:ln w="9525">
            <a:noFill/>
            <a:miter lim="800000"/>
            <a:headEnd/>
            <a:tailEnd/>
          </a:ln>
        </p:spPr>
        <p:txBody>
          <a:bodyPr anchor="b"/>
          <a:lstStyle/>
          <a:p>
            <a:pPr algn="ctr"/>
            <a:r>
              <a:rPr lang="en-US" sz="2400" b="1"/>
              <a:t>APPLICATION OF </a:t>
            </a:r>
            <a:r>
              <a:rPr lang="en-US" sz="2400" b="1">
                <a:solidFill>
                  <a:srgbClr val="990000"/>
                </a:solidFill>
              </a:rPr>
              <a:t>DESCRIPTIVE</a:t>
            </a:r>
            <a:r>
              <a:rPr lang="en-US" sz="2400" b="1">
                <a:solidFill>
                  <a:srgbClr val="FF0000"/>
                </a:solidFill>
              </a:rPr>
              <a:t> </a:t>
            </a:r>
            <a:r>
              <a:rPr lang="en-US" sz="2400" b="1">
                <a:solidFill>
                  <a:srgbClr val="990000"/>
                </a:solidFill>
              </a:rPr>
              <a:t>STATISTICS : </a:t>
            </a:r>
            <a:r>
              <a:rPr lang="en-US" sz="2400" b="1">
                <a:solidFill>
                  <a:srgbClr val="660066"/>
                </a:solidFill>
              </a:rPr>
              <a:t>UNIVARIATE DATA ANALYSIS</a:t>
            </a:r>
          </a:p>
        </p:txBody>
      </p:sp>
      <p:sp>
        <p:nvSpPr>
          <p:cNvPr id="181251" name="Rectangle 3"/>
          <p:cNvSpPr>
            <a:spLocks noChangeArrowheads="1"/>
          </p:cNvSpPr>
          <p:nvPr/>
        </p:nvSpPr>
        <p:spPr bwMode="auto">
          <a:xfrm>
            <a:off x="228600" y="1524000"/>
            <a:ext cx="8455025" cy="4114800"/>
          </a:xfrm>
          <a:prstGeom prst="rect">
            <a:avLst/>
          </a:prstGeom>
          <a:noFill/>
          <a:ln w="9525">
            <a:noFill/>
            <a:miter lim="800000"/>
            <a:headEnd/>
            <a:tailEnd/>
          </a:ln>
        </p:spPr>
        <p:txBody>
          <a:bodyPr/>
          <a:lstStyle/>
          <a:p>
            <a:pPr marL="742950" lvl="1" indent="-285750">
              <a:lnSpc>
                <a:spcPct val="90000"/>
              </a:lnSpc>
              <a:spcBef>
                <a:spcPct val="20000"/>
              </a:spcBef>
            </a:pPr>
            <a:r>
              <a:rPr lang="en-US" sz="2400" dirty="0">
                <a:solidFill>
                  <a:srgbClr val="660033"/>
                </a:solidFill>
                <a:cs typeface="Arial" charset="0"/>
              </a:rPr>
              <a:t>☻</a:t>
            </a:r>
            <a:r>
              <a:rPr lang="en-US" sz="2800" b="1" dirty="0" err="1">
                <a:solidFill>
                  <a:srgbClr val="FF3300"/>
                </a:solidFill>
                <a:cs typeface="Arial" charset="0"/>
              </a:rPr>
              <a:t>U</a:t>
            </a:r>
            <a:r>
              <a:rPr lang="en-US" sz="2800" b="1" dirty="0" err="1">
                <a:solidFill>
                  <a:srgbClr val="FF3300"/>
                </a:solidFill>
              </a:rPr>
              <a:t>nivariate</a:t>
            </a:r>
            <a:r>
              <a:rPr lang="en-US" sz="2800" b="1" dirty="0">
                <a:solidFill>
                  <a:srgbClr val="FF3300"/>
                </a:solidFill>
              </a:rPr>
              <a:t> Analysis 		</a:t>
            </a:r>
          </a:p>
          <a:p>
            <a:pPr marL="742950" lvl="1" indent="-285750">
              <a:lnSpc>
                <a:spcPct val="90000"/>
              </a:lnSpc>
              <a:spcBef>
                <a:spcPct val="20000"/>
              </a:spcBef>
            </a:pPr>
            <a:r>
              <a:rPr lang="en-US" sz="2800" b="1" dirty="0">
                <a:solidFill>
                  <a:srgbClr val="FF3300"/>
                </a:solidFill>
              </a:rPr>
              <a:t>		</a:t>
            </a:r>
          </a:p>
          <a:p>
            <a:pPr marL="742950" lvl="1" indent="-285750">
              <a:lnSpc>
                <a:spcPct val="90000"/>
              </a:lnSpc>
              <a:spcBef>
                <a:spcPct val="20000"/>
              </a:spcBef>
            </a:pPr>
            <a:r>
              <a:rPr lang="en-US" sz="2800" b="1" dirty="0">
                <a:solidFill>
                  <a:srgbClr val="FF3300"/>
                </a:solidFill>
              </a:rPr>
              <a:t>	Description</a:t>
            </a:r>
          </a:p>
          <a:p>
            <a:pPr marL="742950" lvl="1" indent="-285750">
              <a:lnSpc>
                <a:spcPct val="90000"/>
              </a:lnSpc>
              <a:spcBef>
                <a:spcPct val="20000"/>
              </a:spcBef>
            </a:pPr>
            <a:r>
              <a:rPr lang="en-US" sz="2800" dirty="0">
                <a:solidFill>
                  <a:srgbClr val="0070C0"/>
                </a:solidFill>
              </a:rPr>
              <a:t>	</a:t>
            </a:r>
            <a:r>
              <a:rPr lang="en-US" sz="2800" b="1" dirty="0">
                <a:solidFill>
                  <a:srgbClr val="0070C0"/>
                </a:solidFill>
              </a:rPr>
              <a:t>To describe profile and Independent </a:t>
            </a:r>
          </a:p>
          <a:p>
            <a:pPr marL="742950" lvl="1" indent="-285750">
              <a:lnSpc>
                <a:spcPct val="90000"/>
              </a:lnSpc>
              <a:spcBef>
                <a:spcPct val="20000"/>
              </a:spcBef>
            </a:pPr>
            <a:r>
              <a:rPr lang="en-US" sz="2800" b="1" dirty="0">
                <a:solidFill>
                  <a:srgbClr val="0070C0"/>
                </a:solidFill>
              </a:rPr>
              <a:t>	Variables</a:t>
            </a:r>
          </a:p>
          <a:p>
            <a:pPr marL="742950" lvl="1" indent="-285750">
              <a:lnSpc>
                <a:spcPct val="90000"/>
              </a:lnSpc>
              <a:spcBef>
                <a:spcPct val="20000"/>
              </a:spcBef>
            </a:pPr>
            <a:endParaRPr lang="en-US" sz="2800" b="1" dirty="0">
              <a:solidFill>
                <a:schemeClr val="hlink"/>
              </a:solidFill>
            </a:endParaRPr>
          </a:p>
          <a:p>
            <a:pPr marL="742950" lvl="1" indent="-285750">
              <a:lnSpc>
                <a:spcPct val="90000"/>
              </a:lnSpc>
              <a:spcBef>
                <a:spcPct val="20000"/>
              </a:spcBef>
            </a:pPr>
            <a:r>
              <a:rPr lang="en-US" sz="2800" dirty="0">
                <a:solidFill>
                  <a:srgbClr val="660033"/>
                </a:solidFill>
                <a:cs typeface="Arial" charset="0"/>
              </a:rPr>
              <a:t>☻</a:t>
            </a:r>
            <a:r>
              <a:rPr lang="en-US" sz="2800" b="1" dirty="0">
                <a:solidFill>
                  <a:srgbClr val="FF3300"/>
                </a:solidFill>
              </a:rPr>
              <a:t>Descriptive Statistics</a:t>
            </a:r>
          </a:p>
          <a:p>
            <a:pPr marL="742950" lvl="1" indent="-285750">
              <a:lnSpc>
                <a:spcPct val="90000"/>
              </a:lnSpc>
              <a:spcBef>
                <a:spcPct val="20000"/>
              </a:spcBef>
            </a:pPr>
            <a:r>
              <a:rPr lang="en-US" sz="2800" dirty="0">
                <a:solidFill>
                  <a:srgbClr val="660033"/>
                </a:solidFill>
              </a:rPr>
              <a:t>	</a:t>
            </a:r>
            <a:r>
              <a:rPr lang="en-US" sz="2800" dirty="0">
                <a:solidFill>
                  <a:srgbClr val="0070C0"/>
                </a:solidFill>
              </a:rPr>
              <a:t>Proportion, percentages, ratio, mean, mode, median, standard deviation</a:t>
            </a:r>
          </a:p>
          <a:p>
            <a:pPr marL="342900" indent="-342900">
              <a:lnSpc>
                <a:spcPct val="90000"/>
              </a:lnSpc>
              <a:spcBef>
                <a:spcPct val="20000"/>
              </a:spcBef>
              <a:buFontTx/>
              <a:buChar char="•"/>
            </a:pPr>
            <a:endParaRPr lang="en-US" sz="2800" dirty="0">
              <a:solidFill>
                <a:schemeClr val="hlink"/>
              </a:solidFill>
            </a:endParaRPr>
          </a:p>
        </p:txBody>
      </p:sp>
      <p:sp>
        <p:nvSpPr>
          <p:cNvPr id="181252" name="Line 4"/>
          <p:cNvSpPr>
            <a:spLocks noChangeShapeType="1"/>
          </p:cNvSpPr>
          <p:nvPr/>
        </p:nvSpPr>
        <p:spPr bwMode="auto">
          <a:xfrm>
            <a:off x="2057400" y="1905000"/>
            <a:ext cx="0" cy="609600"/>
          </a:xfrm>
          <a:prstGeom prst="line">
            <a:avLst/>
          </a:prstGeom>
          <a:noFill/>
          <a:ln w="57150">
            <a:solidFill>
              <a:srgbClr val="990000"/>
            </a:solidFill>
            <a:round/>
            <a:headEnd/>
            <a:tailEnd type="triangle" w="med" len="med"/>
          </a:ln>
        </p:spPr>
        <p:txBody>
          <a:bodyPr/>
          <a:lstStyle/>
          <a:p>
            <a:endParaRPr lang="en-US"/>
          </a:p>
        </p:txBody>
      </p:sp>
      <p:sp>
        <p:nvSpPr>
          <p:cNvPr id="5" name="Date Placeholder 4"/>
          <p:cNvSpPr>
            <a:spLocks noGrp="1"/>
          </p:cNvSpPr>
          <p:nvPr>
            <p:ph type="dt" sz="quarter" idx="10"/>
          </p:nvPr>
        </p:nvSpPr>
        <p:spPr/>
        <p:txBody>
          <a:bodyPr/>
          <a:lstStyle/>
          <a:p>
            <a:pPr>
              <a:defRPr/>
            </a:pPr>
            <a:fld id="{86645E20-1C6A-4675-A79E-407D2904665C}"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558E20EA-49F3-42EC-9606-4DB4B5CABA70}" type="slidenum">
              <a:rPr lang="en-US" smtClean="0"/>
              <a:pPr>
                <a:defRPr/>
              </a:pPr>
              <a:t>77</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533400" y="914400"/>
            <a:ext cx="8229600" cy="1143000"/>
          </a:xfrm>
          <a:prstGeom prst="rect">
            <a:avLst/>
          </a:prstGeom>
          <a:noFill/>
          <a:ln w="9525">
            <a:noFill/>
            <a:miter lim="800000"/>
            <a:headEnd/>
            <a:tailEnd/>
          </a:ln>
        </p:spPr>
        <p:txBody>
          <a:bodyPr anchor="ctr"/>
          <a:lstStyle/>
          <a:p>
            <a:pPr algn="ctr"/>
            <a:r>
              <a:rPr lang="en-US" sz="4400" b="1" dirty="0">
                <a:solidFill>
                  <a:srgbClr val="993300"/>
                </a:solidFill>
              </a:rPr>
              <a:t>Using SPSS….</a:t>
            </a:r>
            <a:br>
              <a:rPr lang="en-US" sz="4400" b="1" dirty="0">
                <a:solidFill>
                  <a:srgbClr val="993300"/>
                </a:solidFill>
              </a:rPr>
            </a:br>
            <a:endParaRPr lang="en-US" sz="4400" b="1" dirty="0">
              <a:solidFill>
                <a:srgbClr val="993300"/>
              </a:solidFill>
            </a:endParaRPr>
          </a:p>
        </p:txBody>
      </p:sp>
      <p:sp>
        <p:nvSpPr>
          <p:cNvPr id="20889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lnSpc>
                <a:spcPct val="90000"/>
              </a:lnSpc>
              <a:spcBef>
                <a:spcPct val="20000"/>
              </a:spcBef>
            </a:pPr>
            <a:r>
              <a:rPr lang="en-US" sz="2400" b="1">
                <a:solidFill>
                  <a:srgbClr val="FF0000"/>
                </a:solidFill>
              </a:rPr>
              <a:t>To Obtain Chi-square </a:t>
            </a:r>
          </a:p>
          <a:p>
            <a:pPr marL="342900" indent="-342900">
              <a:lnSpc>
                <a:spcPct val="90000"/>
              </a:lnSpc>
              <a:spcBef>
                <a:spcPct val="20000"/>
              </a:spcBef>
            </a:pPr>
            <a:r>
              <a:rPr lang="en-US" sz="2400" b="1"/>
              <a:t>	</a:t>
            </a:r>
            <a:r>
              <a:rPr lang="en-US" sz="2400" b="1">
                <a:solidFill>
                  <a:srgbClr val="0070C0"/>
                </a:solidFill>
              </a:rPr>
              <a:t>From the menus choose</a:t>
            </a:r>
            <a:r>
              <a:rPr lang="en-US" sz="2400" b="1">
                <a:solidFill>
                  <a:schemeClr val="hlink"/>
                </a:solidFill>
              </a:rPr>
              <a:t>:</a:t>
            </a:r>
          </a:p>
          <a:p>
            <a:pPr marL="342900" indent="-342900">
              <a:lnSpc>
                <a:spcPct val="90000"/>
              </a:lnSpc>
              <a:spcBef>
                <a:spcPct val="20000"/>
              </a:spcBef>
            </a:pPr>
            <a:r>
              <a:rPr lang="en-US" sz="2400" b="1"/>
              <a:t>		</a:t>
            </a:r>
            <a:r>
              <a:rPr lang="en-US" sz="2400" b="1">
                <a:solidFill>
                  <a:schemeClr val="accent2"/>
                </a:solidFill>
              </a:rPr>
              <a:t>Analyze</a:t>
            </a:r>
          </a:p>
          <a:p>
            <a:pPr marL="342900" indent="-342900">
              <a:lnSpc>
                <a:spcPct val="90000"/>
              </a:lnSpc>
              <a:spcBef>
                <a:spcPct val="20000"/>
              </a:spcBef>
            </a:pPr>
            <a:r>
              <a:rPr lang="en-US" sz="2400" b="1"/>
              <a:t>			</a:t>
            </a:r>
            <a:r>
              <a:rPr lang="en-US" sz="2400" b="1">
                <a:solidFill>
                  <a:srgbClr val="FF3300"/>
                </a:solidFill>
              </a:rPr>
              <a:t>Descriptive</a:t>
            </a:r>
          </a:p>
          <a:p>
            <a:pPr marL="342900" indent="-342900">
              <a:lnSpc>
                <a:spcPct val="90000"/>
              </a:lnSpc>
              <a:spcBef>
                <a:spcPct val="20000"/>
              </a:spcBef>
            </a:pPr>
            <a:r>
              <a:rPr lang="en-US" sz="2400" b="1"/>
              <a:t>				</a:t>
            </a:r>
            <a:r>
              <a:rPr lang="en-US" sz="2400" b="1">
                <a:solidFill>
                  <a:srgbClr val="FF0000"/>
                </a:solidFill>
              </a:rPr>
              <a:t>Cross tab</a:t>
            </a:r>
          </a:p>
          <a:p>
            <a:pPr marL="342900" indent="-342900">
              <a:lnSpc>
                <a:spcPct val="90000"/>
              </a:lnSpc>
              <a:spcBef>
                <a:spcPct val="20000"/>
              </a:spcBef>
              <a:buFontTx/>
              <a:buChar char="•"/>
            </a:pPr>
            <a:r>
              <a:rPr lang="en-US" sz="2400" b="1">
                <a:solidFill>
                  <a:schemeClr val="accent2"/>
                </a:solidFill>
              </a:rPr>
              <a:t>Select  variables for Row.</a:t>
            </a:r>
          </a:p>
          <a:p>
            <a:pPr marL="342900" indent="-342900">
              <a:lnSpc>
                <a:spcPct val="90000"/>
              </a:lnSpc>
              <a:spcBef>
                <a:spcPct val="20000"/>
              </a:spcBef>
              <a:buFontTx/>
              <a:buChar char="•"/>
            </a:pPr>
            <a:r>
              <a:rPr lang="en-US" sz="2400" b="1">
                <a:solidFill>
                  <a:srgbClr val="FF0000"/>
                </a:solidFill>
              </a:rPr>
              <a:t>Select  variables for Column</a:t>
            </a:r>
          </a:p>
          <a:p>
            <a:pPr marL="342900" indent="-342900">
              <a:lnSpc>
                <a:spcPct val="90000"/>
              </a:lnSpc>
              <a:spcBef>
                <a:spcPct val="20000"/>
              </a:spcBef>
              <a:buFontTx/>
              <a:buChar char="•"/>
            </a:pPr>
            <a:r>
              <a:rPr lang="en-US" sz="2400" b="1">
                <a:solidFill>
                  <a:srgbClr val="993300"/>
                </a:solidFill>
              </a:rPr>
              <a:t>In the Frequencies dialog box, click Statistics.</a:t>
            </a:r>
            <a:r>
              <a:rPr lang="en-US" sz="2400" b="1"/>
              <a:t>	</a:t>
            </a:r>
          </a:p>
          <a:p>
            <a:pPr marL="342900" indent="-342900">
              <a:lnSpc>
                <a:spcPct val="90000"/>
              </a:lnSpc>
              <a:spcBef>
                <a:spcPct val="20000"/>
              </a:spcBef>
              <a:buFontTx/>
              <a:buChar char="•"/>
            </a:pPr>
            <a:r>
              <a:rPr lang="en-US" sz="2400" b="1">
                <a:solidFill>
                  <a:srgbClr val="FF3300"/>
                </a:solidFill>
              </a:rPr>
              <a:t>Select Chi-square</a:t>
            </a:r>
          </a:p>
          <a:p>
            <a:pPr marL="342900" indent="-342900">
              <a:lnSpc>
                <a:spcPct val="90000"/>
              </a:lnSpc>
              <a:spcBef>
                <a:spcPct val="20000"/>
              </a:spcBef>
              <a:buFontTx/>
              <a:buChar char="•"/>
            </a:pPr>
            <a:r>
              <a:rPr lang="en-US" sz="2400" b="1">
                <a:solidFill>
                  <a:srgbClr val="993300"/>
                </a:solidFill>
              </a:rPr>
              <a:t>Click OK in the main dialog box to run the procedure.</a:t>
            </a:r>
          </a:p>
        </p:txBody>
      </p:sp>
      <p:sp>
        <p:nvSpPr>
          <p:cNvPr id="4" name="Date Placeholder 3"/>
          <p:cNvSpPr>
            <a:spLocks noGrp="1"/>
          </p:cNvSpPr>
          <p:nvPr>
            <p:ph type="dt" sz="quarter" idx="10"/>
          </p:nvPr>
        </p:nvSpPr>
        <p:spPr/>
        <p:txBody>
          <a:bodyPr/>
          <a:lstStyle/>
          <a:p>
            <a:pPr>
              <a:defRPr/>
            </a:pPr>
            <a:fld id="{C9535975-EE4E-4DE2-B775-BA57792F4063}"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777DF0BA-127A-4407-A5DE-9ACA7F0A39E9}" type="slidenum">
              <a:rPr lang="en-US" smtClean="0"/>
              <a:pPr>
                <a:defRPr/>
              </a:pPr>
              <a:t>78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381000" y="0"/>
            <a:ext cx="8229600" cy="1143000"/>
          </a:xfrm>
        </p:spPr>
        <p:txBody>
          <a:bodyPr/>
          <a:lstStyle/>
          <a:p>
            <a:pPr eaLnBrk="1" hangingPunct="1"/>
            <a:r>
              <a:rPr lang="en-US" b="1" smtClean="0">
                <a:solidFill>
                  <a:srgbClr val="CC3300"/>
                </a:solidFill>
              </a:rPr>
              <a:t>Chi-square Test</a:t>
            </a:r>
          </a:p>
        </p:txBody>
      </p:sp>
      <p:sp>
        <p:nvSpPr>
          <p:cNvPr id="209923" name="Rectangle 3"/>
          <p:cNvSpPr>
            <a:spLocks noGrp="1" noChangeArrowheads="1"/>
          </p:cNvSpPr>
          <p:nvPr>
            <p:ph type="body" idx="1"/>
          </p:nvPr>
        </p:nvSpPr>
        <p:spPr/>
        <p:txBody>
          <a:bodyPr/>
          <a:lstStyle/>
          <a:p>
            <a:pPr eaLnBrk="1" hangingPunct="1"/>
            <a:endParaRPr lang="en-US" smtClean="0"/>
          </a:p>
        </p:txBody>
      </p:sp>
      <p:pic>
        <p:nvPicPr>
          <p:cNvPr id="209924" name="Picture 4" descr="Chisquare-1"/>
          <p:cNvPicPr>
            <a:picLocks noChangeAspect="1" noChangeArrowheads="1"/>
          </p:cNvPicPr>
          <p:nvPr/>
        </p:nvPicPr>
        <p:blipFill>
          <a:blip r:embed="rId2"/>
          <a:srcRect/>
          <a:stretch>
            <a:fillRect/>
          </a:stretch>
        </p:blipFill>
        <p:spPr bwMode="auto">
          <a:xfrm>
            <a:off x="381000" y="1295400"/>
            <a:ext cx="8382000" cy="525780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358DD580-6119-4FC7-911C-56F6A6C5FFBA}"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92B16212-9265-4EE8-B75D-3A717C5E9504}" type="slidenum">
              <a:rPr lang="en-US" smtClean="0"/>
              <a:pPr>
                <a:defRPr/>
              </a:pPr>
              <a:t>79</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r>
              <a:rPr lang="en-US" dirty="0" smtClean="0">
                <a:solidFill>
                  <a:srgbClr val="FF3399"/>
                </a:solidFill>
              </a:rPr>
              <a:t>2. Editing of Data</a:t>
            </a:r>
          </a:p>
        </p:txBody>
      </p:sp>
      <p:sp>
        <p:nvSpPr>
          <p:cNvPr id="137219" name="Rectangle 3"/>
          <p:cNvSpPr>
            <a:spLocks noGrp="1" noChangeArrowheads="1"/>
          </p:cNvSpPr>
          <p:nvPr>
            <p:ph type="body" idx="1"/>
          </p:nvPr>
        </p:nvSpPr>
        <p:spPr/>
        <p:txBody>
          <a:bodyPr/>
          <a:lstStyle/>
          <a:p>
            <a:pPr lvl="2" eaLnBrk="1" hangingPunct="1"/>
            <a:r>
              <a:rPr lang="en-US" sz="3200" b="1" smtClean="0">
                <a:solidFill>
                  <a:schemeClr val="accent2"/>
                </a:solidFill>
              </a:rPr>
              <a:t>Missing entries</a:t>
            </a:r>
          </a:p>
          <a:p>
            <a:pPr lvl="2" eaLnBrk="1" hangingPunct="1">
              <a:buFontTx/>
              <a:buNone/>
            </a:pPr>
            <a:endParaRPr lang="en-US" sz="3200" b="1" smtClean="0">
              <a:solidFill>
                <a:schemeClr val="accent2"/>
              </a:solidFill>
            </a:endParaRPr>
          </a:p>
          <a:p>
            <a:pPr lvl="2" eaLnBrk="1" hangingPunct="1"/>
            <a:r>
              <a:rPr lang="en-US" sz="3200" b="1" smtClean="0"/>
              <a:t>Illegible entries</a:t>
            </a:r>
          </a:p>
          <a:p>
            <a:pPr lvl="2" eaLnBrk="1" hangingPunct="1">
              <a:buFontTx/>
              <a:buNone/>
            </a:pPr>
            <a:endParaRPr lang="en-US" sz="3200" b="1" smtClean="0"/>
          </a:p>
          <a:p>
            <a:pPr lvl="2" eaLnBrk="1" hangingPunct="1"/>
            <a:r>
              <a:rPr lang="en-US" sz="3200" b="1" smtClean="0">
                <a:solidFill>
                  <a:srgbClr val="FF0066"/>
                </a:solidFill>
              </a:rPr>
              <a:t>Discrepancies</a:t>
            </a:r>
          </a:p>
        </p:txBody>
      </p:sp>
      <p:sp>
        <p:nvSpPr>
          <p:cNvPr id="4" name="Date Placeholder 3"/>
          <p:cNvSpPr>
            <a:spLocks noGrp="1"/>
          </p:cNvSpPr>
          <p:nvPr>
            <p:ph type="dt" sz="quarter" idx="10"/>
          </p:nvPr>
        </p:nvSpPr>
        <p:spPr/>
        <p:txBody>
          <a:bodyPr/>
          <a:lstStyle/>
          <a:p>
            <a:pPr>
              <a:defRPr/>
            </a:pPr>
            <a:fld id="{295AD680-F997-4212-9AEA-99EB7FA1F5DB}" type="datetime9">
              <a:rPr lang="en-US" smtClean="0"/>
              <a:pPr>
                <a:defRPr/>
              </a:pPr>
              <a:t>2/23/2018 11:12:22 AM</a:t>
            </a:fld>
            <a:endParaRPr lang="en-US"/>
          </a:p>
        </p:txBody>
      </p:sp>
      <p:sp>
        <p:nvSpPr>
          <p:cNvPr id="5" name="Slide Number Placeholder 4"/>
          <p:cNvSpPr>
            <a:spLocks noGrp="1"/>
          </p:cNvSpPr>
          <p:nvPr>
            <p:ph type="sldNum" sz="quarter" idx="12"/>
          </p:nvPr>
        </p:nvSpPr>
        <p:spPr/>
        <p:txBody>
          <a:bodyPr/>
          <a:lstStyle/>
          <a:p>
            <a:pPr>
              <a:defRPr/>
            </a:pPr>
            <a:fld id="{12337B68-F204-4445-85AB-A18EE092671D}"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381000" y="0"/>
            <a:ext cx="8229600" cy="1143000"/>
          </a:xfrm>
        </p:spPr>
        <p:txBody>
          <a:bodyPr/>
          <a:lstStyle/>
          <a:p>
            <a:pPr eaLnBrk="1" hangingPunct="1"/>
            <a:r>
              <a:rPr lang="en-US" b="1" smtClean="0">
                <a:solidFill>
                  <a:srgbClr val="CC3300"/>
                </a:solidFill>
              </a:rPr>
              <a:t>Chi-square Test</a:t>
            </a:r>
          </a:p>
        </p:txBody>
      </p:sp>
      <p:sp>
        <p:nvSpPr>
          <p:cNvPr id="210947" name="Rectangle 3"/>
          <p:cNvSpPr>
            <a:spLocks noGrp="1" noChangeArrowheads="1"/>
          </p:cNvSpPr>
          <p:nvPr>
            <p:ph type="body" idx="1"/>
          </p:nvPr>
        </p:nvSpPr>
        <p:spPr/>
        <p:txBody>
          <a:bodyPr/>
          <a:lstStyle/>
          <a:p>
            <a:pPr eaLnBrk="1" hangingPunct="1"/>
            <a:endParaRPr lang="en-US" smtClean="0"/>
          </a:p>
        </p:txBody>
      </p:sp>
      <p:pic>
        <p:nvPicPr>
          <p:cNvPr id="210948" name="Picture 4" descr="chisquare-2"/>
          <p:cNvPicPr>
            <a:picLocks noChangeAspect="1" noChangeArrowheads="1"/>
          </p:cNvPicPr>
          <p:nvPr/>
        </p:nvPicPr>
        <p:blipFill>
          <a:blip r:embed="rId2"/>
          <a:srcRect/>
          <a:stretch>
            <a:fillRect/>
          </a:stretch>
        </p:blipFill>
        <p:spPr bwMode="auto">
          <a:xfrm>
            <a:off x="228600" y="1371600"/>
            <a:ext cx="8686800" cy="525780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D9E661EB-2D9F-47AF-AE21-ABFFEF59D9A9}"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334A91F9-B8F3-4E55-87C2-7E77D62E9A12}" type="slidenum">
              <a:rPr lang="en-US" smtClean="0"/>
              <a:pPr>
                <a:defRPr/>
              </a:pPr>
              <a:t>80</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533400" y="304800"/>
            <a:ext cx="8229600" cy="1143000"/>
          </a:xfrm>
        </p:spPr>
        <p:txBody>
          <a:bodyPr/>
          <a:lstStyle/>
          <a:p>
            <a:pPr eaLnBrk="1" hangingPunct="1"/>
            <a:r>
              <a:rPr lang="en-US" b="1" smtClean="0">
                <a:solidFill>
                  <a:srgbClr val="CC3300"/>
                </a:solidFill>
              </a:rPr>
              <a:t>Chi-square Test</a:t>
            </a:r>
          </a:p>
        </p:txBody>
      </p:sp>
      <p:sp>
        <p:nvSpPr>
          <p:cNvPr id="211971" name="Rectangle 3"/>
          <p:cNvSpPr>
            <a:spLocks noGrp="1" noChangeArrowheads="1"/>
          </p:cNvSpPr>
          <p:nvPr>
            <p:ph type="body" idx="1"/>
          </p:nvPr>
        </p:nvSpPr>
        <p:spPr/>
        <p:txBody>
          <a:bodyPr/>
          <a:lstStyle/>
          <a:p>
            <a:pPr eaLnBrk="1" hangingPunct="1"/>
            <a:endParaRPr lang="en-US" smtClean="0"/>
          </a:p>
        </p:txBody>
      </p:sp>
      <p:pic>
        <p:nvPicPr>
          <p:cNvPr id="211972" name="Picture 4" descr="chisquare-3"/>
          <p:cNvPicPr>
            <a:picLocks noChangeAspect="1" noChangeArrowheads="1"/>
          </p:cNvPicPr>
          <p:nvPr/>
        </p:nvPicPr>
        <p:blipFill>
          <a:blip r:embed="rId2"/>
          <a:srcRect/>
          <a:stretch>
            <a:fillRect/>
          </a:stretch>
        </p:blipFill>
        <p:spPr bwMode="auto">
          <a:xfrm>
            <a:off x="304800" y="1371600"/>
            <a:ext cx="8534400" cy="510540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8E3CE5DD-AC4B-4AD2-A0D9-A4F245D7A7BA}"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B1C238E7-6904-4223-852A-5183C0C71E8C}" type="slidenum">
              <a:rPr lang="en-US" smtClean="0"/>
              <a:pPr>
                <a:defRPr/>
              </a:pPr>
              <a:t>81</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533400" y="838200"/>
            <a:ext cx="8229600" cy="1143000"/>
          </a:xfrm>
          <a:prstGeom prst="rect">
            <a:avLst/>
          </a:prstGeom>
          <a:noFill/>
          <a:ln w="9525">
            <a:noFill/>
            <a:miter lim="800000"/>
            <a:headEnd/>
            <a:tailEnd/>
          </a:ln>
        </p:spPr>
        <p:txBody>
          <a:bodyPr anchor="ctr"/>
          <a:lstStyle/>
          <a:p>
            <a:pPr algn="ctr"/>
            <a:r>
              <a:rPr lang="en-US" sz="4000" dirty="0">
                <a:solidFill>
                  <a:srgbClr val="FF3399"/>
                </a:solidFill>
              </a:rPr>
              <a:t>Paired-Samples T Test </a:t>
            </a:r>
            <a:br>
              <a:rPr lang="en-US" sz="4000" dirty="0">
                <a:solidFill>
                  <a:srgbClr val="FF3399"/>
                </a:solidFill>
              </a:rPr>
            </a:br>
            <a:r>
              <a:rPr lang="en-US" sz="4000" dirty="0">
                <a:solidFill>
                  <a:srgbClr val="FF3399"/>
                </a:solidFill>
              </a:rPr>
              <a:t>Using SPSS…</a:t>
            </a:r>
          </a:p>
        </p:txBody>
      </p:sp>
      <p:sp>
        <p:nvSpPr>
          <p:cNvPr id="218115"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endParaRPr lang="en-US" sz="3200" dirty="0"/>
          </a:p>
          <a:p>
            <a:pPr marL="342900" indent="-342900">
              <a:spcBef>
                <a:spcPct val="20000"/>
              </a:spcBef>
              <a:buFontTx/>
              <a:buChar char="•"/>
            </a:pPr>
            <a:r>
              <a:rPr lang="en-US" sz="3200" dirty="0">
                <a:solidFill>
                  <a:srgbClr val="660033"/>
                </a:solidFill>
              </a:rPr>
              <a:t>To Obtain a Paired-Samples T-Test</a:t>
            </a:r>
          </a:p>
          <a:p>
            <a:pPr marL="342900" indent="-342900">
              <a:spcBef>
                <a:spcPct val="20000"/>
              </a:spcBef>
            </a:pPr>
            <a:r>
              <a:rPr lang="en-US" sz="3200" dirty="0"/>
              <a:t>	</a:t>
            </a:r>
            <a:r>
              <a:rPr lang="en-US" sz="3200" dirty="0">
                <a:solidFill>
                  <a:schemeClr val="accent2"/>
                </a:solidFill>
              </a:rPr>
              <a:t>From the menus choose: </a:t>
            </a:r>
          </a:p>
          <a:p>
            <a:pPr marL="342900" indent="-342900">
              <a:spcBef>
                <a:spcPct val="20000"/>
              </a:spcBef>
            </a:pPr>
            <a:r>
              <a:rPr lang="en-US" sz="3200" dirty="0"/>
              <a:t>		</a:t>
            </a:r>
            <a:r>
              <a:rPr lang="en-US" sz="3200" dirty="0">
                <a:solidFill>
                  <a:srgbClr val="0070C0"/>
                </a:solidFill>
              </a:rPr>
              <a:t>Analyze</a:t>
            </a:r>
          </a:p>
          <a:p>
            <a:pPr marL="342900" indent="-342900">
              <a:spcBef>
                <a:spcPct val="20000"/>
              </a:spcBef>
            </a:pPr>
            <a:r>
              <a:rPr lang="en-US" sz="3200" dirty="0"/>
              <a:t>			</a:t>
            </a:r>
            <a:r>
              <a:rPr lang="en-US" sz="3200" dirty="0">
                <a:solidFill>
                  <a:srgbClr val="FF3399"/>
                </a:solidFill>
              </a:rPr>
              <a:t>Compare Means</a:t>
            </a:r>
          </a:p>
          <a:p>
            <a:pPr marL="342900" indent="-342900">
              <a:spcBef>
                <a:spcPct val="20000"/>
              </a:spcBef>
            </a:pPr>
            <a:r>
              <a:rPr lang="en-US" sz="3200" dirty="0"/>
              <a:t>				</a:t>
            </a:r>
            <a:r>
              <a:rPr lang="en-US" sz="3200" dirty="0">
                <a:solidFill>
                  <a:schemeClr val="accent2"/>
                </a:solidFill>
              </a:rPr>
              <a:t>Paired-Samples T-Test...</a:t>
            </a:r>
          </a:p>
        </p:txBody>
      </p:sp>
      <p:sp>
        <p:nvSpPr>
          <p:cNvPr id="4" name="Date Placeholder 3"/>
          <p:cNvSpPr>
            <a:spLocks noGrp="1"/>
          </p:cNvSpPr>
          <p:nvPr>
            <p:ph type="dt" sz="quarter" idx="10"/>
          </p:nvPr>
        </p:nvSpPr>
        <p:spPr/>
        <p:txBody>
          <a:bodyPr/>
          <a:lstStyle/>
          <a:p>
            <a:pPr>
              <a:defRPr/>
            </a:pPr>
            <a:fld id="{9C9558CB-7EA3-4EAA-A8C7-26EEC3F44C15}"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4C0E4CA0-F661-4020-967C-6B954C9C349E}" type="slidenum">
              <a:rPr lang="en-US" smtClean="0"/>
              <a:pPr>
                <a:defRPr/>
              </a:pPr>
              <a:t>82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457200" y="0"/>
            <a:ext cx="8229600" cy="1143000"/>
          </a:xfrm>
        </p:spPr>
        <p:txBody>
          <a:bodyPr/>
          <a:lstStyle/>
          <a:p>
            <a:pPr eaLnBrk="1" hangingPunct="1"/>
            <a:r>
              <a:rPr lang="en-US" b="1" smtClean="0">
                <a:solidFill>
                  <a:schemeClr val="accent2"/>
                </a:solidFill>
              </a:rPr>
              <a:t>T-test Paired Sample</a:t>
            </a:r>
          </a:p>
        </p:txBody>
      </p:sp>
      <p:sp>
        <p:nvSpPr>
          <p:cNvPr id="219139" name="Rectangle 3"/>
          <p:cNvSpPr>
            <a:spLocks noGrp="1" noChangeArrowheads="1"/>
          </p:cNvSpPr>
          <p:nvPr>
            <p:ph type="body" idx="1"/>
          </p:nvPr>
        </p:nvSpPr>
        <p:spPr/>
        <p:txBody>
          <a:bodyPr/>
          <a:lstStyle/>
          <a:p>
            <a:pPr eaLnBrk="1" hangingPunct="1"/>
            <a:endParaRPr lang="en-US" smtClean="0"/>
          </a:p>
        </p:txBody>
      </p:sp>
      <p:pic>
        <p:nvPicPr>
          <p:cNvPr id="219140" name="Picture 4" descr="t-test-paired"/>
          <p:cNvPicPr>
            <a:picLocks noChangeAspect="1" noChangeArrowheads="1"/>
          </p:cNvPicPr>
          <p:nvPr/>
        </p:nvPicPr>
        <p:blipFill>
          <a:blip r:embed="rId2"/>
          <a:srcRect/>
          <a:stretch>
            <a:fillRect/>
          </a:stretch>
        </p:blipFill>
        <p:spPr bwMode="auto">
          <a:xfrm>
            <a:off x="457200" y="1295400"/>
            <a:ext cx="8610600" cy="480060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F1B73144-E9D3-4D79-80AD-BD87DA61AF2C}"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A3A60734-364E-4D87-BB6C-73BD60A9A173}" type="slidenum">
              <a:rPr lang="en-US" smtClean="0"/>
              <a:pPr>
                <a:defRPr/>
              </a:pPr>
              <a:t>83</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457200" y="685800"/>
            <a:ext cx="8229600" cy="1143000"/>
          </a:xfrm>
          <a:prstGeom prst="rect">
            <a:avLst/>
          </a:prstGeom>
          <a:noFill/>
          <a:ln w="9525">
            <a:noFill/>
            <a:miter lim="800000"/>
            <a:headEnd/>
            <a:tailEnd/>
          </a:ln>
        </p:spPr>
        <p:txBody>
          <a:bodyPr anchor="ctr"/>
          <a:lstStyle/>
          <a:p>
            <a:pPr algn="ctr"/>
            <a:r>
              <a:rPr lang="en-US" sz="4000" b="1" dirty="0">
                <a:solidFill>
                  <a:schemeClr val="accent2"/>
                </a:solidFill>
              </a:rPr>
              <a:t>Paired-Samples T Test </a:t>
            </a:r>
            <a:br>
              <a:rPr lang="en-US" sz="4000" b="1" dirty="0">
                <a:solidFill>
                  <a:schemeClr val="accent2"/>
                </a:solidFill>
              </a:rPr>
            </a:br>
            <a:r>
              <a:rPr lang="en-US" sz="4000" b="1" dirty="0">
                <a:solidFill>
                  <a:schemeClr val="accent2"/>
                </a:solidFill>
              </a:rPr>
              <a:t>Using SPSS…</a:t>
            </a:r>
            <a:r>
              <a:rPr lang="en-US" sz="4000" b="1" dirty="0">
                <a:solidFill>
                  <a:schemeClr val="tx2"/>
                </a:solidFill>
              </a:rPr>
              <a:t> </a:t>
            </a:r>
          </a:p>
        </p:txBody>
      </p:sp>
      <p:sp>
        <p:nvSpPr>
          <p:cNvPr id="22016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FF3399"/>
                </a:solidFill>
              </a:rPr>
              <a:t>Select a pair of variables:</a:t>
            </a:r>
          </a:p>
          <a:p>
            <a:pPr marL="342900" indent="-342900">
              <a:spcBef>
                <a:spcPct val="20000"/>
              </a:spcBef>
              <a:buFontTx/>
              <a:buChar char="•"/>
            </a:pPr>
            <a:r>
              <a:rPr lang="en-US" sz="3200">
                <a:solidFill>
                  <a:srgbClr val="0070C0"/>
                </a:solidFill>
              </a:rPr>
              <a:t>Click each of two variables. The first variable appears in the Current Selections group as Variable 1, and the second appears as Variable 2.</a:t>
            </a:r>
          </a:p>
          <a:p>
            <a:pPr marL="342900" indent="-342900">
              <a:spcBef>
                <a:spcPct val="20000"/>
              </a:spcBef>
            </a:pPr>
            <a:r>
              <a:rPr lang="en-US" sz="3200"/>
              <a:t>	</a:t>
            </a:r>
          </a:p>
        </p:txBody>
      </p:sp>
      <p:sp>
        <p:nvSpPr>
          <p:cNvPr id="4" name="Date Placeholder 3"/>
          <p:cNvSpPr>
            <a:spLocks noGrp="1"/>
          </p:cNvSpPr>
          <p:nvPr>
            <p:ph type="dt" sz="quarter" idx="10"/>
          </p:nvPr>
        </p:nvSpPr>
        <p:spPr/>
        <p:txBody>
          <a:bodyPr/>
          <a:lstStyle/>
          <a:p>
            <a:pPr>
              <a:defRPr/>
            </a:pPr>
            <a:fld id="{55551DE0-BF66-4D65-AB10-708A1FBD0486}"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5CB4D3E6-B0E6-4CE9-A179-D9CED24A5325}" type="slidenum">
              <a:rPr lang="en-US" smtClean="0"/>
              <a:pPr>
                <a:defRPr/>
              </a:pPr>
              <a:t>84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533400" y="609600"/>
            <a:ext cx="8229600" cy="1143000"/>
          </a:xfrm>
          <a:prstGeom prst="rect">
            <a:avLst/>
          </a:prstGeom>
          <a:noFill/>
          <a:ln w="9525">
            <a:noFill/>
            <a:miter lim="800000"/>
            <a:headEnd/>
            <a:tailEnd/>
          </a:ln>
        </p:spPr>
        <p:txBody>
          <a:bodyPr anchor="ctr"/>
          <a:lstStyle/>
          <a:p>
            <a:pPr algn="ctr"/>
            <a:r>
              <a:rPr lang="en-US" sz="4000" b="1" dirty="0">
                <a:solidFill>
                  <a:srgbClr val="0070C0"/>
                </a:solidFill>
              </a:rPr>
              <a:t>Paired-Samples T Test </a:t>
            </a:r>
            <a:br>
              <a:rPr lang="en-US" sz="4000" b="1" dirty="0">
                <a:solidFill>
                  <a:srgbClr val="0070C0"/>
                </a:solidFill>
              </a:rPr>
            </a:br>
            <a:r>
              <a:rPr lang="en-US" sz="4000" b="1" dirty="0">
                <a:solidFill>
                  <a:srgbClr val="0070C0"/>
                </a:solidFill>
              </a:rPr>
              <a:t>Using SPSS…</a:t>
            </a:r>
          </a:p>
        </p:txBody>
      </p:sp>
      <p:sp>
        <p:nvSpPr>
          <p:cNvPr id="221187"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FF3399"/>
                </a:solidFill>
              </a:rPr>
              <a:t>After you have selected a pair of variables, click the arrow button to move the pair into the Paired Variables list. You may select more pairs of variables.</a:t>
            </a:r>
            <a:r>
              <a:rPr lang="en-US" sz="3200"/>
              <a:t> </a:t>
            </a:r>
          </a:p>
          <a:p>
            <a:pPr marL="342900" indent="-342900">
              <a:spcBef>
                <a:spcPct val="20000"/>
              </a:spcBef>
              <a:buFontTx/>
              <a:buChar char="•"/>
            </a:pPr>
            <a:r>
              <a:rPr lang="en-US" sz="3200" b="1">
                <a:solidFill>
                  <a:schemeClr val="accent2"/>
                </a:solidFill>
              </a:rPr>
              <a:t>Click </a:t>
            </a:r>
            <a:r>
              <a:rPr lang="en-US" sz="3200" b="1">
                <a:solidFill>
                  <a:schemeClr val="hlink"/>
                </a:solidFill>
              </a:rPr>
              <a:t>OK</a:t>
            </a:r>
            <a:r>
              <a:rPr lang="en-US" sz="3200" b="1">
                <a:solidFill>
                  <a:schemeClr val="accent2"/>
                </a:solidFill>
              </a:rPr>
              <a:t> in the main dialog box to run the procedure.</a:t>
            </a:r>
          </a:p>
          <a:p>
            <a:pPr marL="342900" indent="-342900">
              <a:spcBef>
                <a:spcPct val="20000"/>
              </a:spcBef>
              <a:buFontTx/>
              <a:buChar char="•"/>
            </a:pPr>
            <a:endParaRPr lang="en-US" sz="3200">
              <a:solidFill>
                <a:schemeClr val="accent2"/>
              </a:solidFill>
            </a:endParaRPr>
          </a:p>
        </p:txBody>
      </p:sp>
      <p:sp>
        <p:nvSpPr>
          <p:cNvPr id="4" name="Date Placeholder 3"/>
          <p:cNvSpPr>
            <a:spLocks noGrp="1"/>
          </p:cNvSpPr>
          <p:nvPr>
            <p:ph type="dt" sz="quarter" idx="10"/>
          </p:nvPr>
        </p:nvSpPr>
        <p:spPr/>
        <p:txBody>
          <a:bodyPr/>
          <a:lstStyle/>
          <a:p>
            <a:pPr>
              <a:defRPr/>
            </a:pPr>
            <a:fld id="{6AAE9DF4-31F3-4345-87F3-01832A0BA9E3}"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A73FDBD3-94F5-471C-B483-1C3FDE09E7B6}" type="slidenum">
              <a:rPr lang="en-US" smtClean="0"/>
              <a:pPr>
                <a:defRPr/>
              </a:pPr>
              <a:t>85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ChangeArrowheads="1"/>
          </p:cNvSpPr>
          <p:nvPr/>
        </p:nvSpPr>
        <p:spPr bwMode="auto">
          <a:xfrm>
            <a:off x="533400" y="762000"/>
            <a:ext cx="8229600" cy="1143000"/>
          </a:xfrm>
          <a:prstGeom prst="rect">
            <a:avLst/>
          </a:prstGeom>
          <a:noFill/>
          <a:ln w="9525">
            <a:noFill/>
            <a:miter lim="800000"/>
            <a:headEnd/>
            <a:tailEnd/>
          </a:ln>
        </p:spPr>
        <p:txBody>
          <a:bodyPr anchor="ctr"/>
          <a:lstStyle/>
          <a:p>
            <a:pPr algn="ctr"/>
            <a:r>
              <a:rPr lang="en-US" sz="4000" b="1" dirty="0">
                <a:solidFill>
                  <a:srgbClr val="660033"/>
                </a:solidFill>
              </a:rPr>
              <a:t>Independent-Samples T Test</a:t>
            </a:r>
            <a:r>
              <a:rPr lang="en-US" sz="4000" dirty="0">
                <a:solidFill>
                  <a:srgbClr val="660033"/>
                </a:solidFill>
              </a:rPr>
              <a:t> </a:t>
            </a:r>
            <a:r>
              <a:rPr lang="en-US" sz="4000" b="1" dirty="0">
                <a:solidFill>
                  <a:srgbClr val="660033"/>
                </a:solidFill>
              </a:rPr>
              <a:t>Using SPSS</a:t>
            </a:r>
          </a:p>
        </p:txBody>
      </p:sp>
      <p:sp>
        <p:nvSpPr>
          <p:cNvPr id="22528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FF3399"/>
                </a:solidFill>
              </a:rPr>
              <a:t>To Obtain an Independent-Samples T Test</a:t>
            </a:r>
          </a:p>
          <a:p>
            <a:pPr marL="342900" indent="-342900">
              <a:spcBef>
                <a:spcPct val="20000"/>
              </a:spcBef>
            </a:pPr>
            <a:r>
              <a:rPr lang="en-US" sz="3200" b="1" dirty="0"/>
              <a:t>	</a:t>
            </a:r>
            <a:r>
              <a:rPr lang="en-US" sz="3200" b="1" dirty="0">
                <a:solidFill>
                  <a:srgbClr val="0070C0"/>
                </a:solidFill>
              </a:rPr>
              <a:t>From the menus choose: </a:t>
            </a:r>
          </a:p>
          <a:p>
            <a:pPr marL="342900" indent="-342900">
              <a:spcBef>
                <a:spcPct val="20000"/>
              </a:spcBef>
            </a:pPr>
            <a:r>
              <a:rPr lang="en-US" sz="3200" b="1" dirty="0"/>
              <a:t>	</a:t>
            </a:r>
            <a:r>
              <a:rPr lang="en-US" sz="3200" b="1" dirty="0">
                <a:solidFill>
                  <a:schemeClr val="accent2"/>
                </a:solidFill>
              </a:rPr>
              <a:t>Analyze</a:t>
            </a:r>
          </a:p>
          <a:p>
            <a:pPr marL="342900" indent="-342900">
              <a:spcBef>
                <a:spcPct val="20000"/>
              </a:spcBef>
            </a:pPr>
            <a:r>
              <a:rPr lang="en-US" sz="3200" b="1" dirty="0"/>
              <a:t>		</a:t>
            </a:r>
            <a:r>
              <a:rPr lang="en-US" sz="3200" b="1" dirty="0">
                <a:solidFill>
                  <a:srgbClr val="660033"/>
                </a:solidFill>
              </a:rPr>
              <a:t>Compare Means</a:t>
            </a:r>
          </a:p>
          <a:p>
            <a:pPr marL="342900" indent="-342900">
              <a:spcBef>
                <a:spcPct val="20000"/>
              </a:spcBef>
            </a:pPr>
            <a:r>
              <a:rPr lang="en-US" sz="3200" b="1" dirty="0"/>
              <a:t>			</a:t>
            </a:r>
            <a:r>
              <a:rPr lang="en-US" sz="3200" b="1" dirty="0">
                <a:solidFill>
                  <a:srgbClr val="FF3300"/>
                </a:solidFill>
              </a:rPr>
              <a:t>Independent-Samples T Test...</a:t>
            </a:r>
          </a:p>
        </p:txBody>
      </p:sp>
      <p:sp>
        <p:nvSpPr>
          <p:cNvPr id="4" name="Date Placeholder 3"/>
          <p:cNvSpPr>
            <a:spLocks noGrp="1"/>
          </p:cNvSpPr>
          <p:nvPr>
            <p:ph type="dt" sz="quarter" idx="10"/>
          </p:nvPr>
        </p:nvSpPr>
        <p:spPr/>
        <p:txBody>
          <a:bodyPr/>
          <a:lstStyle/>
          <a:p>
            <a:pPr>
              <a:defRPr/>
            </a:pPr>
            <a:fld id="{21CEDDB5-57ED-42DC-8A4D-2BF9A89A0EC4}" type="datetime1">
              <a:rPr lang="en-US"/>
              <a:pPr>
                <a:defRPr/>
              </a:pPr>
              <a:t>2/23/2018</a:t>
            </a:fld>
            <a:endParaRPr lang="en-US"/>
          </a:p>
        </p:txBody>
      </p:sp>
      <p:sp>
        <p:nvSpPr>
          <p:cNvPr id="5" name="Slide Number Placeholder 4"/>
          <p:cNvSpPr>
            <a:spLocks noGrp="1"/>
          </p:cNvSpPr>
          <p:nvPr>
            <p:ph type="sldNum" sz="quarter" idx="12"/>
          </p:nvPr>
        </p:nvSpPr>
        <p:spPr/>
        <p:txBody>
          <a:bodyPr/>
          <a:lstStyle/>
          <a:p>
            <a:pPr>
              <a:defRPr/>
            </a:pPr>
            <a:fld id="{AE7C925A-B7BB-4C4F-B297-A7FF20C27886}" type="slidenum">
              <a:rPr lang="en-US" smtClean="0"/>
              <a:pPr>
                <a:defRPr/>
              </a:pPr>
              <a:t>86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533400" y="457200"/>
            <a:ext cx="8229600" cy="1143000"/>
          </a:xfrm>
        </p:spPr>
        <p:txBody>
          <a:bodyPr/>
          <a:lstStyle/>
          <a:p>
            <a:pPr eaLnBrk="1" hangingPunct="1"/>
            <a:r>
              <a:rPr lang="en-US" b="1" smtClean="0">
                <a:solidFill>
                  <a:srgbClr val="CC3300"/>
                </a:solidFill>
              </a:rPr>
              <a:t>T-test Independent Samples</a:t>
            </a:r>
          </a:p>
        </p:txBody>
      </p:sp>
      <p:sp>
        <p:nvSpPr>
          <p:cNvPr id="226307" name="Rectangle 3"/>
          <p:cNvSpPr>
            <a:spLocks noGrp="1" noChangeArrowheads="1"/>
          </p:cNvSpPr>
          <p:nvPr>
            <p:ph type="body" idx="1"/>
          </p:nvPr>
        </p:nvSpPr>
        <p:spPr/>
        <p:txBody>
          <a:bodyPr/>
          <a:lstStyle/>
          <a:p>
            <a:pPr eaLnBrk="1" hangingPunct="1"/>
            <a:endParaRPr lang="en-US" smtClean="0"/>
          </a:p>
        </p:txBody>
      </p:sp>
      <p:pic>
        <p:nvPicPr>
          <p:cNvPr id="226308" name="Picture 4" descr="t-test independent"/>
          <p:cNvPicPr>
            <a:picLocks noChangeAspect="1" noChangeArrowheads="1"/>
          </p:cNvPicPr>
          <p:nvPr/>
        </p:nvPicPr>
        <p:blipFill>
          <a:blip r:embed="rId2"/>
          <a:srcRect/>
          <a:stretch>
            <a:fillRect/>
          </a:stretch>
        </p:blipFill>
        <p:spPr bwMode="auto">
          <a:xfrm>
            <a:off x="381000" y="1524000"/>
            <a:ext cx="8610600" cy="5029200"/>
          </a:xfrm>
          <a:prstGeom prst="rect">
            <a:avLst/>
          </a:prstGeom>
          <a:noFill/>
          <a:ln w="9525">
            <a:noFill/>
            <a:miter lim="800000"/>
            <a:headEnd/>
            <a:tailEnd/>
          </a:ln>
        </p:spPr>
      </p:pic>
      <p:sp>
        <p:nvSpPr>
          <p:cNvPr id="5" name="Date Placeholder 4"/>
          <p:cNvSpPr>
            <a:spLocks noGrp="1"/>
          </p:cNvSpPr>
          <p:nvPr>
            <p:ph type="dt" sz="quarter" idx="10"/>
          </p:nvPr>
        </p:nvSpPr>
        <p:spPr/>
        <p:txBody>
          <a:bodyPr/>
          <a:lstStyle/>
          <a:p>
            <a:pPr>
              <a:defRPr/>
            </a:pPr>
            <a:fld id="{3F8E4396-FF72-47EA-AEA5-7A2282F0184F}" type="datetime1">
              <a:rPr lang="en-US"/>
              <a:pPr>
                <a:defRPr/>
              </a:pPr>
              <a:t>2/23/2018</a:t>
            </a:fld>
            <a:endParaRPr lang="en-US"/>
          </a:p>
        </p:txBody>
      </p:sp>
      <p:sp>
        <p:nvSpPr>
          <p:cNvPr id="6" name="Slide Number Placeholder 5"/>
          <p:cNvSpPr>
            <a:spLocks noGrp="1"/>
          </p:cNvSpPr>
          <p:nvPr>
            <p:ph type="sldNum" sz="quarter" idx="12"/>
          </p:nvPr>
        </p:nvSpPr>
        <p:spPr/>
        <p:txBody>
          <a:bodyPr/>
          <a:lstStyle/>
          <a:p>
            <a:pPr>
              <a:defRPr/>
            </a:pPr>
            <a:fld id="{E4F478B0-8641-47D9-A9D5-CB66DCFC6CCE}" type="slidenum">
              <a:rPr lang="en-US" smtClean="0"/>
              <a:pPr>
                <a:defRPr/>
              </a:pPr>
              <a:t>87</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0000"/>
                </a:solidFill>
              </a:rPr>
              <a:t>Reference</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400" b="1" dirty="0" smtClean="0">
                <a:solidFill>
                  <a:srgbClr val="0070C0"/>
                </a:solidFill>
              </a:rPr>
              <a:t>Ivan Diamonds and Juliet Jefferies (2001) </a:t>
            </a:r>
            <a:r>
              <a:rPr lang="en-US" sz="2400" b="1" i="1" dirty="0" smtClean="0">
                <a:solidFill>
                  <a:srgbClr val="FF33CC"/>
                </a:solidFill>
              </a:rPr>
              <a:t>Beginning Statistics – An Introduction to Social Scientists,</a:t>
            </a:r>
            <a:r>
              <a:rPr lang="en-US" sz="2400" b="1" i="1" dirty="0" smtClean="0">
                <a:solidFill>
                  <a:srgbClr val="0070C0"/>
                </a:solidFill>
              </a:rPr>
              <a:t> </a:t>
            </a:r>
            <a:r>
              <a:rPr lang="en-US" sz="2400" b="1" dirty="0" smtClean="0">
                <a:solidFill>
                  <a:srgbClr val="0070C0"/>
                </a:solidFill>
              </a:rPr>
              <a:t>London: Sage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(2008) </a:t>
            </a:r>
            <a:r>
              <a:rPr lang="en-US" sz="2400" b="1" i="1" dirty="0" smtClean="0">
                <a:solidFill>
                  <a:srgbClr val="FF33CC"/>
                </a:solidFill>
              </a:rPr>
              <a:t>Practice of Social Research</a:t>
            </a:r>
            <a:r>
              <a:rPr lang="en-US" sz="2400" b="1" dirty="0" smtClean="0">
                <a:solidFill>
                  <a:srgbClr val="0070C0"/>
                </a:solidFill>
              </a:rPr>
              <a:t> at Research Methodology Workshop at CSRD-ISWR, Ahmednagar on 23-26, July, 2008. </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(2000) </a:t>
            </a:r>
            <a:r>
              <a:rPr lang="en-US" sz="2400" b="1" i="1" dirty="0" smtClean="0">
                <a:solidFill>
                  <a:srgbClr val="FF33CC"/>
                </a:solidFill>
              </a:rPr>
              <a:t>Practice of Social Research: Social Work Perspective, </a:t>
            </a:r>
            <a:r>
              <a:rPr lang="en-US" sz="2400" b="1" dirty="0" err="1" smtClean="0">
                <a:solidFill>
                  <a:srgbClr val="0070C0"/>
                </a:solidFill>
              </a:rPr>
              <a:t>Jaipur</a:t>
            </a:r>
            <a:r>
              <a:rPr lang="en-US" sz="2400" b="1" dirty="0" smtClean="0">
                <a:solidFill>
                  <a:srgbClr val="0070C0"/>
                </a:solidFill>
              </a:rPr>
              <a:t>: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(2005) </a:t>
            </a:r>
            <a:r>
              <a:rPr lang="en-US" sz="2400" b="1" i="1" dirty="0" smtClean="0">
                <a:solidFill>
                  <a:srgbClr val="FF33CC"/>
                </a:solidFill>
              </a:rPr>
              <a:t>Designs of  Social Research, </a:t>
            </a:r>
            <a:r>
              <a:rPr lang="en-US" sz="2400" b="1" dirty="0" err="1" smtClean="0">
                <a:solidFill>
                  <a:srgbClr val="0070C0"/>
                </a:solidFill>
              </a:rPr>
              <a:t>Jaipur</a:t>
            </a:r>
            <a:r>
              <a:rPr lang="en-US" sz="2400" b="1" dirty="0" smtClean="0">
                <a:solidFill>
                  <a:srgbClr val="0070C0"/>
                </a:solidFill>
              </a:rPr>
              <a:t> :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endParaRPr lang="en-US" sz="2400" b="1" dirty="0">
              <a:solidFill>
                <a:srgbClr val="FF33CC"/>
              </a:solidFill>
            </a:endParaRPr>
          </a:p>
        </p:txBody>
      </p:sp>
      <p:sp>
        <p:nvSpPr>
          <p:cNvPr id="4" name="Date Placeholder 3"/>
          <p:cNvSpPr>
            <a:spLocks noGrp="1"/>
          </p:cNvSpPr>
          <p:nvPr>
            <p:ph type="dt" sz="quarter" idx="10"/>
          </p:nvPr>
        </p:nvSpPr>
        <p:spPr/>
        <p:txBody>
          <a:bodyPr/>
          <a:lstStyle/>
          <a:p>
            <a:pPr>
              <a:defRPr/>
            </a:pPr>
            <a:fld id="{2DCAEDEA-2A44-45A8-AA00-D2C2BF465F6B}" type="datetime9">
              <a:rPr lang="en-US" smtClean="0"/>
              <a:pPr>
                <a:defRPr/>
              </a:pPr>
              <a:t>2/23/2018 11:18:40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88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0"/>
            <a:ext cx="8229600" cy="1143000"/>
          </a:xfrm>
        </p:spPr>
        <p:txBody>
          <a:bodyPr/>
          <a:lstStyle/>
          <a:p>
            <a:pPr algn="ctr"/>
            <a:r>
              <a:rPr lang="en-US" sz="9600" dirty="0" smtClean="0">
                <a:solidFill>
                  <a:srgbClr val="FF33CC"/>
                </a:solidFill>
                <a:latin typeface="Brush Script MT" pitchFamily="66" charset="0"/>
              </a:rPr>
              <a:t>Thank You</a:t>
            </a:r>
            <a:endParaRPr lang="en-US" sz="9600" dirty="0">
              <a:solidFill>
                <a:srgbClr val="FF33CC"/>
              </a:solidFill>
              <a:latin typeface="Brush Script MT" pitchFamily="66" charset="0"/>
            </a:endParaRPr>
          </a:p>
        </p:txBody>
      </p:sp>
      <p:sp>
        <p:nvSpPr>
          <p:cNvPr id="4" name="Date Placeholder 3"/>
          <p:cNvSpPr>
            <a:spLocks noGrp="1"/>
          </p:cNvSpPr>
          <p:nvPr>
            <p:ph type="dt" sz="half" idx="10"/>
          </p:nvPr>
        </p:nvSpPr>
        <p:spPr/>
        <p:txBody>
          <a:bodyPr/>
          <a:lstStyle/>
          <a:p>
            <a:pPr>
              <a:defRPr/>
            </a:pPr>
            <a:fld id="{54B74758-0D55-4B86-B979-B73CBA248B53}" type="datetime9">
              <a:rPr lang="en-US" smtClean="0"/>
              <a:pPr>
                <a:defRPr/>
              </a:pPr>
              <a:t>2/23/2018 11:18:40 AM</a:t>
            </a:fld>
            <a:endParaRPr lang="en-US"/>
          </a:p>
        </p:txBody>
      </p:sp>
      <p:sp>
        <p:nvSpPr>
          <p:cNvPr id="5" name="Footer Placeholder 4"/>
          <p:cNvSpPr>
            <a:spLocks noGrp="1"/>
          </p:cNvSpPr>
          <p:nvPr>
            <p:ph type="ftr" sz="quarter" idx="11"/>
          </p:nvPr>
        </p:nvSpPr>
        <p:spPr/>
        <p:txBody>
          <a:bodyPr/>
          <a:lstStyle/>
          <a:p>
            <a:pPr>
              <a:defRPr/>
            </a:pPr>
            <a:r>
              <a:rPr lang="en-US" smtClean="0"/>
              <a:t>social work research</a:t>
            </a:r>
            <a:endParaRPr lang="en-US"/>
          </a:p>
        </p:txBody>
      </p:sp>
      <p:sp>
        <p:nvSpPr>
          <p:cNvPr id="6" name="Slide Number Placeholder 5"/>
          <p:cNvSpPr>
            <a:spLocks noGrp="1"/>
          </p:cNvSpPr>
          <p:nvPr>
            <p:ph type="sldNum" sz="quarter" idx="12"/>
          </p:nvPr>
        </p:nvSpPr>
        <p:spPr/>
        <p:txBody>
          <a:bodyPr/>
          <a:lstStyle/>
          <a:p>
            <a:pPr>
              <a:defRPr/>
            </a:pPr>
            <a:fld id="{C685E289-FDA1-40D2-95CC-2BC4C3B71036}" type="slidenum">
              <a:rPr lang="en-US" smtClean="0"/>
              <a:pPr>
                <a:defRPr/>
              </a:pPr>
              <a:t>89</a:t>
            </a:fld>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990600"/>
            <a:ext cx="9144000" cy="609600"/>
          </a:xfrm>
        </p:spPr>
        <p:txBody>
          <a:bodyPr/>
          <a:lstStyle/>
          <a:p>
            <a:pPr algn="ctr" eaLnBrk="1" hangingPunct="1"/>
            <a:r>
              <a:rPr lang="en-US" sz="3600" b="1" dirty="0" smtClean="0">
                <a:solidFill>
                  <a:srgbClr val="FF33CC"/>
                </a:solidFill>
              </a:rPr>
              <a:t>3. Classification</a:t>
            </a:r>
          </a:p>
        </p:txBody>
      </p:sp>
      <p:sp>
        <p:nvSpPr>
          <p:cNvPr id="109571" name="Rectangle 3"/>
          <p:cNvSpPr>
            <a:spLocks noGrp="1" noChangeArrowheads="1"/>
          </p:cNvSpPr>
          <p:nvPr>
            <p:ph type="body" idx="1"/>
          </p:nvPr>
        </p:nvSpPr>
        <p:spPr>
          <a:xfrm>
            <a:off x="0" y="2057400"/>
            <a:ext cx="8763000" cy="4800600"/>
          </a:xfrm>
        </p:spPr>
        <p:txBody>
          <a:bodyPr/>
          <a:lstStyle/>
          <a:p>
            <a:pPr marL="533400" indent="-533400" eaLnBrk="1" hangingPunct="1"/>
            <a:r>
              <a:rPr lang="en-US" sz="2400" b="1" dirty="0" smtClean="0">
                <a:solidFill>
                  <a:srgbClr val="0070C0"/>
                </a:solidFill>
              </a:rPr>
              <a:t>Data can be classified as either primary or secondary</a:t>
            </a:r>
          </a:p>
          <a:p>
            <a:pPr marL="533400" indent="-533400" eaLnBrk="1" hangingPunct="1"/>
            <a:r>
              <a:rPr lang="en-US" sz="2400" b="1" dirty="0" smtClean="0">
                <a:solidFill>
                  <a:srgbClr val="0070C0"/>
                </a:solidFill>
              </a:rPr>
              <a:t>Primary data mean original data that have been collected through primary means and the secondary data is collected through secondary sources</a:t>
            </a:r>
          </a:p>
          <a:p>
            <a:pPr marL="533400" indent="-533400" eaLnBrk="1" hangingPunct="1"/>
            <a:r>
              <a:rPr lang="en-US" sz="2400" b="1" dirty="0" smtClean="0">
                <a:solidFill>
                  <a:srgbClr val="0070C0"/>
                </a:solidFill>
              </a:rPr>
              <a:t>Classification of the data may be done on the basis of the objectives of the study, so that  the bits of data collected through various methods may be combined </a:t>
            </a:r>
            <a:r>
              <a:rPr lang="en-US" sz="2400" b="1" dirty="0" err="1" smtClean="0">
                <a:solidFill>
                  <a:srgbClr val="0070C0"/>
                </a:solidFill>
              </a:rPr>
              <a:t>chapterwise</a:t>
            </a:r>
            <a:r>
              <a:rPr lang="en-US" sz="2400" b="1" dirty="0" smtClean="0">
                <a:solidFill>
                  <a:srgbClr val="0070C0"/>
                </a:solidFill>
              </a:rPr>
              <a:t> before the statistical analysis</a:t>
            </a:r>
          </a:p>
          <a:p>
            <a:pPr marL="900113" lvl="1" indent="-533400" eaLnBrk="1" hangingPunct="1"/>
            <a:endParaRPr lang="en-US" b="1" dirty="0" smtClean="0">
              <a:solidFill>
                <a:srgbClr val="0070C0"/>
              </a:solidFill>
            </a:endParaRPr>
          </a:p>
        </p:txBody>
      </p:sp>
      <p:sp>
        <p:nvSpPr>
          <p:cNvPr id="4" name="Date Placeholder 3"/>
          <p:cNvSpPr>
            <a:spLocks noGrp="1"/>
          </p:cNvSpPr>
          <p:nvPr>
            <p:ph type="dt" sz="quarter" idx="10"/>
          </p:nvPr>
        </p:nvSpPr>
        <p:spPr/>
        <p:txBody>
          <a:bodyPr/>
          <a:lstStyle/>
          <a:p>
            <a:pPr>
              <a:defRPr/>
            </a:pPr>
            <a:fld id="{376EF3E8-9142-4E4E-A925-F5EACA292C22}" type="datetime9">
              <a:rPr lang="en-US" smtClean="0"/>
              <a:pPr>
                <a:defRPr/>
              </a:pPr>
              <a:t>2/23/2018 11:12:22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29010</TotalTime>
  <Words>3660</Words>
  <Application>Microsoft Office PowerPoint</Application>
  <PresentationFormat>On-screen Show (4:3)</PresentationFormat>
  <Paragraphs>1021</Paragraphs>
  <Slides>89</Slides>
  <Notes>7</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Flow</vt:lpstr>
      <vt:lpstr>Semester II:  GC - Generic Compulsory Method Course  G VIII</vt:lpstr>
      <vt:lpstr>Slide 2</vt:lpstr>
      <vt:lpstr>Slide 3</vt:lpstr>
      <vt:lpstr>Slide 4</vt:lpstr>
      <vt:lpstr>Slide 5</vt:lpstr>
      <vt:lpstr>Slide 6</vt:lpstr>
      <vt:lpstr>Slide 7</vt:lpstr>
      <vt:lpstr>2. Editing of Data</vt:lpstr>
      <vt:lpstr>3. Classification</vt:lpstr>
      <vt:lpstr>Slide 10</vt:lpstr>
      <vt:lpstr>Coding Continues…..</vt:lpstr>
      <vt:lpstr>Interview Schedule</vt:lpstr>
      <vt:lpstr>CODE BOOK</vt:lpstr>
      <vt:lpstr>Preparing a Master Chart</vt:lpstr>
      <vt:lpstr>Master Chart Continues……</vt:lpstr>
      <vt:lpstr> MASTER CHART </vt:lpstr>
      <vt:lpstr>5. Tabulation plan</vt:lpstr>
      <vt:lpstr>Univariate, bi-variate, tri-variate and multivariate analyses of data</vt:lpstr>
      <vt:lpstr>Slide 19</vt:lpstr>
      <vt:lpstr>UNIVARIATE DATA ANALYSIS……</vt:lpstr>
      <vt:lpstr>UNIVARIATE DATA ANALYSIS……</vt:lpstr>
      <vt:lpstr>UNIVARIATE DATA ANALYSIS……</vt:lpstr>
      <vt:lpstr>UNIVARIATE DATA ANALYSIS……</vt:lpstr>
      <vt:lpstr>UNIVARIATE DATA ANALYSIS……</vt:lpstr>
      <vt:lpstr>Slide 25</vt:lpstr>
      <vt:lpstr>Slide 26</vt:lpstr>
      <vt:lpstr>Slide 27</vt:lpstr>
      <vt:lpstr>Slide 28</vt:lpstr>
      <vt:lpstr>Slide 29</vt:lpstr>
      <vt:lpstr>Slide 30</vt:lpstr>
      <vt:lpstr>Slide 31</vt:lpstr>
      <vt:lpstr>Slide 32</vt:lpstr>
      <vt:lpstr>Slide 33</vt:lpstr>
      <vt:lpstr>Slide 34</vt:lpstr>
      <vt:lpstr>Slide 35</vt:lpstr>
      <vt:lpstr>Likert’s Summative Scale</vt:lpstr>
      <vt:lpstr>Thurstone’s Equally Appearing Interval</vt:lpstr>
      <vt:lpstr>Guttman’s Scalogram</vt:lpstr>
      <vt:lpstr>Guttman’s scalogram - sample</vt:lpstr>
      <vt:lpstr>Slide 40</vt:lpstr>
      <vt:lpstr>Slide 41</vt:lpstr>
      <vt:lpstr>Slide 42</vt:lpstr>
      <vt:lpstr>Statistical Package for Social Sciences (SPSS)</vt:lpstr>
      <vt:lpstr>Slide 44</vt:lpstr>
      <vt:lpstr>Slide 45</vt:lpstr>
      <vt:lpstr> </vt:lpstr>
      <vt:lpstr>Slide 47</vt:lpstr>
      <vt:lpstr>Slide 48</vt:lpstr>
      <vt:lpstr>Slide 49</vt:lpstr>
      <vt:lpstr>Slide 50</vt:lpstr>
      <vt:lpstr>Slide 51</vt:lpstr>
      <vt:lpstr>Slide 52</vt:lpstr>
      <vt:lpstr>SPSS Data Editor</vt:lpstr>
      <vt:lpstr>Important features of the Data Editor </vt:lpstr>
      <vt:lpstr>Data Editor</vt:lpstr>
      <vt:lpstr>Slide 56</vt:lpstr>
      <vt:lpstr>Slide 57</vt:lpstr>
      <vt:lpstr>DATA EDITOR VARIABLE VIEW</vt:lpstr>
      <vt:lpstr>Dialog Box : Value Label</vt:lpstr>
      <vt:lpstr>Slide 60</vt:lpstr>
      <vt:lpstr>DATA EDITOR VARIABLE VIEW  CONTINUES….</vt:lpstr>
      <vt:lpstr> Entering Data </vt:lpstr>
      <vt:lpstr>Entering Data Continues….</vt:lpstr>
      <vt:lpstr>Slide 64</vt:lpstr>
      <vt:lpstr>Saving Data and Creating a SPSS File  </vt:lpstr>
      <vt:lpstr>Taking  Print Out </vt:lpstr>
      <vt:lpstr>Data Editing</vt:lpstr>
      <vt:lpstr>FREQUENCY TABLES  </vt:lpstr>
      <vt:lpstr>FREQUENCY TABLES Continues……….</vt:lpstr>
      <vt:lpstr>FREQUENCY TABLES Continues……….</vt:lpstr>
      <vt:lpstr>FREQUENCY TABLES Continues……….</vt:lpstr>
      <vt:lpstr>Graphs /Charts</vt:lpstr>
      <vt:lpstr>Slide 73</vt:lpstr>
      <vt:lpstr>Slide 74</vt:lpstr>
      <vt:lpstr>Slide 75</vt:lpstr>
      <vt:lpstr>Slide 76</vt:lpstr>
      <vt:lpstr>Slide 77</vt:lpstr>
      <vt:lpstr>Slide 78</vt:lpstr>
      <vt:lpstr>Chi-square Test</vt:lpstr>
      <vt:lpstr>Chi-square Test</vt:lpstr>
      <vt:lpstr>Chi-square Test</vt:lpstr>
      <vt:lpstr>Slide 82</vt:lpstr>
      <vt:lpstr>T-test Paired Sample</vt:lpstr>
      <vt:lpstr>Slide 84</vt:lpstr>
      <vt:lpstr>Slide 85</vt:lpstr>
      <vt:lpstr>Slide 86</vt:lpstr>
      <vt:lpstr>T-test Independent Samples</vt:lpstr>
      <vt:lpstr>Slide 88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363</cp:revision>
  <dcterms:created xsi:type="dcterms:W3CDTF">2008-06-21T00:02:03Z</dcterms:created>
  <dcterms:modified xsi:type="dcterms:W3CDTF">2018-02-23T07:02:49Z</dcterms:modified>
</cp:coreProperties>
</file>