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8"/>
  </p:notesMasterIdLst>
  <p:handoutMasterIdLst>
    <p:handoutMasterId r:id="rId69"/>
  </p:handoutMasterIdLst>
  <p:sldIdLst>
    <p:sldId id="270" r:id="rId2"/>
    <p:sldId id="462" r:id="rId3"/>
    <p:sldId id="1068" r:id="rId4"/>
    <p:sldId id="1069" r:id="rId5"/>
    <p:sldId id="1089" r:id="rId6"/>
    <p:sldId id="1090" r:id="rId7"/>
    <p:sldId id="1091" r:id="rId8"/>
    <p:sldId id="1088" r:id="rId9"/>
    <p:sldId id="1093" r:id="rId10"/>
    <p:sldId id="1074" r:id="rId11"/>
    <p:sldId id="1075" r:id="rId12"/>
    <p:sldId id="1076" r:id="rId13"/>
    <p:sldId id="1077" r:id="rId14"/>
    <p:sldId id="1078" r:id="rId15"/>
    <p:sldId id="1079" r:id="rId16"/>
    <p:sldId id="1080" r:id="rId17"/>
    <p:sldId id="1071" r:id="rId18"/>
    <p:sldId id="1081" r:id="rId19"/>
    <p:sldId id="1082" r:id="rId20"/>
    <p:sldId id="1083" r:id="rId21"/>
    <p:sldId id="1084" r:id="rId22"/>
    <p:sldId id="1085" r:id="rId23"/>
    <p:sldId id="1086" r:id="rId24"/>
    <p:sldId id="1029" r:id="rId25"/>
    <p:sldId id="1030" r:id="rId26"/>
    <p:sldId id="1031" r:id="rId27"/>
    <p:sldId id="1032" r:id="rId28"/>
    <p:sldId id="1033" r:id="rId29"/>
    <p:sldId id="1087" r:id="rId30"/>
    <p:sldId id="1034" r:id="rId31"/>
    <p:sldId id="1035" r:id="rId32"/>
    <p:sldId id="1036" r:id="rId33"/>
    <p:sldId id="1094" r:id="rId34"/>
    <p:sldId id="1095" r:id="rId35"/>
    <p:sldId id="1038" r:id="rId36"/>
    <p:sldId id="1039" r:id="rId37"/>
    <p:sldId id="1040" r:id="rId38"/>
    <p:sldId id="1041" r:id="rId39"/>
    <p:sldId id="1042" r:id="rId40"/>
    <p:sldId id="1043" r:id="rId41"/>
    <p:sldId id="1044" r:id="rId42"/>
    <p:sldId id="1045" r:id="rId43"/>
    <p:sldId id="1046" r:id="rId44"/>
    <p:sldId id="1047" r:id="rId45"/>
    <p:sldId id="1048" r:id="rId46"/>
    <p:sldId id="1049" r:id="rId47"/>
    <p:sldId id="1050" r:id="rId48"/>
    <p:sldId id="1051" r:id="rId49"/>
    <p:sldId id="1052" r:id="rId50"/>
    <p:sldId id="1053" r:id="rId51"/>
    <p:sldId id="1054" r:id="rId52"/>
    <p:sldId id="1055" r:id="rId53"/>
    <p:sldId id="1056" r:id="rId54"/>
    <p:sldId id="1057" r:id="rId55"/>
    <p:sldId id="1058" r:id="rId56"/>
    <p:sldId id="1059" r:id="rId57"/>
    <p:sldId id="1060" r:id="rId58"/>
    <p:sldId id="1061" r:id="rId59"/>
    <p:sldId id="1062" r:id="rId60"/>
    <p:sldId id="1063" r:id="rId61"/>
    <p:sldId id="1064" r:id="rId62"/>
    <p:sldId id="1065" r:id="rId63"/>
    <p:sldId id="1066" r:id="rId64"/>
    <p:sldId id="1067" r:id="rId65"/>
    <p:sldId id="916" r:id="rId66"/>
    <p:sldId id="915" r:id="rId67"/>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397" autoAdjust="0"/>
    <p:restoredTop sz="94750" autoAdjust="0"/>
  </p:normalViewPr>
  <p:slideViewPr>
    <p:cSldViewPr>
      <p:cViewPr>
        <p:scale>
          <a:sx n="50" d="100"/>
          <a:sy n="50" d="100"/>
        </p:scale>
        <p:origin x="-88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413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defTabSz="933450">
              <a:defRPr sz="1200"/>
            </a:lvl1pPr>
          </a:lstStyle>
          <a:p>
            <a:pPr>
              <a:defRPr/>
            </a:pPr>
            <a:endParaRPr lang="en-US"/>
          </a:p>
        </p:txBody>
      </p:sp>
      <p:sp>
        <p:nvSpPr>
          <p:cNvPr id="16387" name="Rectangle 3"/>
          <p:cNvSpPr>
            <a:spLocks noGrp="1" noChangeArrowheads="1"/>
          </p:cNvSpPr>
          <p:nvPr>
            <p:ph type="dt" sz="quarter" idx="1"/>
          </p:nvPr>
        </p:nvSpPr>
        <p:spPr bwMode="auto">
          <a:xfrm>
            <a:off x="3979863" y="0"/>
            <a:ext cx="3043237" cy="465138"/>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defTabSz="933450">
              <a:defRPr sz="1200"/>
            </a:lvl1pPr>
          </a:lstStyle>
          <a:p>
            <a:pPr>
              <a:defRPr/>
            </a:pPr>
            <a:endParaRPr lang="en-US"/>
          </a:p>
        </p:txBody>
      </p:sp>
      <p:sp>
        <p:nvSpPr>
          <p:cNvPr id="16388" name="Rectangle 4"/>
          <p:cNvSpPr>
            <a:spLocks noGrp="1" noChangeArrowheads="1"/>
          </p:cNvSpPr>
          <p:nvPr>
            <p:ph type="ftr" sz="quarter" idx="2"/>
          </p:nvPr>
        </p:nvSpPr>
        <p:spPr bwMode="auto">
          <a:xfrm>
            <a:off x="0" y="8843963"/>
            <a:ext cx="3043238"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defTabSz="933450">
              <a:defRPr sz="1200"/>
            </a:lvl1pPr>
          </a:lstStyle>
          <a:p>
            <a:pPr>
              <a:defRPr/>
            </a:pPr>
            <a:endParaRPr lang="en-US"/>
          </a:p>
        </p:txBody>
      </p:sp>
      <p:sp>
        <p:nvSpPr>
          <p:cNvPr id="16389" name="Rectangle 5"/>
          <p:cNvSpPr>
            <a:spLocks noGrp="1" noChangeArrowheads="1"/>
          </p:cNvSpPr>
          <p:nvPr>
            <p:ph type="sldNum" sz="quarter" idx="3"/>
          </p:nvPr>
        </p:nvSpPr>
        <p:spPr bwMode="auto">
          <a:xfrm>
            <a:off x="3979863" y="8843963"/>
            <a:ext cx="3043237" cy="465137"/>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defTabSz="933450">
              <a:defRPr sz="1200"/>
            </a:lvl1pPr>
          </a:lstStyle>
          <a:p>
            <a:pPr>
              <a:defRPr/>
            </a:pPr>
            <a:fld id="{25C723B7-F072-43E3-BB8C-B5E314714E9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978275" y="0"/>
            <a:ext cx="3043238" cy="465138"/>
          </a:xfrm>
          <a:prstGeom prst="rect">
            <a:avLst/>
          </a:prstGeom>
        </p:spPr>
        <p:txBody>
          <a:bodyPr vert="horz" lIns="91440" tIns="45720" rIns="91440" bIns="45720" rtlCol="0"/>
          <a:lstStyle>
            <a:lvl1pPr algn="r">
              <a:defRPr sz="1200"/>
            </a:lvl1pPr>
          </a:lstStyle>
          <a:p>
            <a:pPr>
              <a:defRPr/>
            </a:pPr>
            <a:fld id="{FF3A5EFA-729F-49EE-A238-7252A95794CE}" type="datetimeFigureOut">
              <a:rPr lang="en-US"/>
              <a:pPr>
                <a:defRPr/>
              </a:pPr>
              <a:t>7/6/2018</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701675" y="4421188"/>
            <a:ext cx="5619750" cy="4189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42375"/>
            <a:ext cx="3043238" cy="465138"/>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8275" y="8842375"/>
            <a:ext cx="3043238" cy="465138"/>
          </a:xfrm>
          <a:prstGeom prst="rect">
            <a:avLst/>
          </a:prstGeom>
        </p:spPr>
        <p:txBody>
          <a:bodyPr vert="horz" lIns="91440" tIns="45720" rIns="91440" bIns="45720" rtlCol="0" anchor="b"/>
          <a:lstStyle>
            <a:lvl1pPr algn="r">
              <a:defRPr sz="1200"/>
            </a:lvl1pPr>
          </a:lstStyle>
          <a:p>
            <a:pPr>
              <a:defRPr/>
            </a:pPr>
            <a:fld id="{CBEAFACE-2ADA-419A-AF1E-F97AB43CCC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2</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3</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4</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5</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6</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7</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8</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9</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2AF8B252-0070-4E49-8823-3D8AC39FB2E6}" type="slidenum">
              <a:rPr lang="en-US" smtClean="0"/>
              <a:pPr/>
              <a:t>10</a:t>
            </a:fld>
            <a:endParaRPr lang="en-US" smtClean="0"/>
          </a:p>
        </p:txBody>
      </p:sp>
      <p:sp>
        <p:nvSpPr>
          <p:cNvPr id="2406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064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smtClean="0"/>
            </a:lvl1pPr>
          </a:lstStyle>
          <a:p>
            <a:pPr>
              <a:defRPr/>
            </a:pPr>
            <a:fld id="{BFE6D73C-24D3-46B6-9E9B-E5D922003BBE}" type="datetime9">
              <a:rPr lang="en-US" smtClean="0"/>
              <a:pPr>
                <a:defRPr/>
              </a:pPr>
              <a:t>7/6/2018 10:43:23 AM</a:t>
            </a:fld>
            <a:endParaRPr lang="en-US"/>
          </a:p>
        </p:txBody>
      </p:sp>
      <p:sp>
        <p:nvSpPr>
          <p:cNvPr id="5" name="Footer Placeholder 18"/>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26"/>
          <p:cNvSpPr>
            <a:spLocks noGrp="1"/>
          </p:cNvSpPr>
          <p:nvPr>
            <p:ph type="sldNum" sz="quarter" idx="12"/>
          </p:nvPr>
        </p:nvSpPr>
        <p:spPr/>
        <p:txBody>
          <a:bodyPr/>
          <a:lstStyle>
            <a:lvl1pPr>
              <a:defRPr/>
            </a:lvl1pPr>
          </a:lstStyle>
          <a:p>
            <a:pPr>
              <a:defRPr/>
            </a:pPr>
            <a:fld id="{C5B133FA-136E-4200-8EC9-B503080B710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8FB9584-0E07-4172-90DB-5305AD5F4A42}" type="datetime9">
              <a:rPr lang="en-US" smtClean="0"/>
              <a:pPr>
                <a:defRPr/>
              </a:pPr>
              <a:t>7/6/2018 10:43:23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821E32A2-7F95-4B46-B737-7D279812F159}" type="slidenum">
              <a:rPr lang="en-US"/>
              <a:pPr>
                <a:defRPr/>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DF7C68-3025-493D-882A-85EB62AB78EF}" type="datetime9">
              <a:rPr lang="en-US" smtClean="0"/>
              <a:pPr>
                <a:defRPr/>
              </a:pPr>
              <a:t>7/6/2018 10:43:23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A4925384-F44D-42BD-9E10-C20A17961BA8}" type="slidenum">
              <a:rPr lang="en-US"/>
              <a:pPr>
                <a:defRPr/>
              </a:pPr>
              <a:t>‹#›</a:t>
            </a:fld>
            <a:endParaRPr lang="en-US"/>
          </a:p>
        </p:txBody>
      </p:sp>
    </p:spTree>
  </p:cSld>
  <p:clrMapOvr>
    <a:masterClrMapping/>
  </p:clrMapOvr>
  <p:transitio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1EBAB076-C402-4063-A168-E17F11F48962}" type="datetime9">
              <a:rPr lang="en-US" smtClean="0"/>
              <a:pPr>
                <a:defRPr/>
              </a:pPr>
              <a:t>7/6/2018 10:43:23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C685E289-FDA1-40D2-95CC-2BC4C3B71036}"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3C7481B-2239-4F45-977F-576B37CFFAE4}" type="datetime9">
              <a:rPr lang="en-US" smtClean="0"/>
              <a:pPr>
                <a:defRPr/>
              </a:pPr>
              <a:t>7/6/2018 10:43:23 AM</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17"/>
          <p:cNvSpPr>
            <a:spLocks noGrp="1"/>
          </p:cNvSpPr>
          <p:nvPr>
            <p:ph type="sldNum" sz="quarter" idx="12"/>
          </p:nvPr>
        </p:nvSpPr>
        <p:spPr/>
        <p:txBody>
          <a:bodyPr/>
          <a:lstStyle>
            <a:lvl1pPr>
              <a:defRPr/>
            </a:lvl1pPr>
          </a:lstStyle>
          <a:p>
            <a:pPr>
              <a:defRPr/>
            </a:pPr>
            <a:fld id="{B5DE079E-EA8D-4864-BB93-904ED0900ACD}" type="slidenum">
              <a:rPr lang="en-US"/>
              <a:pPr>
                <a:defRPr/>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39403646-95E9-49C3-9853-A40106CB9545}" type="datetime9">
              <a:rPr lang="en-US" smtClean="0"/>
              <a:pPr>
                <a:defRPr/>
              </a:pPr>
              <a:t>7/6/2018 10:43:23 AM</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social work research</a:t>
            </a:r>
          </a:p>
        </p:txBody>
      </p:sp>
      <p:sp>
        <p:nvSpPr>
          <p:cNvPr id="6" name="Slide Number Placeholder 5"/>
          <p:cNvSpPr>
            <a:spLocks noGrp="1"/>
          </p:cNvSpPr>
          <p:nvPr>
            <p:ph type="sldNum" sz="quarter" idx="12"/>
          </p:nvPr>
        </p:nvSpPr>
        <p:spPr/>
        <p:txBody>
          <a:bodyPr/>
          <a:lstStyle>
            <a:lvl1pPr>
              <a:defRPr/>
            </a:lvl1pPr>
          </a:lstStyle>
          <a:p>
            <a:pPr>
              <a:defRPr/>
            </a:pPr>
            <a:fld id="{9394E198-6EE6-4044-9BF9-DDD8BB7A81A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E6D36BF-2330-4364-B8EB-6E9D0D4B83FD}" type="datetime9">
              <a:rPr lang="en-US" smtClean="0"/>
              <a:pPr>
                <a:defRPr/>
              </a:pPr>
              <a:t>7/6/2018 10:43:23 AM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54D6BDEE-EE53-43E8-8DF7-B8A70002D0FB}" type="slidenum">
              <a:rPr lang="en-US"/>
              <a:pPr>
                <a:defRPr/>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F496821-7FB6-41F6-8A46-4198477728BA}" type="datetime9">
              <a:rPr lang="en-US" smtClean="0"/>
              <a:pPr>
                <a:defRPr/>
              </a:pPr>
              <a:t>7/6/2018 10:43:23 AM</a:t>
            </a:fld>
            <a:endParaRPr lang="en-US"/>
          </a:p>
        </p:txBody>
      </p:sp>
      <p:sp>
        <p:nvSpPr>
          <p:cNvPr id="8" name="Footer Placeholder 21"/>
          <p:cNvSpPr>
            <a:spLocks noGrp="1"/>
          </p:cNvSpPr>
          <p:nvPr>
            <p:ph type="ftr" sz="quarter" idx="11"/>
          </p:nvPr>
        </p:nvSpPr>
        <p:spPr/>
        <p:txBody>
          <a:bodyPr/>
          <a:lstStyle>
            <a:lvl1pPr>
              <a:defRPr/>
            </a:lvl1pPr>
          </a:lstStyle>
          <a:p>
            <a:pPr>
              <a:defRPr/>
            </a:pPr>
            <a:r>
              <a:rPr lang="en-US"/>
              <a:t>social work research</a:t>
            </a:r>
          </a:p>
        </p:txBody>
      </p:sp>
      <p:sp>
        <p:nvSpPr>
          <p:cNvPr id="9" name="Slide Number Placeholder 17"/>
          <p:cNvSpPr>
            <a:spLocks noGrp="1"/>
          </p:cNvSpPr>
          <p:nvPr>
            <p:ph type="sldNum" sz="quarter" idx="12"/>
          </p:nvPr>
        </p:nvSpPr>
        <p:spPr/>
        <p:txBody>
          <a:bodyPr/>
          <a:lstStyle>
            <a:lvl1pPr>
              <a:defRPr/>
            </a:lvl1pPr>
          </a:lstStyle>
          <a:p>
            <a:pPr>
              <a:defRPr/>
            </a:pPr>
            <a:fld id="{C7F3BBF6-8617-4796-B96B-5FE25404D66C}" type="slidenum">
              <a:rPr lang="en-US"/>
              <a:pPr>
                <a:defRPr/>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6C237CB2-BE83-4452-A22D-6D464D3C0580}" type="datetime9">
              <a:rPr lang="en-US" smtClean="0"/>
              <a:pPr>
                <a:defRPr/>
              </a:pPr>
              <a:t>7/6/2018 10:43:23 AM</a:t>
            </a:fld>
            <a:endParaRPr lang="en-US"/>
          </a:p>
        </p:txBody>
      </p:sp>
      <p:sp>
        <p:nvSpPr>
          <p:cNvPr id="4" name="Footer Placeholder 21"/>
          <p:cNvSpPr>
            <a:spLocks noGrp="1"/>
          </p:cNvSpPr>
          <p:nvPr>
            <p:ph type="ftr" sz="quarter" idx="11"/>
          </p:nvPr>
        </p:nvSpPr>
        <p:spPr/>
        <p:txBody>
          <a:bodyPr/>
          <a:lstStyle>
            <a:lvl1pPr>
              <a:defRPr/>
            </a:lvl1pPr>
          </a:lstStyle>
          <a:p>
            <a:pPr>
              <a:defRPr/>
            </a:pPr>
            <a:r>
              <a:rPr lang="en-US"/>
              <a:t>social work research</a:t>
            </a:r>
          </a:p>
        </p:txBody>
      </p:sp>
      <p:sp>
        <p:nvSpPr>
          <p:cNvPr id="5" name="Slide Number Placeholder 17"/>
          <p:cNvSpPr>
            <a:spLocks noGrp="1"/>
          </p:cNvSpPr>
          <p:nvPr>
            <p:ph type="sldNum" sz="quarter" idx="12"/>
          </p:nvPr>
        </p:nvSpPr>
        <p:spPr/>
        <p:txBody>
          <a:bodyPr/>
          <a:lstStyle>
            <a:lvl1pPr>
              <a:defRPr/>
            </a:lvl1pPr>
          </a:lstStyle>
          <a:p>
            <a:pPr>
              <a:defRPr/>
            </a:pPr>
            <a:fld id="{6C381C6A-F741-4830-972B-BDD895D8B345}" type="slidenum">
              <a:rPr lang="en-US"/>
              <a:pPr>
                <a:defRPr/>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F40EF6C-7F9E-4B95-B384-A7FD8B7F6E11}" type="datetime9">
              <a:rPr lang="en-US" smtClean="0"/>
              <a:pPr>
                <a:defRPr/>
              </a:pPr>
              <a:t>7/6/2018 10:43:23 AM</a:t>
            </a:fld>
            <a:endParaRPr lang="en-US"/>
          </a:p>
        </p:txBody>
      </p:sp>
      <p:sp>
        <p:nvSpPr>
          <p:cNvPr id="3" name="Footer Placeholder 21"/>
          <p:cNvSpPr>
            <a:spLocks noGrp="1"/>
          </p:cNvSpPr>
          <p:nvPr>
            <p:ph type="ftr" sz="quarter" idx="11"/>
          </p:nvPr>
        </p:nvSpPr>
        <p:spPr/>
        <p:txBody>
          <a:bodyPr/>
          <a:lstStyle>
            <a:lvl1pPr>
              <a:defRPr/>
            </a:lvl1pPr>
          </a:lstStyle>
          <a:p>
            <a:pPr>
              <a:defRPr/>
            </a:pPr>
            <a:r>
              <a:rPr lang="en-US"/>
              <a:t>social work research</a:t>
            </a:r>
          </a:p>
        </p:txBody>
      </p:sp>
      <p:sp>
        <p:nvSpPr>
          <p:cNvPr id="4" name="Slide Number Placeholder 17"/>
          <p:cNvSpPr>
            <a:spLocks noGrp="1"/>
          </p:cNvSpPr>
          <p:nvPr>
            <p:ph type="sldNum" sz="quarter" idx="12"/>
          </p:nvPr>
        </p:nvSpPr>
        <p:spPr/>
        <p:txBody>
          <a:bodyPr/>
          <a:lstStyle>
            <a:lvl1pPr>
              <a:defRPr/>
            </a:lvl1pPr>
          </a:lstStyle>
          <a:p>
            <a:pPr>
              <a:defRPr/>
            </a:pPr>
            <a:fld id="{175F489E-F89E-4CF0-8B26-E2D82F588AA4}" type="slidenum">
              <a:rPr lang="en-US"/>
              <a:pPr>
                <a:defRPr/>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BDFA2351-6B58-4B32-948E-754280B8F0A4}" type="datetime9">
              <a:rPr lang="en-US" smtClean="0"/>
              <a:pPr>
                <a:defRPr/>
              </a:pPr>
              <a:t>7/6/2018 10:43:23 AM</a:t>
            </a:fld>
            <a:endParaRPr lang="en-US"/>
          </a:p>
        </p:txBody>
      </p:sp>
      <p:sp>
        <p:nvSpPr>
          <p:cNvPr id="6" name="Footer Placeholder 21"/>
          <p:cNvSpPr>
            <a:spLocks noGrp="1"/>
          </p:cNvSpPr>
          <p:nvPr>
            <p:ph type="ftr" sz="quarter" idx="11"/>
          </p:nvPr>
        </p:nvSpPr>
        <p:spPr/>
        <p:txBody>
          <a:bodyPr/>
          <a:lstStyle>
            <a:lvl1pPr>
              <a:defRPr/>
            </a:lvl1pPr>
          </a:lstStyle>
          <a:p>
            <a:pPr>
              <a:defRPr/>
            </a:pPr>
            <a:r>
              <a:rPr lang="en-US"/>
              <a:t>social work research</a:t>
            </a:r>
          </a:p>
        </p:txBody>
      </p:sp>
      <p:sp>
        <p:nvSpPr>
          <p:cNvPr id="7" name="Slide Number Placeholder 17"/>
          <p:cNvSpPr>
            <a:spLocks noGrp="1"/>
          </p:cNvSpPr>
          <p:nvPr>
            <p:ph type="sldNum" sz="quarter" idx="12"/>
          </p:nvPr>
        </p:nvSpPr>
        <p:spPr/>
        <p:txBody>
          <a:bodyPr/>
          <a:lstStyle>
            <a:lvl1pPr>
              <a:defRPr/>
            </a:lvl1pPr>
          </a:lstStyle>
          <a:p>
            <a:pPr>
              <a:defRPr/>
            </a:pPr>
            <a:fld id="{A122235A-E502-434C-9956-C082D7E3F54F}" type="slidenum">
              <a:rPr lang="en-US"/>
              <a:pPr>
                <a:defRPr/>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smtClean="0"/>
            </a:lvl1pPr>
          </a:lstStyle>
          <a:p>
            <a:pPr>
              <a:defRPr/>
            </a:pPr>
            <a:fld id="{4E6F11E4-DB45-46C2-87FF-0172CF37EE38}" type="datetime9">
              <a:rPr lang="en-US" smtClean="0"/>
              <a:pPr>
                <a:defRPr/>
              </a:pPr>
              <a:t>7/6/2018 10:43:23 AM</a:t>
            </a:fld>
            <a:endParaRPr lang="en-US"/>
          </a:p>
        </p:txBody>
      </p:sp>
      <p:sp>
        <p:nvSpPr>
          <p:cNvPr id="10" name="Footer Placeholder 5"/>
          <p:cNvSpPr>
            <a:spLocks noGrp="1"/>
          </p:cNvSpPr>
          <p:nvPr>
            <p:ph type="ftr" sz="quarter" idx="11"/>
          </p:nvPr>
        </p:nvSpPr>
        <p:spPr/>
        <p:txBody>
          <a:bodyPr/>
          <a:lstStyle>
            <a:lvl1pPr>
              <a:defRPr/>
            </a:lvl1pPr>
          </a:lstStyle>
          <a:p>
            <a:pPr>
              <a:defRPr/>
            </a:pPr>
            <a:r>
              <a:rPr lang="en-US"/>
              <a:t>social work research</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0A7AC0DF-6652-4FFD-A03E-3F803C4A7532}" type="slidenum">
              <a:rPr lang="en-US"/>
              <a:pPr>
                <a:defRPr/>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smtClean="0">
                <a:solidFill>
                  <a:schemeClr val="tx2">
                    <a:shade val="90000"/>
                  </a:schemeClr>
                </a:solidFill>
              </a:defRPr>
            </a:lvl1pPr>
          </a:lstStyle>
          <a:p>
            <a:pPr>
              <a:defRPr/>
            </a:pPr>
            <a:fld id="{D9ABFE68-FC63-486D-B7C8-0C9A9311B1BC}" type="datetime9">
              <a:rPr lang="en-US" smtClean="0"/>
              <a:pPr>
                <a:defRPr/>
              </a:pPr>
              <a:t>7/6/2018 10:43:23 AM</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r>
              <a:rPr lang="en-US"/>
              <a:t>social work research</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5B8830AF-728B-42BC-BC59-663477E9A721}"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72" r:id="rId1"/>
    <p:sldLayoutId id="2147483761" r:id="rId2"/>
    <p:sldLayoutId id="2147483773" r:id="rId3"/>
    <p:sldLayoutId id="2147483762" r:id="rId4"/>
    <p:sldLayoutId id="2147483763" r:id="rId5"/>
    <p:sldLayoutId id="2147483764" r:id="rId6"/>
    <p:sldLayoutId id="2147483765" r:id="rId7"/>
    <p:sldLayoutId id="2147483766" r:id="rId8"/>
    <p:sldLayoutId id="2147483774" r:id="rId9"/>
    <p:sldLayoutId id="2147483767" r:id="rId10"/>
    <p:sldLayoutId id="2147483768" r:id="rId11"/>
    <p:sldLayoutId id="2147483769" r:id="rId12"/>
  </p:sldLayoutIdLst>
  <p:transition spd="slow">
    <p:push/>
  </p:transition>
  <p:hf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381000"/>
            <a:ext cx="7851775" cy="3429000"/>
          </a:xfrm>
        </p:spPr>
        <p:txBody>
          <a:bodyPr>
            <a:normAutofit/>
          </a:bodyPr>
          <a:lstStyle/>
          <a:p>
            <a:pPr algn="ctr" eaLnBrk="1" fontAlgn="auto" hangingPunct="1">
              <a:spcAft>
                <a:spcPts val="0"/>
              </a:spcAft>
              <a:defRPr/>
            </a:pPr>
            <a:r>
              <a:rPr lang="en-US" sz="4800" dirty="0" smtClean="0">
                <a:solidFill>
                  <a:srgbClr val="FFFF00"/>
                </a:solidFill>
              </a:rPr>
              <a:t>Semester II: </a:t>
            </a:r>
            <a:r>
              <a:rPr lang="en-US" sz="4800" dirty="0" smtClean="0">
                <a:solidFill>
                  <a:srgbClr val="FFC000"/>
                </a:solidFill>
              </a:rPr>
              <a:t/>
            </a:r>
            <a:br>
              <a:rPr lang="en-US" sz="4800" dirty="0" smtClean="0">
                <a:solidFill>
                  <a:srgbClr val="FFC000"/>
                </a:solidFill>
              </a:rPr>
            </a:br>
            <a:r>
              <a:rPr lang="en-US" sz="4800" dirty="0" smtClean="0">
                <a:solidFill>
                  <a:srgbClr val="FFC000"/>
                </a:solidFill>
              </a:rPr>
              <a:t>GC - Generic Compulsory Method Course </a:t>
            </a:r>
            <a:br>
              <a:rPr lang="en-US" sz="4800" dirty="0" smtClean="0">
                <a:solidFill>
                  <a:srgbClr val="FFC000"/>
                </a:solidFill>
              </a:rPr>
            </a:br>
            <a:r>
              <a:rPr lang="en-US" sz="4800" dirty="0" smtClean="0">
                <a:solidFill>
                  <a:srgbClr val="FFFF00"/>
                </a:solidFill>
              </a:rPr>
              <a:t>G VIII</a:t>
            </a:r>
            <a:endParaRPr lang="en-US" sz="4800" dirty="0">
              <a:solidFill>
                <a:srgbClr val="FFFF00"/>
              </a:solidFill>
            </a:endParaRPr>
          </a:p>
        </p:txBody>
      </p:sp>
      <p:sp>
        <p:nvSpPr>
          <p:cNvPr id="5123" name="Rectangle 3"/>
          <p:cNvSpPr>
            <a:spLocks noGrp="1" noChangeArrowheads="1"/>
          </p:cNvSpPr>
          <p:nvPr>
            <p:ph type="subTitle" idx="1"/>
          </p:nvPr>
        </p:nvSpPr>
        <p:spPr>
          <a:xfrm>
            <a:off x="228600" y="3657600"/>
            <a:ext cx="8610600" cy="2286000"/>
          </a:xfrm>
        </p:spPr>
        <p:txBody>
          <a:bodyPr/>
          <a:lstStyle/>
          <a:p>
            <a:pPr marR="0" algn="ctr" eaLnBrk="1" hangingPunct="1"/>
            <a:r>
              <a:rPr lang="en-US" sz="4800" b="1" dirty="0" smtClean="0">
                <a:solidFill>
                  <a:srgbClr val="C9FAFC"/>
                </a:solidFill>
              </a:rPr>
              <a:t>Social Work Research &amp; Statistical Applications</a:t>
            </a:r>
            <a:endParaRPr lang="en-US" sz="3600" b="1" dirty="0" smtClean="0">
              <a:solidFill>
                <a:srgbClr val="C9FAFC"/>
              </a:solidFill>
            </a:endParaRPr>
          </a:p>
          <a:p>
            <a:pPr marR="0" eaLnBrk="1" hangingPunct="1"/>
            <a:r>
              <a:rPr lang="en-US" sz="3600" b="1" dirty="0" smtClean="0">
                <a:solidFill>
                  <a:srgbClr val="002060"/>
                </a:solidFill>
              </a:rPr>
              <a:t>Dr. Jaimon Varghese</a:t>
            </a:r>
          </a:p>
        </p:txBody>
      </p:sp>
    </p:spTree>
  </p:cSld>
  <p:clrMapOvr>
    <a:masterClrMapping/>
  </p:clrMapOvr>
  <p:transition spd="slow">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002060"/>
                </a:solidFill>
              </a:rPr>
              <a:t>role and importance of statistics in research</a:t>
            </a:r>
          </a:p>
          <a:p>
            <a:pPr marL="812800" indent="-812800">
              <a:spcBef>
                <a:spcPts val="1200"/>
              </a:spcBef>
              <a:buFont typeface="Arial" pitchFamily="34" charset="0"/>
              <a:buChar char="•"/>
            </a:pPr>
            <a:r>
              <a:rPr lang="en-US" sz="2400" b="1" dirty="0" smtClean="0">
                <a:solidFill>
                  <a:srgbClr val="0070C0"/>
                </a:solidFill>
              </a:rPr>
              <a:t>Sampling </a:t>
            </a:r>
          </a:p>
          <a:p>
            <a:pPr marL="812800" indent="-812800">
              <a:spcBef>
                <a:spcPts val="1200"/>
              </a:spcBef>
              <a:buFont typeface="Arial" pitchFamily="34" charset="0"/>
              <a:buChar char="•"/>
            </a:pPr>
            <a:r>
              <a:rPr lang="en-US" sz="2400" b="1" dirty="0" smtClean="0">
                <a:solidFill>
                  <a:srgbClr val="0070C0"/>
                </a:solidFill>
              </a:rPr>
              <a:t>Data analysis</a:t>
            </a:r>
          </a:p>
          <a:p>
            <a:pPr marL="1270000" lvl="1" indent="-812800">
              <a:spcBef>
                <a:spcPts val="1200"/>
              </a:spcBef>
              <a:buFont typeface="Arial" pitchFamily="34" charset="0"/>
              <a:buChar char="•"/>
            </a:pPr>
            <a:r>
              <a:rPr lang="en-US" sz="2400" b="1" dirty="0" smtClean="0">
                <a:solidFill>
                  <a:srgbClr val="FF0000"/>
                </a:solidFill>
              </a:rPr>
              <a:t>Descriptive statistics</a:t>
            </a:r>
          </a:p>
          <a:p>
            <a:pPr marL="1727200" lvl="2" indent="-812800">
              <a:spcBef>
                <a:spcPts val="1200"/>
              </a:spcBef>
              <a:buFont typeface="Arial" pitchFamily="34" charset="0"/>
              <a:buChar char="•"/>
            </a:pPr>
            <a:r>
              <a:rPr lang="en-US" sz="2400" b="1" dirty="0" smtClean="0">
                <a:solidFill>
                  <a:srgbClr val="0070C0"/>
                </a:solidFill>
              </a:rPr>
              <a:t>Central tendencies</a:t>
            </a:r>
          </a:p>
          <a:p>
            <a:pPr marL="1270000" lvl="1" indent="-812800">
              <a:spcBef>
                <a:spcPts val="1200"/>
              </a:spcBef>
              <a:buFont typeface="Arial" pitchFamily="34" charset="0"/>
              <a:buChar char="•"/>
            </a:pPr>
            <a:r>
              <a:rPr lang="en-US" sz="2400" b="1" dirty="0" smtClean="0">
                <a:solidFill>
                  <a:srgbClr val="FF0000"/>
                </a:solidFill>
              </a:rPr>
              <a:t>Derivative statistics</a:t>
            </a:r>
          </a:p>
          <a:p>
            <a:pPr marL="1727200" lvl="2" indent="-812800">
              <a:spcBef>
                <a:spcPts val="1200"/>
              </a:spcBef>
              <a:buFont typeface="Arial" pitchFamily="34" charset="0"/>
              <a:buChar char="•"/>
            </a:pPr>
            <a:r>
              <a:rPr lang="en-US" sz="2400" b="1" dirty="0" smtClean="0">
                <a:solidFill>
                  <a:srgbClr val="0070C0"/>
                </a:solidFill>
              </a:rPr>
              <a:t>Variance</a:t>
            </a:r>
          </a:p>
          <a:p>
            <a:pPr marL="1727200" lvl="2" indent="-812800">
              <a:spcBef>
                <a:spcPts val="1200"/>
              </a:spcBef>
              <a:buFont typeface="Arial" pitchFamily="34" charset="0"/>
              <a:buChar char="•"/>
            </a:pPr>
            <a:r>
              <a:rPr lang="en-US" sz="2400" b="1" dirty="0" smtClean="0">
                <a:solidFill>
                  <a:srgbClr val="0070C0"/>
                </a:solidFill>
              </a:rPr>
              <a:t>Correlation</a:t>
            </a:r>
          </a:p>
          <a:p>
            <a:pPr marL="1727200" lvl="2" indent="-812800">
              <a:spcBef>
                <a:spcPts val="1200"/>
              </a:spcBef>
              <a:buFont typeface="Arial" pitchFamily="34" charset="0"/>
              <a:buChar char="•"/>
            </a:pPr>
            <a:r>
              <a:rPr lang="en-US" sz="2400" b="1" dirty="0" smtClean="0">
                <a:solidFill>
                  <a:srgbClr val="0070C0"/>
                </a:solidFill>
              </a:rPr>
              <a:t>Tests of significance</a:t>
            </a:r>
          </a:p>
          <a:p>
            <a:pPr marL="812800" indent="-812800">
              <a:spcBef>
                <a:spcPts val="1200"/>
              </a:spcBef>
            </a:pPr>
            <a:r>
              <a:rPr lang="en-US" sz="2400" b="1" dirty="0" smtClean="0">
                <a:solidFill>
                  <a:srgbClr val="002060"/>
                </a:solidFill>
              </a:rPr>
              <a:t> </a:t>
            </a:r>
          </a:p>
          <a:p>
            <a:pPr marL="812800" indent="-812800">
              <a:spcBef>
                <a:spcPts val="12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85800" y="609600"/>
            <a:ext cx="8153400" cy="1295400"/>
          </a:xfrm>
        </p:spPr>
        <p:txBody>
          <a:bodyPr/>
          <a:lstStyle/>
          <a:p>
            <a:pPr algn="ctr" eaLnBrk="1" hangingPunct="1"/>
            <a:r>
              <a:rPr lang="en-US" sz="4000" b="1" dirty="0" smtClean="0">
                <a:solidFill>
                  <a:srgbClr val="FF33CC"/>
                </a:solidFill>
              </a:rPr>
              <a:t>Levels of measurements –nominal, ordinal, interval and ratio</a:t>
            </a:r>
          </a:p>
        </p:txBody>
      </p:sp>
      <p:sp>
        <p:nvSpPr>
          <p:cNvPr id="109571" name="Rectangle 3"/>
          <p:cNvSpPr>
            <a:spLocks noGrp="1" noChangeArrowheads="1"/>
          </p:cNvSpPr>
          <p:nvPr>
            <p:ph type="body" idx="1"/>
          </p:nvPr>
        </p:nvSpPr>
        <p:spPr>
          <a:xfrm>
            <a:off x="304800" y="2057400"/>
            <a:ext cx="8458200" cy="4800600"/>
          </a:xfrm>
        </p:spPr>
        <p:txBody>
          <a:bodyPr/>
          <a:lstStyle/>
          <a:p>
            <a:pPr marL="533400" indent="-533400" eaLnBrk="1" hangingPunct="1"/>
            <a:r>
              <a:rPr lang="en-US" b="1" dirty="0" smtClean="0">
                <a:solidFill>
                  <a:srgbClr val="0070C0"/>
                </a:solidFill>
              </a:rPr>
              <a:t>There are four basic measurement scales that become respectively more precise: </a:t>
            </a:r>
            <a:r>
              <a:rPr lang="en-US" b="1" dirty="0" smtClean="0">
                <a:solidFill>
                  <a:srgbClr val="FF0000"/>
                </a:solidFill>
              </a:rPr>
              <a:t>nominal, ordinal, interval and ratio. </a:t>
            </a:r>
          </a:p>
          <a:p>
            <a:pPr marL="533400" indent="-533400" eaLnBrk="1" hangingPunct="1"/>
            <a:r>
              <a:rPr lang="en-US" b="1" dirty="0" smtClean="0">
                <a:solidFill>
                  <a:srgbClr val="0070C0"/>
                </a:solidFill>
              </a:rPr>
              <a:t>The precision of each type is directly related to the type of statistical test that can be performed on them. </a:t>
            </a:r>
          </a:p>
          <a:p>
            <a:pPr marL="533400" indent="-533400" eaLnBrk="1" hangingPunct="1"/>
            <a:r>
              <a:rPr lang="en-US" b="1" dirty="0" smtClean="0">
                <a:solidFill>
                  <a:srgbClr val="0070C0"/>
                </a:solidFill>
              </a:rPr>
              <a:t>The more precise the measurement scale, the more sophisticated the statistical analysis can be.</a:t>
            </a:r>
          </a:p>
        </p:txBody>
      </p:sp>
      <p:sp>
        <p:nvSpPr>
          <p:cNvPr id="4" name="Date Placeholder 3"/>
          <p:cNvSpPr>
            <a:spLocks noGrp="1"/>
          </p:cNvSpPr>
          <p:nvPr>
            <p:ph type="dt" sz="quarter" idx="10"/>
          </p:nvPr>
        </p:nvSpPr>
        <p:spPr/>
        <p:txBody>
          <a:bodyPr/>
          <a:lstStyle/>
          <a:p>
            <a:pPr>
              <a:defRPr/>
            </a:pPr>
            <a:fld id="{4478AE23-FE15-428B-B855-BD6E799B2ACE}"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Levels of measurements – nominal</a:t>
            </a:r>
          </a:p>
        </p:txBody>
      </p:sp>
      <p:sp>
        <p:nvSpPr>
          <p:cNvPr id="109571" name="Rectangle 3"/>
          <p:cNvSpPr>
            <a:spLocks noGrp="1" noChangeArrowheads="1"/>
          </p:cNvSpPr>
          <p:nvPr>
            <p:ph type="body" idx="1"/>
          </p:nvPr>
        </p:nvSpPr>
        <p:spPr>
          <a:xfrm>
            <a:off x="304800" y="2057400"/>
            <a:ext cx="8458200" cy="4800600"/>
          </a:xfrm>
        </p:spPr>
        <p:txBody>
          <a:bodyPr/>
          <a:lstStyle/>
          <a:p>
            <a:pPr marL="533400" indent="-533400" eaLnBrk="1" hangingPunct="1"/>
            <a:r>
              <a:rPr lang="en-US" b="1" dirty="0" smtClean="0">
                <a:solidFill>
                  <a:srgbClr val="0070C0"/>
                </a:solidFill>
              </a:rPr>
              <a:t>measurement scale in which numbers are used as names of categories; i.e., categorizes without order</a:t>
            </a:r>
          </a:p>
          <a:p>
            <a:pPr marL="533400" indent="-533400" eaLnBrk="1" hangingPunct="1"/>
            <a:r>
              <a:rPr lang="en-US" b="1" dirty="0" smtClean="0">
                <a:solidFill>
                  <a:srgbClr val="0070C0"/>
                </a:solidFill>
              </a:rPr>
              <a:t>Religious / caste / gender status of the people</a:t>
            </a:r>
          </a:p>
          <a:p>
            <a:pPr marL="533400" indent="-533400" eaLnBrk="1" hangingPunct="1"/>
            <a:r>
              <a:rPr lang="en-US" b="1" dirty="0" smtClean="0">
                <a:solidFill>
                  <a:srgbClr val="0070C0"/>
                </a:solidFill>
              </a:rPr>
              <a:t>Only category is referred by the number  and there is no rank order or equal distance between the categories</a:t>
            </a:r>
          </a:p>
        </p:txBody>
      </p:sp>
      <p:sp>
        <p:nvSpPr>
          <p:cNvPr id="4" name="Date Placeholder 3"/>
          <p:cNvSpPr>
            <a:spLocks noGrp="1"/>
          </p:cNvSpPr>
          <p:nvPr>
            <p:ph type="dt" sz="quarter" idx="10"/>
          </p:nvPr>
        </p:nvSpPr>
        <p:spPr/>
        <p:txBody>
          <a:bodyPr/>
          <a:lstStyle/>
          <a:p>
            <a:pPr>
              <a:defRPr/>
            </a:pPr>
            <a:fld id="{B07223AA-D14C-41E0-8641-AC790E297534}"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Levels of measurements – ordinal</a:t>
            </a:r>
          </a:p>
        </p:txBody>
      </p:sp>
      <p:sp>
        <p:nvSpPr>
          <p:cNvPr id="109571" name="Rectangle 3"/>
          <p:cNvSpPr>
            <a:spLocks noGrp="1" noChangeArrowheads="1"/>
          </p:cNvSpPr>
          <p:nvPr>
            <p:ph type="body" idx="1"/>
          </p:nvPr>
        </p:nvSpPr>
        <p:spPr>
          <a:xfrm>
            <a:off x="304800" y="2057400"/>
            <a:ext cx="8458200" cy="4800600"/>
          </a:xfrm>
        </p:spPr>
        <p:txBody>
          <a:bodyPr/>
          <a:lstStyle/>
          <a:p>
            <a:pPr marL="533400" indent="-533400" eaLnBrk="1" hangingPunct="1"/>
            <a:r>
              <a:rPr lang="en-US" b="1" dirty="0" smtClean="0">
                <a:solidFill>
                  <a:srgbClr val="0070C0"/>
                </a:solidFill>
              </a:rPr>
              <a:t>measurement scale that categorizes and indicates relative amount or rank-order of a characteristic</a:t>
            </a:r>
          </a:p>
          <a:p>
            <a:pPr marL="533400" indent="-533400" eaLnBrk="1" hangingPunct="1"/>
            <a:r>
              <a:rPr lang="en-US" b="1" dirty="0" smtClean="0">
                <a:solidFill>
                  <a:srgbClr val="0070C0"/>
                </a:solidFill>
              </a:rPr>
              <a:t>Educational status</a:t>
            </a:r>
          </a:p>
          <a:p>
            <a:pPr marL="533400" indent="-533400" eaLnBrk="1" hangingPunct="1"/>
            <a:r>
              <a:rPr lang="en-US" b="1" dirty="0" smtClean="0">
                <a:solidFill>
                  <a:srgbClr val="0070C0"/>
                </a:solidFill>
              </a:rPr>
              <a:t>Place in the occupational hierarchy</a:t>
            </a:r>
          </a:p>
          <a:p>
            <a:pPr marL="533400" indent="-533400" eaLnBrk="1" hangingPunct="1"/>
            <a:r>
              <a:rPr lang="en-US" b="1" dirty="0" smtClean="0">
                <a:solidFill>
                  <a:srgbClr val="0070C0"/>
                </a:solidFill>
              </a:rPr>
              <a:t>Distance between two ranks are not meaningful</a:t>
            </a:r>
          </a:p>
        </p:txBody>
      </p:sp>
      <p:sp>
        <p:nvSpPr>
          <p:cNvPr id="4" name="Date Placeholder 3"/>
          <p:cNvSpPr>
            <a:spLocks noGrp="1"/>
          </p:cNvSpPr>
          <p:nvPr>
            <p:ph type="dt" sz="quarter" idx="10"/>
          </p:nvPr>
        </p:nvSpPr>
        <p:spPr/>
        <p:txBody>
          <a:bodyPr/>
          <a:lstStyle/>
          <a:p>
            <a:pPr>
              <a:defRPr/>
            </a:pPr>
            <a:fld id="{B575FC0E-526C-40FF-A0B2-9DE462476C2F}"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Levels of measurements – interval</a:t>
            </a:r>
          </a:p>
        </p:txBody>
      </p:sp>
      <p:sp>
        <p:nvSpPr>
          <p:cNvPr id="109571" name="Rectangle 3"/>
          <p:cNvSpPr>
            <a:spLocks noGrp="1" noChangeArrowheads="1"/>
          </p:cNvSpPr>
          <p:nvPr>
            <p:ph type="body" idx="1"/>
          </p:nvPr>
        </p:nvSpPr>
        <p:spPr>
          <a:xfrm>
            <a:off x="304800" y="1676400"/>
            <a:ext cx="8458200" cy="5181600"/>
          </a:xfrm>
        </p:spPr>
        <p:txBody>
          <a:bodyPr/>
          <a:lstStyle/>
          <a:p>
            <a:pPr marL="533400" indent="-533400" eaLnBrk="1" hangingPunct="1"/>
            <a:r>
              <a:rPr lang="en-US" b="1" dirty="0" smtClean="0">
                <a:solidFill>
                  <a:srgbClr val="0070C0"/>
                </a:solidFill>
              </a:rPr>
              <a:t>measurement scale that categorizes, indicates relative amount or rank-order of a characteristic, and has units of equal distance between consecutive points on the scale</a:t>
            </a:r>
          </a:p>
          <a:p>
            <a:pPr marL="533400" indent="-533400" eaLnBrk="1" hangingPunct="1"/>
            <a:r>
              <a:rPr lang="en-US" b="1" dirty="0" smtClean="0">
                <a:solidFill>
                  <a:srgbClr val="0070C0"/>
                </a:solidFill>
              </a:rPr>
              <a:t>Age, temperature</a:t>
            </a:r>
          </a:p>
          <a:p>
            <a:pPr marL="533400" indent="-533400" eaLnBrk="1" hangingPunct="1"/>
            <a:r>
              <a:rPr lang="en-US" b="1" dirty="0" smtClean="0">
                <a:solidFill>
                  <a:srgbClr val="0070C0"/>
                </a:solidFill>
              </a:rPr>
              <a:t>Equal interval, but ratio is meaningless; 80 degree centigrade is not twice  as hot as 40 degree, though the value attributed is twice as large</a:t>
            </a:r>
          </a:p>
          <a:p>
            <a:pPr marL="533400" indent="-533400" eaLnBrk="1" hangingPunct="1"/>
            <a:r>
              <a:rPr lang="en-US" b="1" dirty="0" smtClean="0">
                <a:solidFill>
                  <a:srgbClr val="0070C0"/>
                </a:solidFill>
              </a:rPr>
              <a:t>Similarly 20 year old man is not half size as 40 year old man</a:t>
            </a:r>
          </a:p>
        </p:txBody>
      </p:sp>
      <p:sp>
        <p:nvSpPr>
          <p:cNvPr id="4" name="Date Placeholder 3"/>
          <p:cNvSpPr>
            <a:spLocks noGrp="1"/>
          </p:cNvSpPr>
          <p:nvPr>
            <p:ph type="dt" sz="quarter" idx="10"/>
          </p:nvPr>
        </p:nvSpPr>
        <p:spPr/>
        <p:txBody>
          <a:bodyPr/>
          <a:lstStyle/>
          <a:p>
            <a:pPr>
              <a:defRPr/>
            </a:pPr>
            <a:fld id="{EDCCDBB2-BB7B-4C53-9236-E579361E59FA}"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Levels of measurements – ratio</a:t>
            </a:r>
          </a:p>
        </p:txBody>
      </p:sp>
      <p:sp>
        <p:nvSpPr>
          <p:cNvPr id="109571" name="Rectangle 3"/>
          <p:cNvSpPr>
            <a:spLocks noGrp="1" noChangeArrowheads="1"/>
          </p:cNvSpPr>
          <p:nvPr>
            <p:ph type="body" idx="1"/>
          </p:nvPr>
        </p:nvSpPr>
        <p:spPr>
          <a:xfrm>
            <a:off x="304800" y="1828800"/>
            <a:ext cx="8458200" cy="5029200"/>
          </a:xfrm>
        </p:spPr>
        <p:txBody>
          <a:bodyPr/>
          <a:lstStyle/>
          <a:p>
            <a:pPr marL="533400" indent="-533400" eaLnBrk="1" hangingPunct="1"/>
            <a:r>
              <a:rPr lang="en-US" b="1" dirty="0" smtClean="0">
                <a:solidFill>
                  <a:srgbClr val="0070C0"/>
                </a:solidFill>
              </a:rPr>
              <a:t>measurement scale that categorizes, indicates relative amount or rank-order of a characteristic, has units of equal distance between consecutive points on the scale, and compares terms as ratios of one to another (i.e. has a true zero point). </a:t>
            </a:r>
          </a:p>
          <a:p>
            <a:pPr marL="533400" indent="-533400" eaLnBrk="1" hangingPunct="1"/>
            <a:r>
              <a:rPr lang="en-US" b="1" dirty="0" smtClean="0">
                <a:solidFill>
                  <a:srgbClr val="0070C0"/>
                </a:solidFill>
              </a:rPr>
              <a:t>Size, height, weight, income, expenditure</a:t>
            </a:r>
          </a:p>
          <a:p>
            <a:pPr marL="533400" indent="-533400" eaLnBrk="1" hangingPunct="1"/>
            <a:r>
              <a:rPr lang="en-US" b="1" dirty="0" smtClean="0">
                <a:solidFill>
                  <a:srgbClr val="0070C0"/>
                </a:solidFill>
              </a:rPr>
              <a:t>Mostly used in natural sciences</a:t>
            </a:r>
          </a:p>
        </p:txBody>
      </p:sp>
      <p:sp>
        <p:nvSpPr>
          <p:cNvPr id="4" name="Date Placeholder 3"/>
          <p:cNvSpPr>
            <a:spLocks noGrp="1"/>
          </p:cNvSpPr>
          <p:nvPr>
            <p:ph type="dt" sz="quarter" idx="10"/>
          </p:nvPr>
        </p:nvSpPr>
        <p:spPr/>
        <p:txBody>
          <a:bodyPr/>
          <a:lstStyle/>
          <a:p>
            <a:pPr>
              <a:defRPr/>
            </a:pPr>
            <a:fld id="{FBE29767-3FC6-4FA6-BF14-1267796D69CA}"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304800"/>
            <a:ext cx="9144000" cy="914400"/>
          </a:xfrm>
        </p:spPr>
        <p:txBody>
          <a:bodyPr/>
          <a:lstStyle/>
          <a:p>
            <a:pPr algn="ctr" eaLnBrk="1" hangingPunct="1"/>
            <a:r>
              <a:rPr lang="en-US" sz="3600" b="1" dirty="0" smtClean="0">
                <a:solidFill>
                  <a:srgbClr val="FF33CC"/>
                </a:solidFill>
              </a:rPr>
              <a:t>3. Descriptive statistics: Measures of central tendency (mean, median, mode)</a:t>
            </a:r>
          </a:p>
        </p:txBody>
      </p:sp>
      <p:sp>
        <p:nvSpPr>
          <p:cNvPr id="109571" name="Rectangle 3"/>
          <p:cNvSpPr>
            <a:spLocks noGrp="1" noChangeArrowheads="1"/>
          </p:cNvSpPr>
          <p:nvPr>
            <p:ph type="body" idx="1"/>
          </p:nvPr>
        </p:nvSpPr>
        <p:spPr>
          <a:xfrm>
            <a:off x="0" y="1524000"/>
            <a:ext cx="8763000" cy="5334000"/>
          </a:xfrm>
        </p:spPr>
        <p:txBody>
          <a:bodyPr/>
          <a:lstStyle/>
          <a:p>
            <a:pPr marL="533400" indent="-533400" eaLnBrk="1" hangingPunct="1"/>
            <a:r>
              <a:rPr lang="en-US" sz="2200" b="1" dirty="0" smtClean="0">
                <a:solidFill>
                  <a:srgbClr val="0070C0"/>
                </a:solidFill>
              </a:rPr>
              <a:t>Measures of central tendency refer to estimation of average </a:t>
            </a:r>
          </a:p>
          <a:p>
            <a:pPr marL="533400" indent="-533400" eaLnBrk="1" hangingPunct="1"/>
            <a:r>
              <a:rPr lang="en-US" sz="2200" b="1" dirty="0" smtClean="0">
                <a:solidFill>
                  <a:srgbClr val="0070C0"/>
                </a:solidFill>
              </a:rPr>
              <a:t>Mean (arithmetic) is the total value of observation (frequencies) divided by number of observation; affected by the extremes; it may not represent any observation</a:t>
            </a:r>
          </a:p>
          <a:p>
            <a:pPr marL="533400" indent="-533400" eaLnBrk="1" hangingPunct="1"/>
            <a:r>
              <a:rPr lang="en-US" sz="2200" b="1" dirty="0" smtClean="0">
                <a:solidFill>
                  <a:srgbClr val="0070C0"/>
                </a:solidFill>
              </a:rPr>
              <a:t>Median is the central most observation estimated after arranging the observations in ascending or descending order, affected if the distribution is skewed positively or negatively </a:t>
            </a:r>
          </a:p>
          <a:p>
            <a:pPr marL="533400" indent="-533400" eaLnBrk="1" hangingPunct="1"/>
            <a:r>
              <a:rPr lang="en-US" sz="2200" b="1" dirty="0" smtClean="0">
                <a:solidFill>
                  <a:srgbClr val="0070C0"/>
                </a:solidFill>
              </a:rPr>
              <a:t>Mode is the most popular observation, impossible when all the observations are unique or the similar ones are the extremes</a:t>
            </a:r>
          </a:p>
          <a:p>
            <a:pPr marL="533400" indent="-533400" eaLnBrk="1" hangingPunct="1"/>
            <a:r>
              <a:rPr lang="en-US" sz="2200" b="1" dirty="0" smtClean="0">
                <a:solidFill>
                  <a:srgbClr val="0070C0"/>
                </a:solidFill>
              </a:rPr>
              <a:t>Arithmetic mean is generally considered</a:t>
            </a:r>
          </a:p>
        </p:txBody>
      </p:sp>
      <p:sp>
        <p:nvSpPr>
          <p:cNvPr id="4" name="Date Placeholder 3"/>
          <p:cNvSpPr>
            <a:spLocks noGrp="1"/>
          </p:cNvSpPr>
          <p:nvPr>
            <p:ph type="dt" sz="quarter" idx="10"/>
          </p:nvPr>
        </p:nvSpPr>
        <p:spPr/>
        <p:txBody>
          <a:bodyPr/>
          <a:lstStyle/>
          <a:p>
            <a:pPr>
              <a:defRPr/>
            </a:pPr>
            <a:fld id="{532E8F0E-E382-48C1-9203-F785605B41D0}"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lnSpc>
                <a:spcPct val="80000"/>
              </a:lnSpc>
              <a:spcBef>
                <a:spcPct val="20000"/>
              </a:spcBef>
            </a:pPr>
            <a:r>
              <a:rPr lang="en-US" sz="2400" b="1" dirty="0" smtClean="0">
                <a:solidFill>
                  <a:srgbClr val="7030A0"/>
                </a:solidFill>
              </a:rPr>
              <a:t>,</a:t>
            </a:r>
          </a:p>
          <a:p>
            <a:pPr marL="812800" indent="-812800">
              <a:lnSpc>
                <a:spcPct val="80000"/>
              </a:lnSpc>
              <a:spcBef>
                <a:spcPct val="200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2286000"/>
          </a:xfrm>
        </p:spPr>
        <p:txBody>
          <a:bodyPr/>
          <a:lstStyle/>
          <a:p>
            <a:pPr algn="ctr" eaLnBrk="1" hangingPunct="1"/>
            <a:r>
              <a:rPr lang="en-US" sz="4000" b="1" dirty="0" smtClean="0">
                <a:solidFill>
                  <a:srgbClr val="7030A0"/>
                </a:solidFill>
              </a:rPr>
              <a:t>Measures of dispersion </a:t>
            </a:r>
            <a:br>
              <a:rPr lang="en-US" sz="4000" b="1" dirty="0" smtClean="0">
                <a:solidFill>
                  <a:srgbClr val="7030A0"/>
                </a:solidFill>
              </a:rPr>
            </a:br>
            <a:r>
              <a:rPr lang="en-US" sz="3600" b="1" dirty="0" smtClean="0">
                <a:solidFill>
                  <a:srgbClr val="002060"/>
                </a:solidFill>
              </a:rPr>
              <a:t>(standard deviation, coefficient of variation)</a:t>
            </a:r>
            <a:r>
              <a:rPr lang="en-US" sz="4400" b="1" dirty="0" smtClean="0">
                <a:solidFill>
                  <a:srgbClr val="002060"/>
                </a:solidFill>
              </a:rPr>
              <a:t/>
            </a:r>
            <a:br>
              <a:rPr lang="en-US" sz="4400" b="1" dirty="0" smtClean="0">
                <a:solidFill>
                  <a:srgbClr val="002060"/>
                </a:solidFill>
              </a:rPr>
            </a:br>
            <a:r>
              <a:rPr lang="en-US" sz="4400" b="1" dirty="0" smtClean="0">
                <a:solidFill>
                  <a:srgbClr val="FF33CC"/>
                </a:solidFill>
              </a:rPr>
              <a:t>Dispersion </a:t>
            </a:r>
          </a:p>
        </p:txBody>
      </p:sp>
      <p:sp>
        <p:nvSpPr>
          <p:cNvPr id="109571" name="Rectangle 3"/>
          <p:cNvSpPr>
            <a:spLocks noGrp="1" noChangeArrowheads="1"/>
          </p:cNvSpPr>
          <p:nvPr>
            <p:ph type="body" idx="1"/>
          </p:nvPr>
        </p:nvSpPr>
        <p:spPr>
          <a:xfrm>
            <a:off x="228600" y="2514600"/>
            <a:ext cx="8915400" cy="3733800"/>
          </a:xfrm>
        </p:spPr>
        <p:txBody>
          <a:bodyPr/>
          <a:lstStyle/>
          <a:p>
            <a:pPr marL="533400" indent="-533400" eaLnBrk="1" hangingPunct="1"/>
            <a:r>
              <a:rPr lang="en-US" sz="2800" b="1" dirty="0" smtClean="0">
                <a:solidFill>
                  <a:srgbClr val="0070C0"/>
                </a:solidFill>
              </a:rPr>
              <a:t>Dispersion is the measure of the range</a:t>
            </a:r>
          </a:p>
          <a:p>
            <a:pPr marL="533400" indent="-533400" eaLnBrk="1" hangingPunct="1"/>
            <a:r>
              <a:rPr lang="en-US" sz="2800" b="1" dirty="0" smtClean="0">
                <a:solidFill>
                  <a:srgbClr val="0070C0"/>
                </a:solidFill>
              </a:rPr>
              <a:t>Range and inter quartile deviation</a:t>
            </a:r>
          </a:p>
          <a:p>
            <a:pPr marL="533400" indent="-533400" eaLnBrk="1" hangingPunct="1"/>
            <a:r>
              <a:rPr lang="en-US" sz="2800" b="1" dirty="0" smtClean="0">
                <a:solidFill>
                  <a:srgbClr val="0070C0"/>
                </a:solidFill>
              </a:rPr>
              <a:t>Mean deviation &amp; standard deviation </a:t>
            </a:r>
          </a:p>
          <a:p>
            <a:pPr marL="533400" indent="-533400" eaLnBrk="1" hangingPunct="1"/>
            <a:r>
              <a:rPr lang="en-US" sz="2800" b="1" dirty="0" smtClean="0">
                <a:solidFill>
                  <a:srgbClr val="0070C0"/>
                </a:solidFill>
              </a:rPr>
              <a:t>Mean deviation = </a:t>
            </a:r>
            <a:r>
              <a:rPr lang="en-US" sz="2800" b="1" dirty="0" smtClean="0">
                <a:solidFill>
                  <a:srgbClr val="FF33CC"/>
                </a:solidFill>
              </a:rPr>
              <a:t>∑ (x – x’) / n</a:t>
            </a:r>
            <a:r>
              <a:rPr lang="en-US" sz="2800" b="1" dirty="0" smtClean="0">
                <a:solidFill>
                  <a:srgbClr val="0070C0"/>
                </a:solidFill>
              </a:rPr>
              <a:t> </a:t>
            </a:r>
          </a:p>
          <a:p>
            <a:pPr marL="900113" lvl="1" indent="-533400" eaLnBrk="1" hangingPunct="1"/>
            <a:r>
              <a:rPr lang="en-US" b="1" dirty="0" smtClean="0">
                <a:solidFill>
                  <a:srgbClr val="FF0000"/>
                </a:solidFill>
              </a:rPr>
              <a:t>X = observation</a:t>
            </a:r>
          </a:p>
          <a:p>
            <a:pPr marL="900113" lvl="1" indent="-533400" eaLnBrk="1" hangingPunct="1"/>
            <a:r>
              <a:rPr lang="en-US" b="1" dirty="0" smtClean="0">
                <a:solidFill>
                  <a:srgbClr val="FF0000"/>
                </a:solidFill>
              </a:rPr>
              <a:t>X’ = mean</a:t>
            </a:r>
          </a:p>
          <a:p>
            <a:pPr marL="900113" lvl="1" indent="-533400" eaLnBrk="1" hangingPunct="1"/>
            <a:r>
              <a:rPr lang="en-US" b="1" dirty="0" smtClean="0">
                <a:solidFill>
                  <a:srgbClr val="FF0000"/>
                </a:solidFill>
              </a:rPr>
              <a:t>n = total number of observation</a:t>
            </a:r>
          </a:p>
          <a:p>
            <a:pPr marL="900113" lvl="1" indent="-533400" eaLnBrk="1" hangingPunct="1"/>
            <a:r>
              <a:rPr lang="en-US" b="1" dirty="0" smtClean="0">
                <a:solidFill>
                  <a:srgbClr val="FF0000"/>
                </a:solidFill>
              </a:rPr>
              <a:t>∑ = sum total</a:t>
            </a:r>
          </a:p>
        </p:txBody>
      </p:sp>
      <p:sp>
        <p:nvSpPr>
          <p:cNvPr id="4" name="Date Placeholder 3"/>
          <p:cNvSpPr>
            <a:spLocks noGrp="1"/>
          </p:cNvSpPr>
          <p:nvPr>
            <p:ph type="dt" sz="quarter" idx="10"/>
          </p:nvPr>
        </p:nvSpPr>
        <p:spPr/>
        <p:txBody>
          <a:bodyPr/>
          <a:lstStyle/>
          <a:p>
            <a:pPr>
              <a:defRPr/>
            </a:pPr>
            <a:fld id="{EAAD7ED8-0DA1-4AF7-9882-DF3341A03117}"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990600"/>
            <a:ext cx="9144000" cy="609600"/>
          </a:xfrm>
        </p:spPr>
        <p:txBody>
          <a:bodyPr/>
          <a:lstStyle/>
          <a:p>
            <a:pPr algn="ctr" eaLnBrk="1" hangingPunct="1"/>
            <a:r>
              <a:rPr lang="en-US" sz="6000" b="1" dirty="0" smtClean="0">
                <a:solidFill>
                  <a:srgbClr val="FF33CC"/>
                </a:solidFill>
              </a:rPr>
              <a:t>Dispersion </a:t>
            </a:r>
          </a:p>
        </p:txBody>
      </p:sp>
      <p:sp>
        <p:nvSpPr>
          <p:cNvPr id="109571" name="Rectangle 3"/>
          <p:cNvSpPr>
            <a:spLocks noGrp="1" noChangeArrowheads="1"/>
          </p:cNvSpPr>
          <p:nvPr>
            <p:ph type="body" idx="1"/>
          </p:nvPr>
        </p:nvSpPr>
        <p:spPr>
          <a:xfrm>
            <a:off x="228600" y="2057400"/>
            <a:ext cx="8915400" cy="3657600"/>
          </a:xfrm>
        </p:spPr>
        <p:txBody>
          <a:bodyPr/>
          <a:lstStyle/>
          <a:p>
            <a:pPr marL="533400" indent="-533400" eaLnBrk="1" hangingPunct="1"/>
            <a:r>
              <a:rPr lang="en-US" sz="2400" b="1" dirty="0" smtClean="0">
                <a:solidFill>
                  <a:srgbClr val="0070C0"/>
                </a:solidFill>
              </a:rPr>
              <a:t>Standard deviation  (SD) = </a:t>
            </a:r>
            <a:r>
              <a:rPr lang="en-US" sz="2400" b="1" i="1" dirty="0" smtClean="0">
                <a:solidFill>
                  <a:srgbClr val="FF33CC"/>
                </a:solidFill>
              </a:rPr>
              <a:t>sq </a:t>
            </a:r>
            <a:r>
              <a:rPr lang="en-US" sz="2400" b="1" i="1" dirty="0" err="1" smtClean="0">
                <a:solidFill>
                  <a:srgbClr val="FF33CC"/>
                </a:solidFill>
              </a:rPr>
              <a:t>rt</a:t>
            </a:r>
            <a:r>
              <a:rPr lang="en-US" sz="2400" b="1" dirty="0" smtClean="0">
                <a:solidFill>
                  <a:srgbClr val="FF33CC"/>
                </a:solidFill>
              </a:rPr>
              <a:t> [∑ (x – x’)</a:t>
            </a:r>
            <a:r>
              <a:rPr lang="en-US" sz="2400" b="1" baseline="30000" dirty="0" smtClean="0">
                <a:solidFill>
                  <a:srgbClr val="FF33CC"/>
                </a:solidFill>
              </a:rPr>
              <a:t>2</a:t>
            </a:r>
            <a:r>
              <a:rPr lang="en-US" sz="2400" b="1" dirty="0" smtClean="0">
                <a:solidFill>
                  <a:srgbClr val="FF33CC"/>
                </a:solidFill>
              </a:rPr>
              <a:t> / (N – 1)]</a:t>
            </a:r>
          </a:p>
          <a:p>
            <a:pPr marL="533400" indent="-533400" eaLnBrk="1" hangingPunct="1"/>
            <a:r>
              <a:rPr lang="en-US" sz="2800" b="1" dirty="0" smtClean="0">
                <a:solidFill>
                  <a:srgbClr val="0070C0"/>
                </a:solidFill>
              </a:rPr>
              <a:t>SD for grouped data = </a:t>
            </a:r>
            <a:r>
              <a:rPr lang="en-US" sz="2800" b="1" i="1" dirty="0" smtClean="0">
                <a:solidFill>
                  <a:srgbClr val="FF33CC"/>
                </a:solidFill>
              </a:rPr>
              <a:t>sq </a:t>
            </a:r>
            <a:r>
              <a:rPr lang="en-US" sz="2800" b="1" i="1" dirty="0" err="1" smtClean="0">
                <a:solidFill>
                  <a:srgbClr val="FF33CC"/>
                </a:solidFill>
              </a:rPr>
              <a:t>rt</a:t>
            </a:r>
            <a:r>
              <a:rPr lang="en-US" sz="2800" b="1" dirty="0" smtClean="0">
                <a:solidFill>
                  <a:srgbClr val="FF33CC"/>
                </a:solidFill>
              </a:rPr>
              <a:t> ∑ f(x – x’)</a:t>
            </a:r>
            <a:r>
              <a:rPr lang="en-US" sz="2800" b="1" baseline="30000" dirty="0" smtClean="0">
                <a:solidFill>
                  <a:srgbClr val="FF33CC"/>
                </a:solidFill>
              </a:rPr>
              <a:t>2</a:t>
            </a:r>
            <a:r>
              <a:rPr lang="en-US" sz="2800" b="1" dirty="0" smtClean="0">
                <a:solidFill>
                  <a:srgbClr val="FF33CC"/>
                </a:solidFill>
              </a:rPr>
              <a:t> / (N – 1)</a:t>
            </a:r>
          </a:p>
          <a:p>
            <a:pPr marL="533400" indent="-533400" eaLnBrk="1" hangingPunct="1"/>
            <a:r>
              <a:rPr lang="en-US" sz="2800" b="1" dirty="0" smtClean="0">
                <a:solidFill>
                  <a:srgbClr val="002060"/>
                </a:solidFill>
              </a:rPr>
              <a:t>Coefficient of variation</a:t>
            </a:r>
            <a:r>
              <a:rPr lang="en-US" sz="2800" b="1" dirty="0" smtClean="0">
                <a:solidFill>
                  <a:srgbClr val="0070C0"/>
                </a:solidFill>
              </a:rPr>
              <a:t> (Standard Error) is the estimated standard deviation of all the sample means from a specific population</a:t>
            </a:r>
          </a:p>
          <a:p>
            <a:pPr marL="533400" indent="-533400" eaLnBrk="1" hangingPunct="1"/>
            <a:r>
              <a:rPr lang="en-US" sz="2800" b="1" dirty="0" smtClean="0">
                <a:solidFill>
                  <a:srgbClr val="0070C0"/>
                </a:solidFill>
              </a:rPr>
              <a:t>Standard error  (SE)= </a:t>
            </a:r>
            <a:r>
              <a:rPr lang="en-US" sz="2800" b="1" dirty="0" smtClean="0">
                <a:solidFill>
                  <a:srgbClr val="FF33CC"/>
                </a:solidFill>
              </a:rPr>
              <a:t>SD / </a:t>
            </a:r>
            <a:r>
              <a:rPr lang="en-US" sz="2800" b="1" i="1" dirty="0" smtClean="0">
                <a:solidFill>
                  <a:srgbClr val="FF33CC"/>
                </a:solidFill>
              </a:rPr>
              <a:t>sq </a:t>
            </a:r>
            <a:r>
              <a:rPr lang="en-US" sz="2800" b="1" i="1" dirty="0" err="1" smtClean="0">
                <a:solidFill>
                  <a:srgbClr val="FF33CC"/>
                </a:solidFill>
              </a:rPr>
              <a:t>rt</a:t>
            </a:r>
            <a:r>
              <a:rPr lang="en-US" sz="2800" b="1" dirty="0" smtClean="0">
                <a:solidFill>
                  <a:srgbClr val="FF33CC"/>
                </a:solidFill>
              </a:rPr>
              <a:t> N</a:t>
            </a:r>
          </a:p>
        </p:txBody>
      </p:sp>
      <p:sp>
        <p:nvSpPr>
          <p:cNvPr id="4" name="Date Placeholder 3"/>
          <p:cNvSpPr>
            <a:spLocks noGrp="1"/>
          </p:cNvSpPr>
          <p:nvPr>
            <p:ph type="dt" sz="quarter" idx="10"/>
          </p:nvPr>
        </p:nvSpPr>
        <p:spPr/>
        <p:txBody>
          <a:bodyPr/>
          <a:lstStyle/>
          <a:p>
            <a:pPr>
              <a:defRPr/>
            </a:pPr>
            <a:fld id="{2BF72E82-EE71-4FAA-B490-DC86C483F750}"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C00000"/>
                </a:solidFill>
              </a:rPr>
              <a:t>G VIII </a:t>
            </a:r>
            <a:br>
              <a:rPr lang="en-US" sz="2800" b="1" dirty="0" smtClean="0">
                <a:solidFill>
                  <a:srgbClr val="C00000"/>
                </a:solidFill>
              </a:rPr>
            </a:br>
            <a:r>
              <a:rPr lang="en-US" sz="2800" b="1" dirty="0" smtClean="0">
                <a:solidFill>
                  <a:srgbClr val="C00000"/>
                </a:solidFill>
              </a:rPr>
              <a:t>Social Work Research &amp; Statistical Applications</a:t>
            </a:r>
          </a:p>
        </p:txBody>
      </p:sp>
      <p:sp>
        <p:nvSpPr>
          <p:cNvPr id="6147" name="Rectangle 3"/>
          <p:cNvSpPr>
            <a:spLocks noChangeArrowheads="1"/>
          </p:cNvSpPr>
          <p:nvPr/>
        </p:nvSpPr>
        <p:spPr bwMode="auto">
          <a:xfrm>
            <a:off x="533400" y="1371600"/>
            <a:ext cx="7696200" cy="4648200"/>
          </a:xfrm>
          <a:prstGeom prst="rect">
            <a:avLst/>
          </a:prstGeom>
          <a:noFill/>
          <a:ln w="9525">
            <a:noFill/>
            <a:miter lim="800000"/>
            <a:headEnd/>
            <a:tailEnd/>
          </a:ln>
        </p:spPr>
        <p:txBody>
          <a:bodyPr/>
          <a:lstStyle/>
          <a:p>
            <a:pPr marL="812800" indent="-812800">
              <a:spcBef>
                <a:spcPct val="20000"/>
              </a:spcBef>
            </a:pPr>
            <a:r>
              <a:rPr lang="en-US" sz="2800" b="1" dirty="0" smtClean="0">
                <a:solidFill>
                  <a:srgbClr val="6600CC"/>
                </a:solidFill>
              </a:rPr>
              <a:t> </a:t>
            </a:r>
            <a:r>
              <a:rPr lang="en-US" sz="2800" b="1" dirty="0" smtClean="0">
                <a:solidFill>
                  <a:srgbClr val="00B0F0"/>
                </a:solidFill>
              </a:rPr>
              <a:t>UNIT – 1:  </a:t>
            </a:r>
            <a:r>
              <a:rPr lang="en-US" sz="2800" b="1" dirty="0" smtClean="0">
                <a:solidFill>
                  <a:srgbClr val="6600CC"/>
                </a:solidFill>
              </a:rPr>
              <a:t>Fundamentals of scientific methods and research</a:t>
            </a:r>
          </a:p>
          <a:p>
            <a:pPr marL="812800" indent="-812800">
              <a:spcBef>
                <a:spcPct val="20000"/>
              </a:spcBef>
            </a:pPr>
            <a:r>
              <a:rPr lang="en-US" sz="2800" b="1" dirty="0" smtClean="0">
                <a:solidFill>
                  <a:srgbClr val="00B0F0"/>
                </a:solidFill>
              </a:rPr>
              <a:t>UNIT -  2:  </a:t>
            </a:r>
            <a:r>
              <a:rPr lang="en-US" sz="2800" b="1" dirty="0" smtClean="0">
                <a:solidFill>
                  <a:srgbClr val="6600CC"/>
                </a:solidFill>
              </a:rPr>
              <a:t>Research design, Sources of data </a:t>
            </a:r>
          </a:p>
          <a:p>
            <a:pPr marL="812800" indent="-812800">
              <a:spcBef>
                <a:spcPct val="20000"/>
              </a:spcBef>
            </a:pPr>
            <a:r>
              <a:rPr lang="en-US" sz="2800" b="1" dirty="0" smtClean="0">
                <a:solidFill>
                  <a:srgbClr val="00B0F0"/>
                </a:solidFill>
              </a:rPr>
              <a:t>UNIT – 3: </a:t>
            </a:r>
            <a:r>
              <a:rPr lang="en-US" sz="2800" b="1" dirty="0" smtClean="0">
                <a:solidFill>
                  <a:srgbClr val="6600CC"/>
                </a:solidFill>
              </a:rPr>
              <a:t>Data collection and processing </a:t>
            </a:r>
          </a:p>
          <a:p>
            <a:pPr marL="812800" indent="-812800">
              <a:spcBef>
                <a:spcPct val="20000"/>
              </a:spcBef>
            </a:pPr>
            <a:r>
              <a:rPr lang="en-US" sz="2800" b="1" dirty="0" smtClean="0">
                <a:solidFill>
                  <a:srgbClr val="00B0F0"/>
                </a:solidFill>
              </a:rPr>
              <a:t>UNIT – 4: </a:t>
            </a:r>
            <a:r>
              <a:rPr lang="en-US" sz="2800" b="1" dirty="0" smtClean="0">
                <a:solidFill>
                  <a:srgbClr val="6600CC"/>
                </a:solidFill>
              </a:rPr>
              <a:t>Statistics for research, techniques and its application </a:t>
            </a:r>
          </a:p>
          <a:p>
            <a:pPr marL="812800" indent="-812800">
              <a:spcBef>
                <a:spcPct val="20000"/>
              </a:spcBef>
            </a:pPr>
            <a:r>
              <a:rPr lang="en-US" sz="2800" b="1" dirty="0" smtClean="0">
                <a:solidFill>
                  <a:srgbClr val="00B0F0"/>
                </a:solidFill>
              </a:rPr>
              <a:t>UNIT – 5: </a:t>
            </a:r>
            <a:r>
              <a:rPr lang="en-US" sz="2800" b="1" dirty="0" smtClean="0">
                <a:solidFill>
                  <a:srgbClr val="6600CC"/>
                </a:solidFill>
              </a:rPr>
              <a:t>Presentation and Dissemination of research </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10:43:30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ChangeArrowheads="1"/>
          </p:cNvSpPr>
          <p:nvPr/>
        </p:nvSpPr>
        <p:spPr bwMode="auto">
          <a:xfrm>
            <a:off x="457200" y="0"/>
            <a:ext cx="8229600" cy="1981200"/>
          </a:xfrm>
          <a:prstGeom prst="rect">
            <a:avLst/>
          </a:prstGeom>
          <a:noFill/>
          <a:ln w="9525">
            <a:noFill/>
            <a:miter lim="800000"/>
            <a:headEnd/>
            <a:tailEnd/>
          </a:ln>
        </p:spPr>
        <p:txBody>
          <a:bodyPr anchor="ctr"/>
          <a:lstStyle/>
          <a:p>
            <a:pPr algn="ctr"/>
            <a:r>
              <a:rPr lang="en-US" sz="4000" b="1" dirty="0" smtClean="0">
                <a:solidFill>
                  <a:srgbClr val="7030A0"/>
                </a:solidFill>
              </a:rPr>
              <a:t>Measures of correlation</a:t>
            </a:r>
          </a:p>
          <a:p>
            <a:pPr algn="ctr"/>
            <a:r>
              <a:rPr lang="en-US" sz="4000" b="1" dirty="0" smtClean="0">
                <a:solidFill>
                  <a:srgbClr val="993300"/>
                </a:solidFill>
              </a:rPr>
              <a:t>Coefficient </a:t>
            </a:r>
            <a:r>
              <a:rPr lang="en-US" sz="4000" b="1" dirty="0">
                <a:solidFill>
                  <a:srgbClr val="993300"/>
                </a:solidFill>
              </a:rPr>
              <a:t>of Correlation (r)</a:t>
            </a:r>
            <a:br>
              <a:rPr lang="en-US" sz="4000" b="1" dirty="0">
                <a:solidFill>
                  <a:srgbClr val="993300"/>
                </a:solidFill>
              </a:rPr>
            </a:br>
            <a:endParaRPr lang="en-US" sz="4000" b="1" dirty="0">
              <a:solidFill>
                <a:srgbClr val="993300"/>
              </a:solidFill>
            </a:endParaRPr>
          </a:p>
        </p:txBody>
      </p:sp>
      <p:sp>
        <p:nvSpPr>
          <p:cNvPr id="19865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lnSpc>
                <a:spcPct val="90000"/>
              </a:lnSpc>
              <a:spcBef>
                <a:spcPct val="20000"/>
              </a:spcBef>
            </a:pPr>
            <a:r>
              <a:rPr lang="en-US" sz="3200" b="1" dirty="0">
                <a:solidFill>
                  <a:srgbClr val="FF0000"/>
                </a:solidFill>
              </a:rPr>
              <a:t>Meaning</a:t>
            </a:r>
          </a:p>
          <a:p>
            <a:pPr marL="342900" indent="-342900">
              <a:lnSpc>
                <a:spcPct val="90000"/>
              </a:lnSpc>
              <a:spcBef>
                <a:spcPct val="20000"/>
              </a:spcBef>
              <a:buFontTx/>
              <a:buChar char="•"/>
            </a:pPr>
            <a:r>
              <a:rPr lang="en-US" sz="2800" b="1" dirty="0">
                <a:solidFill>
                  <a:srgbClr val="FF33CC"/>
                </a:solidFill>
              </a:rPr>
              <a:t>It ascertains whether a change in one variable is associated with change in another variable. </a:t>
            </a:r>
          </a:p>
          <a:p>
            <a:pPr marL="342900" indent="-342900">
              <a:lnSpc>
                <a:spcPct val="90000"/>
              </a:lnSpc>
              <a:spcBef>
                <a:spcPct val="20000"/>
              </a:spcBef>
              <a:buFontTx/>
              <a:buChar char="•"/>
            </a:pPr>
            <a:r>
              <a:rPr lang="en-US" sz="2800" b="1" dirty="0">
                <a:solidFill>
                  <a:srgbClr val="000066"/>
                </a:solidFill>
              </a:rPr>
              <a:t>Whether the higher income of parents is associated with high expectations of children in respect of salaries and the job they will subsequently take up.</a:t>
            </a:r>
          </a:p>
          <a:p>
            <a:pPr marL="342900" indent="-342900">
              <a:lnSpc>
                <a:spcPct val="90000"/>
              </a:lnSpc>
              <a:spcBef>
                <a:spcPct val="20000"/>
              </a:spcBef>
              <a:buFontTx/>
              <a:buChar char="•"/>
            </a:pPr>
            <a:r>
              <a:rPr lang="en-US" sz="2800" b="1" dirty="0">
                <a:solidFill>
                  <a:srgbClr val="993300"/>
                </a:solidFill>
              </a:rPr>
              <a:t>Or if lower income of parents is correlated with lower expectation of children in regard to salaries and job they aspire to take up.</a:t>
            </a:r>
            <a:r>
              <a:rPr lang="en-US" sz="2800" b="1" dirty="0"/>
              <a:t> </a:t>
            </a:r>
          </a:p>
        </p:txBody>
      </p:sp>
      <p:sp>
        <p:nvSpPr>
          <p:cNvPr id="4" name="Date Placeholder 3"/>
          <p:cNvSpPr>
            <a:spLocks noGrp="1"/>
          </p:cNvSpPr>
          <p:nvPr>
            <p:ph type="dt" sz="quarter" idx="10"/>
          </p:nvPr>
        </p:nvSpPr>
        <p:spPr/>
        <p:txBody>
          <a:bodyPr/>
          <a:lstStyle/>
          <a:p>
            <a:pPr>
              <a:defRPr/>
            </a:pPr>
            <a:fld id="{A39CC7CC-09F1-4A1C-AA2F-72D2D61745C5}"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D7ECC3D7-5BBD-4323-A18E-4B53F80E7C11}"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685800" y="274638"/>
            <a:ext cx="8001000" cy="1143000"/>
          </a:xfrm>
          <a:prstGeom prst="rect">
            <a:avLst/>
          </a:prstGeom>
          <a:noFill/>
          <a:ln w="9525">
            <a:noFill/>
            <a:miter lim="800000"/>
            <a:headEnd/>
            <a:tailEnd/>
          </a:ln>
        </p:spPr>
        <p:txBody>
          <a:bodyPr anchor="ctr"/>
          <a:lstStyle/>
          <a:p>
            <a:pPr algn="ctr"/>
            <a:r>
              <a:rPr lang="en-US" sz="4000">
                <a:solidFill>
                  <a:srgbClr val="993300"/>
                </a:solidFill>
              </a:rPr>
              <a:t>Coefficient of correlation (r) ……..</a:t>
            </a:r>
          </a:p>
        </p:txBody>
      </p:sp>
      <p:sp>
        <p:nvSpPr>
          <p:cNvPr id="199683" name="Rectangle 3"/>
          <p:cNvSpPr>
            <a:spLocks noChangeArrowheads="1"/>
          </p:cNvSpPr>
          <p:nvPr/>
        </p:nvSpPr>
        <p:spPr bwMode="auto">
          <a:xfrm>
            <a:off x="685800" y="1295400"/>
            <a:ext cx="8001000" cy="4525963"/>
          </a:xfrm>
          <a:prstGeom prst="rect">
            <a:avLst/>
          </a:prstGeom>
          <a:noFill/>
          <a:ln w="9525">
            <a:noFill/>
            <a:miter lim="800000"/>
            <a:headEnd/>
            <a:tailEnd/>
          </a:ln>
        </p:spPr>
        <p:txBody>
          <a:bodyPr/>
          <a:lstStyle/>
          <a:p>
            <a:pPr marL="342900" indent="-342900">
              <a:spcBef>
                <a:spcPct val="20000"/>
              </a:spcBef>
              <a:buFontTx/>
              <a:buChar char="•"/>
            </a:pPr>
            <a:r>
              <a:rPr lang="en-US" sz="2800" b="1">
                <a:solidFill>
                  <a:srgbClr val="FF0000"/>
                </a:solidFill>
              </a:rPr>
              <a:t>Magnitude/Extent / Strength</a:t>
            </a:r>
          </a:p>
          <a:p>
            <a:pPr marL="342900" indent="-342900">
              <a:spcBef>
                <a:spcPct val="20000"/>
              </a:spcBef>
              <a:buFontTx/>
              <a:buChar char="•"/>
            </a:pPr>
            <a:r>
              <a:rPr lang="en-US" sz="2800" b="1">
                <a:solidFill>
                  <a:schemeClr val="accent2"/>
                </a:solidFill>
              </a:rPr>
              <a:t>The coefficient of correlation (r) changes in value from positive one (+ 1.0) down through zero (0.0) to negative one or unity (- 1.0).</a:t>
            </a:r>
          </a:p>
          <a:p>
            <a:pPr marL="342900" indent="-342900">
              <a:spcBef>
                <a:spcPct val="20000"/>
              </a:spcBef>
              <a:buFontTx/>
              <a:buChar char="•"/>
            </a:pPr>
            <a:r>
              <a:rPr lang="en-US" sz="2800" b="1">
                <a:solidFill>
                  <a:srgbClr val="0070C0"/>
                </a:solidFill>
              </a:rPr>
              <a:t>Coefficient of Correlation ranging from :</a:t>
            </a:r>
          </a:p>
          <a:p>
            <a:pPr marL="342900" indent="-342900">
              <a:spcBef>
                <a:spcPct val="20000"/>
              </a:spcBef>
            </a:pPr>
            <a:r>
              <a:rPr lang="en-US" sz="2800" b="1"/>
              <a:t>		</a:t>
            </a:r>
            <a:r>
              <a:rPr lang="en-US" sz="2800" b="1">
                <a:solidFill>
                  <a:srgbClr val="993300"/>
                </a:solidFill>
              </a:rPr>
              <a:t>1 to 0.7    	  		‘high’ </a:t>
            </a:r>
          </a:p>
          <a:p>
            <a:pPr marL="342900" indent="-342900">
              <a:spcBef>
                <a:spcPct val="20000"/>
              </a:spcBef>
            </a:pPr>
            <a:r>
              <a:rPr lang="en-US" sz="2800" b="1"/>
              <a:t>		</a:t>
            </a:r>
            <a:r>
              <a:rPr lang="en-US" sz="2800" b="1">
                <a:solidFill>
                  <a:schemeClr val="accent2"/>
                </a:solidFill>
              </a:rPr>
              <a:t>0.7 to 0.4   	 		‘substantial”</a:t>
            </a:r>
          </a:p>
          <a:p>
            <a:pPr marL="342900" indent="-342900">
              <a:spcBef>
                <a:spcPct val="20000"/>
              </a:spcBef>
            </a:pPr>
            <a:r>
              <a:rPr lang="en-US" sz="2800" b="1"/>
              <a:t>		</a:t>
            </a:r>
            <a:r>
              <a:rPr lang="en-US" sz="2800" b="1">
                <a:solidFill>
                  <a:srgbClr val="0070C0"/>
                </a:solidFill>
              </a:rPr>
              <a:t>0.4 to 0.2  			‘low’ </a:t>
            </a:r>
          </a:p>
          <a:p>
            <a:pPr marL="342900" indent="-342900">
              <a:spcBef>
                <a:spcPct val="20000"/>
              </a:spcBef>
            </a:pPr>
            <a:r>
              <a:rPr lang="en-US" sz="2800" b="1"/>
              <a:t>		</a:t>
            </a:r>
            <a:r>
              <a:rPr lang="en-US" sz="2800" b="1">
                <a:solidFill>
                  <a:srgbClr val="993300"/>
                </a:solidFill>
              </a:rPr>
              <a:t>below 0.2		  	‘negligible’.</a:t>
            </a:r>
          </a:p>
          <a:p>
            <a:pPr marL="342900" indent="-342900">
              <a:spcBef>
                <a:spcPct val="20000"/>
              </a:spcBef>
              <a:buFontTx/>
              <a:buChar char="•"/>
            </a:pPr>
            <a:endParaRPr lang="en-US" sz="2800" b="1">
              <a:solidFill>
                <a:srgbClr val="993300"/>
              </a:solidFill>
            </a:endParaRPr>
          </a:p>
        </p:txBody>
      </p:sp>
      <p:sp>
        <p:nvSpPr>
          <p:cNvPr id="199684" name="Line 4"/>
          <p:cNvSpPr>
            <a:spLocks noChangeShapeType="1"/>
          </p:cNvSpPr>
          <p:nvPr/>
        </p:nvSpPr>
        <p:spPr bwMode="auto">
          <a:xfrm>
            <a:off x="3505200" y="4267200"/>
            <a:ext cx="762000" cy="0"/>
          </a:xfrm>
          <a:prstGeom prst="line">
            <a:avLst/>
          </a:prstGeom>
          <a:noFill/>
          <a:ln w="9525">
            <a:solidFill>
              <a:schemeClr val="tx1"/>
            </a:solidFill>
            <a:round/>
            <a:headEnd/>
            <a:tailEnd type="triangle" w="med" len="med"/>
          </a:ln>
        </p:spPr>
        <p:txBody>
          <a:bodyPr/>
          <a:lstStyle/>
          <a:p>
            <a:endParaRPr lang="en-US"/>
          </a:p>
        </p:txBody>
      </p:sp>
      <p:sp>
        <p:nvSpPr>
          <p:cNvPr id="199685" name="Line 5"/>
          <p:cNvSpPr>
            <a:spLocks noChangeShapeType="1"/>
          </p:cNvSpPr>
          <p:nvPr/>
        </p:nvSpPr>
        <p:spPr bwMode="auto">
          <a:xfrm>
            <a:off x="3581400" y="4800600"/>
            <a:ext cx="762000" cy="0"/>
          </a:xfrm>
          <a:prstGeom prst="line">
            <a:avLst/>
          </a:prstGeom>
          <a:noFill/>
          <a:ln w="9525">
            <a:solidFill>
              <a:schemeClr val="tx1"/>
            </a:solidFill>
            <a:round/>
            <a:headEnd/>
            <a:tailEnd type="triangle" w="med" len="med"/>
          </a:ln>
        </p:spPr>
        <p:txBody>
          <a:bodyPr/>
          <a:lstStyle/>
          <a:p>
            <a:endParaRPr lang="en-US"/>
          </a:p>
        </p:txBody>
      </p:sp>
      <p:sp>
        <p:nvSpPr>
          <p:cNvPr id="199686" name="Line 6"/>
          <p:cNvSpPr>
            <a:spLocks noChangeShapeType="1"/>
          </p:cNvSpPr>
          <p:nvPr/>
        </p:nvSpPr>
        <p:spPr bwMode="auto">
          <a:xfrm>
            <a:off x="3581400" y="5257800"/>
            <a:ext cx="762000" cy="0"/>
          </a:xfrm>
          <a:prstGeom prst="line">
            <a:avLst/>
          </a:prstGeom>
          <a:noFill/>
          <a:ln w="9525">
            <a:solidFill>
              <a:schemeClr val="tx1"/>
            </a:solidFill>
            <a:round/>
            <a:headEnd/>
            <a:tailEnd type="triangle" w="med" len="med"/>
          </a:ln>
        </p:spPr>
        <p:txBody>
          <a:bodyPr/>
          <a:lstStyle/>
          <a:p>
            <a:endParaRPr lang="en-US"/>
          </a:p>
        </p:txBody>
      </p:sp>
      <p:sp>
        <p:nvSpPr>
          <p:cNvPr id="199687" name="Line 7"/>
          <p:cNvSpPr>
            <a:spLocks noChangeShapeType="1"/>
          </p:cNvSpPr>
          <p:nvPr/>
        </p:nvSpPr>
        <p:spPr bwMode="auto">
          <a:xfrm>
            <a:off x="3733800" y="5943600"/>
            <a:ext cx="762000" cy="0"/>
          </a:xfrm>
          <a:prstGeom prst="line">
            <a:avLst/>
          </a:prstGeom>
          <a:noFill/>
          <a:ln w="9525">
            <a:solidFill>
              <a:schemeClr val="tx1"/>
            </a:solidFill>
            <a:round/>
            <a:headEnd/>
            <a:tailEnd type="triangle" w="med" len="med"/>
          </a:ln>
        </p:spPr>
        <p:txBody>
          <a:bodyPr/>
          <a:lstStyle/>
          <a:p>
            <a:endParaRPr lang="en-US"/>
          </a:p>
        </p:txBody>
      </p:sp>
      <p:sp>
        <p:nvSpPr>
          <p:cNvPr id="8" name="Date Placeholder 7"/>
          <p:cNvSpPr>
            <a:spLocks noGrp="1"/>
          </p:cNvSpPr>
          <p:nvPr>
            <p:ph type="dt" sz="quarter" idx="10"/>
          </p:nvPr>
        </p:nvSpPr>
        <p:spPr/>
        <p:txBody>
          <a:bodyPr/>
          <a:lstStyle/>
          <a:p>
            <a:pPr>
              <a:defRPr/>
            </a:pPr>
            <a:fld id="{23EB2003-775C-45D6-8222-5A2A421B5310}" type="datetime9">
              <a:rPr lang="en-US" smtClean="0"/>
              <a:pPr>
                <a:defRPr/>
              </a:pPr>
              <a:t>7/6/2018 10:43:33 AM</a:t>
            </a:fld>
            <a:endParaRPr lang="en-US"/>
          </a:p>
        </p:txBody>
      </p:sp>
      <p:sp>
        <p:nvSpPr>
          <p:cNvPr id="9" name="Slide Number Placeholder 8"/>
          <p:cNvSpPr>
            <a:spLocks noGrp="1"/>
          </p:cNvSpPr>
          <p:nvPr>
            <p:ph type="sldNum" sz="quarter" idx="12"/>
          </p:nvPr>
        </p:nvSpPr>
        <p:spPr/>
        <p:txBody>
          <a:bodyPr/>
          <a:lstStyle/>
          <a:p>
            <a:pPr>
              <a:defRPr/>
            </a:pPr>
            <a:fld id="{8095B047-05AF-4440-B8F4-03E0BED5B92A}" type="slidenum">
              <a:rPr lang="en-US" smtClean="0"/>
              <a:pPr>
                <a:defRPr/>
              </a:pPr>
              <a:t>21</a:t>
            </a:fld>
            <a:endParaRPr lang="en-US"/>
          </a:p>
        </p:txBody>
      </p:sp>
      <p:sp>
        <p:nvSpPr>
          <p:cNvPr id="10" name="Footer Placeholder 9"/>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Group 2"/>
          <p:cNvGraphicFramePr>
            <a:graphicFrameLocks noGrp="1"/>
          </p:cNvGraphicFramePr>
          <p:nvPr/>
        </p:nvGraphicFramePr>
        <p:xfrm>
          <a:off x="2057400" y="838198"/>
          <a:ext cx="5638800" cy="5334000"/>
        </p:xfrm>
        <a:graphic>
          <a:graphicData uri="http://schemas.openxmlformats.org/drawingml/2006/table">
            <a:tbl>
              <a:tblPr/>
              <a:tblGrid>
                <a:gridCol w="890588"/>
                <a:gridCol w="2386012"/>
                <a:gridCol w="2362200"/>
              </a:tblGrid>
              <a:tr h="7493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FF0000"/>
                          </a:solidFill>
                          <a:effectLst/>
                          <a:latin typeface="Times New Roman" charset="0"/>
                          <a:cs typeface="Times New Roman" charset="0"/>
                        </a:rPr>
                        <a:t>S.No</a:t>
                      </a:r>
                      <a:r>
                        <a:rPr kumimoji="0" lang="en-US" sz="2000" b="1" i="0" u="none" strike="noStrike" cap="none" normalizeH="0" baseline="0" dirty="0" smtClean="0">
                          <a:ln>
                            <a:noFill/>
                          </a:ln>
                          <a:solidFill>
                            <a:srgbClr val="FF0000"/>
                          </a:solidFill>
                          <a:effectLst/>
                          <a:latin typeface="Times New Roman" charset="0"/>
                          <a:cs typeface="Times New Roman" charset="0"/>
                        </a:rPr>
                        <a:t>.</a:t>
                      </a:r>
                      <a:endParaRPr kumimoji="0" lang="en-US" sz="2000" b="1" i="0" u="none" strike="noStrike" cap="none" normalizeH="0" baseline="0" dirty="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Age</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Attitude Scores</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1</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40</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42</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2</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2"/>
                          </a:solidFill>
                          <a:effectLst/>
                          <a:latin typeface="Times New Roman" charset="0"/>
                          <a:cs typeface="Times New Roman" charset="0"/>
                        </a:rPr>
                        <a:t>26</a:t>
                      </a:r>
                      <a:endParaRPr kumimoji="0" lang="en-US" sz="2000" b="1" i="0" u="none" strike="noStrike" cap="none" normalizeH="0" baseline="0" dirty="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29</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3</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70</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66</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24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4</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32</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24</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5</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52</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58</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6</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30</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28</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248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7</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48</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46</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8</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48</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50</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4309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9</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42</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70C0"/>
                          </a:solidFill>
                          <a:effectLst/>
                          <a:latin typeface="Times New Roman" charset="0"/>
                          <a:cs typeface="Times New Roman" charset="0"/>
                        </a:rPr>
                        <a:t>44</a:t>
                      </a:r>
                      <a:endParaRPr kumimoji="0" lang="en-US" sz="20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0279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charset="0"/>
                          <a:cs typeface="Times New Roman" charset="0"/>
                        </a:rPr>
                        <a:t>10</a:t>
                      </a:r>
                      <a:endParaRPr kumimoji="0" lang="en-US" sz="2000" b="1" i="0" u="none" strike="noStrike" cap="none" normalizeH="0" baseline="0" smtClean="0">
                        <a:ln>
                          <a:noFill/>
                        </a:ln>
                        <a:solidFill>
                          <a:srgbClr val="FF00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62</a:t>
                      </a:r>
                      <a:endParaRPr kumimoji="0" lang="en-US" sz="2000" b="1"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70C0"/>
                          </a:solidFill>
                          <a:effectLst/>
                          <a:latin typeface="Times New Roman" charset="0"/>
                          <a:cs typeface="Times New Roman" charset="0"/>
                        </a:rPr>
                        <a:t>66</a:t>
                      </a:r>
                      <a:endParaRPr kumimoji="0" lang="en-US" sz="2000" b="1"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0756" name="Rectangle 52"/>
          <p:cNvSpPr>
            <a:spLocks noChangeArrowheads="1"/>
          </p:cNvSpPr>
          <p:nvPr/>
        </p:nvSpPr>
        <p:spPr bwMode="auto">
          <a:xfrm>
            <a:off x="0" y="228600"/>
            <a:ext cx="8229600" cy="838200"/>
          </a:xfrm>
          <a:prstGeom prst="rect">
            <a:avLst/>
          </a:prstGeom>
          <a:noFill/>
          <a:ln w="9525">
            <a:noFill/>
            <a:miter lim="800000"/>
            <a:headEnd/>
            <a:tailEnd/>
          </a:ln>
        </p:spPr>
        <p:txBody>
          <a:bodyPr anchor="ctr"/>
          <a:lstStyle/>
          <a:p>
            <a:r>
              <a:rPr lang="en-US" sz="2800" b="1" dirty="0">
                <a:solidFill>
                  <a:schemeClr val="tx2"/>
                </a:solidFill>
              </a:rPr>
              <a:t>	</a:t>
            </a:r>
            <a:r>
              <a:rPr lang="en-US" sz="2800" b="1" dirty="0">
                <a:solidFill>
                  <a:srgbClr val="993300"/>
                </a:solidFill>
              </a:rPr>
              <a:t>AGE AND ATTITUDE TOWARDS HIV/AIDS</a:t>
            </a:r>
            <a:br>
              <a:rPr lang="en-US" sz="2800" b="1" dirty="0">
                <a:solidFill>
                  <a:srgbClr val="993300"/>
                </a:solidFill>
              </a:rPr>
            </a:br>
            <a:endParaRPr lang="en-US" sz="2800" b="1" dirty="0">
              <a:solidFill>
                <a:srgbClr val="993300"/>
              </a:solidFill>
            </a:endParaRPr>
          </a:p>
        </p:txBody>
      </p:sp>
      <p:sp>
        <p:nvSpPr>
          <p:cNvPr id="4" name="Date Placeholder 3"/>
          <p:cNvSpPr>
            <a:spLocks noGrp="1"/>
          </p:cNvSpPr>
          <p:nvPr>
            <p:ph type="dt" sz="quarter" idx="10"/>
          </p:nvPr>
        </p:nvSpPr>
        <p:spPr/>
        <p:txBody>
          <a:bodyPr/>
          <a:lstStyle/>
          <a:p>
            <a:pPr>
              <a:defRPr/>
            </a:pPr>
            <a:fld id="{2AE09E1F-1FEA-44BE-B138-8BD8881E7418}"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008C410A-806F-4F80-A756-805D76485584}"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0" y="427038"/>
            <a:ext cx="8839200" cy="1143000"/>
          </a:xfrm>
          <a:prstGeom prst="rect">
            <a:avLst/>
          </a:prstGeom>
          <a:noFill/>
          <a:ln w="9525">
            <a:noFill/>
            <a:miter lim="800000"/>
            <a:headEnd/>
            <a:tailEnd/>
          </a:ln>
        </p:spPr>
        <p:txBody>
          <a:bodyPr anchor="ctr"/>
          <a:lstStyle/>
          <a:p>
            <a:pPr algn="ctr"/>
            <a:r>
              <a:rPr lang="en-US" sz="4000" b="1" dirty="0">
                <a:solidFill>
                  <a:srgbClr val="FF0000"/>
                </a:solidFill>
              </a:rPr>
              <a:t>Coefficient of correlation (r) ……..</a:t>
            </a:r>
          </a:p>
        </p:txBody>
      </p:sp>
      <p:sp>
        <p:nvSpPr>
          <p:cNvPr id="201731" name="Rectangle 3"/>
          <p:cNvSpPr>
            <a:spLocks noChangeArrowheads="1"/>
          </p:cNvSpPr>
          <p:nvPr/>
        </p:nvSpPr>
        <p:spPr bwMode="auto">
          <a:xfrm>
            <a:off x="228600" y="1752600"/>
            <a:ext cx="8915400" cy="4525963"/>
          </a:xfrm>
          <a:prstGeom prst="rect">
            <a:avLst/>
          </a:prstGeom>
          <a:noFill/>
          <a:ln w="9525">
            <a:noFill/>
            <a:miter lim="800000"/>
            <a:headEnd/>
            <a:tailEnd/>
          </a:ln>
        </p:spPr>
        <p:txBody>
          <a:bodyPr/>
          <a:lstStyle/>
          <a:p>
            <a:pPr marL="342900" indent="-342900">
              <a:spcBef>
                <a:spcPct val="20000"/>
              </a:spcBef>
            </a:pPr>
            <a:r>
              <a:rPr lang="en-US" sz="2800" b="1" dirty="0" smtClean="0">
                <a:solidFill>
                  <a:schemeClr val="accent2"/>
                </a:solidFill>
              </a:rPr>
              <a:t>Karl Pearson’s product moment correlation coefficient (r) for normal distribution </a:t>
            </a:r>
          </a:p>
          <a:p>
            <a:pPr marL="342900" indent="-342900">
              <a:spcBef>
                <a:spcPct val="20000"/>
              </a:spcBef>
            </a:pPr>
            <a:r>
              <a:rPr lang="en-US" sz="2800" b="1" dirty="0" smtClean="0">
                <a:solidFill>
                  <a:srgbClr val="FF33CC"/>
                </a:solidFill>
              </a:rPr>
              <a:t>= ∑ [(x – x’)(y – y’)] / </a:t>
            </a:r>
            <a:r>
              <a:rPr lang="en-US" sz="2800" i="1" dirty="0" smtClean="0">
                <a:solidFill>
                  <a:srgbClr val="FF33CC"/>
                </a:solidFill>
              </a:rPr>
              <a:t>sq </a:t>
            </a:r>
            <a:r>
              <a:rPr lang="en-US" sz="2800" i="1" dirty="0" err="1" smtClean="0">
                <a:solidFill>
                  <a:srgbClr val="FF33CC"/>
                </a:solidFill>
              </a:rPr>
              <a:t>rt</a:t>
            </a:r>
            <a:r>
              <a:rPr lang="en-US" sz="2800" b="1" dirty="0" smtClean="0">
                <a:solidFill>
                  <a:srgbClr val="FF33CC"/>
                </a:solidFill>
              </a:rPr>
              <a:t> ∑(x – x’)</a:t>
            </a:r>
            <a:r>
              <a:rPr lang="en-US" sz="2800" b="1" baseline="30000" dirty="0" smtClean="0">
                <a:solidFill>
                  <a:srgbClr val="FF33CC"/>
                </a:solidFill>
              </a:rPr>
              <a:t>2</a:t>
            </a:r>
            <a:r>
              <a:rPr lang="en-US" sz="2800" b="1" dirty="0" smtClean="0">
                <a:solidFill>
                  <a:srgbClr val="FF33CC"/>
                </a:solidFill>
              </a:rPr>
              <a:t> ∑ (y – y’)</a:t>
            </a:r>
            <a:r>
              <a:rPr lang="en-US" sz="2800" b="1" baseline="30000" dirty="0" smtClean="0">
                <a:solidFill>
                  <a:srgbClr val="FF33CC"/>
                </a:solidFill>
              </a:rPr>
              <a:t> 2</a:t>
            </a:r>
            <a:endParaRPr lang="en-US" sz="2800" b="1" dirty="0">
              <a:solidFill>
                <a:srgbClr val="FF33CC"/>
              </a:solidFill>
            </a:endParaRPr>
          </a:p>
          <a:p>
            <a:pPr marL="342900" indent="-342900">
              <a:spcBef>
                <a:spcPct val="20000"/>
              </a:spcBef>
            </a:pPr>
            <a:r>
              <a:rPr lang="en-US" sz="2800" b="1" dirty="0" smtClean="0">
                <a:solidFill>
                  <a:schemeClr val="accent2"/>
                </a:solidFill>
              </a:rPr>
              <a:t>Spearman’s Rank correlation  </a:t>
            </a:r>
          </a:p>
          <a:p>
            <a:pPr marL="342900" indent="-342900">
              <a:spcBef>
                <a:spcPct val="20000"/>
              </a:spcBef>
            </a:pPr>
            <a:r>
              <a:rPr lang="en-US" sz="2800" b="1" dirty="0" smtClean="0">
                <a:solidFill>
                  <a:srgbClr val="FF33CC"/>
                </a:solidFill>
              </a:rPr>
              <a:t>= 1 </a:t>
            </a:r>
            <a:r>
              <a:rPr lang="en-US" sz="2800" b="1" smtClean="0">
                <a:solidFill>
                  <a:srgbClr val="FF33CC"/>
                </a:solidFill>
              </a:rPr>
              <a:t>– [6 </a:t>
            </a:r>
            <a:r>
              <a:rPr lang="en-US" sz="2800" b="1" dirty="0" smtClean="0">
                <a:solidFill>
                  <a:srgbClr val="FF33CC"/>
                </a:solidFill>
              </a:rPr>
              <a:t>∑d</a:t>
            </a:r>
            <a:r>
              <a:rPr lang="en-US" sz="2800" b="1" baseline="30000" dirty="0" smtClean="0">
                <a:solidFill>
                  <a:srgbClr val="FF33CC"/>
                </a:solidFill>
              </a:rPr>
              <a:t>2 </a:t>
            </a:r>
            <a:r>
              <a:rPr lang="en-US" sz="2800" b="1" dirty="0" smtClean="0">
                <a:solidFill>
                  <a:srgbClr val="FF33CC"/>
                </a:solidFill>
              </a:rPr>
              <a:t> / n(n</a:t>
            </a:r>
            <a:r>
              <a:rPr lang="en-US" sz="2800" b="1" baseline="30000" dirty="0" smtClean="0">
                <a:solidFill>
                  <a:srgbClr val="FF33CC"/>
                </a:solidFill>
              </a:rPr>
              <a:t>2</a:t>
            </a:r>
            <a:r>
              <a:rPr lang="en-US" sz="2800" b="1" dirty="0" smtClean="0">
                <a:solidFill>
                  <a:srgbClr val="FF33CC"/>
                </a:solidFill>
              </a:rPr>
              <a:t> – </a:t>
            </a:r>
            <a:r>
              <a:rPr lang="en-US" sz="2800" b="1" smtClean="0">
                <a:solidFill>
                  <a:srgbClr val="FF33CC"/>
                </a:solidFill>
              </a:rPr>
              <a:t>1)] </a:t>
            </a:r>
            <a:endParaRPr lang="en-US" sz="2800" b="1" dirty="0" smtClean="0">
              <a:solidFill>
                <a:srgbClr val="FF33CC"/>
              </a:solidFill>
            </a:endParaRPr>
          </a:p>
          <a:p>
            <a:pPr marL="342900" indent="-342900">
              <a:spcBef>
                <a:spcPct val="20000"/>
              </a:spcBef>
            </a:pPr>
            <a:r>
              <a:rPr lang="en-US" sz="2400" b="1" dirty="0" smtClean="0">
                <a:solidFill>
                  <a:srgbClr val="002060"/>
                </a:solidFill>
              </a:rPr>
              <a:t>where ‘d’ = difference between the ranks of two series</a:t>
            </a:r>
          </a:p>
          <a:p>
            <a:pPr marL="342900" indent="-342900">
              <a:spcBef>
                <a:spcPct val="20000"/>
              </a:spcBef>
            </a:pPr>
            <a:r>
              <a:rPr lang="en-US" sz="2800" b="1" dirty="0" smtClean="0">
                <a:solidFill>
                  <a:schemeClr val="accent2"/>
                </a:solidFill>
              </a:rPr>
              <a:t>Regression coefficient</a:t>
            </a:r>
          </a:p>
          <a:p>
            <a:pPr marL="342900" indent="-342900">
              <a:spcBef>
                <a:spcPct val="20000"/>
              </a:spcBef>
            </a:pPr>
            <a:r>
              <a:rPr lang="en-US" sz="2800" b="1" dirty="0" smtClean="0">
                <a:solidFill>
                  <a:srgbClr val="FF33CC"/>
                </a:solidFill>
              </a:rPr>
              <a:t>= ∑ [(x – x’)(y – y’)] / </a:t>
            </a:r>
            <a:r>
              <a:rPr lang="en-US" sz="2800" i="1" dirty="0" smtClean="0">
                <a:solidFill>
                  <a:srgbClr val="FF33CC"/>
                </a:solidFill>
              </a:rPr>
              <a:t>sq </a:t>
            </a:r>
            <a:r>
              <a:rPr lang="en-US" sz="2800" i="1" dirty="0" err="1" smtClean="0">
                <a:solidFill>
                  <a:srgbClr val="FF33CC"/>
                </a:solidFill>
              </a:rPr>
              <a:t>rt</a:t>
            </a:r>
            <a:r>
              <a:rPr lang="en-US" sz="2800" b="1" dirty="0" smtClean="0">
                <a:solidFill>
                  <a:srgbClr val="FF33CC"/>
                </a:solidFill>
              </a:rPr>
              <a:t> ∑(x – x’)</a:t>
            </a:r>
            <a:r>
              <a:rPr lang="en-US" sz="2800" b="1" baseline="30000" dirty="0" smtClean="0">
                <a:solidFill>
                  <a:srgbClr val="FF33CC"/>
                </a:solidFill>
              </a:rPr>
              <a:t>2</a:t>
            </a:r>
            <a:r>
              <a:rPr lang="en-US" sz="2800" b="1" dirty="0" smtClean="0">
                <a:solidFill>
                  <a:srgbClr val="FF33CC"/>
                </a:solidFill>
              </a:rPr>
              <a:t> ∑ (y – y’)</a:t>
            </a:r>
            <a:r>
              <a:rPr lang="en-US" sz="2800" b="1" baseline="30000" dirty="0" smtClean="0">
                <a:solidFill>
                  <a:srgbClr val="FF33CC"/>
                </a:solidFill>
              </a:rPr>
              <a:t> 2</a:t>
            </a:r>
            <a:endParaRPr lang="en-US" sz="2800" b="1" dirty="0" smtClean="0">
              <a:solidFill>
                <a:srgbClr val="FF33CC"/>
              </a:solidFill>
            </a:endParaRPr>
          </a:p>
          <a:p>
            <a:pPr marL="342900" indent="-342900">
              <a:spcBef>
                <a:spcPct val="20000"/>
              </a:spcBef>
            </a:pPr>
            <a:endParaRPr lang="en-US" sz="2800" dirty="0"/>
          </a:p>
        </p:txBody>
      </p:sp>
      <p:sp>
        <p:nvSpPr>
          <p:cNvPr id="4" name="Date Placeholder 3"/>
          <p:cNvSpPr>
            <a:spLocks noGrp="1"/>
          </p:cNvSpPr>
          <p:nvPr>
            <p:ph type="dt" sz="quarter" idx="10"/>
          </p:nvPr>
        </p:nvSpPr>
        <p:spPr/>
        <p:txBody>
          <a:bodyPr/>
          <a:lstStyle/>
          <a:p>
            <a:pPr>
              <a:defRPr/>
            </a:pPr>
            <a:fld id="{16878FD2-1954-4954-A526-46CAF1FDE9A8}"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E4951463-0FC6-4242-A206-0D8F90C504A6}"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0" y="685800"/>
            <a:ext cx="8839200" cy="1143000"/>
          </a:xfrm>
          <a:prstGeom prst="rect">
            <a:avLst/>
          </a:prstGeom>
          <a:noFill/>
          <a:ln w="9525">
            <a:noFill/>
            <a:miter lim="800000"/>
            <a:headEnd/>
            <a:tailEnd/>
          </a:ln>
        </p:spPr>
        <p:txBody>
          <a:bodyPr anchor="ctr"/>
          <a:lstStyle/>
          <a:p>
            <a:pPr algn="ctr"/>
            <a:r>
              <a:rPr lang="en-US" sz="4000" b="1" dirty="0" smtClean="0">
                <a:solidFill>
                  <a:srgbClr val="FF0000"/>
                </a:solidFill>
              </a:rPr>
              <a:t>Regression analysis</a:t>
            </a:r>
            <a:endParaRPr lang="en-US" sz="4000" b="1" dirty="0">
              <a:solidFill>
                <a:srgbClr val="FF0000"/>
              </a:solidFill>
            </a:endParaRPr>
          </a:p>
        </p:txBody>
      </p:sp>
      <p:sp>
        <p:nvSpPr>
          <p:cNvPr id="201731" name="Rectangle 3"/>
          <p:cNvSpPr>
            <a:spLocks noChangeArrowheads="1"/>
          </p:cNvSpPr>
          <p:nvPr/>
        </p:nvSpPr>
        <p:spPr bwMode="auto">
          <a:xfrm>
            <a:off x="762000" y="1905000"/>
            <a:ext cx="8077200" cy="4419600"/>
          </a:xfrm>
          <a:prstGeom prst="rect">
            <a:avLst/>
          </a:prstGeom>
          <a:noFill/>
          <a:ln w="9525">
            <a:noFill/>
            <a:miter lim="800000"/>
            <a:headEnd/>
            <a:tailEnd/>
          </a:ln>
        </p:spPr>
        <p:txBody>
          <a:bodyPr/>
          <a:lstStyle/>
          <a:p>
            <a:pPr marL="342900" indent="-342900">
              <a:spcBef>
                <a:spcPct val="20000"/>
              </a:spcBef>
            </a:pPr>
            <a:r>
              <a:rPr lang="en-US" sz="2800" b="1" dirty="0" smtClean="0">
                <a:solidFill>
                  <a:srgbClr val="0070C0"/>
                </a:solidFill>
              </a:rPr>
              <a:t>Regression analysis is used for prediction (interpolation) of one value if the other value is known for two series of data that have good correlation</a:t>
            </a:r>
          </a:p>
          <a:p>
            <a:pPr marL="342900" indent="-342900">
              <a:spcBef>
                <a:spcPct val="20000"/>
              </a:spcBef>
            </a:pPr>
            <a:r>
              <a:rPr lang="en-US" sz="3600" b="1" dirty="0" smtClean="0">
                <a:solidFill>
                  <a:schemeClr val="accent2"/>
                </a:solidFill>
              </a:rPr>
              <a:t>y = </a:t>
            </a:r>
            <a:r>
              <a:rPr lang="en-US" sz="3600" b="1" dirty="0" smtClean="0">
                <a:solidFill>
                  <a:srgbClr val="FF33CC"/>
                </a:solidFill>
              </a:rPr>
              <a:t>a + </a:t>
            </a:r>
            <a:r>
              <a:rPr lang="en-US" sz="3600" b="1" dirty="0" err="1" smtClean="0">
                <a:solidFill>
                  <a:srgbClr val="FF33CC"/>
                </a:solidFill>
              </a:rPr>
              <a:t>bx</a:t>
            </a:r>
            <a:endParaRPr lang="en-US" sz="3600" b="1" dirty="0" smtClean="0">
              <a:solidFill>
                <a:srgbClr val="FF33CC"/>
              </a:solidFill>
            </a:endParaRPr>
          </a:p>
          <a:p>
            <a:pPr marL="342900" indent="-342900">
              <a:spcBef>
                <a:spcPct val="20000"/>
              </a:spcBef>
            </a:pPr>
            <a:r>
              <a:rPr lang="en-US" sz="3600" b="1" dirty="0" smtClean="0">
                <a:solidFill>
                  <a:schemeClr val="accent2"/>
                </a:solidFill>
              </a:rPr>
              <a:t>a = </a:t>
            </a:r>
            <a:r>
              <a:rPr lang="en-US" sz="3600" b="1" dirty="0" smtClean="0">
                <a:solidFill>
                  <a:srgbClr val="FF33CC"/>
                </a:solidFill>
              </a:rPr>
              <a:t>y’ – </a:t>
            </a:r>
            <a:r>
              <a:rPr lang="en-US" sz="3600" b="1" dirty="0" err="1" smtClean="0">
                <a:solidFill>
                  <a:srgbClr val="FF33CC"/>
                </a:solidFill>
              </a:rPr>
              <a:t>bx</a:t>
            </a:r>
            <a:r>
              <a:rPr lang="en-US" sz="3600" b="1" dirty="0" smtClean="0">
                <a:solidFill>
                  <a:srgbClr val="FF33CC"/>
                </a:solidFill>
              </a:rPr>
              <a:t>’</a:t>
            </a:r>
          </a:p>
          <a:p>
            <a:pPr marL="342900" indent="-342900">
              <a:spcBef>
                <a:spcPct val="20000"/>
              </a:spcBef>
            </a:pPr>
            <a:r>
              <a:rPr lang="en-US" sz="3600" b="1" dirty="0" smtClean="0">
                <a:solidFill>
                  <a:schemeClr val="accent2"/>
                </a:solidFill>
              </a:rPr>
              <a:t>b = </a:t>
            </a:r>
            <a:r>
              <a:rPr lang="en-US" sz="3600" b="1" dirty="0" smtClean="0">
                <a:solidFill>
                  <a:srgbClr val="FF33CC"/>
                </a:solidFill>
              </a:rPr>
              <a:t>∑ [(x – x’)(y – y’)] / ∑(x – x’)</a:t>
            </a:r>
            <a:r>
              <a:rPr lang="en-US" sz="3600" b="1" baseline="30000" dirty="0" smtClean="0">
                <a:solidFill>
                  <a:srgbClr val="FF33CC"/>
                </a:solidFill>
              </a:rPr>
              <a:t>2</a:t>
            </a:r>
            <a:endParaRPr lang="en-US" sz="3600" b="1" dirty="0">
              <a:solidFill>
                <a:srgbClr val="FF33CC"/>
              </a:solidFill>
            </a:endParaRPr>
          </a:p>
        </p:txBody>
      </p:sp>
      <p:sp>
        <p:nvSpPr>
          <p:cNvPr id="4" name="Date Placeholder 3"/>
          <p:cNvSpPr>
            <a:spLocks noGrp="1"/>
          </p:cNvSpPr>
          <p:nvPr>
            <p:ph type="dt" sz="quarter" idx="10"/>
          </p:nvPr>
        </p:nvSpPr>
        <p:spPr/>
        <p:txBody>
          <a:bodyPr/>
          <a:lstStyle/>
          <a:p>
            <a:pPr>
              <a:defRPr/>
            </a:pPr>
            <a:fld id="{5B4FCB27-679D-4B12-BBB6-21D19D9D2429}"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E4951463-0FC6-4242-A206-0D8F90C504A6}"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000">
                <a:solidFill>
                  <a:srgbClr val="993300"/>
                </a:solidFill>
              </a:rPr>
              <a:t>Coefficient of correlation (r) ……..</a:t>
            </a:r>
          </a:p>
        </p:txBody>
      </p:sp>
      <p:sp>
        <p:nvSpPr>
          <p:cNvPr id="20173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pPr>
            <a:r>
              <a:rPr lang="en-US" sz="3200" b="1" dirty="0">
                <a:solidFill>
                  <a:schemeClr val="accent2"/>
                </a:solidFill>
              </a:rPr>
              <a:t>Using SPSS….</a:t>
            </a:r>
          </a:p>
          <a:p>
            <a:pPr marL="342900" indent="-342900">
              <a:spcBef>
                <a:spcPct val="20000"/>
              </a:spcBef>
            </a:pPr>
            <a:r>
              <a:rPr lang="en-US" sz="3200" b="1" dirty="0"/>
              <a:t>	</a:t>
            </a:r>
            <a:r>
              <a:rPr lang="en-US" sz="3200" b="1" dirty="0">
                <a:solidFill>
                  <a:srgbClr val="FF0000"/>
                </a:solidFill>
              </a:rPr>
              <a:t>To Obtain </a:t>
            </a:r>
            <a:r>
              <a:rPr lang="en-US" sz="3200" b="1" dirty="0" err="1">
                <a:solidFill>
                  <a:srgbClr val="FF0000"/>
                </a:solidFill>
              </a:rPr>
              <a:t>Bivariate</a:t>
            </a:r>
            <a:r>
              <a:rPr lang="en-US" sz="3200" b="1" dirty="0">
                <a:solidFill>
                  <a:srgbClr val="FF0000"/>
                </a:solidFill>
              </a:rPr>
              <a:t> Correlations</a:t>
            </a:r>
          </a:p>
          <a:p>
            <a:pPr marL="342900" indent="-342900">
              <a:spcBef>
                <a:spcPct val="20000"/>
              </a:spcBef>
            </a:pPr>
            <a:r>
              <a:rPr lang="en-US" sz="3200" b="1" dirty="0">
                <a:solidFill>
                  <a:srgbClr val="0070C0"/>
                </a:solidFill>
              </a:rPr>
              <a:t>	From the menus choose:</a:t>
            </a:r>
          </a:p>
          <a:p>
            <a:pPr marL="342900" indent="-342900">
              <a:spcBef>
                <a:spcPct val="20000"/>
              </a:spcBef>
            </a:pPr>
            <a:r>
              <a:rPr lang="en-US" sz="3200" b="1" dirty="0"/>
              <a:t>	</a:t>
            </a:r>
            <a:r>
              <a:rPr lang="en-US" sz="3200" b="1" dirty="0">
                <a:solidFill>
                  <a:srgbClr val="993300"/>
                </a:solidFill>
              </a:rPr>
              <a:t>Analyze</a:t>
            </a:r>
          </a:p>
          <a:p>
            <a:pPr marL="342900" indent="-342900">
              <a:spcBef>
                <a:spcPct val="20000"/>
              </a:spcBef>
            </a:pPr>
            <a:r>
              <a:rPr lang="en-US" sz="3200" b="1" dirty="0"/>
              <a:t>		</a:t>
            </a:r>
            <a:r>
              <a:rPr lang="en-US" sz="3200" b="1" dirty="0">
                <a:solidFill>
                  <a:srgbClr val="FF9900"/>
                </a:solidFill>
              </a:rPr>
              <a:t>Correlate</a:t>
            </a:r>
          </a:p>
          <a:p>
            <a:pPr marL="342900" indent="-342900">
              <a:spcBef>
                <a:spcPct val="20000"/>
              </a:spcBef>
            </a:pPr>
            <a:r>
              <a:rPr lang="en-US" sz="3200" b="1" dirty="0"/>
              <a:t>			</a:t>
            </a:r>
            <a:r>
              <a:rPr lang="en-US" sz="3200" b="1" dirty="0" err="1">
                <a:solidFill>
                  <a:srgbClr val="0070C0"/>
                </a:solidFill>
              </a:rPr>
              <a:t>Bivariate</a:t>
            </a:r>
            <a:r>
              <a:rPr lang="en-US" sz="3200" b="1" dirty="0">
                <a:solidFill>
                  <a:srgbClr val="0070C0"/>
                </a:solidFill>
              </a:rPr>
              <a:t>...</a:t>
            </a:r>
          </a:p>
          <a:p>
            <a:pPr marL="342900" indent="-342900">
              <a:spcBef>
                <a:spcPct val="20000"/>
              </a:spcBef>
              <a:buFontTx/>
              <a:buChar char="•"/>
            </a:pPr>
            <a:endParaRPr lang="en-US" sz="3200" dirty="0"/>
          </a:p>
        </p:txBody>
      </p:sp>
      <p:sp>
        <p:nvSpPr>
          <p:cNvPr id="4" name="Date Placeholder 3"/>
          <p:cNvSpPr>
            <a:spLocks noGrp="1"/>
          </p:cNvSpPr>
          <p:nvPr>
            <p:ph type="dt" sz="quarter" idx="10"/>
          </p:nvPr>
        </p:nvSpPr>
        <p:spPr/>
        <p:txBody>
          <a:bodyPr/>
          <a:lstStyle/>
          <a:p>
            <a:pPr>
              <a:defRPr/>
            </a:pPr>
            <a:fld id="{F4643AAB-4B34-4A58-BADE-44A617700F1E}"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E4951463-0FC6-4242-A206-0D8F90C504A6}" type="slidenum">
              <a:rPr lang="en-US" smtClean="0"/>
              <a:pPr>
                <a:defRPr/>
              </a:pPr>
              <a:t>25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ChangeArrowheads="1"/>
          </p:cNvSpPr>
          <p:nvPr/>
        </p:nvSpPr>
        <p:spPr bwMode="auto">
          <a:xfrm>
            <a:off x="457200" y="685800"/>
            <a:ext cx="8229600" cy="1143000"/>
          </a:xfrm>
          <a:prstGeom prst="rect">
            <a:avLst/>
          </a:prstGeom>
          <a:noFill/>
          <a:ln w="9525">
            <a:noFill/>
            <a:miter lim="800000"/>
            <a:headEnd/>
            <a:tailEnd/>
          </a:ln>
        </p:spPr>
        <p:txBody>
          <a:bodyPr anchor="ctr"/>
          <a:lstStyle/>
          <a:p>
            <a:pPr algn="ctr"/>
            <a:r>
              <a:rPr lang="en-US" sz="4000" b="1">
                <a:solidFill>
                  <a:srgbClr val="993300"/>
                </a:solidFill>
              </a:rPr>
              <a:t>Coefficient of correlation</a:t>
            </a:r>
            <a:r>
              <a:rPr lang="en-US" sz="4000" b="1">
                <a:solidFill>
                  <a:schemeClr val="accent2"/>
                </a:solidFill>
              </a:rPr>
              <a:t> ….</a:t>
            </a:r>
            <a:br>
              <a:rPr lang="en-US" sz="4000" b="1">
                <a:solidFill>
                  <a:schemeClr val="accent2"/>
                </a:solidFill>
              </a:rPr>
            </a:br>
            <a:endParaRPr lang="en-US" sz="4000" b="1">
              <a:solidFill>
                <a:schemeClr val="accent2"/>
              </a:solidFill>
            </a:endParaRPr>
          </a:p>
        </p:txBody>
      </p:sp>
      <p:sp>
        <p:nvSpPr>
          <p:cNvPr id="202755"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2800" b="1">
                <a:solidFill>
                  <a:srgbClr val="993300"/>
                </a:solidFill>
              </a:rPr>
              <a:t>Select two or more numeric variables.</a:t>
            </a:r>
          </a:p>
          <a:p>
            <a:pPr marL="342900" indent="-342900">
              <a:spcBef>
                <a:spcPct val="20000"/>
              </a:spcBef>
            </a:pPr>
            <a:r>
              <a:rPr lang="en-US" sz="2800" b="1">
                <a:solidFill>
                  <a:schemeClr val="accent2"/>
                </a:solidFill>
              </a:rPr>
              <a:t>The following options are also available:</a:t>
            </a:r>
          </a:p>
          <a:p>
            <a:pPr marL="342900" indent="-342900">
              <a:spcBef>
                <a:spcPct val="20000"/>
              </a:spcBef>
              <a:buFontTx/>
              <a:buChar char="•"/>
            </a:pPr>
            <a:r>
              <a:rPr lang="en-US" sz="2800" b="1">
                <a:solidFill>
                  <a:srgbClr val="0070C0"/>
                </a:solidFill>
              </a:rPr>
              <a:t>For quantitative, normally distributed variables, choose the </a:t>
            </a:r>
            <a:r>
              <a:rPr lang="en-US" sz="2800" b="1">
                <a:solidFill>
                  <a:srgbClr val="FF0000"/>
                </a:solidFill>
              </a:rPr>
              <a:t>Pearson correlation coefficient. </a:t>
            </a:r>
          </a:p>
          <a:p>
            <a:pPr marL="342900" indent="-342900">
              <a:spcBef>
                <a:spcPct val="20000"/>
              </a:spcBef>
              <a:buFontTx/>
              <a:buChar char="•"/>
            </a:pPr>
            <a:r>
              <a:rPr lang="en-US" sz="2800" b="1">
                <a:solidFill>
                  <a:srgbClr val="0070C0"/>
                </a:solidFill>
              </a:rPr>
              <a:t>If your data are not normally distributed or have ordered categories, choose </a:t>
            </a:r>
            <a:r>
              <a:rPr lang="en-US" sz="2800" b="1">
                <a:solidFill>
                  <a:srgbClr val="FF0000"/>
                </a:solidFill>
              </a:rPr>
              <a:t>Kendall’s tau-b or Spearman</a:t>
            </a:r>
            <a:r>
              <a:rPr lang="en-US" sz="2800" b="1">
                <a:solidFill>
                  <a:srgbClr val="0070C0"/>
                </a:solidFill>
              </a:rPr>
              <a:t>, which measure the association between </a:t>
            </a:r>
            <a:r>
              <a:rPr lang="en-US" sz="2800" b="1">
                <a:solidFill>
                  <a:srgbClr val="FF0000"/>
                </a:solidFill>
              </a:rPr>
              <a:t>rank orders</a:t>
            </a:r>
            <a:r>
              <a:rPr lang="en-US" sz="2800" b="1"/>
              <a:t>. </a:t>
            </a:r>
          </a:p>
          <a:p>
            <a:pPr marL="342900" indent="-342900">
              <a:spcBef>
                <a:spcPct val="20000"/>
              </a:spcBef>
              <a:buFontTx/>
              <a:buChar char="•"/>
            </a:pPr>
            <a:endParaRPr lang="en-US" sz="2800"/>
          </a:p>
        </p:txBody>
      </p:sp>
      <p:sp>
        <p:nvSpPr>
          <p:cNvPr id="4" name="Date Placeholder 3"/>
          <p:cNvSpPr>
            <a:spLocks noGrp="1"/>
          </p:cNvSpPr>
          <p:nvPr>
            <p:ph type="dt" sz="quarter" idx="10"/>
          </p:nvPr>
        </p:nvSpPr>
        <p:spPr/>
        <p:txBody>
          <a:bodyPr/>
          <a:lstStyle/>
          <a:p>
            <a:pPr>
              <a:defRPr/>
            </a:pPr>
            <a:fld id="{CEEC4A3D-95BB-4A15-9BBC-308238C56533}" type="datetime9">
              <a:rPr lang="en-US" smtClean="0"/>
              <a:pPr>
                <a:defRPr/>
              </a:pPr>
              <a:t>7/6/2018 10:43:33 AM</a:t>
            </a:fld>
            <a:endParaRPr lang="en-US"/>
          </a:p>
        </p:txBody>
      </p:sp>
      <p:sp>
        <p:nvSpPr>
          <p:cNvPr id="5" name="Slide Number Placeholder 4"/>
          <p:cNvSpPr>
            <a:spLocks noGrp="1"/>
          </p:cNvSpPr>
          <p:nvPr>
            <p:ph type="sldNum" sz="quarter" idx="12"/>
          </p:nvPr>
        </p:nvSpPr>
        <p:spPr/>
        <p:txBody>
          <a:bodyPr/>
          <a:lstStyle/>
          <a:p>
            <a:pPr>
              <a:defRPr/>
            </a:pPr>
            <a:fld id="{B9171552-9642-4C3E-9B03-8CC0A370CD59}"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ChangeArrowheads="1"/>
          </p:cNvSpPr>
          <p:nvPr/>
        </p:nvSpPr>
        <p:spPr bwMode="auto">
          <a:xfrm>
            <a:off x="533400" y="838200"/>
            <a:ext cx="8229600" cy="1143000"/>
          </a:xfrm>
          <a:prstGeom prst="rect">
            <a:avLst/>
          </a:prstGeom>
          <a:noFill/>
          <a:ln w="9525">
            <a:noFill/>
            <a:miter lim="800000"/>
            <a:headEnd/>
            <a:tailEnd/>
          </a:ln>
        </p:spPr>
        <p:txBody>
          <a:bodyPr anchor="ctr"/>
          <a:lstStyle/>
          <a:p>
            <a:pPr algn="ctr"/>
            <a:r>
              <a:rPr lang="en-US" sz="4000" b="1" dirty="0">
                <a:solidFill>
                  <a:srgbClr val="FF33CC"/>
                </a:solidFill>
              </a:rPr>
              <a:t>Coefficient of correlation ….</a:t>
            </a:r>
            <a:br>
              <a:rPr lang="en-US" sz="4000" b="1" dirty="0">
                <a:solidFill>
                  <a:srgbClr val="FF33CC"/>
                </a:solidFill>
              </a:rPr>
            </a:br>
            <a:endParaRPr lang="en-US" sz="4000" b="1" dirty="0">
              <a:solidFill>
                <a:srgbClr val="FF33CC"/>
              </a:solidFill>
            </a:endParaRPr>
          </a:p>
        </p:txBody>
      </p:sp>
      <p:sp>
        <p:nvSpPr>
          <p:cNvPr id="20480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rgbClr val="993300"/>
                </a:solidFill>
              </a:rPr>
              <a:t>Flag significant correlations.</a:t>
            </a:r>
            <a:r>
              <a:rPr lang="en-US" sz="3200" b="1" dirty="0"/>
              <a:t> </a:t>
            </a:r>
          </a:p>
          <a:p>
            <a:pPr marL="342900" indent="-342900">
              <a:spcBef>
                <a:spcPct val="20000"/>
              </a:spcBef>
              <a:buFontTx/>
              <a:buChar char="•"/>
            </a:pPr>
            <a:r>
              <a:rPr lang="en-US" sz="3200" b="1" dirty="0">
                <a:solidFill>
                  <a:schemeClr val="accent2"/>
                </a:solidFill>
              </a:rPr>
              <a:t>Correlation coefficients significant at the 0.05 level are identified with a </a:t>
            </a:r>
          </a:p>
          <a:p>
            <a:pPr marL="342900" indent="-342900">
              <a:spcBef>
                <a:spcPct val="20000"/>
              </a:spcBef>
            </a:pPr>
            <a:r>
              <a:rPr lang="en-US" sz="3200" b="1" dirty="0">
                <a:solidFill>
                  <a:schemeClr val="accent2"/>
                </a:solidFill>
              </a:rPr>
              <a:t>	single asterisk, and those significant at the 0.01 level are identified with two</a:t>
            </a:r>
            <a:r>
              <a:rPr lang="en-US" sz="3200" b="1" dirty="0"/>
              <a:t> </a:t>
            </a:r>
          </a:p>
          <a:p>
            <a:pPr marL="342900" indent="-342900">
              <a:spcBef>
                <a:spcPct val="20000"/>
              </a:spcBef>
            </a:pPr>
            <a:r>
              <a:rPr lang="en-US" sz="3200" b="1" dirty="0"/>
              <a:t>	</a:t>
            </a:r>
            <a:r>
              <a:rPr lang="en-US" sz="3200" b="1" dirty="0">
                <a:solidFill>
                  <a:schemeClr val="accent2"/>
                </a:solidFill>
              </a:rPr>
              <a:t>asterisks.</a:t>
            </a:r>
          </a:p>
          <a:p>
            <a:pPr marL="342900" indent="-342900">
              <a:spcBef>
                <a:spcPct val="20000"/>
              </a:spcBef>
              <a:buFontTx/>
              <a:buChar char="•"/>
            </a:pPr>
            <a:r>
              <a:rPr lang="en-US" sz="3600" b="1" dirty="0">
                <a:solidFill>
                  <a:srgbClr val="FF33CC"/>
                </a:solidFill>
              </a:rPr>
              <a:t>Click OK in the main dialog box to run the procedure.</a:t>
            </a:r>
          </a:p>
        </p:txBody>
      </p:sp>
      <p:sp>
        <p:nvSpPr>
          <p:cNvPr id="4" name="Date Placeholder 3"/>
          <p:cNvSpPr>
            <a:spLocks noGrp="1"/>
          </p:cNvSpPr>
          <p:nvPr>
            <p:ph type="dt" sz="quarter" idx="10"/>
          </p:nvPr>
        </p:nvSpPr>
        <p:spPr/>
        <p:txBody>
          <a:bodyPr/>
          <a:lstStyle/>
          <a:p>
            <a:pPr>
              <a:defRPr/>
            </a:pPr>
            <a:fld id="{AA93CA54-945E-411C-BD92-59C4AAF5477E}"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CAABCE81-D3DA-414E-88E4-6C63A6E00865}"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609600" y="838200"/>
            <a:ext cx="8229600" cy="1143000"/>
          </a:xfrm>
          <a:prstGeom prst="rect">
            <a:avLst/>
          </a:prstGeom>
          <a:noFill/>
          <a:ln w="9525">
            <a:noFill/>
            <a:miter lim="800000"/>
            <a:headEnd/>
            <a:tailEnd/>
          </a:ln>
        </p:spPr>
        <p:txBody>
          <a:bodyPr anchor="ctr"/>
          <a:lstStyle/>
          <a:p>
            <a:pPr algn="ctr"/>
            <a:r>
              <a:rPr lang="en-US" sz="4000" b="1" dirty="0">
                <a:solidFill>
                  <a:srgbClr val="FF33CC"/>
                </a:solidFill>
              </a:rPr>
              <a:t>Interpretation of Coefficient of Correlation (r)</a:t>
            </a:r>
          </a:p>
        </p:txBody>
      </p:sp>
      <p:sp>
        <p:nvSpPr>
          <p:cNvPr id="205827" name="Rectangle 3"/>
          <p:cNvSpPr>
            <a:spLocks noChangeArrowheads="1"/>
          </p:cNvSpPr>
          <p:nvPr/>
        </p:nvSpPr>
        <p:spPr bwMode="auto">
          <a:xfrm>
            <a:off x="609600" y="2286000"/>
            <a:ext cx="8229600" cy="3992563"/>
          </a:xfrm>
          <a:prstGeom prst="rect">
            <a:avLst/>
          </a:prstGeom>
          <a:noFill/>
          <a:ln w="9525">
            <a:noFill/>
            <a:miter lim="800000"/>
            <a:headEnd/>
            <a:tailEnd/>
          </a:ln>
        </p:spPr>
        <p:txBody>
          <a:bodyPr/>
          <a:lstStyle/>
          <a:p>
            <a:pPr marL="342900" indent="-342900">
              <a:spcBef>
                <a:spcPct val="20000"/>
              </a:spcBef>
              <a:buFontTx/>
              <a:buChar char="•"/>
            </a:pPr>
            <a:r>
              <a:rPr lang="en-US" sz="3200" b="1" dirty="0">
                <a:solidFill>
                  <a:schemeClr val="accent2"/>
                </a:solidFill>
              </a:rPr>
              <a:t>First of all see if Coefficient of Correlation is statistically significant.</a:t>
            </a:r>
          </a:p>
          <a:p>
            <a:pPr marL="342900" indent="-342900">
              <a:spcBef>
                <a:spcPct val="20000"/>
              </a:spcBef>
              <a:buFontTx/>
              <a:buChar char="•"/>
            </a:pPr>
            <a:r>
              <a:rPr lang="en-US" sz="3200" b="1" dirty="0">
                <a:solidFill>
                  <a:srgbClr val="0070C0"/>
                </a:solidFill>
              </a:rPr>
              <a:t>Explain the nature of Correlation</a:t>
            </a:r>
          </a:p>
          <a:p>
            <a:pPr marL="342900" indent="-342900">
              <a:spcBef>
                <a:spcPct val="20000"/>
              </a:spcBef>
              <a:buFontTx/>
              <a:buChar char="•"/>
            </a:pPr>
            <a:r>
              <a:rPr lang="en-US" sz="3200" b="1" dirty="0">
                <a:solidFill>
                  <a:srgbClr val="993300"/>
                </a:solidFill>
              </a:rPr>
              <a:t>Explain the strength of Correlation</a:t>
            </a:r>
          </a:p>
          <a:p>
            <a:pPr marL="342900" indent="-342900">
              <a:spcBef>
                <a:spcPct val="20000"/>
              </a:spcBef>
              <a:buFontTx/>
              <a:buChar char="•"/>
            </a:pPr>
            <a:r>
              <a:rPr lang="en-US" sz="3200" b="1" dirty="0">
                <a:solidFill>
                  <a:srgbClr val="FF33CC"/>
                </a:solidFill>
              </a:rPr>
              <a:t>When interpreting your results, be careful not to draw any cause-and-effect conclusions.</a:t>
            </a:r>
          </a:p>
          <a:p>
            <a:pPr marL="342900" indent="-342900">
              <a:spcBef>
                <a:spcPct val="20000"/>
              </a:spcBef>
              <a:buFontTx/>
              <a:buChar char="•"/>
            </a:pPr>
            <a:endParaRPr lang="en-US" sz="3200" dirty="0"/>
          </a:p>
          <a:p>
            <a:pPr marL="342900" indent="-342900">
              <a:spcBef>
                <a:spcPct val="20000"/>
              </a:spcBef>
              <a:buFontTx/>
              <a:buChar char="•"/>
            </a:pPr>
            <a:endParaRPr lang="en-US" sz="3200" dirty="0"/>
          </a:p>
        </p:txBody>
      </p:sp>
      <p:sp>
        <p:nvSpPr>
          <p:cNvPr id="4" name="Date Placeholder 3"/>
          <p:cNvSpPr>
            <a:spLocks noGrp="1"/>
          </p:cNvSpPr>
          <p:nvPr>
            <p:ph type="dt" sz="quarter" idx="10"/>
          </p:nvPr>
        </p:nvSpPr>
        <p:spPr/>
        <p:txBody>
          <a:bodyPr/>
          <a:lstStyle/>
          <a:p>
            <a:pPr>
              <a:defRPr/>
            </a:pPr>
            <a:fld id="{757FF1A8-3413-4B37-AA83-2DA959233E83}"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4DF793C-7C04-4498-9C98-ADBE4DABDB64}"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0" y="0"/>
            <a:ext cx="9144000" cy="1905000"/>
          </a:xfrm>
          <a:prstGeom prst="rect">
            <a:avLst/>
          </a:prstGeom>
          <a:noFill/>
          <a:ln w="9525">
            <a:noFill/>
            <a:miter lim="800000"/>
            <a:headEnd/>
            <a:tailEnd/>
          </a:ln>
        </p:spPr>
        <p:txBody>
          <a:bodyPr anchor="ctr"/>
          <a:lstStyle/>
          <a:p>
            <a:pPr algn="ctr"/>
            <a:r>
              <a:rPr lang="en-US" sz="2800" b="1" dirty="0" smtClean="0">
                <a:solidFill>
                  <a:srgbClr val="FF0000"/>
                </a:solidFill>
              </a:rPr>
              <a:t>Testing of hypothesis. Inferential Statistics: Parametric and Non-Parametric statistical tests.</a:t>
            </a:r>
          </a:p>
          <a:p>
            <a:pPr algn="ctr"/>
            <a:r>
              <a:rPr lang="en-US" sz="2800" b="1" dirty="0" smtClean="0">
                <a:solidFill>
                  <a:srgbClr val="993300"/>
                </a:solidFill>
              </a:rPr>
              <a:t>Test of Significance</a:t>
            </a:r>
            <a:endParaRPr lang="en-US" sz="2800" b="1" dirty="0">
              <a:solidFill>
                <a:schemeClr val="accent2"/>
              </a:solidFill>
            </a:endParaRPr>
          </a:p>
        </p:txBody>
      </p:sp>
      <p:sp>
        <p:nvSpPr>
          <p:cNvPr id="20377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2800" b="1" dirty="0" smtClean="0">
                <a:solidFill>
                  <a:srgbClr val="0070C0"/>
                </a:solidFill>
              </a:rPr>
              <a:t>Tests of significance and applied usually for normal distribution (parametric tests). Tests for skewed or non normal distributions are known as non parametric tests (sign test &amp; chi square test).</a:t>
            </a:r>
          </a:p>
          <a:p>
            <a:pPr marL="342900" indent="-342900">
              <a:spcBef>
                <a:spcPct val="20000"/>
              </a:spcBef>
              <a:buFontTx/>
              <a:buChar char="•"/>
            </a:pPr>
            <a:r>
              <a:rPr lang="en-US" sz="2800" b="1" dirty="0" smtClean="0">
                <a:solidFill>
                  <a:srgbClr val="FF33CC"/>
                </a:solidFill>
              </a:rPr>
              <a:t>You </a:t>
            </a:r>
            <a:r>
              <a:rPr lang="en-US" sz="2800" b="1" dirty="0">
                <a:solidFill>
                  <a:srgbClr val="FF33CC"/>
                </a:solidFill>
              </a:rPr>
              <a:t>can select two-tailed or one-tailed probabilities. </a:t>
            </a:r>
          </a:p>
          <a:p>
            <a:pPr marL="342900" indent="-342900">
              <a:spcBef>
                <a:spcPct val="20000"/>
              </a:spcBef>
              <a:buFontTx/>
              <a:buChar char="•"/>
            </a:pPr>
            <a:r>
              <a:rPr lang="en-US" sz="2800" b="1" dirty="0">
                <a:solidFill>
                  <a:srgbClr val="993300"/>
                </a:solidFill>
              </a:rPr>
              <a:t>If the direction of association is known in advance, select One-tailed, otherwise, select Two-tailed</a:t>
            </a:r>
            <a:r>
              <a:rPr lang="en-US" sz="2800" b="1" dirty="0"/>
              <a:t>.</a:t>
            </a:r>
          </a:p>
          <a:p>
            <a:pPr marL="342900" indent="-342900">
              <a:spcBef>
                <a:spcPct val="20000"/>
              </a:spcBef>
              <a:buFontTx/>
              <a:buChar char="•"/>
            </a:pPr>
            <a:endParaRPr lang="en-US" sz="2800" dirty="0"/>
          </a:p>
        </p:txBody>
      </p:sp>
      <p:sp>
        <p:nvSpPr>
          <p:cNvPr id="4" name="Date Placeholder 3"/>
          <p:cNvSpPr>
            <a:spLocks noGrp="1"/>
          </p:cNvSpPr>
          <p:nvPr>
            <p:ph type="dt" sz="quarter" idx="10"/>
          </p:nvPr>
        </p:nvSpPr>
        <p:spPr/>
        <p:txBody>
          <a:bodyPr/>
          <a:lstStyle/>
          <a:p>
            <a:pPr>
              <a:defRPr/>
            </a:pPr>
            <a:fld id="{71A94938-E882-4B96-B056-D6BCAFE52E03}"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BFD7AB60-F1E3-4883-AFD5-4ABEDB899A26}" type="slidenum">
              <a:rPr lang="en-US" smtClean="0"/>
              <a:pPr>
                <a:defRPr/>
              </a:pPr>
              <a:t>29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1 Statistics: </a:t>
            </a:r>
            <a:r>
              <a:rPr lang="en-US" sz="2400" b="1" dirty="0" smtClean="0">
                <a:solidFill>
                  <a:srgbClr val="002060"/>
                </a:solidFill>
              </a:rPr>
              <a:t>Definition, functions, levels of measurements, role and importance of statistics in research. </a:t>
            </a:r>
          </a:p>
          <a:p>
            <a:pPr marL="812800" indent="-812800">
              <a:spcBef>
                <a:spcPts val="1200"/>
              </a:spcBef>
            </a:pPr>
            <a:r>
              <a:rPr lang="en-US" sz="2400" b="1" dirty="0" smtClean="0">
                <a:solidFill>
                  <a:srgbClr val="7030A0"/>
                </a:solidFill>
              </a:rPr>
              <a:t>2  Descriptive statistics: </a:t>
            </a:r>
            <a:r>
              <a:rPr lang="en-US" sz="2400" b="1" dirty="0" smtClean="0">
                <a:solidFill>
                  <a:srgbClr val="002060"/>
                </a:solidFill>
              </a:rPr>
              <a:t>Measures of central tendency (mean, median, mode), </a:t>
            </a:r>
          </a:p>
          <a:p>
            <a:pPr marL="812800" indent="-812800">
              <a:spcBef>
                <a:spcPts val="1200"/>
              </a:spcBef>
            </a:pPr>
            <a:r>
              <a:rPr lang="en-US" sz="2400" b="1" dirty="0" smtClean="0">
                <a:solidFill>
                  <a:srgbClr val="7030A0"/>
                </a:solidFill>
              </a:rPr>
              <a:t>3 Measures of dispersion </a:t>
            </a:r>
            <a:r>
              <a:rPr lang="en-US" sz="2400" b="1" dirty="0" smtClean="0">
                <a:solidFill>
                  <a:srgbClr val="002060"/>
                </a:solidFill>
              </a:rPr>
              <a:t>(standard deviation, coefficient </a:t>
            </a:r>
            <a:r>
              <a:rPr lang="en-US" sz="2400" b="1" dirty="0" smtClean="0"/>
              <a:t>of variation),</a:t>
            </a:r>
          </a:p>
          <a:p>
            <a:pPr marL="812800" indent="-812800">
              <a:spcBef>
                <a:spcPts val="1200"/>
              </a:spcBef>
            </a:pPr>
            <a:r>
              <a:rPr lang="en-US" sz="2400" b="1" dirty="0" smtClean="0">
                <a:solidFill>
                  <a:srgbClr val="7030A0"/>
                </a:solidFill>
              </a:rPr>
              <a:t>4 Measures of correlation</a:t>
            </a:r>
          </a:p>
          <a:p>
            <a:pPr marL="812800" indent="-812800">
              <a:spcBef>
                <a:spcPts val="1200"/>
              </a:spcBef>
            </a:pPr>
            <a:r>
              <a:rPr lang="en-US" sz="2400" b="1" dirty="0" smtClean="0">
                <a:solidFill>
                  <a:srgbClr val="7030A0"/>
                </a:solidFill>
              </a:rPr>
              <a:t>5 Testing of hypothesis. </a:t>
            </a:r>
            <a:r>
              <a:rPr lang="en-US" sz="2400" b="1" dirty="0" smtClean="0">
                <a:solidFill>
                  <a:srgbClr val="002060"/>
                </a:solidFill>
              </a:rPr>
              <a:t>Inferential Statistics: Parametric and Non-Parametric statistical tests</a:t>
            </a:r>
            <a:r>
              <a:rPr lang="en-US" sz="2400" b="1" dirty="0" smtClean="0">
                <a:solidFill>
                  <a:srgbClr val="7030A0"/>
                </a:solidFill>
              </a:rPr>
              <a:t>.</a:t>
            </a:r>
          </a:p>
          <a:p>
            <a:pPr marL="812800" indent="-812800">
              <a:spcBef>
                <a:spcPts val="12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10:43:31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Various Tests of Significance</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457200" indent="-457200">
              <a:spcBef>
                <a:spcPct val="20000"/>
              </a:spcBef>
            </a:pPr>
            <a:r>
              <a:rPr lang="en-US" sz="2000" b="1" i="1" dirty="0" smtClean="0">
                <a:solidFill>
                  <a:srgbClr val="C00000"/>
                </a:solidFill>
              </a:rPr>
              <a:t>Parametric Tests</a:t>
            </a:r>
            <a:r>
              <a:rPr lang="en-US" sz="2000" b="1" i="1" dirty="0" smtClean="0">
                <a:solidFill>
                  <a:srgbClr val="FF33CC"/>
                </a:solidFill>
              </a:rPr>
              <a:t> (</a:t>
            </a:r>
            <a:r>
              <a:rPr lang="en-US" sz="2000" b="1" i="1" dirty="0" err="1" smtClean="0">
                <a:solidFill>
                  <a:srgbClr val="FF33CC"/>
                </a:solidFill>
              </a:rPr>
              <a:t>Lal</a:t>
            </a:r>
            <a:r>
              <a:rPr lang="en-US" sz="2000" b="1" i="1" dirty="0" smtClean="0">
                <a:solidFill>
                  <a:srgbClr val="FF33CC"/>
                </a:solidFill>
              </a:rPr>
              <a:t> Das, 2000:328-340)</a:t>
            </a:r>
            <a:endParaRPr lang="en-US" sz="2000" b="1" i="1" dirty="0" smtClean="0">
              <a:solidFill>
                <a:srgbClr val="C00000"/>
              </a:solidFill>
            </a:endParaRPr>
          </a:p>
          <a:p>
            <a:pPr marL="457200" indent="-457200">
              <a:spcBef>
                <a:spcPct val="20000"/>
              </a:spcBef>
              <a:buFont typeface="+mj-lt"/>
              <a:buAutoNum type="arabicPeriod"/>
            </a:pPr>
            <a:r>
              <a:rPr lang="en-IN" sz="2000" b="1" dirty="0" smtClean="0">
                <a:solidFill>
                  <a:srgbClr val="0070C0"/>
                </a:solidFill>
              </a:rPr>
              <a:t>Two standard deviation method </a:t>
            </a:r>
          </a:p>
          <a:p>
            <a:pPr marL="457200" indent="-457200">
              <a:spcBef>
                <a:spcPct val="20000"/>
              </a:spcBef>
              <a:buFont typeface="+mj-lt"/>
              <a:buAutoNum type="arabicPeriod"/>
            </a:pPr>
            <a:r>
              <a:rPr lang="en-IN" sz="2000" b="1" dirty="0" smtClean="0">
                <a:solidFill>
                  <a:srgbClr val="0070C0"/>
                </a:solidFill>
              </a:rPr>
              <a:t>Sign Test (proportions) </a:t>
            </a:r>
          </a:p>
          <a:p>
            <a:pPr marL="457200" indent="-457200">
              <a:spcBef>
                <a:spcPct val="20000"/>
              </a:spcBef>
              <a:buFont typeface="+mj-lt"/>
              <a:buAutoNum type="arabicPeriod"/>
            </a:pPr>
            <a:r>
              <a:rPr lang="en-IN" sz="2000" b="1" dirty="0" smtClean="0">
                <a:solidFill>
                  <a:srgbClr val="0070C0"/>
                </a:solidFill>
              </a:rPr>
              <a:t>Paired T-test </a:t>
            </a:r>
          </a:p>
          <a:p>
            <a:pPr marL="457200" indent="-457200">
              <a:spcBef>
                <a:spcPct val="20000"/>
              </a:spcBef>
              <a:buFont typeface="+mj-lt"/>
              <a:buAutoNum type="arabicPeriod"/>
            </a:pPr>
            <a:r>
              <a:rPr lang="en-IN" sz="2000" b="1" dirty="0" smtClean="0">
                <a:solidFill>
                  <a:srgbClr val="0070C0"/>
                </a:solidFill>
              </a:rPr>
              <a:t>T-test for Independent Samples </a:t>
            </a:r>
          </a:p>
          <a:p>
            <a:pPr marL="457200" indent="-457200">
              <a:spcBef>
                <a:spcPct val="20000"/>
              </a:spcBef>
              <a:buFont typeface="+mj-lt"/>
              <a:buAutoNum type="arabicPeriod"/>
            </a:pPr>
            <a:r>
              <a:rPr lang="en-IN" sz="2000" b="1" dirty="0" smtClean="0">
                <a:solidFill>
                  <a:srgbClr val="0070C0"/>
                </a:solidFill>
              </a:rPr>
              <a:t>ANOVA </a:t>
            </a:r>
          </a:p>
          <a:p>
            <a:pPr marL="457200" indent="-457200">
              <a:spcBef>
                <a:spcPct val="20000"/>
              </a:spcBef>
            </a:pPr>
            <a:r>
              <a:rPr lang="en-US" sz="2000" b="1" i="1" dirty="0" smtClean="0">
                <a:solidFill>
                  <a:srgbClr val="C00000"/>
                </a:solidFill>
              </a:rPr>
              <a:t>Non Parametric Tests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2000:314-325)</a:t>
            </a:r>
          </a:p>
          <a:p>
            <a:pPr marL="457200" indent="-457200">
              <a:spcBef>
                <a:spcPct val="20000"/>
              </a:spcBef>
              <a:buFont typeface="+mj-lt"/>
              <a:buAutoNum type="arabicPeriod"/>
            </a:pPr>
            <a:r>
              <a:rPr lang="en-IN" sz="2000" b="1" dirty="0" smtClean="0">
                <a:solidFill>
                  <a:srgbClr val="0070C0"/>
                </a:solidFill>
              </a:rPr>
              <a:t>Chi-square</a:t>
            </a:r>
            <a:r>
              <a:rPr lang="en-US" sz="2000" b="1" dirty="0" smtClean="0">
                <a:solidFill>
                  <a:srgbClr val="0070C0"/>
                </a:solidFill>
              </a:rPr>
              <a:t> </a:t>
            </a:r>
          </a:p>
          <a:p>
            <a:pPr marL="457200" indent="-457200">
              <a:spcBef>
                <a:spcPct val="20000"/>
              </a:spcBef>
              <a:buFont typeface="+mj-lt"/>
              <a:buAutoNum type="arabicPeriod"/>
            </a:pPr>
            <a:r>
              <a:rPr lang="en-US" sz="2000" b="1" dirty="0" err="1" smtClean="0">
                <a:solidFill>
                  <a:srgbClr val="0070C0"/>
                </a:solidFill>
              </a:rPr>
              <a:t>Kolmogorov</a:t>
            </a:r>
            <a:r>
              <a:rPr lang="en-US" sz="2000" b="1" dirty="0" smtClean="0">
                <a:solidFill>
                  <a:srgbClr val="0070C0"/>
                </a:solidFill>
              </a:rPr>
              <a:t> Smirnov Test </a:t>
            </a:r>
          </a:p>
          <a:p>
            <a:pPr marL="457200" indent="-457200">
              <a:spcBef>
                <a:spcPct val="20000"/>
              </a:spcBef>
              <a:buFont typeface="+mj-lt"/>
              <a:buAutoNum type="arabicPeriod"/>
            </a:pPr>
            <a:r>
              <a:rPr lang="en-US" sz="2000" b="1" dirty="0" smtClean="0">
                <a:solidFill>
                  <a:srgbClr val="0070C0"/>
                </a:solidFill>
              </a:rPr>
              <a:t>Sign Test</a:t>
            </a:r>
            <a:r>
              <a:rPr lang="en-IN" sz="2000" b="1" dirty="0" smtClean="0">
                <a:solidFill>
                  <a:srgbClr val="0070C0"/>
                </a:solidFill>
              </a:rPr>
              <a:t> </a:t>
            </a:r>
          </a:p>
          <a:p>
            <a:pPr marL="457200" indent="-457200">
              <a:spcBef>
                <a:spcPct val="20000"/>
              </a:spcBef>
              <a:buFont typeface="+mj-lt"/>
              <a:buAutoNum type="arabicPeriod"/>
            </a:pPr>
            <a:r>
              <a:rPr lang="en-IN" sz="2000" b="1" dirty="0" smtClean="0">
                <a:solidFill>
                  <a:srgbClr val="0070C0"/>
                </a:solidFill>
              </a:rPr>
              <a:t>The </a:t>
            </a:r>
            <a:r>
              <a:rPr lang="en-IN" sz="2000" b="1" dirty="0" err="1" smtClean="0">
                <a:solidFill>
                  <a:srgbClr val="0070C0"/>
                </a:solidFill>
              </a:rPr>
              <a:t>Wilcoxon</a:t>
            </a:r>
            <a:r>
              <a:rPr lang="en-IN" sz="2000" b="1" dirty="0" smtClean="0">
                <a:solidFill>
                  <a:srgbClr val="0070C0"/>
                </a:solidFill>
              </a:rPr>
              <a:t> Sign Test </a:t>
            </a:r>
          </a:p>
          <a:p>
            <a:pPr marL="457200" indent="-457200">
              <a:spcBef>
                <a:spcPct val="20000"/>
              </a:spcBef>
              <a:buFont typeface="+mj-lt"/>
              <a:buAutoNum type="arabicPeriod"/>
            </a:pPr>
            <a:r>
              <a:rPr lang="en-IN" sz="2000" b="1" dirty="0" smtClean="0">
                <a:solidFill>
                  <a:srgbClr val="0070C0"/>
                </a:solidFill>
              </a:rPr>
              <a:t>The Mann-Whitney U Test </a:t>
            </a:r>
          </a:p>
          <a:p>
            <a:pPr marL="457200" indent="-457200">
              <a:spcBef>
                <a:spcPct val="20000"/>
              </a:spcBef>
            </a:pPr>
            <a:endParaRPr lang="en-US" sz="2000" b="1" dirty="0" smtClean="0">
              <a:solidFill>
                <a:srgbClr val="0070C0"/>
              </a:solidFill>
            </a:endParaRPr>
          </a:p>
        </p:txBody>
      </p:sp>
      <p:sp>
        <p:nvSpPr>
          <p:cNvPr id="4" name="Date Placeholder 3"/>
          <p:cNvSpPr>
            <a:spLocks noGrp="1"/>
          </p:cNvSpPr>
          <p:nvPr>
            <p:ph type="dt" sz="quarter" idx="10"/>
          </p:nvPr>
        </p:nvSpPr>
        <p:spPr/>
        <p:txBody>
          <a:bodyPr/>
          <a:lstStyle/>
          <a:p>
            <a:pPr>
              <a:defRPr/>
            </a:pPr>
            <a:fld id="{37F10F1D-356D-419F-8DEC-155CCAA726E6}"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30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Tests of significance (t-test &amp; chi-square)</a:t>
            </a:r>
          </a:p>
        </p:txBody>
      </p:sp>
      <p:sp>
        <p:nvSpPr>
          <p:cNvPr id="109571" name="Rectangle 3"/>
          <p:cNvSpPr>
            <a:spLocks noGrp="1" noChangeArrowheads="1"/>
          </p:cNvSpPr>
          <p:nvPr>
            <p:ph type="body" idx="1"/>
          </p:nvPr>
        </p:nvSpPr>
        <p:spPr>
          <a:xfrm>
            <a:off x="0" y="1752600"/>
            <a:ext cx="8763000" cy="5105400"/>
          </a:xfrm>
        </p:spPr>
        <p:txBody>
          <a:bodyPr/>
          <a:lstStyle/>
          <a:p>
            <a:pPr marL="533400" indent="-533400" eaLnBrk="1" hangingPunct="1"/>
            <a:r>
              <a:rPr lang="en-US" sz="2800" b="1" dirty="0" smtClean="0">
                <a:solidFill>
                  <a:srgbClr val="0070C0"/>
                </a:solidFill>
              </a:rPr>
              <a:t>Tests of significance assumes that the distribution is </a:t>
            </a:r>
            <a:r>
              <a:rPr lang="en-US" sz="2800" b="1" dirty="0" smtClean="0">
                <a:solidFill>
                  <a:srgbClr val="FF0000"/>
                </a:solidFill>
              </a:rPr>
              <a:t>normal</a:t>
            </a:r>
          </a:p>
          <a:p>
            <a:pPr marL="533400" indent="-533400" eaLnBrk="1" hangingPunct="1"/>
            <a:r>
              <a:rPr lang="en-US" sz="2800" b="1" dirty="0" smtClean="0">
                <a:solidFill>
                  <a:srgbClr val="C00000"/>
                </a:solidFill>
              </a:rPr>
              <a:t>What is normal distribution? </a:t>
            </a:r>
          </a:p>
          <a:p>
            <a:pPr marL="533400" indent="-533400" eaLnBrk="1" hangingPunct="1"/>
            <a:r>
              <a:rPr lang="en-US" sz="2800" b="1" dirty="0" smtClean="0">
                <a:solidFill>
                  <a:srgbClr val="0070C0"/>
                </a:solidFill>
              </a:rPr>
              <a:t>Normal distribution is a frequency distribution of which 95.4 % of the observations lie within the distance of 2 standard deviations from the mean (68.2 % lies within 1 SD; 95 % lies within 1.96 SD and 99 % lies within 2.575 SD)</a:t>
            </a:r>
          </a:p>
        </p:txBody>
      </p:sp>
      <p:sp>
        <p:nvSpPr>
          <p:cNvPr id="4" name="Date Placeholder 3"/>
          <p:cNvSpPr>
            <a:spLocks noGrp="1"/>
          </p:cNvSpPr>
          <p:nvPr>
            <p:ph type="dt" sz="quarter" idx="10"/>
          </p:nvPr>
        </p:nvSpPr>
        <p:spPr/>
        <p:txBody>
          <a:bodyPr/>
          <a:lstStyle/>
          <a:p>
            <a:pPr>
              <a:defRPr/>
            </a:pPr>
            <a:fld id="{BA5CC197-3FAC-4540-8DE7-7E1058988C66}"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609600"/>
            <a:ext cx="9144000" cy="914400"/>
          </a:xfrm>
        </p:spPr>
        <p:txBody>
          <a:bodyPr/>
          <a:lstStyle/>
          <a:p>
            <a:pPr algn="ctr" eaLnBrk="1" hangingPunct="1"/>
            <a:r>
              <a:rPr lang="en-US" sz="4000" b="1" dirty="0" smtClean="0">
                <a:solidFill>
                  <a:srgbClr val="FF33CC"/>
                </a:solidFill>
              </a:rPr>
              <a:t>What is level of significance?</a:t>
            </a:r>
          </a:p>
        </p:txBody>
      </p:sp>
      <p:sp>
        <p:nvSpPr>
          <p:cNvPr id="109571" name="Rectangle 3"/>
          <p:cNvSpPr>
            <a:spLocks noGrp="1" noChangeArrowheads="1"/>
          </p:cNvSpPr>
          <p:nvPr>
            <p:ph type="body" idx="1"/>
          </p:nvPr>
        </p:nvSpPr>
        <p:spPr>
          <a:xfrm>
            <a:off x="0" y="1752600"/>
            <a:ext cx="8763000" cy="5105400"/>
          </a:xfrm>
        </p:spPr>
        <p:txBody>
          <a:bodyPr/>
          <a:lstStyle/>
          <a:p>
            <a:pPr marL="533400" indent="-533400" eaLnBrk="1" hangingPunct="1"/>
            <a:r>
              <a:rPr lang="en-US" sz="2400" b="1" dirty="0" smtClean="0">
                <a:solidFill>
                  <a:srgbClr val="0070C0"/>
                </a:solidFill>
              </a:rPr>
              <a:t>If the statistically derived value is above 1.96 (for two tailed) or 1.645 (for one tailed), but below 2.575 it is significant at 5 % level </a:t>
            </a:r>
            <a:r>
              <a:rPr lang="en-US" sz="2400" b="1" dirty="0" smtClean="0">
                <a:solidFill>
                  <a:srgbClr val="FF0000"/>
                </a:solidFill>
              </a:rPr>
              <a:t>(0.05)</a:t>
            </a:r>
            <a:r>
              <a:rPr lang="en-US" sz="2400" b="1" dirty="0" smtClean="0">
                <a:solidFill>
                  <a:srgbClr val="0070C0"/>
                </a:solidFill>
              </a:rPr>
              <a:t> (there is only 5 % chance for the occurrence of sample mean in comparison with the population mean) and the studied hypothesis is rather significant</a:t>
            </a:r>
          </a:p>
          <a:p>
            <a:pPr marL="533400" indent="-533400" eaLnBrk="1" hangingPunct="1"/>
            <a:r>
              <a:rPr lang="en-US" sz="2400" b="1" dirty="0" smtClean="0">
                <a:solidFill>
                  <a:srgbClr val="0070C0"/>
                </a:solidFill>
              </a:rPr>
              <a:t>If the statistically derived value is beyond 2.575 it is significant at 1 % level</a:t>
            </a:r>
            <a:r>
              <a:rPr lang="en-US" sz="2400" b="1" dirty="0" smtClean="0">
                <a:solidFill>
                  <a:srgbClr val="FF0000"/>
                </a:solidFill>
              </a:rPr>
              <a:t> (0.01)</a:t>
            </a:r>
            <a:r>
              <a:rPr lang="en-US" sz="2400" b="1" dirty="0" smtClean="0">
                <a:solidFill>
                  <a:srgbClr val="0070C0"/>
                </a:solidFill>
              </a:rPr>
              <a:t> (there is only 1 % chance for the occurrence of sample mean in comparison with the population mean) and </a:t>
            </a:r>
            <a:r>
              <a:rPr lang="en-US" sz="2400" b="1" dirty="0" smtClean="0">
                <a:solidFill>
                  <a:srgbClr val="FF0000"/>
                </a:solidFill>
              </a:rPr>
              <a:t>the studied hypothesis is </a:t>
            </a:r>
            <a:r>
              <a:rPr lang="en-US" sz="2400" b="1" dirty="0" smtClean="0">
                <a:solidFill>
                  <a:srgbClr val="FF0000"/>
                </a:solidFill>
              </a:rPr>
              <a:t>highly significant</a:t>
            </a:r>
          </a:p>
          <a:p>
            <a:pPr marL="533400" indent="-533400" eaLnBrk="1" hangingPunct="1"/>
            <a:r>
              <a:rPr lang="en-US" sz="2400" b="1" dirty="0" smtClean="0">
                <a:solidFill>
                  <a:srgbClr val="FF0000"/>
                </a:solidFill>
              </a:rPr>
              <a:t>0.00380</a:t>
            </a:r>
            <a:endParaRPr lang="en-US" b="1" dirty="0" smtClean="0">
              <a:solidFill>
                <a:srgbClr val="FF0000"/>
              </a:solidFill>
            </a:endParaRPr>
          </a:p>
        </p:txBody>
      </p:sp>
      <p:sp>
        <p:nvSpPr>
          <p:cNvPr id="4" name="Date Placeholder 3"/>
          <p:cNvSpPr>
            <a:spLocks noGrp="1"/>
          </p:cNvSpPr>
          <p:nvPr>
            <p:ph type="dt" sz="quarter" idx="10"/>
          </p:nvPr>
        </p:nvSpPr>
        <p:spPr/>
        <p:txBody>
          <a:bodyPr/>
          <a:lstStyle/>
          <a:p>
            <a:pPr>
              <a:defRPr/>
            </a:pPr>
            <a:fld id="{EBFF698A-FB06-479A-913C-4FD009394D50}"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762000"/>
          </a:xfrm>
        </p:spPr>
        <p:txBody>
          <a:bodyPr/>
          <a:lstStyle/>
          <a:p>
            <a:pPr algn="ctr" eaLnBrk="1" hangingPunct="1"/>
            <a:r>
              <a:rPr lang="en-US" sz="4000" b="1" dirty="0" smtClean="0">
                <a:solidFill>
                  <a:srgbClr val="FF33CC"/>
                </a:solidFill>
              </a:rPr>
              <a:t>What is level of significance?</a:t>
            </a:r>
          </a:p>
        </p:txBody>
      </p:sp>
      <p:sp>
        <p:nvSpPr>
          <p:cNvPr id="109571" name="Rectangle 3"/>
          <p:cNvSpPr>
            <a:spLocks noGrp="1" noChangeArrowheads="1"/>
          </p:cNvSpPr>
          <p:nvPr>
            <p:ph type="body" idx="1"/>
          </p:nvPr>
        </p:nvSpPr>
        <p:spPr>
          <a:xfrm>
            <a:off x="0" y="914400"/>
            <a:ext cx="8763000" cy="5943600"/>
          </a:xfrm>
        </p:spPr>
        <p:txBody>
          <a:bodyPr/>
          <a:lstStyle/>
          <a:p>
            <a:pPr marL="533400" indent="-533400" eaLnBrk="1" hangingPunct="1"/>
            <a:r>
              <a:rPr lang="en-US" sz="2400" b="1" dirty="0" smtClean="0">
                <a:solidFill>
                  <a:srgbClr val="0070C0"/>
                </a:solidFill>
              </a:rPr>
              <a:t>If the statistically derived </a:t>
            </a:r>
            <a:r>
              <a:rPr lang="en-US" sz="2400" b="1" dirty="0" smtClean="0">
                <a:solidFill>
                  <a:srgbClr val="0070C0"/>
                </a:solidFill>
              </a:rPr>
              <a:t>value (level of significance) is </a:t>
            </a:r>
            <a:r>
              <a:rPr lang="en-US" sz="2400" b="1" dirty="0" smtClean="0">
                <a:solidFill>
                  <a:srgbClr val="FF0000"/>
                </a:solidFill>
              </a:rPr>
              <a:t>greater than 0.05</a:t>
            </a:r>
            <a:r>
              <a:rPr lang="en-US" sz="2400" b="1" dirty="0" smtClean="0">
                <a:solidFill>
                  <a:srgbClr val="0070C0"/>
                </a:solidFill>
              </a:rPr>
              <a:t> and </a:t>
            </a:r>
            <a:r>
              <a:rPr lang="en-US" sz="2400" b="1" dirty="0" smtClean="0">
                <a:solidFill>
                  <a:srgbClr val="0070C0"/>
                </a:solidFill>
              </a:rPr>
              <a:t>the studied hypothesis is </a:t>
            </a:r>
            <a:r>
              <a:rPr lang="en-US" sz="2400" b="1" dirty="0" smtClean="0">
                <a:solidFill>
                  <a:srgbClr val="FF33CC"/>
                </a:solidFill>
              </a:rPr>
              <a:t>not significant</a:t>
            </a:r>
          </a:p>
          <a:p>
            <a:pPr marL="533400" indent="-533400" eaLnBrk="1" hangingPunct="1"/>
            <a:r>
              <a:rPr lang="en-US" sz="2400" b="1" dirty="0" smtClean="0">
                <a:solidFill>
                  <a:srgbClr val="0070C0"/>
                </a:solidFill>
              </a:rPr>
              <a:t>If the statistically derived value (level of significance) is </a:t>
            </a:r>
            <a:r>
              <a:rPr lang="en-US" sz="2400" b="1" dirty="0" smtClean="0">
                <a:solidFill>
                  <a:srgbClr val="FF0000"/>
                </a:solidFill>
              </a:rPr>
              <a:t>less than </a:t>
            </a:r>
            <a:r>
              <a:rPr lang="en-US" sz="2400" b="1" dirty="0" smtClean="0">
                <a:solidFill>
                  <a:srgbClr val="FF0000"/>
                </a:solidFill>
              </a:rPr>
              <a:t>0.05</a:t>
            </a:r>
            <a:r>
              <a:rPr lang="en-US" sz="2400" b="1" dirty="0" smtClean="0">
                <a:solidFill>
                  <a:srgbClr val="0070C0"/>
                </a:solidFill>
              </a:rPr>
              <a:t> </a:t>
            </a:r>
            <a:r>
              <a:rPr lang="en-US" sz="2400" b="1" dirty="0" smtClean="0">
                <a:solidFill>
                  <a:srgbClr val="0070C0"/>
                </a:solidFill>
              </a:rPr>
              <a:t>and </a:t>
            </a:r>
            <a:r>
              <a:rPr lang="en-US" sz="2400" b="1" dirty="0" smtClean="0">
                <a:solidFill>
                  <a:srgbClr val="FF0000"/>
                </a:solidFill>
              </a:rPr>
              <a:t>greater than 0.01</a:t>
            </a:r>
            <a:r>
              <a:rPr lang="en-US" sz="2400" b="1" dirty="0" smtClean="0">
                <a:solidFill>
                  <a:srgbClr val="0070C0"/>
                </a:solidFill>
              </a:rPr>
              <a:t> </a:t>
            </a:r>
            <a:r>
              <a:rPr lang="en-US" sz="2400" b="1" dirty="0" smtClean="0">
                <a:solidFill>
                  <a:srgbClr val="0070C0"/>
                </a:solidFill>
              </a:rPr>
              <a:t>(there </a:t>
            </a:r>
            <a:r>
              <a:rPr lang="en-US" sz="2400" b="1" dirty="0" smtClean="0">
                <a:solidFill>
                  <a:srgbClr val="0070C0"/>
                </a:solidFill>
              </a:rPr>
              <a:t>is only </a:t>
            </a:r>
            <a:r>
              <a:rPr lang="en-US" sz="2400" b="1" dirty="0" smtClean="0">
                <a:solidFill>
                  <a:srgbClr val="0070C0"/>
                </a:solidFill>
              </a:rPr>
              <a:t>5 </a:t>
            </a:r>
            <a:r>
              <a:rPr lang="en-US" sz="2400" b="1" dirty="0" smtClean="0">
                <a:solidFill>
                  <a:srgbClr val="0070C0"/>
                </a:solidFill>
              </a:rPr>
              <a:t>% chance for the occurrence of sample mean in comparison with the population </a:t>
            </a:r>
            <a:r>
              <a:rPr lang="en-US" sz="2400" b="1" dirty="0" smtClean="0">
                <a:solidFill>
                  <a:srgbClr val="0070C0"/>
                </a:solidFill>
              </a:rPr>
              <a:t>mean) the </a:t>
            </a:r>
            <a:r>
              <a:rPr lang="en-US" sz="2400" b="1" dirty="0" smtClean="0">
                <a:solidFill>
                  <a:srgbClr val="0070C0"/>
                </a:solidFill>
              </a:rPr>
              <a:t>studied hypothesis is </a:t>
            </a:r>
            <a:r>
              <a:rPr lang="en-US" sz="2400" b="1" dirty="0" smtClean="0">
                <a:solidFill>
                  <a:srgbClr val="FF33CC"/>
                </a:solidFill>
              </a:rPr>
              <a:t>moderately significant</a:t>
            </a:r>
            <a:endParaRPr lang="en-US" sz="2400" b="1" dirty="0" smtClean="0">
              <a:solidFill>
                <a:srgbClr val="FF33CC"/>
              </a:solidFill>
            </a:endParaRPr>
          </a:p>
          <a:p>
            <a:pPr marL="533400" indent="-533400" eaLnBrk="1" hangingPunct="1"/>
            <a:r>
              <a:rPr lang="en-US" sz="2400" b="1" dirty="0" smtClean="0">
                <a:solidFill>
                  <a:srgbClr val="0070C0"/>
                </a:solidFill>
              </a:rPr>
              <a:t>If the statistically derived value (level of significance) is </a:t>
            </a:r>
            <a:r>
              <a:rPr lang="en-US" sz="2400" b="1" dirty="0" smtClean="0">
                <a:solidFill>
                  <a:srgbClr val="FF0000"/>
                </a:solidFill>
              </a:rPr>
              <a:t>less than </a:t>
            </a:r>
            <a:r>
              <a:rPr lang="en-US" sz="2400" b="1" dirty="0" smtClean="0">
                <a:solidFill>
                  <a:srgbClr val="FF0000"/>
                </a:solidFill>
              </a:rPr>
              <a:t>0.01</a:t>
            </a:r>
            <a:r>
              <a:rPr lang="en-US" sz="2400" b="1" dirty="0" smtClean="0">
                <a:solidFill>
                  <a:srgbClr val="FF0000"/>
                </a:solidFill>
              </a:rPr>
              <a:t>,</a:t>
            </a:r>
            <a:r>
              <a:rPr lang="en-US" sz="2400" b="1" dirty="0" smtClean="0">
                <a:solidFill>
                  <a:srgbClr val="0070C0"/>
                </a:solidFill>
              </a:rPr>
              <a:t> the studied hypothesis is </a:t>
            </a:r>
            <a:r>
              <a:rPr lang="en-US" sz="2400" b="1" dirty="0" smtClean="0">
                <a:solidFill>
                  <a:srgbClr val="FF33CC"/>
                </a:solidFill>
              </a:rPr>
              <a:t>highly significant</a:t>
            </a:r>
            <a:r>
              <a:rPr lang="en-US" sz="2400" b="1" dirty="0" smtClean="0">
                <a:solidFill>
                  <a:srgbClr val="0070C0"/>
                </a:solidFill>
              </a:rPr>
              <a:t> </a:t>
            </a:r>
            <a:r>
              <a:rPr lang="en-US" sz="2400" b="1" dirty="0" smtClean="0">
                <a:solidFill>
                  <a:srgbClr val="0070C0"/>
                </a:solidFill>
              </a:rPr>
              <a:t>(</a:t>
            </a:r>
            <a:r>
              <a:rPr lang="en-US" sz="2400" b="1" dirty="0" smtClean="0">
                <a:solidFill>
                  <a:srgbClr val="0070C0"/>
                </a:solidFill>
              </a:rPr>
              <a:t>there is only 1 % chance for the occurrence of sample mean in comparison with the population mean</a:t>
            </a:r>
            <a:r>
              <a:rPr lang="en-US" sz="2400" b="1" dirty="0" smtClean="0">
                <a:solidFill>
                  <a:srgbClr val="0070C0"/>
                </a:solidFill>
              </a:rPr>
              <a:t>).</a:t>
            </a:r>
            <a:endParaRPr lang="en-US" sz="2400" b="1" dirty="0" smtClean="0">
              <a:solidFill>
                <a:srgbClr val="FF0000"/>
              </a:solidFill>
            </a:endParaRPr>
          </a:p>
          <a:p>
            <a:pPr marL="533400" indent="-533400" eaLnBrk="1" hangingPunct="1"/>
            <a:r>
              <a:rPr lang="en-US" sz="2400" b="1" dirty="0" smtClean="0">
                <a:solidFill>
                  <a:srgbClr val="FF0000"/>
                </a:solidFill>
              </a:rPr>
              <a:t>0.380</a:t>
            </a:r>
            <a:endParaRPr lang="en-US" b="1" dirty="0" smtClean="0">
              <a:solidFill>
                <a:srgbClr val="FF0000"/>
              </a:solidFill>
            </a:endParaRPr>
          </a:p>
        </p:txBody>
      </p:sp>
      <p:sp>
        <p:nvSpPr>
          <p:cNvPr id="4" name="Date Placeholder 3"/>
          <p:cNvSpPr>
            <a:spLocks noGrp="1"/>
          </p:cNvSpPr>
          <p:nvPr>
            <p:ph type="dt" sz="quarter" idx="10"/>
          </p:nvPr>
        </p:nvSpPr>
        <p:spPr/>
        <p:txBody>
          <a:bodyPr/>
          <a:lstStyle/>
          <a:p>
            <a:pPr>
              <a:defRPr/>
            </a:pPr>
            <a:fld id="{EBFF698A-FB06-479A-913C-4FD009394D50}" type="datetime9">
              <a:rPr lang="en-US" smtClean="0"/>
              <a:pPr>
                <a:defRPr/>
              </a:pPr>
              <a:t>7/6/2018 11:04:44 AM</a:t>
            </a:fld>
            <a:endParaRPr lang="en-US" dirty="0"/>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0" y="0"/>
            <a:ext cx="9144000" cy="762000"/>
          </a:xfrm>
        </p:spPr>
        <p:txBody>
          <a:bodyPr/>
          <a:lstStyle/>
          <a:p>
            <a:pPr algn="ctr" eaLnBrk="1" hangingPunct="1"/>
            <a:r>
              <a:rPr lang="en-US" sz="4000" b="1" dirty="0" smtClean="0">
                <a:solidFill>
                  <a:srgbClr val="FF33CC"/>
                </a:solidFill>
              </a:rPr>
              <a:t>What is level of significance?</a:t>
            </a:r>
          </a:p>
        </p:txBody>
      </p:sp>
      <p:sp>
        <p:nvSpPr>
          <p:cNvPr id="109571" name="Rectangle 3"/>
          <p:cNvSpPr>
            <a:spLocks noGrp="1" noChangeArrowheads="1"/>
          </p:cNvSpPr>
          <p:nvPr>
            <p:ph type="body" idx="1"/>
          </p:nvPr>
        </p:nvSpPr>
        <p:spPr>
          <a:xfrm>
            <a:off x="0" y="914400"/>
            <a:ext cx="8763000" cy="5943600"/>
          </a:xfrm>
        </p:spPr>
        <p:txBody>
          <a:bodyPr/>
          <a:lstStyle/>
          <a:p>
            <a:pPr marL="533400" indent="-533400" eaLnBrk="1" hangingPunct="1">
              <a:buNone/>
            </a:pPr>
            <a:r>
              <a:rPr lang="en-US" sz="2800" b="1" dirty="0" smtClean="0">
                <a:solidFill>
                  <a:srgbClr val="FF0000"/>
                </a:solidFill>
              </a:rPr>
              <a:t>Example:</a:t>
            </a:r>
          </a:p>
          <a:p>
            <a:pPr marL="533400" indent="-533400" eaLnBrk="1" hangingPunct="1">
              <a:buNone/>
            </a:pPr>
            <a:endParaRPr lang="en-US" sz="2800" b="1" dirty="0" smtClean="0">
              <a:solidFill>
                <a:srgbClr val="0070C0"/>
              </a:solidFill>
            </a:endParaRPr>
          </a:p>
          <a:p>
            <a:pPr marL="533400" indent="-533400" eaLnBrk="1" hangingPunct="1"/>
            <a:r>
              <a:rPr lang="en-US" sz="2800" b="1" dirty="0" smtClean="0">
                <a:solidFill>
                  <a:srgbClr val="0070C0"/>
                </a:solidFill>
              </a:rPr>
              <a:t>Hypothesis is that there is a gender difference with regard to time management skills. However, the chi-square test conducted upon Table 2.6 (Time management skills and Gender) shows that the level of significance is </a:t>
            </a:r>
            <a:r>
              <a:rPr lang="en-US" sz="2800" b="1" dirty="0" smtClean="0">
                <a:solidFill>
                  <a:srgbClr val="FF0000"/>
                </a:solidFill>
              </a:rPr>
              <a:t>0.380. </a:t>
            </a:r>
            <a:r>
              <a:rPr lang="en-US" sz="2800" b="1" i="1" dirty="0" smtClean="0">
                <a:solidFill>
                  <a:srgbClr val="0070C0"/>
                </a:solidFill>
              </a:rPr>
              <a:t> </a:t>
            </a:r>
            <a:r>
              <a:rPr lang="en-US" sz="2800" b="1" dirty="0" smtClean="0">
                <a:solidFill>
                  <a:srgbClr val="0070C0"/>
                </a:solidFill>
              </a:rPr>
              <a:t>Since the derived value is greater than 0.05 level of significance, there is no significant gender difference with regard to time management skills.</a:t>
            </a:r>
            <a:endParaRPr lang="en-US" sz="2800" b="1" dirty="0" smtClean="0">
              <a:solidFill>
                <a:srgbClr val="FF0000"/>
              </a:solidFill>
            </a:endParaRPr>
          </a:p>
        </p:txBody>
      </p:sp>
      <p:sp>
        <p:nvSpPr>
          <p:cNvPr id="4" name="Date Placeholder 3"/>
          <p:cNvSpPr>
            <a:spLocks noGrp="1"/>
          </p:cNvSpPr>
          <p:nvPr>
            <p:ph type="dt" sz="quarter" idx="10"/>
          </p:nvPr>
        </p:nvSpPr>
        <p:spPr/>
        <p:txBody>
          <a:bodyPr/>
          <a:lstStyle/>
          <a:p>
            <a:pPr>
              <a:defRPr/>
            </a:pPr>
            <a:fld id="{EBFF698A-FB06-479A-913C-4FD009394D50}" type="datetime9">
              <a:rPr lang="en-US" smtClean="0"/>
              <a:pPr>
                <a:defRPr/>
              </a:pPr>
              <a:t>7/6/2018 11:19:55 AM</a:t>
            </a:fld>
            <a:endParaRPr lang="en-US" dirty="0"/>
          </a:p>
        </p:txBody>
      </p:sp>
      <p:sp>
        <p:nvSpPr>
          <p:cNvPr id="5" name="Slide Number Placeholder 4"/>
          <p:cNvSpPr>
            <a:spLocks noGrp="1"/>
          </p:cNvSpPr>
          <p:nvPr>
            <p:ph type="sldNum" sz="quarter" idx="12"/>
          </p:nvPr>
        </p:nvSpPr>
        <p:spPr/>
        <p:txBody>
          <a:bodyPr/>
          <a:lstStyle/>
          <a:p>
            <a:pPr>
              <a:defRPr/>
            </a:pPr>
            <a:fld id="{B08912B7-69D9-4B00-8C3C-812C0AA2AB25}" type="slidenum">
              <a:rPr lang="en-US" smtClean="0"/>
              <a:pPr>
                <a:defRPr/>
              </a:pPr>
              <a:t>34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ChangeArrowheads="1"/>
          </p:cNvSpPr>
          <p:nvPr/>
        </p:nvSpPr>
        <p:spPr bwMode="auto">
          <a:xfrm>
            <a:off x="533400" y="914400"/>
            <a:ext cx="8229600" cy="1143000"/>
          </a:xfrm>
          <a:prstGeom prst="rect">
            <a:avLst/>
          </a:prstGeom>
          <a:noFill/>
          <a:ln w="9525">
            <a:noFill/>
            <a:miter lim="800000"/>
            <a:headEnd/>
            <a:tailEnd/>
          </a:ln>
        </p:spPr>
        <p:txBody>
          <a:bodyPr anchor="ctr"/>
          <a:lstStyle/>
          <a:p>
            <a:pPr algn="ctr"/>
            <a:r>
              <a:rPr lang="en-US" sz="4000" b="1" dirty="0">
                <a:solidFill>
                  <a:srgbClr val="FF0000"/>
                </a:solidFill>
              </a:rPr>
              <a:t>T- Tests</a:t>
            </a:r>
            <a:br>
              <a:rPr lang="en-US" sz="4000" b="1" dirty="0">
                <a:solidFill>
                  <a:srgbClr val="FF0000"/>
                </a:solidFill>
              </a:rPr>
            </a:br>
            <a:endParaRPr lang="en-US" sz="4000" b="1" dirty="0">
              <a:solidFill>
                <a:srgbClr val="FF0000"/>
              </a:solidFill>
            </a:endParaRPr>
          </a:p>
        </p:txBody>
      </p:sp>
      <p:sp>
        <p:nvSpPr>
          <p:cNvPr id="214019"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FF3399"/>
                </a:solidFill>
              </a:rPr>
              <a:t>It is used for examining whether two samples differ significantly.</a:t>
            </a:r>
            <a:r>
              <a:rPr lang="en-US" sz="3200"/>
              <a:t> </a:t>
            </a:r>
          </a:p>
          <a:p>
            <a:pPr marL="342900" indent="-342900">
              <a:spcBef>
                <a:spcPct val="20000"/>
              </a:spcBef>
              <a:buFontTx/>
              <a:buChar char="•"/>
            </a:pPr>
            <a:r>
              <a:rPr lang="en-US" sz="3200">
                <a:solidFill>
                  <a:schemeClr val="accent2"/>
                </a:solidFill>
              </a:rPr>
              <a:t>Types of  t –tests:</a:t>
            </a:r>
          </a:p>
          <a:p>
            <a:pPr marL="342900" indent="-342900">
              <a:spcBef>
                <a:spcPct val="20000"/>
              </a:spcBef>
            </a:pPr>
            <a:r>
              <a:rPr lang="en-US" sz="3200" b="1"/>
              <a:t>		</a:t>
            </a:r>
            <a:r>
              <a:rPr lang="en-US" sz="3200" b="1">
                <a:solidFill>
                  <a:srgbClr val="0070C0"/>
                </a:solidFill>
              </a:rPr>
              <a:t>Paired t – test</a:t>
            </a:r>
            <a:r>
              <a:rPr lang="en-US" sz="3200">
                <a:solidFill>
                  <a:srgbClr val="0070C0"/>
                </a:solidFill>
              </a:rPr>
              <a:t> </a:t>
            </a:r>
          </a:p>
          <a:p>
            <a:pPr marL="342900" indent="-342900">
              <a:spcBef>
                <a:spcPct val="20000"/>
              </a:spcBef>
            </a:pPr>
            <a:r>
              <a:rPr lang="en-US" sz="3200" b="1"/>
              <a:t>		</a:t>
            </a:r>
            <a:r>
              <a:rPr lang="en-US" sz="3200" b="1">
                <a:solidFill>
                  <a:srgbClr val="FF3399"/>
                </a:solidFill>
              </a:rPr>
              <a:t>T – test for Independent Samples</a:t>
            </a:r>
          </a:p>
          <a:p>
            <a:pPr marL="342900" indent="-342900">
              <a:spcBef>
                <a:spcPct val="20000"/>
              </a:spcBef>
              <a:buFontTx/>
              <a:buChar char="•"/>
            </a:pPr>
            <a:r>
              <a:rPr lang="en-US" sz="3200">
                <a:solidFill>
                  <a:srgbClr val="660033"/>
                </a:solidFill>
              </a:rPr>
              <a:t>Both the tests are used to assess significance of </a:t>
            </a:r>
            <a:r>
              <a:rPr lang="en-US" sz="3200" b="1">
                <a:solidFill>
                  <a:srgbClr val="660033"/>
                </a:solidFill>
              </a:rPr>
              <a:t>difference</a:t>
            </a:r>
            <a:r>
              <a:rPr lang="en-US" sz="3200">
                <a:solidFill>
                  <a:srgbClr val="660033"/>
                </a:solidFill>
              </a:rPr>
              <a:t>.</a:t>
            </a:r>
          </a:p>
        </p:txBody>
      </p:sp>
      <p:sp>
        <p:nvSpPr>
          <p:cNvPr id="4" name="Date Placeholder 3"/>
          <p:cNvSpPr>
            <a:spLocks noGrp="1"/>
          </p:cNvSpPr>
          <p:nvPr>
            <p:ph type="dt" sz="quarter" idx="10"/>
          </p:nvPr>
        </p:nvSpPr>
        <p:spPr/>
        <p:txBody>
          <a:bodyPr/>
          <a:lstStyle/>
          <a:p>
            <a:pPr>
              <a:defRPr/>
            </a:pPr>
            <a:fld id="{A8F5DA5D-E2AD-43AC-AB9F-B15466AA989F}"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A3E75E6A-0C96-4225-B6B8-2CF0FD191E56}" type="slidenum">
              <a:rPr lang="en-US" smtClean="0"/>
              <a:pPr>
                <a:defRPr/>
              </a:pPr>
              <a:t>35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ChangeArrowheads="1"/>
          </p:cNvSpPr>
          <p:nvPr/>
        </p:nvSpPr>
        <p:spPr bwMode="auto">
          <a:xfrm>
            <a:off x="533400" y="762000"/>
            <a:ext cx="8229600" cy="1143000"/>
          </a:xfrm>
          <a:prstGeom prst="rect">
            <a:avLst/>
          </a:prstGeom>
          <a:noFill/>
          <a:ln w="9525">
            <a:noFill/>
            <a:miter lim="800000"/>
            <a:headEnd/>
            <a:tailEnd/>
          </a:ln>
        </p:spPr>
        <p:txBody>
          <a:bodyPr anchor="ctr"/>
          <a:lstStyle/>
          <a:p>
            <a:pPr algn="ctr"/>
            <a:r>
              <a:rPr lang="en-US" sz="4000" b="1" dirty="0">
                <a:solidFill>
                  <a:srgbClr val="660033"/>
                </a:solidFill>
              </a:rPr>
              <a:t>T – test for Independent Samples</a:t>
            </a:r>
          </a:p>
        </p:txBody>
      </p:sp>
      <p:sp>
        <p:nvSpPr>
          <p:cNvPr id="215043"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dirty="0">
                <a:solidFill>
                  <a:srgbClr val="FF3399"/>
                </a:solidFill>
              </a:rPr>
              <a:t>T–test for independent samples is used for the scores (values) of  two  independent groups (two samples). </a:t>
            </a:r>
          </a:p>
          <a:p>
            <a:pPr marL="342900" indent="-342900">
              <a:spcBef>
                <a:spcPct val="20000"/>
              </a:spcBef>
              <a:buFontTx/>
              <a:buChar char="•"/>
            </a:pPr>
            <a:r>
              <a:rPr lang="en-US" sz="3200" dirty="0">
                <a:solidFill>
                  <a:schemeClr val="accent2"/>
                </a:solidFill>
              </a:rPr>
              <a:t>That means there is no logical relationships between the scores (values) that have been obtained for one group when compared with other group. </a:t>
            </a:r>
          </a:p>
        </p:txBody>
      </p:sp>
      <p:sp>
        <p:nvSpPr>
          <p:cNvPr id="4" name="Date Placeholder 3"/>
          <p:cNvSpPr>
            <a:spLocks noGrp="1"/>
          </p:cNvSpPr>
          <p:nvPr>
            <p:ph type="dt" sz="quarter" idx="10"/>
          </p:nvPr>
        </p:nvSpPr>
        <p:spPr/>
        <p:txBody>
          <a:bodyPr/>
          <a:lstStyle/>
          <a:p>
            <a:pPr>
              <a:defRPr/>
            </a:pPr>
            <a:fld id="{D5B73A7B-2F36-402C-984B-438D663592D2}"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E884DA6F-AC14-4370-AB6B-5F5F48178AE3}"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400" b="1" dirty="0">
                <a:solidFill>
                  <a:srgbClr val="FF0000"/>
                </a:solidFill>
              </a:rPr>
              <a:t>The Paired t – test</a:t>
            </a:r>
          </a:p>
        </p:txBody>
      </p:sp>
      <p:sp>
        <p:nvSpPr>
          <p:cNvPr id="216067"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a:solidFill>
                  <a:srgbClr val="0070C0"/>
                </a:solidFill>
              </a:rPr>
              <a:t>The test is used when the researcher draws two random samples from the same population, introduces a treatment to one group while holding the other without the treatment, and then compares the groups to see whether  there is a statistically significant difference between the groups.</a:t>
            </a:r>
          </a:p>
          <a:p>
            <a:pPr marL="342900" indent="-342900">
              <a:spcBef>
                <a:spcPct val="20000"/>
              </a:spcBef>
              <a:buFontTx/>
              <a:buChar char="•"/>
            </a:pPr>
            <a:endParaRPr lang="en-US" sz="3200"/>
          </a:p>
        </p:txBody>
      </p:sp>
      <p:sp>
        <p:nvSpPr>
          <p:cNvPr id="4" name="Date Placeholder 3"/>
          <p:cNvSpPr>
            <a:spLocks noGrp="1"/>
          </p:cNvSpPr>
          <p:nvPr>
            <p:ph type="dt" sz="quarter" idx="10"/>
          </p:nvPr>
        </p:nvSpPr>
        <p:spPr/>
        <p:txBody>
          <a:bodyPr/>
          <a:lstStyle/>
          <a:p>
            <a:pPr>
              <a:defRPr/>
            </a:pPr>
            <a:fld id="{2B326B4D-9DB3-46EC-A049-C57895E635C1}"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1C58A341-D01B-4026-B972-981CCC930791}" type="slidenum">
              <a:rPr lang="en-US" smtClean="0"/>
              <a:pPr>
                <a:defRPr/>
              </a:pPr>
              <a:t>37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Group 2"/>
          <p:cNvGraphicFramePr>
            <a:graphicFrameLocks noGrp="1"/>
          </p:cNvGraphicFramePr>
          <p:nvPr/>
        </p:nvGraphicFramePr>
        <p:xfrm>
          <a:off x="1447800" y="1219200"/>
          <a:ext cx="6553200" cy="5059680"/>
        </p:xfrm>
        <a:graphic>
          <a:graphicData uri="http://schemas.openxmlformats.org/drawingml/2006/table">
            <a:tbl>
              <a:tblPr/>
              <a:tblGrid>
                <a:gridCol w="1905000"/>
                <a:gridCol w="2505075"/>
                <a:gridCol w="2143125"/>
              </a:tblGrid>
              <a:tr h="53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3399"/>
                          </a:solidFill>
                          <a:effectLst/>
                          <a:latin typeface="Times New Roman" charset="0"/>
                          <a:cs typeface="Times New Roman" charset="0"/>
                        </a:rPr>
                        <a:t>Students</a:t>
                      </a:r>
                      <a:endParaRPr kumimoji="0" lang="en-US" sz="2400" b="0" i="0" u="none" strike="noStrike" cap="none" normalizeH="0" baseline="0" dirty="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Pre-test scores </a:t>
                      </a:r>
                      <a:endParaRPr kumimoji="0" lang="en-US" sz="2000" b="0" i="0" u="none" strike="noStrike" cap="none" normalizeH="0" baseline="0" smtClean="0">
                        <a:ln>
                          <a:noFill/>
                        </a:ln>
                        <a:solidFill>
                          <a:schemeClr val="accent2"/>
                        </a:solidFill>
                        <a:effectLst/>
                        <a:latin typeface="Times New Roman"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accent2"/>
                          </a:solidFill>
                          <a:effectLst/>
                          <a:latin typeface="Times New Roman" charset="0"/>
                          <a:cs typeface="Times New Roman" charset="0"/>
                        </a:rPr>
                        <a:t>(X)</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70C0"/>
                          </a:solidFill>
                          <a:effectLst/>
                          <a:latin typeface="Times New Roman" charset="0"/>
                          <a:cs typeface="Times New Roman" charset="0"/>
                        </a:rPr>
                        <a:t>Post-test Scores</a:t>
                      </a:r>
                      <a:endParaRPr kumimoji="0" lang="en-US" sz="2000" b="0" i="0" u="none" strike="noStrike" cap="none" normalizeH="0" baseline="0" dirty="0" smtClean="0">
                        <a:ln>
                          <a:noFill/>
                        </a:ln>
                        <a:solidFill>
                          <a:srgbClr val="0070C0"/>
                        </a:solidFill>
                        <a:effectLst/>
                        <a:latin typeface="Times New Roman" charset="0"/>
                        <a:cs typeface="Times New Roman"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70C0"/>
                          </a:solidFill>
                          <a:effectLst/>
                          <a:latin typeface="Times New Roman" charset="0"/>
                          <a:cs typeface="Times New Roman" charset="0"/>
                        </a:rPr>
                        <a:t>(Y)</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1</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9</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12</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2</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8</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10</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3</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15</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15</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4</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12</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14</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5</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8</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14</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6</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4</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11</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7</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6</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10</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8</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3</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8</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9</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3</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8</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10</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accent2"/>
                          </a:solidFill>
                          <a:effectLst/>
                          <a:latin typeface="Times New Roman" charset="0"/>
                          <a:cs typeface="Times New Roman" charset="0"/>
                        </a:rPr>
                        <a:t>2</a:t>
                      </a:r>
                      <a:endParaRPr kumimoji="0" lang="en-US" sz="2000" b="0" i="0" u="none" strike="noStrike" cap="none" normalizeH="0" baseline="0" smtClean="0">
                        <a:ln>
                          <a:noFill/>
                        </a:ln>
                        <a:solidFill>
                          <a:schemeClr val="accent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70C0"/>
                          </a:solidFill>
                          <a:effectLst/>
                          <a:latin typeface="Times New Roman" charset="0"/>
                          <a:cs typeface="Times New Roman" charset="0"/>
                        </a:rPr>
                        <a:t>8</a:t>
                      </a: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2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3399"/>
                          </a:solidFill>
                          <a:effectLst/>
                          <a:latin typeface="Times New Roman" charset="0"/>
                          <a:cs typeface="Times New Roman" charset="0"/>
                        </a:rPr>
                        <a:t>n = 10</a:t>
                      </a:r>
                      <a:endParaRPr kumimoji="0" lang="en-US" sz="2000" b="0" i="0" u="none" strike="noStrike" cap="none" normalizeH="0" baseline="0" smtClean="0">
                        <a:ln>
                          <a:noFill/>
                        </a:ln>
                        <a:solidFill>
                          <a:srgbClr val="FF3399"/>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rgbClr val="FF3399"/>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7144" name="Rectangle 56"/>
          <p:cNvSpPr>
            <a:spLocks noChangeArrowheads="1"/>
          </p:cNvSpPr>
          <p:nvPr/>
        </p:nvSpPr>
        <p:spPr bwMode="auto">
          <a:xfrm>
            <a:off x="381000" y="304800"/>
            <a:ext cx="8229600" cy="1143000"/>
          </a:xfrm>
          <a:prstGeom prst="rect">
            <a:avLst/>
          </a:prstGeom>
          <a:noFill/>
          <a:ln w="9525">
            <a:noFill/>
            <a:miter lim="800000"/>
            <a:headEnd/>
            <a:tailEnd/>
          </a:ln>
        </p:spPr>
        <p:txBody>
          <a:bodyPr anchor="ctr"/>
          <a:lstStyle/>
          <a:p>
            <a:r>
              <a:rPr lang="en-US" sz="4000" b="1" dirty="0">
                <a:solidFill>
                  <a:schemeClr val="tx2"/>
                </a:solidFill>
              </a:rPr>
              <a:t/>
            </a:r>
            <a:br>
              <a:rPr lang="en-US" sz="4000" b="1" dirty="0">
                <a:solidFill>
                  <a:schemeClr val="tx2"/>
                </a:solidFill>
              </a:rPr>
            </a:br>
            <a:r>
              <a:rPr lang="en-US" sz="4000" b="1" dirty="0">
                <a:solidFill>
                  <a:schemeClr val="tx2"/>
                </a:solidFill>
              </a:rPr>
              <a:t>	</a:t>
            </a:r>
            <a:r>
              <a:rPr lang="en-US" sz="3200" b="1" dirty="0">
                <a:solidFill>
                  <a:srgbClr val="0070C0"/>
                </a:solidFill>
              </a:rPr>
              <a:t>Self Esteem Scores of 10 Students</a:t>
            </a:r>
            <a:r>
              <a:rPr lang="en-US" sz="3200" dirty="0">
                <a:solidFill>
                  <a:srgbClr val="0070C0"/>
                </a:solidFill>
              </a:rPr>
              <a:t/>
            </a:r>
            <a:br>
              <a:rPr lang="en-US" sz="3200" dirty="0">
                <a:solidFill>
                  <a:srgbClr val="0070C0"/>
                </a:solidFill>
              </a:rPr>
            </a:br>
            <a:endParaRPr lang="en-US" sz="3200" dirty="0">
              <a:solidFill>
                <a:srgbClr val="0070C0"/>
              </a:solidFill>
            </a:endParaRPr>
          </a:p>
        </p:txBody>
      </p:sp>
      <p:sp>
        <p:nvSpPr>
          <p:cNvPr id="4" name="Date Placeholder 3"/>
          <p:cNvSpPr>
            <a:spLocks noGrp="1"/>
          </p:cNvSpPr>
          <p:nvPr>
            <p:ph type="dt" sz="quarter" idx="10"/>
          </p:nvPr>
        </p:nvSpPr>
        <p:spPr/>
        <p:txBody>
          <a:bodyPr/>
          <a:lstStyle/>
          <a:p>
            <a:pPr>
              <a:defRPr/>
            </a:pPr>
            <a:fld id="{D07DFE15-04AC-41C8-B6FB-85E4832F7E2D}"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CDBEE07E-CEA1-4C48-80DB-BE621B65C2AD}" type="slidenum">
              <a:rPr lang="en-US" smtClean="0"/>
              <a:pPr>
                <a:defRPr/>
              </a:pPr>
              <a:t>38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609600" y="427038"/>
            <a:ext cx="8229600" cy="1143000"/>
          </a:xfrm>
          <a:prstGeom prst="rect">
            <a:avLst/>
          </a:prstGeom>
          <a:noFill/>
          <a:ln w="9525">
            <a:noFill/>
            <a:miter lim="800000"/>
            <a:headEnd/>
            <a:tailEnd/>
          </a:ln>
        </p:spPr>
        <p:txBody>
          <a:bodyPr anchor="ctr"/>
          <a:lstStyle/>
          <a:p>
            <a:pPr algn="ctr"/>
            <a:r>
              <a:rPr lang="en-US" sz="4000" b="1" dirty="0">
                <a:solidFill>
                  <a:srgbClr val="FF0000"/>
                </a:solidFill>
              </a:rPr>
              <a:t>T– test for Independent Samples</a:t>
            </a:r>
            <a:r>
              <a:rPr lang="en-US" sz="4000" dirty="0">
                <a:solidFill>
                  <a:srgbClr val="FF0000"/>
                </a:solidFill>
              </a:rPr>
              <a:t> </a:t>
            </a:r>
          </a:p>
        </p:txBody>
      </p:sp>
      <p:sp>
        <p:nvSpPr>
          <p:cNvPr id="22221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dirty="0">
                <a:solidFill>
                  <a:srgbClr val="0070C0"/>
                </a:solidFill>
              </a:rPr>
              <a:t>The t – test for two independent samples examines the difference between their means to see how close or apart they are. </a:t>
            </a:r>
          </a:p>
        </p:txBody>
      </p:sp>
      <p:sp>
        <p:nvSpPr>
          <p:cNvPr id="4" name="Date Placeholder 3"/>
          <p:cNvSpPr>
            <a:spLocks noGrp="1"/>
          </p:cNvSpPr>
          <p:nvPr>
            <p:ph type="dt" sz="quarter" idx="10"/>
          </p:nvPr>
        </p:nvSpPr>
        <p:spPr/>
        <p:txBody>
          <a:bodyPr/>
          <a:lstStyle/>
          <a:p>
            <a:pPr>
              <a:defRPr/>
            </a:pPr>
            <a:fld id="{643DE748-A653-421A-AFAA-69CFD00C0E81}"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3E5D81BE-A380-4BB3-AC18-E3C2C0BF3A03}" type="slidenum">
              <a:rPr lang="en-US" smtClean="0"/>
              <a:pPr>
                <a:defRPr/>
              </a:pPr>
              <a:t>39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Definition: </a:t>
            </a:r>
          </a:p>
          <a:p>
            <a:pPr marL="812800" indent="-812800">
              <a:spcBef>
                <a:spcPts val="1200"/>
              </a:spcBef>
              <a:buFont typeface="Arial" pitchFamily="34" charset="0"/>
              <a:buChar char="•"/>
            </a:pPr>
            <a:r>
              <a:rPr lang="en-US" sz="2400" b="1" dirty="0" smtClean="0">
                <a:solidFill>
                  <a:srgbClr val="0070C0"/>
                </a:solidFill>
              </a:rPr>
              <a:t>Science of using numbers to represent facts or describe a situation</a:t>
            </a:r>
          </a:p>
          <a:p>
            <a:pPr marL="812800" indent="-812800">
              <a:spcBef>
                <a:spcPts val="1200"/>
              </a:spcBef>
              <a:buFont typeface="Arial" pitchFamily="34" charset="0"/>
              <a:buChar char="•"/>
            </a:pPr>
            <a:r>
              <a:rPr lang="en-US" sz="2400" b="1" dirty="0" err="1" smtClean="0">
                <a:solidFill>
                  <a:srgbClr val="FF0000"/>
                </a:solidFill>
              </a:rPr>
              <a:t>Croxton</a:t>
            </a:r>
            <a:r>
              <a:rPr lang="en-US" sz="2400" b="1" dirty="0" smtClean="0">
                <a:solidFill>
                  <a:srgbClr val="FF0000"/>
                </a:solidFill>
              </a:rPr>
              <a:t> &amp;Cowden</a:t>
            </a:r>
            <a:r>
              <a:rPr lang="en-US" sz="2400" b="1" dirty="0" smtClean="0">
                <a:solidFill>
                  <a:srgbClr val="0070C0"/>
                </a:solidFill>
              </a:rPr>
              <a:t>, “Statistics may be defined as the collection, presentation, analysis and interpretation of numerical data”.</a:t>
            </a:r>
          </a:p>
          <a:p>
            <a:pPr marL="812800" indent="-812800">
              <a:spcBef>
                <a:spcPts val="1200"/>
              </a:spcBef>
              <a:buFont typeface="Arial" pitchFamily="34" charset="0"/>
              <a:buChar char="•"/>
            </a:pPr>
            <a:r>
              <a:rPr lang="en-US" sz="2400" b="1" dirty="0" smtClean="0">
                <a:solidFill>
                  <a:srgbClr val="FF0000"/>
                </a:solidFill>
              </a:rPr>
              <a:t>A.L. </a:t>
            </a:r>
            <a:r>
              <a:rPr lang="en-US" sz="2400" b="1" dirty="0" err="1" smtClean="0">
                <a:solidFill>
                  <a:srgbClr val="FF0000"/>
                </a:solidFill>
              </a:rPr>
              <a:t>Bowley</a:t>
            </a:r>
            <a:r>
              <a:rPr lang="en-US" sz="2400" b="1" dirty="0" smtClean="0">
                <a:solidFill>
                  <a:srgbClr val="FF0000"/>
                </a:solidFill>
              </a:rPr>
              <a:t> </a:t>
            </a:r>
            <a:r>
              <a:rPr lang="en-US" sz="2400" b="1" dirty="0" smtClean="0">
                <a:solidFill>
                  <a:srgbClr val="0070C0"/>
                </a:solidFill>
              </a:rPr>
              <a:t>“Statistics may be called the science of counting</a:t>
            </a:r>
          </a:p>
          <a:p>
            <a:pPr marL="812800" indent="-812800">
              <a:spcBef>
                <a:spcPts val="1200"/>
              </a:spcBef>
              <a:buFont typeface="Arial" pitchFamily="34" charset="0"/>
              <a:buChar char="•"/>
            </a:pPr>
            <a:r>
              <a:rPr lang="en-US" sz="2400" b="1" dirty="0" smtClean="0">
                <a:solidFill>
                  <a:srgbClr val="0070C0"/>
                </a:solidFill>
              </a:rPr>
              <a:t>“Statistics may be called the science of averages”. </a:t>
            </a: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10:43:31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533400" y="990600"/>
            <a:ext cx="8229600" cy="1143000"/>
          </a:xfrm>
          <a:prstGeom prst="rect">
            <a:avLst/>
          </a:prstGeom>
          <a:noFill/>
          <a:ln w="9525">
            <a:noFill/>
            <a:miter lim="800000"/>
            <a:headEnd/>
            <a:tailEnd/>
          </a:ln>
        </p:spPr>
        <p:txBody>
          <a:bodyPr anchor="ctr"/>
          <a:lstStyle/>
          <a:p>
            <a:pPr algn="ctr"/>
            <a:r>
              <a:rPr lang="en-US" sz="4000" b="1" dirty="0">
                <a:solidFill>
                  <a:srgbClr val="FF33CC"/>
                </a:solidFill>
              </a:rPr>
              <a:t>T – test for Independent Samples Continues…..</a:t>
            </a:r>
          </a:p>
        </p:txBody>
      </p:sp>
      <p:sp>
        <p:nvSpPr>
          <p:cNvPr id="223235" name="Rectangle 3"/>
          <p:cNvSpPr>
            <a:spLocks noChangeArrowheads="1"/>
          </p:cNvSpPr>
          <p:nvPr/>
        </p:nvSpPr>
        <p:spPr bwMode="auto">
          <a:xfrm>
            <a:off x="609600" y="2362200"/>
            <a:ext cx="8229600" cy="3916363"/>
          </a:xfrm>
          <a:prstGeom prst="rect">
            <a:avLst/>
          </a:prstGeom>
          <a:noFill/>
          <a:ln w="9525">
            <a:noFill/>
            <a:miter lim="800000"/>
            <a:headEnd/>
            <a:tailEnd/>
          </a:ln>
        </p:spPr>
        <p:txBody>
          <a:bodyPr/>
          <a:lstStyle/>
          <a:p>
            <a:pPr marL="342900" indent="-342900">
              <a:spcBef>
                <a:spcPct val="20000"/>
              </a:spcBef>
              <a:buFontTx/>
              <a:buChar char="•"/>
            </a:pPr>
            <a:r>
              <a:rPr lang="en-US" sz="3200" dirty="0">
                <a:solidFill>
                  <a:srgbClr val="0070C0"/>
                </a:solidFill>
              </a:rPr>
              <a:t>The data compares scores obtained by two groups of students, say for example, a group of Master degree students and a group of  Bachelor’s degree students on a scale designed to measure attitude towards AIDS patients</a:t>
            </a:r>
          </a:p>
        </p:txBody>
      </p:sp>
      <p:sp>
        <p:nvSpPr>
          <p:cNvPr id="4" name="Date Placeholder 3"/>
          <p:cNvSpPr>
            <a:spLocks noGrp="1"/>
          </p:cNvSpPr>
          <p:nvPr>
            <p:ph type="dt" sz="quarter" idx="10"/>
          </p:nvPr>
        </p:nvSpPr>
        <p:spPr/>
        <p:txBody>
          <a:bodyPr/>
          <a:lstStyle/>
          <a:p>
            <a:pPr>
              <a:defRPr/>
            </a:pPr>
            <a:fld id="{6A415223-41A9-45C5-817E-2B4074249768}"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D18BD0CB-E69D-4B7D-BDA9-539BB8C47AD2}"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ChangeArrowheads="1"/>
          </p:cNvSpPr>
          <p:nvPr/>
        </p:nvSpPr>
        <p:spPr bwMode="auto">
          <a:xfrm>
            <a:off x="914400" y="762000"/>
            <a:ext cx="7772400" cy="762000"/>
          </a:xfrm>
          <a:prstGeom prst="rect">
            <a:avLst/>
          </a:prstGeom>
          <a:noFill/>
          <a:ln w="9525">
            <a:noFill/>
            <a:miter lim="800000"/>
            <a:headEnd/>
            <a:tailEnd/>
          </a:ln>
        </p:spPr>
        <p:txBody>
          <a:bodyPr anchor="ctr"/>
          <a:lstStyle/>
          <a:p>
            <a:pPr algn="ctr"/>
            <a:r>
              <a:rPr lang="en-US" sz="2000" b="1">
                <a:solidFill>
                  <a:srgbClr val="FF3399"/>
                </a:solidFill>
              </a:rPr>
              <a:t>ATTITUDE TOWARDS AIDS PATIENTS</a:t>
            </a:r>
            <a:r>
              <a:rPr lang="en-US" sz="2000">
                <a:solidFill>
                  <a:schemeClr val="tx2"/>
                </a:solidFill>
              </a:rPr>
              <a:t/>
            </a:r>
            <a:br>
              <a:rPr lang="en-US" sz="2000">
                <a:solidFill>
                  <a:schemeClr val="tx2"/>
                </a:solidFill>
              </a:rPr>
            </a:br>
            <a:endParaRPr lang="en-US" sz="2000">
              <a:solidFill>
                <a:schemeClr val="tx2"/>
              </a:solidFill>
            </a:endParaRPr>
          </a:p>
        </p:txBody>
      </p:sp>
      <p:graphicFrame>
        <p:nvGraphicFramePr>
          <p:cNvPr id="37891" name="Group 3"/>
          <p:cNvGraphicFramePr>
            <a:graphicFrameLocks noGrp="1"/>
          </p:cNvGraphicFramePr>
          <p:nvPr/>
        </p:nvGraphicFramePr>
        <p:xfrm>
          <a:off x="2819400" y="1219200"/>
          <a:ext cx="3633787" cy="4998720"/>
        </p:xfrm>
        <a:graphic>
          <a:graphicData uri="http://schemas.openxmlformats.org/drawingml/2006/table">
            <a:tbl>
              <a:tblPr/>
              <a:tblGrid>
                <a:gridCol w="614362"/>
                <a:gridCol w="1420813"/>
                <a:gridCol w="1598612"/>
              </a:tblGrid>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rgbClr val="660033"/>
                          </a:solidFill>
                          <a:effectLst/>
                          <a:latin typeface="Times New Roman" charset="0"/>
                          <a:cs typeface="Times New Roman" charset="0"/>
                        </a:rPr>
                        <a:t>S.No</a:t>
                      </a:r>
                      <a:r>
                        <a:rPr kumimoji="0" lang="en-US" sz="1600" b="1" i="0" u="none" strike="noStrike" cap="none" normalizeH="0" baseline="0" dirty="0" smtClean="0">
                          <a:ln>
                            <a:noFill/>
                          </a:ln>
                          <a:solidFill>
                            <a:srgbClr val="660033"/>
                          </a:solidFill>
                          <a:effectLst/>
                          <a:latin typeface="Times New Roman" charset="0"/>
                          <a:cs typeface="Times New Roman" charset="0"/>
                        </a:rPr>
                        <a:t>.</a:t>
                      </a:r>
                      <a:endParaRPr kumimoji="0" lang="en-US" sz="1600" b="1" i="0" u="none" strike="noStrike" cap="none" normalizeH="0" baseline="0" dirty="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Scores obtained by MSW students </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Scores obtained by BSW Students</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8</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12</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2</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11</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9</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3</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9</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6</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4</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12</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5</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5</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16</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8</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6</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10</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12</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7</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7</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11</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8</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16</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10</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9</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6</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10</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10</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0070C0"/>
                          </a:solidFill>
                          <a:effectLst/>
                          <a:latin typeface="Times New Roman" charset="0"/>
                          <a:cs typeface="Times New Roman" charset="0"/>
                        </a:rPr>
                        <a:t>5</a:t>
                      </a:r>
                      <a:endParaRPr kumimoji="0" lang="en-US" sz="1600" b="1" i="0" u="none" strike="noStrike" cap="none" normalizeH="0" baseline="0" smtClean="0">
                        <a:ln>
                          <a:noFill/>
                        </a:ln>
                        <a:solidFill>
                          <a:srgbClr val="0070C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Times New Roman" charset="0"/>
                          <a:cs typeface="Times New Roman" charset="0"/>
                        </a:rPr>
                        <a:t>7</a:t>
                      </a:r>
                      <a:endParaRPr kumimoji="0" lang="en-US" sz="1600" b="1" i="0" u="none" strike="noStrike" cap="none" normalizeH="0" baseline="0" smtClean="0">
                        <a:ln>
                          <a:noFill/>
                        </a:ln>
                        <a:solidFill>
                          <a:srgbClr val="FF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rgbClr val="660033"/>
                          </a:solidFill>
                          <a:effectLst/>
                          <a:latin typeface="Times New Roman" charset="0"/>
                          <a:cs typeface="Times New Roman" charset="0"/>
                        </a:rPr>
                        <a:t>n = 10</a:t>
                      </a:r>
                      <a:endParaRPr kumimoji="0" lang="en-US" sz="1600" b="1" i="0" u="none" strike="noStrike" cap="none" normalizeH="0" baseline="0" smtClean="0">
                        <a:ln>
                          <a:noFill/>
                        </a:ln>
                        <a:solidFill>
                          <a:srgbClr val="660033"/>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70C0"/>
                          </a:solidFill>
                          <a:effectLst/>
                          <a:latin typeface="Times New Roman" charset="0"/>
                          <a:cs typeface="Times New Roman" charset="0"/>
                          <a:sym typeface="Symbol" pitchFamily="18" charset="2"/>
                        </a:rPr>
                        <a:t></a:t>
                      </a:r>
                      <a:r>
                        <a:rPr kumimoji="0" lang="en-US" sz="1600" b="1" i="0" u="none" strike="noStrike" cap="none" normalizeH="0" baseline="0" dirty="0" smtClean="0">
                          <a:ln>
                            <a:noFill/>
                          </a:ln>
                          <a:solidFill>
                            <a:srgbClr val="0070C0"/>
                          </a:solidFill>
                          <a:effectLst/>
                          <a:latin typeface="Times New Roman" charset="0"/>
                          <a:cs typeface="Times New Roman" charset="0"/>
                        </a:rPr>
                        <a:t>X= 100</a:t>
                      </a:r>
                      <a:endParaRPr kumimoji="0" lang="en-US" sz="1600" b="1" i="0" u="none" strike="noStrike" cap="none" normalizeH="0" baseline="0" dirty="0" smtClean="0">
                        <a:ln>
                          <a:noFill/>
                        </a:ln>
                        <a:solidFill>
                          <a:srgbClr val="0070C0"/>
                        </a:solidFill>
                        <a:effectLst/>
                        <a:latin typeface="Times New Roman" charset="0"/>
                        <a:cs typeface="Times New Roman" charset="0"/>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FF3300"/>
                          </a:solidFill>
                          <a:effectLst/>
                          <a:latin typeface="Times New Roman" charset="0"/>
                          <a:cs typeface="Times New Roman" charset="0"/>
                          <a:sym typeface="Symbol" pitchFamily="18" charset="2"/>
                        </a:rPr>
                        <a:t></a:t>
                      </a:r>
                      <a:r>
                        <a:rPr kumimoji="0" lang="en-US" sz="1600" b="1" i="0" u="none" strike="noStrike" cap="none" normalizeH="0" baseline="0" dirty="0" smtClean="0">
                          <a:ln>
                            <a:noFill/>
                          </a:ln>
                          <a:solidFill>
                            <a:srgbClr val="FF3300"/>
                          </a:solidFill>
                          <a:effectLst/>
                          <a:latin typeface="Times New Roman" charset="0"/>
                          <a:cs typeface="Times New Roman" charset="0"/>
                        </a:rPr>
                        <a:t>Y= 90</a:t>
                      </a:r>
                      <a:endParaRPr kumimoji="0" lang="en-US" sz="1600" b="1" i="0" u="none" strike="noStrike" cap="none" normalizeH="0" baseline="0" dirty="0" smtClean="0">
                        <a:ln>
                          <a:noFill/>
                        </a:ln>
                        <a:solidFill>
                          <a:srgbClr val="FF3300"/>
                        </a:solidFill>
                        <a:effectLst/>
                        <a:latin typeface="Times New Roman" charset="0"/>
                        <a:cs typeface="Times New Roman" charset="0"/>
                        <a:sym typeface="Symbol" pitchFamily="18" charset="2"/>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4313" name="Rectangle 57"/>
          <p:cNvSpPr>
            <a:spLocks noChangeArrowheads="1"/>
          </p:cNvSpPr>
          <p:nvPr/>
        </p:nvSpPr>
        <p:spPr bwMode="auto">
          <a:xfrm>
            <a:off x="0" y="5157788"/>
            <a:ext cx="9144000" cy="0"/>
          </a:xfrm>
          <a:prstGeom prst="rect">
            <a:avLst/>
          </a:prstGeom>
          <a:noFill/>
          <a:ln w="9525">
            <a:noFill/>
            <a:miter lim="800000"/>
            <a:headEnd/>
            <a:tailEnd/>
          </a:ln>
        </p:spPr>
        <p:txBody>
          <a:bodyPr wrap="none" anchor="ctr">
            <a:spAutoFit/>
          </a:bodyPr>
          <a:lstStyle/>
          <a:p>
            <a:endParaRPr lang="en-US"/>
          </a:p>
        </p:txBody>
      </p:sp>
      <p:sp>
        <p:nvSpPr>
          <p:cNvPr id="5" name="Date Placeholder 4"/>
          <p:cNvSpPr>
            <a:spLocks noGrp="1"/>
          </p:cNvSpPr>
          <p:nvPr>
            <p:ph type="dt" sz="quarter" idx="10"/>
          </p:nvPr>
        </p:nvSpPr>
        <p:spPr/>
        <p:txBody>
          <a:bodyPr/>
          <a:lstStyle/>
          <a:p>
            <a:pPr>
              <a:defRPr/>
            </a:pPr>
            <a:fld id="{A9CCAE93-F253-4464-9F5F-85AA4072F396}" type="datetime9">
              <a:rPr lang="en-US" smtClean="0"/>
              <a:pPr>
                <a:defRPr/>
              </a:pPr>
              <a:t>7/6/2018 10:43:34 AM</a:t>
            </a:fld>
            <a:endParaRPr lang="en-US"/>
          </a:p>
        </p:txBody>
      </p:sp>
      <p:sp>
        <p:nvSpPr>
          <p:cNvPr id="6" name="Slide Number Placeholder 5"/>
          <p:cNvSpPr>
            <a:spLocks noGrp="1"/>
          </p:cNvSpPr>
          <p:nvPr>
            <p:ph type="sldNum" sz="quarter" idx="12"/>
          </p:nvPr>
        </p:nvSpPr>
        <p:spPr/>
        <p:txBody>
          <a:bodyPr/>
          <a:lstStyle/>
          <a:p>
            <a:pPr>
              <a:defRPr/>
            </a:pPr>
            <a:fld id="{F3126BD9-BB7A-4FC8-A4C2-D74CC8AEC83C}" type="slidenum">
              <a:rPr lang="en-US" smtClean="0"/>
              <a:pPr>
                <a:defRPr/>
              </a:pPr>
              <a:t>41</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457200" y="533400"/>
            <a:ext cx="8229600" cy="1066800"/>
          </a:xfrm>
          <a:prstGeom prst="rect">
            <a:avLst/>
          </a:prstGeom>
          <a:noFill/>
          <a:ln w="9525">
            <a:noFill/>
            <a:miter lim="800000"/>
            <a:headEnd/>
            <a:tailEnd/>
          </a:ln>
        </p:spPr>
        <p:txBody>
          <a:bodyPr anchor="ctr"/>
          <a:lstStyle/>
          <a:p>
            <a:pPr algn="ctr"/>
            <a:r>
              <a:rPr lang="en-US" sz="4000" b="1" dirty="0" smtClean="0">
                <a:solidFill>
                  <a:srgbClr val="FF0000"/>
                </a:solidFill>
              </a:rPr>
              <a:t>Tests of Hypotheses: T </a:t>
            </a:r>
            <a:r>
              <a:rPr lang="en-US" sz="4000" b="1" dirty="0">
                <a:solidFill>
                  <a:srgbClr val="FF0000"/>
                </a:solidFill>
              </a:rPr>
              <a:t>– </a:t>
            </a:r>
            <a:r>
              <a:rPr lang="en-US" sz="4000" b="1" dirty="0" smtClean="0">
                <a:solidFill>
                  <a:srgbClr val="FF0000"/>
                </a:solidFill>
              </a:rPr>
              <a:t>test</a:t>
            </a:r>
            <a:endParaRPr lang="en-US" sz="4000" b="1" dirty="0">
              <a:solidFill>
                <a:srgbClr val="FF0000"/>
              </a:solidFill>
            </a:endParaRPr>
          </a:p>
        </p:txBody>
      </p:sp>
      <p:sp>
        <p:nvSpPr>
          <p:cNvPr id="223235" name="Rectangle 3"/>
          <p:cNvSpPr>
            <a:spLocks noChangeArrowheads="1"/>
          </p:cNvSpPr>
          <p:nvPr/>
        </p:nvSpPr>
        <p:spPr bwMode="auto">
          <a:xfrm>
            <a:off x="609600" y="1524000"/>
            <a:ext cx="8229600" cy="4754563"/>
          </a:xfrm>
          <a:prstGeom prst="rect">
            <a:avLst/>
          </a:prstGeom>
          <a:noFill/>
          <a:ln w="9525">
            <a:noFill/>
            <a:miter lim="800000"/>
            <a:headEnd/>
            <a:tailEnd/>
          </a:ln>
        </p:spPr>
        <p:txBody>
          <a:bodyPr/>
          <a:lstStyle/>
          <a:p>
            <a:pPr marL="342900" indent="-342900">
              <a:spcBef>
                <a:spcPct val="20000"/>
              </a:spcBef>
            </a:pPr>
            <a:r>
              <a:rPr lang="en-US" sz="2800" dirty="0" smtClean="0">
                <a:solidFill>
                  <a:srgbClr val="FF33CC"/>
                </a:solidFill>
              </a:rPr>
              <a:t>‘t’ score = (x – y)/SE</a:t>
            </a:r>
            <a:r>
              <a:rPr lang="en-US" sz="2800" dirty="0" smtClean="0">
                <a:solidFill>
                  <a:srgbClr val="0070C0"/>
                </a:solidFill>
              </a:rPr>
              <a:t> </a:t>
            </a:r>
          </a:p>
          <a:p>
            <a:pPr marL="342900" indent="-342900">
              <a:spcBef>
                <a:spcPct val="20000"/>
              </a:spcBef>
            </a:pPr>
            <a:r>
              <a:rPr lang="en-US" sz="2800" dirty="0" smtClean="0">
                <a:solidFill>
                  <a:srgbClr val="0070C0"/>
                </a:solidFill>
              </a:rPr>
              <a:t>where 	x = sample mean</a:t>
            </a:r>
          </a:p>
          <a:p>
            <a:pPr marL="342900" indent="-342900">
              <a:spcBef>
                <a:spcPct val="20000"/>
              </a:spcBef>
            </a:pPr>
            <a:r>
              <a:rPr lang="en-US" sz="2800" dirty="0" smtClean="0">
                <a:solidFill>
                  <a:srgbClr val="0070C0"/>
                </a:solidFill>
              </a:rPr>
              <a:t>			y = population mean</a:t>
            </a:r>
          </a:p>
          <a:p>
            <a:pPr marL="342900" indent="-342900">
              <a:spcBef>
                <a:spcPct val="20000"/>
              </a:spcBef>
            </a:pPr>
            <a:r>
              <a:rPr lang="en-US" sz="2800" dirty="0" smtClean="0">
                <a:solidFill>
                  <a:srgbClr val="0070C0"/>
                </a:solidFill>
              </a:rPr>
              <a:t>			SE = standard error</a:t>
            </a:r>
          </a:p>
          <a:p>
            <a:pPr marL="342900" indent="-342900">
              <a:spcBef>
                <a:spcPct val="20000"/>
              </a:spcBef>
            </a:pPr>
            <a:r>
              <a:rPr lang="en-US" sz="2800" dirty="0" smtClean="0">
                <a:solidFill>
                  <a:srgbClr val="FF33CC"/>
                </a:solidFill>
              </a:rPr>
              <a:t>Standard error (SE) = SD / </a:t>
            </a:r>
            <a:r>
              <a:rPr lang="en-US" sz="2800" i="1" dirty="0" smtClean="0">
                <a:solidFill>
                  <a:srgbClr val="FF33CC"/>
                </a:solidFill>
              </a:rPr>
              <a:t>sq </a:t>
            </a:r>
            <a:r>
              <a:rPr lang="en-US" sz="2800" i="1" dirty="0" err="1" smtClean="0">
                <a:solidFill>
                  <a:srgbClr val="FF33CC"/>
                </a:solidFill>
              </a:rPr>
              <a:t>rt</a:t>
            </a:r>
            <a:r>
              <a:rPr lang="en-US" sz="2800" dirty="0" smtClean="0">
                <a:solidFill>
                  <a:srgbClr val="FF33CC"/>
                </a:solidFill>
              </a:rPr>
              <a:t> N</a:t>
            </a:r>
          </a:p>
          <a:p>
            <a:pPr marL="342900" indent="-342900">
              <a:spcBef>
                <a:spcPct val="20000"/>
              </a:spcBef>
            </a:pPr>
            <a:r>
              <a:rPr lang="en-US" sz="2400" dirty="0" smtClean="0">
                <a:solidFill>
                  <a:srgbClr val="0070C0"/>
                </a:solidFill>
              </a:rPr>
              <a:t>If total number of observation is less than 30 the derived value has to be compared to the table value for (N – 1)</a:t>
            </a:r>
            <a:r>
              <a:rPr lang="en-US" sz="2400" baseline="30000" dirty="0" smtClean="0">
                <a:solidFill>
                  <a:srgbClr val="0070C0"/>
                </a:solidFill>
              </a:rPr>
              <a:t>th</a:t>
            </a:r>
            <a:r>
              <a:rPr lang="en-US" sz="2400" dirty="0" smtClean="0">
                <a:solidFill>
                  <a:srgbClr val="0070C0"/>
                </a:solidFill>
              </a:rPr>
              <a:t> row at 0.05 / 0.01 probability level. If the observations exceed 30 consider 1.96 and 2.575 as table values for 5 % and 1 % probability levels respectively </a:t>
            </a:r>
            <a:r>
              <a:rPr lang="en-US" sz="2800" dirty="0" smtClean="0">
                <a:solidFill>
                  <a:srgbClr val="0070C0"/>
                </a:solidFill>
              </a:rPr>
              <a:t> </a:t>
            </a:r>
            <a:endParaRPr lang="en-US" sz="2800" dirty="0">
              <a:solidFill>
                <a:srgbClr val="0070C0"/>
              </a:solidFill>
            </a:endParaRPr>
          </a:p>
        </p:txBody>
      </p:sp>
      <p:sp>
        <p:nvSpPr>
          <p:cNvPr id="4" name="Date Placeholder 3"/>
          <p:cNvSpPr>
            <a:spLocks noGrp="1"/>
          </p:cNvSpPr>
          <p:nvPr>
            <p:ph type="dt" sz="quarter" idx="10"/>
          </p:nvPr>
        </p:nvSpPr>
        <p:spPr/>
        <p:txBody>
          <a:bodyPr/>
          <a:lstStyle/>
          <a:p>
            <a:pPr>
              <a:defRPr/>
            </a:pPr>
            <a:fld id="{235BFA23-A845-424D-8616-C0936D7D66B9}"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D18BD0CB-E69D-4B7D-BDA9-539BB8C47AD2}" type="slidenum">
              <a:rPr lang="en-US" smtClean="0"/>
              <a:pPr>
                <a:defRPr/>
              </a:pPr>
              <a:t>42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457200" y="381000"/>
            <a:ext cx="8229600" cy="914400"/>
          </a:xfrm>
          <a:prstGeom prst="rect">
            <a:avLst/>
          </a:prstGeom>
          <a:noFill/>
          <a:ln w="9525">
            <a:noFill/>
            <a:miter lim="800000"/>
            <a:headEnd/>
            <a:tailEnd/>
          </a:ln>
        </p:spPr>
        <p:txBody>
          <a:bodyPr anchor="ctr"/>
          <a:lstStyle/>
          <a:p>
            <a:pPr algn="ctr"/>
            <a:r>
              <a:rPr lang="en-US" sz="4000" b="1" dirty="0" smtClean="0">
                <a:solidFill>
                  <a:srgbClr val="FF0000"/>
                </a:solidFill>
              </a:rPr>
              <a:t>Standard Error &amp; Z score</a:t>
            </a:r>
            <a:endParaRPr lang="en-US" sz="4000" b="1" dirty="0">
              <a:solidFill>
                <a:srgbClr val="FF0000"/>
              </a:solidFill>
            </a:endParaRPr>
          </a:p>
        </p:txBody>
      </p:sp>
      <p:sp>
        <p:nvSpPr>
          <p:cNvPr id="223235" name="Rectangle 3"/>
          <p:cNvSpPr>
            <a:spLocks noChangeArrowheads="1"/>
          </p:cNvSpPr>
          <p:nvPr/>
        </p:nvSpPr>
        <p:spPr bwMode="auto">
          <a:xfrm>
            <a:off x="228600" y="1295400"/>
            <a:ext cx="8915400" cy="4983163"/>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400" b="1" dirty="0" smtClean="0">
                <a:solidFill>
                  <a:srgbClr val="0070C0"/>
                </a:solidFill>
              </a:rPr>
              <a:t>The distribution of sample means will normally follow normal distribution. Mean of the sample means will be the same as population mean.</a:t>
            </a:r>
          </a:p>
          <a:p>
            <a:pPr marL="342900" indent="-342900">
              <a:spcBef>
                <a:spcPct val="20000"/>
              </a:spcBef>
              <a:buFont typeface="Arial" pitchFamily="34" charset="0"/>
              <a:buChar char="•"/>
            </a:pPr>
            <a:r>
              <a:rPr lang="en-US" sz="2400" b="1" dirty="0" smtClean="0">
                <a:solidFill>
                  <a:srgbClr val="0070C0"/>
                </a:solidFill>
              </a:rPr>
              <a:t>Standard deviation of sample means is known as standard error (SE) </a:t>
            </a:r>
          </a:p>
          <a:p>
            <a:pPr marL="342900" indent="-342900">
              <a:spcBef>
                <a:spcPct val="20000"/>
              </a:spcBef>
              <a:buFont typeface="Arial" pitchFamily="34" charset="0"/>
              <a:buChar char="•"/>
            </a:pPr>
            <a:r>
              <a:rPr lang="en-US" sz="2400" b="1" dirty="0" smtClean="0">
                <a:solidFill>
                  <a:srgbClr val="FF33CC"/>
                </a:solidFill>
              </a:rPr>
              <a:t>Z score = (sample mean – population mean)/SE </a:t>
            </a:r>
          </a:p>
          <a:p>
            <a:pPr marL="342900" indent="-342900">
              <a:spcBef>
                <a:spcPct val="20000"/>
              </a:spcBef>
              <a:buFont typeface="Arial" pitchFamily="34" charset="0"/>
              <a:buChar char="•"/>
            </a:pPr>
            <a:r>
              <a:rPr lang="en-US" sz="2400" b="1" dirty="0" smtClean="0">
                <a:solidFill>
                  <a:srgbClr val="0070C0"/>
                </a:solidFill>
              </a:rPr>
              <a:t>A variable where the observations have been converted into z-scores is known as a </a:t>
            </a:r>
            <a:r>
              <a:rPr lang="en-US" sz="2400" b="1" dirty="0" err="1" smtClean="0">
                <a:solidFill>
                  <a:srgbClr val="0070C0"/>
                </a:solidFill>
              </a:rPr>
              <a:t>standardised</a:t>
            </a:r>
            <a:r>
              <a:rPr lang="en-US" sz="2400" b="1" dirty="0" smtClean="0">
                <a:solidFill>
                  <a:srgbClr val="0070C0"/>
                </a:solidFill>
              </a:rPr>
              <a:t> variable. Z score measures the number of standard deviations an observation is away from the mean. The mean of z scores is zero and the SD is one. The mean z scores of different variables for an individual is his / her index value (indicator of excellence) </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92F0BB8E-DE31-42FA-B1AD-3FEC7BBC5C6A}"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D18BD0CB-E69D-4B7D-BDA9-539BB8C47AD2}" type="slidenum">
              <a:rPr lang="en-US" smtClean="0"/>
              <a:pPr>
                <a:defRPr/>
              </a:pPr>
              <a:t>43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381000"/>
            <a:ext cx="9144000" cy="914400"/>
          </a:xfrm>
          <a:prstGeom prst="rect">
            <a:avLst/>
          </a:prstGeom>
          <a:noFill/>
          <a:ln w="9525">
            <a:noFill/>
            <a:miter lim="800000"/>
            <a:headEnd/>
            <a:tailEnd/>
          </a:ln>
        </p:spPr>
        <p:txBody>
          <a:bodyPr anchor="ctr"/>
          <a:lstStyle/>
          <a:p>
            <a:pPr algn="ctr"/>
            <a:r>
              <a:rPr lang="en-US" sz="4000" b="1" dirty="0" smtClean="0">
                <a:solidFill>
                  <a:srgbClr val="FF0000"/>
                </a:solidFill>
              </a:rPr>
              <a:t>T test for proportions &amp; Sign Test</a:t>
            </a:r>
            <a:endParaRPr lang="en-US" sz="4000" b="1" dirty="0">
              <a:solidFill>
                <a:srgbClr val="FF0000"/>
              </a:solidFill>
            </a:endParaRPr>
          </a:p>
        </p:txBody>
      </p:sp>
      <p:sp>
        <p:nvSpPr>
          <p:cNvPr id="223235" name="Rectangle 3"/>
          <p:cNvSpPr>
            <a:spLocks noChangeArrowheads="1"/>
          </p:cNvSpPr>
          <p:nvPr/>
        </p:nvSpPr>
        <p:spPr bwMode="auto">
          <a:xfrm>
            <a:off x="609600" y="1295400"/>
            <a:ext cx="8534400" cy="5029200"/>
          </a:xfrm>
          <a:prstGeom prst="rect">
            <a:avLst/>
          </a:prstGeom>
          <a:noFill/>
          <a:ln w="9525">
            <a:noFill/>
            <a:miter lim="800000"/>
            <a:headEnd/>
            <a:tailEnd/>
          </a:ln>
        </p:spPr>
        <p:txBody>
          <a:bodyPr/>
          <a:lstStyle/>
          <a:p>
            <a:pPr marL="342900" indent="-342900">
              <a:spcBef>
                <a:spcPct val="20000"/>
              </a:spcBef>
            </a:pPr>
            <a:r>
              <a:rPr lang="en-US" sz="2800" dirty="0" smtClean="0">
                <a:solidFill>
                  <a:srgbClr val="FF33CC"/>
                </a:solidFill>
              </a:rPr>
              <a:t>‘t’ score for proportions = (x – y)/SE</a:t>
            </a:r>
            <a:r>
              <a:rPr lang="en-US" sz="2800" dirty="0" smtClean="0">
                <a:solidFill>
                  <a:srgbClr val="0070C0"/>
                </a:solidFill>
              </a:rPr>
              <a:t> </a:t>
            </a:r>
          </a:p>
          <a:p>
            <a:pPr marL="342900" indent="-342900">
              <a:spcBef>
                <a:spcPct val="20000"/>
              </a:spcBef>
            </a:pPr>
            <a:r>
              <a:rPr lang="en-US" sz="2800" dirty="0" smtClean="0">
                <a:solidFill>
                  <a:srgbClr val="0070C0"/>
                </a:solidFill>
              </a:rPr>
              <a:t>where 	x = sample (mean) proportion</a:t>
            </a:r>
          </a:p>
          <a:p>
            <a:pPr marL="342900" indent="-342900">
              <a:spcBef>
                <a:spcPct val="20000"/>
              </a:spcBef>
            </a:pPr>
            <a:r>
              <a:rPr lang="en-US" sz="2800" dirty="0" smtClean="0">
                <a:solidFill>
                  <a:srgbClr val="0070C0"/>
                </a:solidFill>
              </a:rPr>
              <a:t>			y = population (mean) proportion</a:t>
            </a:r>
          </a:p>
          <a:p>
            <a:pPr marL="342900" indent="-342900">
              <a:spcBef>
                <a:spcPct val="20000"/>
              </a:spcBef>
            </a:pPr>
            <a:r>
              <a:rPr lang="en-US" sz="2800" dirty="0" smtClean="0">
                <a:solidFill>
                  <a:srgbClr val="0070C0"/>
                </a:solidFill>
              </a:rPr>
              <a:t>			SE = standard error</a:t>
            </a:r>
          </a:p>
          <a:p>
            <a:pPr marL="342900" indent="-342900">
              <a:spcBef>
                <a:spcPct val="20000"/>
              </a:spcBef>
            </a:pPr>
            <a:r>
              <a:rPr lang="en-US" sz="2800" dirty="0" smtClean="0">
                <a:solidFill>
                  <a:srgbClr val="FF33CC"/>
                </a:solidFill>
              </a:rPr>
              <a:t>Standard error (SE) for proportions </a:t>
            </a:r>
          </a:p>
          <a:p>
            <a:pPr marL="342900" indent="-342900">
              <a:spcBef>
                <a:spcPct val="20000"/>
              </a:spcBef>
            </a:pPr>
            <a:r>
              <a:rPr lang="en-US" sz="2800" dirty="0" smtClean="0">
                <a:solidFill>
                  <a:srgbClr val="FF33CC"/>
                </a:solidFill>
              </a:rPr>
              <a:t>			= </a:t>
            </a:r>
            <a:r>
              <a:rPr lang="en-US" sz="2800" i="1" dirty="0" smtClean="0">
                <a:solidFill>
                  <a:srgbClr val="FF33CC"/>
                </a:solidFill>
              </a:rPr>
              <a:t>sq </a:t>
            </a:r>
            <a:r>
              <a:rPr lang="en-US" sz="2800" i="1" dirty="0" err="1" smtClean="0">
                <a:solidFill>
                  <a:srgbClr val="FF33CC"/>
                </a:solidFill>
              </a:rPr>
              <a:t>rt</a:t>
            </a:r>
            <a:r>
              <a:rPr lang="en-US" sz="2800" dirty="0" smtClean="0">
                <a:solidFill>
                  <a:srgbClr val="FF33CC"/>
                </a:solidFill>
              </a:rPr>
              <a:t> {[p (1 – p)] / n} </a:t>
            </a:r>
          </a:p>
          <a:p>
            <a:pPr marL="342900" indent="-342900">
              <a:spcBef>
                <a:spcPct val="20000"/>
              </a:spcBef>
            </a:pPr>
            <a:r>
              <a:rPr lang="en-US" sz="2400" dirty="0" smtClean="0">
                <a:solidFill>
                  <a:srgbClr val="0070C0"/>
                </a:solidFill>
              </a:rPr>
              <a:t>Sign test is non parametric test (skewed distribution, not normal) where median is used instead of mean; + sign is given to distributions above median and – sign is given for distributions below. Proportion of + signs upon the total distribution is considered for t test.</a:t>
            </a:r>
            <a:endParaRPr lang="en-US" sz="2800" dirty="0">
              <a:solidFill>
                <a:srgbClr val="0070C0"/>
              </a:solidFill>
            </a:endParaRPr>
          </a:p>
        </p:txBody>
      </p:sp>
      <p:sp>
        <p:nvSpPr>
          <p:cNvPr id="4" name="Date Placeholder 3"/>
          <p:cNvSpPr>
            <a:spLocks noGrp="1"/>
          </p:cNvSpPr>
          <p:nvPr>
            <p:ph type="dt" sz="quarter" idx="10"/>
          </p:nvPr>
        </p:nvSpPr>
        <p:spPr/>
        <p:txBody>
          <a:bodyPr/>
          <a:lstStyle/>
          <a:p>
            <a:pPr>
              <a:defRPr/>
            </a:pPr>
            <a:fld id="{1FEE405E-91C9-4D36-A9F7-5B40D1539C50}"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D18BD0CB-E69D-4B7D-BDA9-539BB8C47AD2}" type="slidenum">
              <a:rPr lang="en-US" smtClean="0"/>
              <a:pPr>
                <a:defRPr/>
              </a:pPr>
              <a:t>44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914400"/>
            <a:ext cx="9144000" cy="914400"/>
          </a:xfrm>
          <a:prstGeom prst="rect">
            <a:avLst/>
          </a:prstGeom>
          <a:noFill/>
          <a:ln w="9525">
            <a:noFill/>
            <a:miter lim="800000"/>
            <a:headEnd/>
            <a:tailEnd/>
          </a:ln>
        </p:spPr>
        <p:txBody>
          <a:bodyPr anchor="ctr"/>
          <a:lstStyle/>
          <a:p>
            <a:pPr algn="ctr"/>
            <a:r>
              <a:rPr lang="en-US" sz="4000" b="1" dirty="0" smtClean="0">
                <a:solidFill>
                  <a:srgbClr val="FF0000"/>
                </a:solidFill>
              </a:rPr>
              <a:t>Confidence interval</a:t>
            </a:r>
            <a:endParaRPr lang="en-US" sz="4000" b="1" dirty="0">
              <a:solidFill>
                <a:srgbClr val="FF0000"/>
              </a:solidFill>
            </a:endParaRPr>
          </a:p>
        </p:txBody>
      </p:sp>
      <p:sp>
        <p:nvSpPr>
          <p:cNvPr id="223235" name="Rectangle 3"/>
          <p:cNvSpPr>
            <a:spLocks noChangeArrowheads="1"/>
          </p:cNvSpPr>
          <p:nvPr/>
        </p:nvSpPr>
        <p:spPr bwMode="auto">
          <a:xfrm>
            <a:off x="609600" y="1905000"/>
            <a:ext cx="8534400" cy="4419600"/>
          </a:xfrm>
          <a:prstGeom prst="rect">
            <a:avLst/>
          </a:prstGeom>
          <a:noFill/>
          <a:ln w="9525">
            <a:noFill/>
            <a:miter lim="800000"/>
            <a:headEnd/>
            <a:tailEnd/>
          </a:ln>
        </p:spPr>
        <p:txBody>
          <a:bodyPr/>
          <a:lstStyle/>
          <a:p>
            <a:pPr marL="342900" indent="-342900">
              <a:spcBef>
                <a:spcPct val="20000"/>
              </a:spcBef>
            </a:pPr>
            <a:r>
              <a:rPr lang="en-US" sz="2800" dirty="0" smtClean="0">
                <a:solidFill>
                  <a:srgbClr val="0070C0"/>
                </a:solidFill>
              </a:rPr>
              <a:t>Confidence interval is the estimation of the interval (range) where the population mean lies in respect to the sample mean for a normal distribution. </a:t>
            </a:r>
          </a:p>
          <a:p>
            <a:pPr marL="342900" indent="-342900">
              <a:spcBef>
                <a:spcPct val="20000"/>
              </a:spcBef>
            </a:pPr>
            <a:r>
              <a:rPr lang="en-US" sz="2800" dirty="0" smtClean="0">
                <a:solidFill>
                  <a:srgbClr val="FF33CC"/>
                </a:solidFill>
              </a:rPr>
              <a:t>95 % confidence interval = x’ +/- 1.96*SE</a:t>
            </a:r>
            <a:r>
              <a:rPr lang="en-US" sz="2800" dirty="0" smtClean="0">
                <a:solidFill>
                  <a:srgbClr val="0070C0"/>
                </a:solidFill>
              </a:rPr>
              <a:t> </a:t>
            </a:r>
          </a:p>
          <a:p>
            <a:pPr marL="342900" indent="-342900">
              <a:spcBef>
                <a:spcPct val="20000"/>
              </a:spcBef>
            </a:pPr>
            <a:r>
              <a:rPr lang="en-US" sz="2800" dirty="0" smtClean="0">
                <a:solidFill>
                  <a:srgbClr val="FF33CC"/>
                </a:solidFill>
              </a:rPr>
              <a:t>99 % confidence interval = x’ +/- 2.575*SE</a:t>
            </a:r>
            <a:r>
              <a:rPr lang="en-US" sz="2800" dirty="0" smtClean="0">
                <a:solidFill>
                  <a:srgbClr val="0070C0"/>
                </a:solidFill>
              </a:rPr>
              <a:t> </a:t>
            </a:r>
          </a:p>
          <a:p>
            <a:pPr marL="342900" indent="-342900">
              <a:spcBef>
                <a:spcPct val="20000"/>
              </a:spcBef>
            </a:pPr>
            <a:endParaRPr lang="en-US" sz="2800" dirty="0" smtClean="0">
              <a:solidFill>
                <a:srgbClr val="0070C0"/>
              </a:solidFill>
            </a:endParaRPr>
          </a:p>
        </p:txBody>
      </p:sp>
      <p:sp>
        <p:nvSpPr>
          <p:cNvPr id="4" name="Date Placeholder 3"/>
          <p:cNvSpPr>
            <a:spLocks noGrp="1"/>
          </p:cNvSpPr>
          <p:nvPr>
            <p:ph type="dt" sz="quarter" idx="10"/>
          </p:nvPr>
        </p:nvSpPr>
        <p:spPr/>
        <p:txBody>
          <a:bodyPr/>
          <a:lstStyle/>
          <a:p>
            <a:pPr>
              <a:defRPr/>
            </a:pPr>
            <a:fld id="{14411982-D299-4CCE-96B1-5BB193961952}"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D18BD0CB-E69D-4B7D-BDA9-539BB8C47AD2}" type="slidenum">
              <a:rPr lang="en-US" smtClean="0"/>
              <a:pPr>
                <a:defRPr/>
              </a:pPr>
              <a:t>45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685800"/>
            <a:ext cx="8229600" cy="1143000"/>
          </a:xfrm>
          <a:prstGeom prst="rect">
            <a:avLst/>
          </a:prstGeom>
          <a:noFill/>
          <a:ln w="9525">
            <a:noFill/>
            <a:miter lim="800000"/>
            <a:headEnd/>
            <a:tailEnd/>
          </a:ln>
        </p:spPr>
        <p:txBody>
          <a:bodyPr anchor="ctr"/>
          <a:lstStyle/>
          <a:p>
            <a:pPr algn="ctr"/>
            <a:r>
              <a:rPr lang="en-US" sz="4000" b="1" dirty="0">
                <a:solidFill>
                  <a:srgbClr val="FF0000"/>
                </a:solidFill>
              </a:rPr>
              <a:t>Chi-square </a:t>
            </a:r>
            <a:r>
              <a:rPr lang="en-US" sz="4000" b="1" dirty="0" smtClean="0">
                <a:solidFill>
                  <a:srgbClr val="FF0000"/>
                </a:solidFill>
              </a:rPr>
              <a:t>Test</a:t>
            </a:r>
            <a:endParaRPr lang="en-US" sz="4000" b="1" dirty="0">
              <a:solidFill>
                <a:srgbClr val="FF0000"/>
              </a:solidFill>
            </a:endParaRPr>
          </a:p>
        </p:txBody>
      </p:sp>
      <p:sp>
        <p:nvSpPr>
          <p:cNvPr id="206851" name="Rectangle 3"/>
          <p:cNvSpPr>
            <a:spLocks noChangeArrowheads="1"/>
          </p:cNvSpPr>
          <p:nvPr/>
        </p:nvSpPr>
        <p:spPr bwMode="auto">
          <a:xfrm>
            <a:off x="609600" y="1752600"/>
            <a:ext cx="8229600" cy="4525963"/>
          </a:xfrm>
          <a:prstGeom prst="rect">
            <a:avLst/>
          </a:prstGeom>
          <a:noFill/>
          <a:ln w="9525">
            <a:noFill/>
            <a:miter lim="800000"/>
            <a:headEnd/>
            <a:tailEnd/>
          </a:ln>
        </p:spPr>
        <p:txBody>
          <a:bodyPr/>
          <a:lstStyle/>
          <a:p>
            <a:pPr marL="342900" indent="-342900">
              <a:spcBef>
                <a:spcPct val="20000"/>
              </a:spcBef>
              <a:buFontTx/>
              <a:buChar char="•"/>
            </a:pPr>
            <a:r>
              <a:rPr lang="en-US" sz="3200" b="1">
                <a:solidFill>
                  <a:schemeClr val="accent2"/>
                </a:solidFill>
              </a:rPr>
              <a:t>The </a:t>
            </a:r>
            <a:r>
              <a:rPr lang="en-US" sz="3200" b="1">
                <a:solidFill>
                  <a:schemeClr val="accent2"/>
                </a:solidFill>
                <a:sym typeface="Symbol" pitchFamily="18" charset="2"/>
              </a:rPr>
              <a:t></a:t>
            </a:r>
            <a:r>
              <a:rPr lang="en-US" sz="3200" b="1" i="1">
                <a:solidFill>
                  <a:schemeClr val="accent2"/>
                </a:solidFill>
              </a:rPr>
              <a:t>2</a:t>
            </a:r>
            <a:r>
              <a:rPr lang="en-US" sz="3200" b="1">
                <a:solidFill>
                  <a:schemeClr val="accent2"/>
                </a:solidFill>
              </a:rPr>
              <a:t> (Greek letter </a:t>
            </a:r>
            <a:r>
              <a:rPr lang="en-US" sz="3200" b="1">
                <a:solidFill>
                  <a:schemeClr val="accent2"/>
                </a:solidFill>
                <a:sym typeface="Symbol" pitchFamily="18" charset="2"/>
              </a:rPr>
              <a:t></a:t>
            </a:r>
            <a:r>
              <a:rPr lang="en-US" sz="3200" b="1" i="1">
                <a:solidFill>
                  <a:schemeClr val="accent2"/>
                </a:solidFill>
              </a:rPr>
              <a:t>2 </a:t>
            </a:r>
            <a:r>
              <a:rPr lang="en-US" sz="3200" b="1">
                <a:solidFill>
                  <a:schemeClr val="accent2"/>
                </a:solidFill>
              </a:rPr>
              <a:t>and pronounced as Ki-square) test provides us with a method to evaluate whether or not frequencies which have been empirically observed differ significantly from those which would be expected under a certain set of theoretical assumption.</a:t>
            </a:r>
            <a:r>
              <a:rPr lang="en-US" sz="3200"/>
              <a:t>  </a:t>
            </a:r>
          </a:p>
        </p:txBody>
      </p:sp>
      <p:sp>
        <p:nvSpPr>
          <p:cNvPr id="4" name="Date Placeholder 3"/>
          <p:cNvSpPr>
            <a:spLocks noGrp="1"/>
          </p:cNvSpPr>
          <p:nvPr>
            <p:ph type="dt" sz="quarter" idx="10"/>
          </p:nvPr>
        </p:nvSpPr>
        <p:spPr/>
        <p:txBody>
          <a:bodyPr/>
          <a:lstStyle/>
          <a:p>
            <a:pPr>
              <a:defRPr/>
            </a:pPr>
            <a:fld id="{7D9A9A8F-5EC1-4F3E-AFE6-0CDD219F9EDE}"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46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ChangeArrowheads="1"/>
          </p:cNvSpPr>
          <p:nvPr/>
        </p:nvSpPr>
        <p:spPr bwMode="auto">
          <a:xfrm>
            <a:off x="609600" y="762000"/>
            <a:ext cx="7924800" cy="1143000"/>
          </a:xfrm>
          <a:prstGeom prst="rect">
            <a:avLst/>
          </a:prstGeom>
          <a:noFill/>
          <a:ln w="9525">
            <a:noFill/>
            <a:miter lim="800000"/>
            <a:headEnd/>
            <a:tailEnd/>
          </a:ln>
        </p:spPr>
        <p:txBody>
          <a:bodyPr anchor="ctr"/>
          <a:lstStyle/>
          <a:p>
            <a:pPr algn="ctr"/>
            <a:r>
              <a:rPr lang="en-US" sz="4000" b="1" dirty="0">
                <a:solidFill>
                  <a:srgbClr val="0070C0"/>
                </a:solidFill>
              </a:rPr>
              <a:t>Chi-square Test ……</a:t>
            </a:r>
          </a:p>
        </p:txBody>
      </p:sp>
      <p:graphicFrame>
        <p:nvGraphicFramePr>
          <p:cNvPr id="21507" name="Group 3"/>
          <p:cNvGraphicFramePr>
            <a:graphicFrameLocks noGrp="1"/>
          </p:cNvGraphicFramePr>
          <p:nvPr/>
        </p:nvGraphicFramePr>
        <p:xfrm>
          <a:off x="1066800" y="2590800"/>
          <a:ext cx="7162800" cy="3886201"/>
        </p:xfrm>
        <a:graphic>
          <a:graphicData uri="http://schemas.openxmlformats.org/drawingml/2006/table">
            <a:tbl>
              <a:tblPr/>
              <a:tblGrid>
                <a:gridCol w="1566863"/>
                <a:gridCol w="1241425"/>
                <a:gridCol w="1300162"/>
                <a:gridCol w="1368425"/>
                <a:gridCol w="1685925"/>
              </a:tblGrid>
              <a:tr h="77628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Gender</a:t>
                      </a:r>
                      <a:endParaRPr kumimoji="0" lang="en-US" sz="2400" b="1" i="0" u="none" strike="noStrike" cap="none" normalizeH="0" baseline="0" smtClean="0">
                        <a:ln>
                          <a:noFill/>
                        </a:ln>
                        <a:solidFill>
                          <a:srgbClr val="9933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Extent of Sexual Abuse</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Total</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77875">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High</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Med</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Low</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US"/>
                    </a:p>
                  </a:txBody>
                  <a:tcPr/>
                </a:tc>
              </a:tr>
              <a:tr h="777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Boys</a:t>
                      </a:r>
                      <a:endParaRPr kumimoji="0" lang="en-US" sz="2400" b="1" i="0" u="none" strike="noStrike" cap="none" normalizeH="0" baseline="0" smtClean="0">
                        <a:ln>
                          <a:noFill/>
                        </a:ln>
                        <a:solidFill>
                          <a:srgbClr val="9933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38</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20</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12</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70</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77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Girls</a:t>
                      </a:r>
                      <a:endParaRPr kumimoji="0" lang="en-US" sz="2400" b="1" i="0" u="none" strike="noStrike" cap="none" normalizeH="0" baseline="0" smtClean="0">
                        <a:ln>
                          <a:noFill/>
                        </a:ln>
                        <a:solidFill>
                          <a:srgbClr val="9933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10</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26</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6</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42</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776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Total</a:t>
                      </a:r>
                      <a:endParaRPr kumimoji="0" lang="en-US" sz="2400" b="1" i="0" u="none" strike="noStrike" cap="none" normalizeH="0" baseline="0" smtClean="0">
                        <a:ln>
                          <a:noFill/>
                        </a:ln>
                        <a:solidFill>
                          <a:srgbClr val="993300"/>
                        </a:solidFill>
                        <a:effectLst/>
                        <a:latin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48</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46</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18</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993300"/>
                          </a:solidFill>
                          <a:effectLst/>
                          <a:latin typeface="Times New Roman" charset="0"/>
                          <a:cs typeface="Times New Roman" charset="0"/>
                        </a:rPr>
                        <a:t>112</a:t>
                      </a:r>
                      <a:endParaRPr kumimoji="0" lang="en-US" sz="2400" b="1" i="0" u="none" strike="noStrike" cap="none" normalizeH="0" baseline="0" smtClean="0">
                        <a:ln>
                          <a:noFill/>
                        </a:ln>
                        <a:solidFill>
                          <a:srgbClr val="993300"/>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909" name="Rectangle 37"/>
          <p:cNvSpPr>
            <a:spLocks noChangeArrowheads="1"/>
          </p:cNvSpPr>
          <p:nvPr/>
        </p:nvSpPr>
        <p:spPr bwMode="auto">
          <a:xfrm>
            <a:off x="1143000" y="1909763"/>
            <a:ext cx="7086600" cy="701675"/>
          </a:xfrm>
          <a:prstGeom prst="rect">
            <a:avLst/>
          </a:prstGeom>
          <a:noFill/>
          <a:ln w="9525">
            <a:noFill/>
            <a:miter lim="800000"/>
            <a:headEnd/>
            <a:tailEnd/>
          </a:ln>
        </p:spPr>
        <p:txBody>
          <a:bodyPr anchor="ctr">
            <a:spAutoFit/>
          </a:bodyPr>
          <a:lstStyle/>
          <a:p>
            <a:r>
              <a:rPr lang="en-US" sz="2000" b="1">
                <a:solidFill>
                  <a:srgbClr val="993300"/>
                </a:solidFill>
                <a:cs typeface="Times New Roman" pitchFamily="18" charset="0"/>
              </a:rPr>
              <a:t>SEXUAL ABUSE OF STREET CHILDREN BY GENDER</a:t>
            </a:r>
            <a:endParaRPr lang="en-US" sz="2000" b="1">
              <a:solidFill>
                <a:srgbClr val="993300"/>
              </a:solidFill>
            </a:endParaRPr>
          </a:p>
          <a:p>
            <a:pPr eaLnBrk="0" hangingPunct="0"/>
            <a:endParaRPr lang="en-US" sz="2000" b="1">
              <a:solidFill>
                <a:srgbClr val="993300"/>
              </a:solidFill>
            </a:endParaRPr>
          </a:p>
        </p:txBody>
      </p:sp>
      <p:sp>
        <p:nvSpPr>
          <p:cNvPr id="5" name="Date Placeholder 4"/>
          <p:cNvSpPr>
            <a:spLocks noGrp="1"/>
          </p:cNvSpPr>
          <p:nvPr>
            <p:ph type="dt" sz="quarter" idx="10"/>
          </p:nvPr>
        </p:nvSpPr>
        <p:spPr/>
        <p:txBody>
          <a:bodyPr/>
          <a:lstStyle/>
          <a:p>
            <a:pPr>
              <a:defRPr/>
            </a:pPr>
            <a:fld id="{36434454-87C0-4F3D-BDC2-2A14B30A984F}" type="datetime9">
              <a:rPr lang="en-US" smtClean="0"/>
              <a:pPr>
                <a:defRPr/>
              </a:pPr>
              <a:t>7/6/2018 10:43:34 AM</a:t>
            </a:fld>
            <a:endParaRPr lang="en-US"/>
          </a:p>
        </p:txBody>
      </p:sp>
      <p:sp>
        <p:nvSpPr>
          <p:cNvPr id="6" name="Slide Number Placeholder 5"/>
          <p:cNvSpPr>
            <a:spLocks noGrp="1"/>
          </p:cNvSpPr>
          <p:nvPr>
            <p:ph type="sldNum" sz="quarter" idx="12"/>
          </p:nvPr>
        </p:nvSpPr>
        <p:spPr/>
        <p:txBody>
          <a:bodyPr/>
          <a:lstStyle/>
          <a:p>
            <a:pPr>
              <a:defRPr/>
            </a:pPr>
            <a:fld id="{81A02A89-328C-4F32-A255-4DD09928D13F}" type="slidenum">
              <a:rPr lang="en-US" smtClean="0"/>
              <a:pPr>
                <a:defRPr/>
              </a:pPr>
              <a:t>47</a:t>
            </a:fld>
            <a:endParaRPr lang="en-US"/>
          </a:p>
        </p:txBody>
      </p:sp>
      <p:sp>
        <p:nvSpPr>
          <p:cNvPr id="7" name="Footer Placeholder 6"/>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a:solidFill>
                  <a:srgbClr val="FF0000"/>
                </a:solidFill>
              </a:rPr>
              <a:t>Chi-square </a:t>
            </a:r>
            <a:r>
              <a:rPr lang="en-US" sz="4000" b="1" dirty="0" smtClean="0">
                <a:solidFill>
                  <a:srgbClr val="FF0000"/>
                </a:solidFill>
              </a:rPr>
              <a:t>Test</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400" b="1" dirty="0" smtClean="0">
                <a:solidFill>
                  <a:srgbClr val="0070C0"/>
                </a:solidFill>
              </a:rPr>
              <a:t>Chi-square can be used only for tables containing counts</a:t>
            </a:r>
          </a:p>
          <a:p>
            <a:pPr marL="342900" indent="-342900">
              <a:spcBef>
                <a:spcPct val="20000"/>
              </a:spcBef>
              <a:buFont typeface="Arial" pitchFamily="34" charset="0"/>
              <a:buChar char="•"/>
            </a:pPr>
            <a:r>
              <a:rPr lang="en-US" sz="2400" b="1" dirty="0" smtClean="0">
                <a:solidFill>
                  <a:srgbClr val="0070C0"/>
                </a:solidFill>
              </a:rPr>
              <a:t>Each expected value should be five or more (modify the table conveniently combining some columns or rows</a:t>
            </a:r>
          </a:p>
          <a:p>
            <a:pPr marL="342900" indent="-342900">
              <a:spcBef>
                <a:spcPct val="20000"/>
              </a:spcBef>
              <a:buFont typeface="Arial" pitchFamily="34" charset="0"/>
              <a:buChar char="•"/>
            </a:pPr>
            <a:r>
              <a:rPr lang="en-US" sz="2400" b="1" dirty="0" smtClean="0">
                <a:solidFill>
                  <a:srgbClr val="0070C0"/>
                </a:solidFill>
              </a:rPr>
              <a:t>Standardized residual (r) beyond +/- 1.96 are significant</a:t>
            </a:r>
          </a:p>
          <a:p>
            <a:pPr marL="342900" indent="-342900">
              <a:spcBef>
                <a:spcPct val="20000"/>
              </a:spcBef>
            </a:pPr>
            <a:r>
              <a:rPr lang="en-US" sz="2400" b="1" dirty="0" smtClean="0">
                <a:solidFill>
                  <a:srgbClr val="FF33CC"/>
                </a:solidFill>
              </a:rPr>
              <a:t>Standard residual (r) = (O – E) / </a:t>
            </a:r>
            <a:r>
              <a:rPr lang="en-US" sz="2400" i="1" dirty="0" smtClean="0">
                <a:solidFill>
                  <a:srgbClr val="FF33CC"/>
                </a:solidFill>
              </a:rPr>
              <a:t>sq </a:t>
            </a:r>
            <a:r>
              <a:rPr lang="en-US" sz="2400" i="1" dirty="0" err="1" smtClean="0">
                <a:solidFill>
                  <a:srgbClr val="FF33CC"/>
                </a:solidFill>
              </a:rPr>
              <a:t>rt</a:t>
            </a:r>
            <a:r>
              <a:rPr lang="en-US" sz="2400" b="1" dirty="0" smtClean="0">
                <a:solidFill>
                  <a:srgbClr val="FF33CC"/>
                </a:solidFill>
              </a:rPr>
              <a:t> E</a:t>
            </a:r>
            <a:endParaRPr lang="en-US" sz="2400" b="1" dirty="0">
              <a:solidFill>
                <a:srgbClr val="FF33CC"/>
              </a:solidFill>
            </a:endParaRPr>
          </a:p>
        </p:txBody>
      </p:sp>
      <p:sp>
        <p:nvSpPr>
          <p:cNvPr id="4" name="Date Placeholder 3"/>
          <p:cNvSpPr>
            <a:spLocks noGrp="1"/>
          </p:cNvSpPr>
          <p:nvPr>
            <p:ph type="dt" sz="quarter" idx="10"/>
          </p:nvPr>
        </p:nvSpPr>
        <p:spPr/>
        <p:txBody>
          <a:bodyPr/>
          <a:lstStyle/>
          <a:p>
            <a:pPr>
              <a:defRPr/>
            </a:pPr>
            <a:fld id="{C83E283D-FA46-496A-939B-598FE2D96480}"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48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a:solidFill>
                  <a:srgbClr val="FF0000"/>
                </a:solidFill>
              </a:rPr>
              <a:t>Chi-square </a:t>
            </a:r>
            <a:r>
              <a:rPr lang="en-US" sz="4000" b="1" dirty="0" smtClean="0">
                <a:solidFill>
                  <a:srgbClr val="FF0000"/>
                </a:solidFill>
              </a:rPr>
              <a:t>Test</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pPr>
            <a:r>
              <a:rPr lang="en-US" sz="2400" b="1" dirty="0" smtClean="0">
                <a:solidFill>
                  <a:srgbClr val="FF33CC"/>
                </a:solidFill>
                <a:sym typeface="Symbol" pitchFamily="18" charset="2"/>
              </a:rPr>
              <a:t></a:t>
            </a:r>
            <a:r>
              <a:rPr lang="en-US" sz="2400" b="1" i="1" dirty="0">
                <a:solidFill>
                  <a:srgbClr val="FF33CC"/>
                </a:solidFill>
              </a:rPr>
              <a:t>2</a:t>
            </a:r>
            <a:r>
              <a:rPr lang="en-US" sz="2400" b="1" dirty="0">
                <a:solidFill>
                  <a:srgbClr val="FF33CC"/>
                </a:solidFill>
              </a:rPr>
              <a:t> </a:t>
            </a:r>
            <a:r>
              <a:rPr lang="en-US" sz="2400" b="1" dirty="0" smtClean="0">
                <a:solidFill>
                  <a:srgbClr val="FF33CC"/>
                </a:solidFill>
              </a:rPr>
              <a:t>= ∑ [(O – E)</a:t>
            </a:r>
            <a:r>
              <a:rPr lang="en-US" sz="2400" b="1" baseline="30000" dirty="0" smtClean="0">
                <a:solidFill>
                  <a:srgbClr val="FF33CC"/>
                </a:solidFill>
              </a:rPr>
              <a:t> 2 </a:t>
            </a:r>
            <a:r>
              <a:rPr lang="en-US" sz="2400" b="1" dirty="0" smtClean="0">
                <a:solidFill>
                  <a:srgbClr val="FF33CC"/>
                </a:solidFill>
              </a:rPr>
              <a:t>/ E]</a:t>
            </a:r>
          </a:p>
          <a:p>
            <a:pPr marL="342900" indent="-342900">
              <a:spcBef>
                <a:spcPct val="20000"/>
              </a:spcBef>
            </a:pPr>
            <a:r>
              <a:rPr lang="en-US" sz="2400" b="1" dirty="0" smtClean="0">
                <a:solidFill>
                  <a:srgbClr val="0070C0"/>
                </a:solidFill>
              </a:rPr>
              <a:t>O = observed frequency in each cell of a cross table (bi-</a:t>
            </a:r>
            <a:r>
              <a:rPr lang="en-US" sz="2400" b="1" dirty="0" err="1" smtClean="0">
                <a:solidFill>
                  <a:srgbClr val="0070C0"/>
                </a:solidFill>
              </a:rPr>
              <a:t>variate</a:t>
            </a:r>
            <a:r>
              <a:rPr lang="en-US" sz="2400" b="1" dirty="0" smtClean="0">
                <a:solidFill>
                  <a:srgbClr val="0070C0"/>
                </a:solidFill>
              </a:rPr>
              <a:t>)</a:t>
            </a:r>
          </a:p>
          <a:p>
            <a:pPr marL="342900" indent="-342900">
              <a:spcBef>
                <a:spcPct val="20000"/>
              </a:spcBef>
            </a:pPr>
            <a:r>
              <a:rPr lang="en-US" sz="2400" b="1" dirty="0" smtClean="0">
                <a:solidFill>
                  <a:srgbClr val="0070C0"/>
                </a:solidFill>
              </a:rPr>
              <a:t>E = expected frequency for each cell from the contingency table where, </a:t>
            </a:r>
            <a:r>
              <a:rPr lang="en-US" sz="2400" b="1" dirty="0" smtClean="0">
                <a:solidFill>
                  <a:srgbClr val="FF33CC"/>
                </a:solidFill>
              </a:rPr>
              <a:t>E = (C x R)/T</a:t>
            </a:r>
          </a:p>
          <a:p>
            <a:pPr marL="342900" indent="-342900">
              <a:spcBef>
                <a:spcPct val="20000"/>
              </a:spcBef>
            </a:pPr>
            <a:r>
              <a:rPr lang="en-US" sz="2400" b="1" dirty="0" smtClean="0">
                <a:solidFill>
                  <a:srgbClr val="0070C0"/>
                </a:solidFill>
              </a:rPr>
              <a:t>C = Column total; R = Row total; T = Grand total</a:t>
            </a:r>
          </a:p>
          <a:p>
            <a:pPr marL="342900" indent="-342900">
              <a:spcBef>
                <a:spcPct val="20000"/>
              </a:spcBef>
            </a:pPr>
            <a:r>
              <a:rPr lang="en-US" sz="2400" b="1" dirty="0" err="1" smtClean="0">
                <a:solidFill>
                  <a:srgbClr val="FF33CC"/>
                </a:solidFill>
              </a:rPr>
              <a:t>df</a:t>
            </a:r>
            <a:r>
              <a:rPr lang="en-US" sz="2400" b="1" dirty="0" smtClean="0">
                <a:solidFill>
                  <a:srgbClr val="FF33CC"/>
                </a:solidFill>
              </a:rPr>
              <a:t> = (k – 1) (r – 1)</a:t>
            </a:r>
            <a:r>
              <a:rPr lang="en-US" sz="2400" b="1" dirty="0" smtClean="0">
                <a:solidFill>
                  <a:srgbClr val="0070C0"/>
                </a:solidFill>
              </a:rPr>
              <a:t>; </a:t>
            </a:r>
            <a:r>
              <a:rPr lang="en-US" sz="2400" b="1" dirty="0" err="1" smtClean="0">
                <a:solidFill>
                  <a:srgbClr val="0070C0"/>
                </a:solidFill>
              </a:rPr>
              <a:t>df</a:t>
            </a:r>
            <a:r>
              <a:rPr lang="en-US" sz="2400" b="1" dirty="0" smtClean="0">
                <a:solidFill>
                  <a:srgbClr val="0070C0"/>
                </a:solidFill>
              </a:rPr>
              <a:t> is degree of freedom, k = number of columns and r = number of rows. Find the table value for the </a:t>
            </a:r>
            <a:r>
              <a:rPr lang="en-US" sz="2400" b="1" i="1" dirty="0" err="1" smtClean="0">
                <a:solidFill>
                  <a:srgbClr val="FF33CC"/>
                </a:solidFill>
              </a:rPr>
              <a:t>df</a:t>
            </a:r>
            <a:r>
              <a:rPr lang="en-US" sz="2400" b="1" dirty="0" smtClean="0">
                <a:solidFill>
                  <a:srgbClr val="0070C0"/>
                </a:solidFill>
              </a:rPr>
              <a:t> at the required probability level (5 % or 1 %) compare it with the derived value, which, if found greater, the difference in the observation is significant.</a:t>
            </a: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A69A2F3F-618D-4FE8-ADC0-6473B0F181C7}"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49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Definition: </a:t>
            </a:r>
          </a:p>
          <a:p>
            <a:pPr marL="812800" indent="-812800">
              <a:spcBef>
                <a:spcPts val="1200"/>
              </a:spcBef>
              <a:buFont typeface="Arial" pitchFamily="34" charset="0"/>
              <a:buChar char="•"/>
            </a:pPr>
            <a:r>
              <a:rPr lang="en-US" sz="2400" b="1" dirty="0" smtClean="0">
                <a:solidFill>
                  <a:srgbClr val="FF0000"/>
                </a:solidFill>
              </a:rPr>
              <a:t>King</a:t>
            </a:r>
            <a:r>
              <a:rPr lang="en-US" sz="2400" b="1" dirty="0" smtClean="0">
                <a:solidFill>
                  <a:srgbClr val="0070C0"/>
                </a:solidFill>
              </a:rPr>
              <a:t>, “The science of statistics is the method of judging collective, natural or social, phenomenon from the results obtained from the analysis or enumeration or collection of estimates”.</a:t>
            </a:r>
          </a:p>
          <a:p>
            <a:pPr marL="812800" indent="-812800">
              <a:spcBef>
                <a:spcPts val="1200"/>
              </a:spcBef>
              <a:buFont typeface="Arial" pitchFamily="34" charset="0"/>
              <a:buChar char="•"/>
            </a:pPr>
            <a:r>
              <a:rPr lang="en-US" sz="2400" b="1" dirty="0" err="1" smtClean="0">
                <a:solidFill>
                  <a:srgbClr val="FF0000"/>
                </a:solidFill>
              </a:rPr>
              <a:t>Boddington</a:t>
            </a:r>
            <a:r>
              <a:rPr lang="en-US" sz="2400" b="1" dirty="0" smtClean="0">
                <a:solidFill>
                  <a:srgbClr val="0070C0"/>
                </a:solidFill>
              </a:rPr>
              <a:t> “the science of estimates and probabilities”.</a:t>
            </a: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0000"/>
                </a:solidFill>
              </a:rPr>
              <a:t>Analysis of Variance (ANOVA)</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Application of Chi-square and t-test is limited to bi-</a:t>
            </a:r>
            <a:r>
              <a:rPr lang="en-US" sz="2000" b="1" dirty="0" err="1" smtClean="0">
                <a:solidFill>
                  <a:srgbClr val="0070C0"/>
                </a:solidFill>
              </a:rPr>
              <a:t>variate</a:t>
            </a:r>
            <a:r>
              <a:rPr lang="en-US" sz="2000" b="1" dirty="0" smtClean="0">
                <a:solidFill>
                  <a:srgbClr val="0070C0"/>
                </a:solidFill>
              </a:rPr>
              <a:t> analysis. When there are more than two sets of scores are available, ANOVA is used to test the significance.</a:t>
            </a:r>
          </a:p>
          <a:p>
            <a:pPr marL="342900" indent="-342900">
              <a:spcBef>
                <a:spcPct val="20000"/>
              </a:spcBef>
            </a:pPr>
            <a:r>
              <a:rPr lang="en-US" sz="2000" b="1" dirty="0" smtClean="0">
                <a:solidFill>
                  <a:srgbClr val="0070C0"/>
                </a:solidFill>
              </a:rPr>
              <a:t>Total sum of squares (TSS) </a:t>
            </a:r>
          </a:p>
          <a:p>
            <a:pPr marL="342900" indent="-342900">
              <a:spcBef>
                <a:spcPct val="20000"/>
              </a:spcBef>
            </a:pPr>
            <a:r>
              <a:rPr lang="en-US" sz="2000" b="1" dirty="0" smtClean="0">
                <a:solidFill>
                  <a:srgbClr val="FF33CC"/>
                </a:solidFill>
              </a:rPr>
              <a:t>= (∑ x</a:t>
            </a:r>
            <a:r>
              <a:rPr lang="en-US" sz="2000" b="1" baseline="30000" dirty="0" smtClean="0">
                <a:solidFill>
                  <a:srgbClr val="FF33CC"/>
                </a:solidFill>
              </a:rPr>
              <a:t>2</a:t>
            </a:r>
            <a:r>
              <a:rPr lang="en-US" sz="2000" b="1" dirty="0" smtClean="0">
                <a:solidFill>
                  <a:srgbClr val="FF33CC"/>
                </a:solidFill>
              </a:rPr>
              <a:t> +  ∑ y</a:t>
            </a:r>
            <a:r>
              <a:rPr lang="en-US" sz="2000" b="1" baseline="30000" dirty="0" smtClean="0">
                <a:solidFill>
                  <a:srgbClr val="FF33CC"/>
                </a:solidFill>
              </a:rPr>
              <a:t>2</a:t>
            </a:r>
            <a:r>
              <a:rPr lang="en-US" sz="2000" b="1" dirty="0" smtClean="0">
                <a:solidFill>
                  <a:srgbClr val="FF33CC"/>
                </a:solidFill>
              </a:rPr>
              <a:t> + ∑ z</a:t>
            </a:r>
            <a:r>
              <a:rPr lang="en-US" sz="2000" b="1" baseline="30000" dirty="0" smtClean="0">
                <a:solidFill>
                  <a:srgbClr val="FF33CC"/>
                </a:solidFill>
              </a:rPr>
              <a:t>2</a:t>
            </a:r>
            <a:r>
              <a:rPr lang="en-US" sz="2000" b="1" dirty="0" smtClean="0">
                <a:solidFill>
                  <a:srgbClr val="FF33CC"/>
                </a:solidFill>
              </a:rPr>
              <a:t>) – (∑ x + ∑ y + ∑ z)</a:t>
            </a:r>
            <a:r>
              <a:rPr lang="en-US" sz="2000" b="1" baseline="30000" dirty="0" smtClean="0">
                <a:solidFill>
                  <a:srgbClr val="FF33CC"/>
                </a:solidFill>
              </a:rPr>
              <a:t> 2</a:t>
            </a:r>
            <a:r>
              <a:rPr lang="en-US" sz="2000" b="1" dirty="0" smtClean="0">
                <a:solidFill>
                  <a:srgbClr val="FF33CC"/>
                </a:solidFill>
              </a:rPr>
              <a:t> /N</a:t>
            </a:r>
          </a:p>
          <a:p>
            <a:pPr marL="342900" indent="-342900">
              <a:spcBef>
                <a:spcPct val="20000"/>
              </a:spcBef>
            </a:pPr>
            <a:r>
              <a:rPr lang="en-US" sz="2000" b="1" dirty="0" smtClean="0">
                <a:solidFill>
                  <a:srgbClr val="0070C0"/>
                </a:solidFill>
              </a:rPr>
              <a:t>Between sum of squares (BSS) </a:t>
            </a:r>
          </a:p>
          <a:p>
            <a:pPr marL="342900" indent="-342900">
              <a:spcBef>
                <a:spcPct val="20000"/>
              </a:spcBef>
            </a:pPr>
            <a:r>
              <a:rPr lang="en-US" sz="2000" b="1" dirty="0" smtClean="0">
                <a:solidFill>
                  <a:srgbClr val="FF33CC"/>
                </a:solidFill>
              </a:rPr>
              <a:t>= (∑ x)</a:t>
            </a:r>
            <a:r>
              <a:rPr lang="en-US" sz="2000" b="1" baseline="30000" dirty="0" smtClean="0">
                <a:solidFill>
                  <a:srgbClr val="FF33CC"/>
                </a:solidFill>
              </a:rPr>
              <a:t>2</a:t>
            </a:r>
            <a:r>
              <a:rPr lang="en-US" sz="2000" b="1" dirty="0" smtClean="0">
                <a:solidFill>
                  <a:srgbClr val="FF33CC"/>
                </a:solidFill>
              </a:rPr>
              <a:t> / n</a:t>
            </a:r>
            <a:r>
              <a:rPr lang="en-US" sz="2000" b="1" baseline="-25000" dirty="0" smtClean="0">
                <a:solidFill>
                  <a:srgbClr val="FF33CC"/>
                </a:solidFill>
              </a:rPr>
              <a:t>1 </a:t>
            </a:r>
            <a:r>
              <a:rPr lang="en-US" sz="2000" b="1" dirty="0" smtClean="0">
                <a:solidFill>
                  <a:srgbClr val="FF33CC"/>
                </a:solidFill>
              </a:rPr>
              <a:t>+  (∑ y)</a:t>
            </a:r>
            <a:r>
              <a:rPr lang="en-US" sz="2000" b="1" baseline="30000" dirty="0" smtClean="0">
                <a:solidFill>
                  <a:srgbClr val="FF33CC"/>
                </a:solidFill>
              </a:rPr>
              <a:t>2</a:t>
            </a:r>
            <a:r>
              <a:rPr lang="en-US" sz="2000" b="1" dirty="0" smtClean="0">
                <a:solidFill>
                  <a:srgbClr val="FF33CC"/>
                </a:solidFill>
              </a:rPr>
              <a:t> / n</a:t>
            </a:r>
            <a:r>
              <a:rPr lang="en-US" sz="2000" b="1" baseline="-25000" dirty="0" smtClean="0">
                <a:solidFill>
                  <a:srgbClr val="FF33CC"/>
                </a:solidFill>
              </a:rPr>
              <a:t>2</a:t>
            </a:r>
            <a:r>
              <a:rPr lang="en-US" sz="2000" b="1" dirty="0" smtClean="0">
                <a:solidFill>
                  <a:srgbClr val="FF33CC"/>
                </a:solidFill>
              </a:rPr>
              <a:t> + (∑ z)</a:t>
            </a:r>
            <a:r>
              <a:rPr lang="en-US" sz="2000" b="1" baseline="30000" dirty="0" smtClean="0">
                <a:solidFill>
                  <a:srgbClr val="FF33CC"/>
                </a:solidFill>
              </a:rPr>
              <a:t>2</a:t>
            </a:r>
            <a:r>
              <a:rPr lang="en-US" sz="2000" b="1" dirty="0" smtClean="0">
                <a:solidFill>
                  <a:srgbClr val="FF33CC"/>
                </a:solidFill>
              </a:rPr>
              <a:t> / n</a:t>
            </a:r>
            <a:r>
              <a:rPr lang="en-US" sz="2000" b="1" baseline="-25000" dirty="0" smtClean="0">
                <a:solidFill>
                  <a:srgbClr val="FF33CC"/>
                </a:solidFill>
              </a:rPr>
              <a:t>3</a:t>
            </a:r>
            <a:r>
              <a:rPr lang="en-US" sz="2000" b="1" dirty="0" smtClean="0">
                <a:solidFill>
                  <a:srgbClr val="FF33CC"/>
                </a:solidFill>
              </a:rPr>
              <a:t> – (∑ x + ∑ y + ∑ z)</a:t>
            </a:r>
            <a:r>
              <a:rPr lang="en-US" sz="2000" b="1" baseline="30000" dirty="0" smtClean="0">
                <a:solidFill>
                  <a:srgbClr val="FF33CC"/>
                </a:solidFill>
              </a:rPr>
              <a:t> 2</a:t>
            </a:r>
            <a:r>
              <a:rPr lang="en-US" sz="2000" b="1" dirty="0" smtClean="0">
                <a:solidFill>
                  <a:srgbClr val="FF33CC"/>
                </a:solidFill>
              </a:rPr>
              <a:t> /N</a:t>
            </a:r>
          </a:p>
          <a:p>
            <a:pPr marL="342900" indent="-342900">
              <a:spcBef>
                <a:spcPct val="20000"/>
              </a:spcBef>
            </a:pPr>
            <a:r>
              <a:rPr lang="en-US" sz="2000" b="1" dirty="0" smtClean="0">
                <a:solidFill>
                  <a:srgbClr val="0070C0"/>
                </a:solidFill>
              </a:rPr>
              <a:t>Within sum of squares (WSS) </a:t>
            </a:r>
            <a:r>
              <a:rPr lang="en-US" sz="2000" b="1" dirty="0" smtClean="0">
                <a:solidFill>
                  <a:srgbClr val="FF33CC"/>
                </a:solidFill>
              </a:rPr>
              <a:t>= TSS – BSS</a:t>
            </a:r>
          </a:p>
          <a:p>
            <a:pPr marL="342900" indent="-342900">
              <a:spcBef>
                <a:spcPct val="20000"/>
              </a:spcBef>
            </a:pPr>
            <a:r>
              <a:rPr lang="en-US" sz="2000" b="1" dirty="0" smtClean="0">
                <a:solidFill>
                  <a:srgbClr val="0070C0"/>
                </a:solidFill>
              </a:rPr>
              <a:t>Between </a:t>
            </a:r>
            <a:r>
              <a:rPr lang="en-US" sz="2000" b="1" dirty="0" err="1" smtClean="0">
                <a:solidFill>
                  <a:srgbClr val="0070C0"/>
                </a:solidFill>
              </a:rPr>
              <a:t>df</a:t>
            </a:r>
            <a:r>
              <a:rPr lang="en-US" sz="2000" b="1" dirty="0" smtClean="0">
                <a:solidFill>
                  <a:srgbClr val="0070C0"/>
                </a:solidFill>
              </a:rPr>
              <a:t> (numerator) = </a:t>
            </a:r>
            <a:r>
              <a:rPr lang="en-US" sz="2000" b="1" dirty="0" smtClean="0">
                <a:solidFill>
                  <a:srgbClr val="FF33CC"/>
                </a:solidFill>
              </a:rPr>
              <a:t>k – 1 </a:t>
            </a:r>
            <a:r>
              <a:rPr lang="en-US" sz="2000" b="1" dirty="0" smtClean="0">
                <a:solidFill>
                  <a:srgbClr val="0070C0"/>
                </a:solidFill>
              </a:rPr>
              <a:t>Within </a:t>
            </a:r>
            <a:r>
              <a:rPr lang="en-US" sz="2000" b="1" dirty="0" err="1" smtClean="0">
                <a:solidFill>
                  <a:srgbClr val="0070C0"/>
                </a:solidFill>
              </a:rPr>
              <a:t>df</a:t>
            </a:r>
            <a:r>
              <a:rPr lang="en-US" sz="2000" b="1" dirty="0" smtClean="0">
                <a:solidFill>
                  <a:srgbClr val="0070C0"/>
                </a:solidFill>
              </a:rPr>
              <a:t> (denominator) = </a:t>
            </a:r>
            <a:r>
              <a:rPr lang="en-US" sz="2000" b="1" dirty="0" smtClean="0">
                <a:solidFill>
                  <a:srgbClr val="FF33CC"/>
                </a:solidFill>
              </a:rPr>
              <a:t>N – k</a:t>
            </a:r>
          </a:p>
          <a:p>
            <a:pPr marL="342900" indent="-342900">
              <a:spcBef>
                <a:spcPct val="20000"/>
              </a:spcBef>
            </a:pPr>
            <a:r>
              <a:rPr lang="en-US" sz="2000" b="1" dirty="0" smtClean="0">
                <a:solidFill>
                  <a:srgbClr val="0070C0"/>
                </a:solidFill>
              </a:rPr>
              <a:t>mean squares between group  </a:t>
            </a:r>
            <a:r>
              <a:rPr lang="en-US" sz="2000" b="1" dirty="0" smtClean="0">
                <a:solidFill>
                  <a:srgbClr val="FF33CC"/>
                </a:solidFill>
              </a:rPr>
              <a:t>= BSS / (k – 1) </a:t>
            </a:r>
          </a:p>
          <a:p>
            <a:pPr marL="342900" indent="-342900">
              <a:spcBef>
                <a:spcPct val="20000"/>
              </a:spcBef>
            </a:pPr>
            <a:r>
              <a:rPr lang="en-US" sz="2000" b="1" dirty="0" smtClean="0">
                <a:solidFill>
                  <a:srgbClr val="0070C0"/>
                </a:solidFill>
              </a:rPr>
              <a:t>mean squares within group </a:t>
            </a:r>
            <a:r>
              <a:rPr lang="en-US" sz="2000" b="1" dirty="0" smtClean="0">
                <a:solidFill>
                  <a:srgbClr val="FF33CC"/>
                </a:solidFill>
              </a:rPr>
              <a:t>= WSS / (N – k)</a:t>
            </a:r>
          </a:p>
          <a:p>
            <a:pPr marL="342900" indent="-342900">
              <a:spcBef>
                <a:spcPct val="20000"/>
              </a:spcBef>
            </a:pPr>
            <a:r>
              <a:rPr lang="en-US" sz="2000" b="1" dirty="0" smtClean="0">
                <a:solidFill>
                  <a:srgbClr val="0070C0"/>
                </a:solidFill>
              </a:rPr>
              <a:t>F </a:t>
            </a:r>
            <a:r>
              <a:rPr lang="en-US" sz="2000" b="1" dirty="0" smtClean="0">
                <a:solidFill>
                  <a:srgbClr val="FF33CC"/>
                </a:solidFill>
              </a:rPr>
              <a:t>= mean squares between groups / mean square within groups</a:t>
            </a:r>
          </a:p>
          <a:p>
            <a:pPr marL="342900" indent="-342900">
              <a:spcBef>
                <a:spcPct val="20000"/>
              </a:spcBef>
            </a:pPr>
            <a:r>
              <a:rPr lang="en-US" sz="2000" b="1" dirty="0" smtClean="0">
                <a:solidFill>
                  <a:srgbClr val="0070C0"/>
                </a:solidFill>
              </a:rPr>
              <a:t>Compare the derived value with F table value at DF </a:t>
            </a:r>
            <a:r>
              <a:rPr lang="en-US" sz="2000" b="1" dirty="0" smtClean="0">
                <a:solidFill>
                  <a:srgbClr val="FF33CC"/>
                </a:solidFill>
              </a:rPr>
              <a:t>[(k – 1)/(N – k)]</a:t>
            </a:r>
            <a:endParaRPr lang="en-US" sz="2000" b="1" dirty="0">
              <a:solidFill>
                <a:srgbClr val="FF33CC"/>
              </a:solidFill>
            </a:endParaRPr>
          </a:p>
        </p:txBody>
      </p:sp>
      <p:sp>
        <p:nvSpPr>
          <p:cNvPr id="4" name="Date Placeholder 3"/>
          <p:cNvSpPr>
            <a:spLocks noGrp="1"/>
          </p:cNvSpPr>
          <p:nvPr>
            <p:ph type="dt" sz="quarter" idx="10"/>
          </p:nvPr>
        </p:nvSpPr>
        <p:spPr/>
        <p:txBody>
          <a:bodyPr/>
          <a:lstStyle/>
          <a:p>
            <a:pPr>
              <a:defRPr/>
            </a:pPr>
            <a:fld id="{B447A056-95B1-443A-8112-645A67A02C76}"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Various Tests of Significance</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457200" indent="-457200">
              <a:spcBef>
                <a:spcPct val="20000"/>
              </a:spcBef>
            </a:pPr>
            <a:r>
              <a:rPr lang="en-US" sz="2000" b="1" i="1" dirty="0" smtClean="0">
                <a:solidFill>
                  <a:srgbClr val="C00000"/>
                </a:solidFill>
              </a:rPr>
              <a:t>Non Parametric Tests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2000:314-325)</a:t>
            </a:r>
          </a:p>
          <a:p>
            <a:pPr marL="457200" indent="-457200">
              <a:spcBef>
                <a:spcPct val="20000"/>
              </a:spcBef>
              <a:buFont typeface="+mj-lt"/>
              <a:buAutoNum type="arabicPeriod"/>
            </a:pPr>
            <a:r>
              <a:rPr lang="en-IN" sz="2000" b="1" dirty="0" smtClean="0">
                <a:solidFill>
                  <a:srgbClr val="0070C0"/>
                </a:solidFill>
              </a:rPr>
              <a:t>Chi-square</a:t>
            </a:r>
            <a:r>
              <a:rPr lang="en-US" sz="2000" b="1" dirty="0" smtClean="0">
                <a:solidFill>
                  <a:srgbClr val="0070C0"/>
                </a:solidFill>
              </a:rPr>
              <a:t> </a:t>
            </a:r>
          </a:p>
          <a:p>
            <a:pPr marL="457200" indent="-457200">
              <a:spcBef>
                <a:spcPct val="20000"/>
              </a:spcBef>
              <a:buFont typeface="+mj-lt"/>
              <a:buAutoNum type="arabicPeriod"/>
            </a:pPr>
            <a:r>
              <a:rPr lang="en-US" sz="2000" b="1" dirty="0" err="1" smtClean="0">
                <a:solidFill>
                  <a:srgbClr val="0070C0"/>
                </a:solidFill>
              </a:rPr>
              <a:t>Kolmogorov</a:t>
            </a:r>
            <a:r>
              <a:rPr lang="en-US" sz="2000" b="1" dirty="0" smtClean="0">
                <a:solidFill>
                  <a:srgbClr val="0070C0"/>
                </a:solidFill>
              </a:rPr>
              <a:t> Smirnov Test </a:t>
            </a:r>
          </a:p>
          <a:p>
            <a:pPr marL="457200" indent="-457200">
              <a:spcBef>
                <a:spcPct val="20000"/>
              </a:spcBef>
              <a:buFont typeface="+mj-lt"/>
              <a:buAutoNum type="arabicPeriod"/>
            </a:pPr>
            <a:r>
              <a:rPr lang="en-US" sz="2000" b="1" dirty="0" smtClean="0">
                <a:solidFill>
                  <a:srgbClr val="0070C0"/>
                </a:solidFill>
              </a:rPr>
              <a:t>Sign Test</a:t>
            </a:r>
            <a:r>
              <a:rPr lang="en-IN" sz="2000" b="1" dirty="0" smtClean="0">
                <a:solidFill>
                  <a:srgbClr val="0070C0"/>
                </a:solidFill>
              </a:rPr>
              <a:t> </a:t>
            </a:r>
          </a:p>
          <a:p>
            <a:pPr marL="457200" indent="-457200">
              <a:spcBef>
                <a:spcPct val="20000"/>
              </a:spcBef>
              <a:buFont typeface="+mj-lt"/>
              <a:buAutoNum type="arabicPeriod"/>
            </a:pPr>
            <a:r>
              <a:rPr lang="en-IN" sz="2000" b="1" dirty="0" smtClean="0">
                <a:solidFill>
                  <a:srgbClr val="0070C0"/>
                </a:solidFill>
              </a:rPr>
              <a:t>The </a:t>
            </a:r>
            <a:r>
              <a:rPr lang="en-IN" sz="2000" b="1" dirty="0" err="1" smtClean="0">
                <a:solidFill>
                  <a:srgbClr val="0070C0"/>
                </a:solidFill>
              </a:rPr>
              <a:t>Wilcoxon</a:t>
            </a:r>
            <a:r>
              <a:rPr lang="en-IN" sz="2000" b="1" dirty="0" smtClean="0">
                <a:solidFill>
                  <a:srgbClr val="0070C0"/>
                </a:solidFill>
              </a:rPr>
              <a:t> Sign Test </a:t>
            </a:r>
          </a:p>
          <a:p>
            <a:pPr marL="457200" indent="-457200">
              <a:spcBef>
                <a:spcPct val="20000"/>
              </a:spcBef>
              <a:buFont typeface="+mj-lt"/>
              <a:buAutoNum type="arabicPeriod"/>
            </a:pPr>
            <a:r>
              <a:rPr lang="en-IN" sz="2000" b="1" dirty="0" smtClean="0">
                <a:solidFill>
                  <a:srgbClr val="0070C0"/>
                </a:solidFill>
              </a:rPr>
              <a:t>The Mann-Whitney U Test </a:t>
            </a:r>
          </a:p>
          <a:p>
            <a:pPr marL="457200" indent="-457200">
              <a:spcBef>
                <a:spcPct val="20000"/>
              </a:spcBef>
            </a:pPr>
            <a:r>
              <a:rPr lang="en-US" sz="2000" b="1" i="1" dirty="0" smtClean="0">
                <a:solidFill>
                  <a:srgbClr val="C00000"/>
                </a:solidFill>
              </a:rPr>
              <a:t>Parametric Tests</a:t>
            </a:r>
            <a:r>
              <a:rPr lang="en-US" sz="2000" b="1" i="1" dirty="0" smtClean="0">
                <a:solidFill>
                  <a:srgbClr val="FF33CC"/>
                </a:solidFill>
              </a:rPr>
              <a:t> (</a:t>
            </a:r>
            <a:r>
              <a:rPr lang="en-US" sz="2000" b="1" i="1" dirty="0" err="1" smtClean="0">
                <a:solidFill>
                  <a:srgbClr val="FF33CC"/>
                </a:solidFill>
              </a:rPr>
              <a:t>Lal</a:t>
            </a:r>
            <a:r>
              <a:rPr lang="en-US" sz="2000" b="1" i="1" dirty="0" smtClean="0">
                <a:solidFill>
                  <a:srgbClr val="FF33CC"/>
                </a:solidFill>
              </a:rPr>
              <a:t> Das, 2000:328-340)</a:t>
            </a:r>
            <a:endParaRPr lang="en-US" sz="2000" b="1" i="1" dirty="0" smtClean="0">
              <a:solidFill>
                <a:srgbClr val="C00000"/>
              </a:solidFill>
            </a:endParaRPr>
          </a:p>
          <a:p>
            <a:pPr marL="457200" indent="-457200">
              <a:spcBef>
                <a:spcPct val="20000"/>
              </a:spcBef>
              <a:buFont typeface="+mj-lt"/>
              <a:buAutoNum type="arabicPeriod"/>
            </a:pPr>
            <a:r>
              <a:rPr lang="en-IN" sz="2000" b="1" dirty="0" smtClean="0">
                <a:solidFill>
                  <a:srgbClr val="0070C0"/>
                </a:solidFill>
              </a:rPr>
              <a:t>Two standard deviation method </a:t>
            </a:r>
          </a:p>
          <a:p>
            <a:pPr marL="457200" indent="-457200">
              <a:spcBef>
                <a:spcPct val="20000"/>
              </a:spcBef>
              <a:buFont typeface="+mj-lt"/>
              <a:buAutoNum type="arabicPeriod"/>
            </a:pPr>
            <a:r>
              <a:rPr lang="en-IN" sz="2000" b="1" dirty="0" smtClean="0">
                <a:solidFill>
                  <a:srgbClr val="0070C0"/>
                </a:solidFill>
              </a:rPr>
              <a:t>Sign Test (proportions) </a:t>
            </a:r>
          </a:p>
          <a:p>
            <a:pPr marL="457200" indent="-457200">
              <a:spcBef>
                <a:spcPct val="20000"/>
              </a:spcBef>
              <a:buFont typeface="+mj-lt"/>
              <a:buAutoNum type="arabicPeriod"/>
            </a:pPr>
            <a:r>
              <a:rPr lang="en-IN" sz="2000" b="1" dirty="0" smtClean="0">
                <a:solidFill>
                  <a:srgbClr val="0070C0"/>
                </a:solidFill>
              </a:rPr>
              <a:t>Paired T-test </a:t>
            </a:r>
          </a:p>
          <a:p>
            <a:pPr marL="457200" indent="-457200">
              <a:spcBef>
                <a:spcPct val="20000"/>
              </a:spcBef>
              <a:buFont typeface="+mj-lt"/>
              <a:buAutoNum type="arabicPeriod"/>
            </a:pPr>
            <a:r>
              <a:rPr lang="en-IN" sz="2000" b="1" dirty="0" smtClean="0">
                <a:solidFill>
                  <a:srgbClr val="0070C0"/>
                </a:solidFill>
              </a:rPr>
              <a:t>T-test for Independent Samples </a:t>
            </a:r>
          </a:p>
          <a:p>
            <a:pPr marL="457200" indent="-457200">
              <a:spcBef>
                <a:spcPct val="20000"/>
              </a:spcBef>
              <a:buFont typeface="+mj-lt"/>
              <a:buAutoNum type="arabicPeriod"/>
            </a:pPr>
            <a:r>
              <a:rPr lang="en-IN" sz="2000" b="1" dirty="0" smtClean="0">
                <a:solidFill>
                  <a:srgbClr val="0070C0"/>
                </a:solidFill>
              </a:rPr>
              <a:t>ANOVA</a:t>
            </a:r>
            <a:endParaRPr lang="en-US" sz="2000" b="1" dirty="0" smtClean="0">
              <a:solidFill>
                <a:srgbClr val="0070C0"/>
              </a:solidFill>
            </a:endParaRPr>
          </a:p>
        </p:txBody>
      </p:sp>
      <p:sp>
        <p:nvSpPr>
          <p:cNvPr id="4" name="Date Placeholder 3"/>
          <p:cNvSpPr>
            <a:spLocks noGrp="1"/>
          </p:cNvSpPr>
          <p:nvPr>
            <p:ph type="dt" sz="quarter" idx="10"/>
          </p:nvPr>
        </p:nvSpPr>
        <p:spPr/>
        <p:txBody>
          <a:bodyPr/>
          <a:lstStyle/>
          <a:p>
            <a:pPr>
              <a:defRPr/>
            </a:pPr>
            <a:fld id="{DBB5C3E4-B9FF-4842-82C0-181E558660D1}"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err="1" smtClean="0">
                <a:solidFill>
                  <a:srgbClr val="FF33CC"/>
                </a:solidFill>
              </a:rPr>
              <a:t>Kolmogorov</a:t>
            </a:r>
            <a:r>
              <a:rPr lang="en-US" sz="4000" b="1" dirty="0" smtClean="0">
                <a:solidFill>
                  <a:srgbClr val="FF33CC"/>
                </a:solidFill>
              </a:rPr>
              <a:t> Smirnov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An alternative test for chi-square test that determines the extent of agreement between the observed frequencies in the sample and the expected frequencies from the population. It is appropriate to any sample size at ordinal level and single subject design.</a:t>
            </a:r>
          </a:p>
          <a:p>
            <a:pPr marL="342900" indent="-342900">
              <a:spcBef>
                <a:spcPct val="20000"/>
              </a:spcBef>
              <a:buFont typeface="Arial" pitchFamily="34" charset="0"/>
              <a:buChar char="•"/>
            </a:pPr>
            <a:r>
              <a:rPr lang="en-US" sz="2000" b="1" dirty="0" smtClean="0">
                <a:solidFill>
                  <a:srgbClr val="0070C0"/>
                </a:solidFill>
              </a:rPr>
              <a:t>(1) </a:t>
            </a:r>
            <a:r>
              <a:rPr lang="en-US" sz="2000" b="1" dirty="0" err="1" smtClean="0">
                <a:solidFill>
                  <a:srgbClr val="0070C0"/>
                </a:solidFill>
              </a:rPr>
              <a:t>Univariate</a:t>
            </a:r>
            <a:r>
              <a:rPr lang="en-US" sz="2000" b="1" dirty="0" smtClean="0">
                <a:solidFill>
                  <a:srgbClr val="0070C0"/>
                </a:solidFill>
              </a:rPr>
              <a:t> table </a:t>
            </a:r>
          </a:p>
          <a:p>
            <a:pPr marL="342900" indent="-342900">
              <a:spcBef>
                <a:spcPct val="20000"/>
              </a:spcBef>
              <a:buFont typeface="Arial" pitchFamily="34" charset="0"/>
              <a:buChar char="•"/>
            </a:pPr>
            <a:r>
              <a:rPr lang="en-US" sz="2000" b="1" dirty="0" smtClean="0">
                <a:solidFill>
                  <a:srgbClr val="0070C0"/>
                </a:solidFill>
              </a:rPr>
              <a:t>(2) Ratio of the observed frequencies to the total </a:t>
            </a:r>
          </a:p>
          <a:p>
            <a:pPr marL="342900" indent="-342900">
              <a:spcBef>
                <a:spcPct val="20000"/>
              </a:spcBef>
              <a:buFont typeface="Arial" pitchFamily="34" charset="0"/>
              <a:buChar char="•"/>
            </a:pPr>
            <a:r>
              <a:rPr lang="en-US" sz="2000" b="1" dirty="0" smtClean="0">
                <a:solidFill>
                  <a:srgbClr val="0070C0"/>
                </a:solidFill>
              </a:rPr>
              <a:t>(3) Ratio of expected frequencies (total frequencies divided by number of observation categories </a:t>
            </a:r>
          </a:p>
          <a:p>
            <a:pPr marL="342900" indent="-342900">
              <a:spcBef>
                <a:spcPct val="20000"/>
              </a:spcBef>
              <a:buFont typeface="Arial" pitchFamily="34" charset="0"/>
              <a:buChar char="•"/>
            </a:pPr>
            <a:r>
              <a:rPr lang="en-US" sz="2000" b="1" dirty="0" smtClean="0">
                <a:solidFill>
                  <a:srgbClr val="0070C0"/>
                </a:solidFill>
              </a:rPr>
              <a:t>(4) Cumulative observed frequencies </a:t>
            </a:r>
          </a:p>
          <a:p>
            <a:pPr marL="342900" indent="-342900">
              <a:spcBef>
                <a:spcPct val="20000"/>
              </a:spcBef>
              <a:buFont typeface="Arial" pitchFamily="34" charset="0"/>
              <a:buChar char="•"/>
            </a:pPr>
            <a:r>
              <a:rPr lang="en-US" sz="2000" b="1" dirty="0" smtClean="0">
                <a:solidFill>
                  <a:srgbClr val="0070C0"/>
                </a:solidFill>
              </a:rPr>
              <a:t>(5) Cumulative expected frequencies </a:t>
            </a:r>
          </a:p>
          <a:p>
            <a:pPr marL="342900" indent="-342900">
              <a:spcBef>
                <a:spcPct val="20000"/>
              </a:spcBef>
              <a:buFont typeface="Arial" pitchFamily="34" charset="0"/>
              <a:buChar char="•"/>
            </a:pPr>
            <a:r>
              <a:rPr lang="en-US" sz="2000" b="1" dirty="0" smtClean="0">
                <a:solidFill>
                  <a:srgbClr val="0070C0"/>
                </a:solidFill>
              </a:rPr>
              <a:t>(6) Difference between cumulative frequencies observed and expected </a:t>
            </a:r>
          </a:p>
        </p:txBody>
      </p:sp>
      <p:sp>
        <p:nvSpPr>
          <p:cNvPr id="4" name="Date Placeholder 3"/>
          <p:cNvSpPr>
            <a:spLocks noGrp="1"/>
          </p:cNvSpPr>
          <p:nvPr>
            <p:ph type="dt" sz="quarter" idx="10"/>
          </p:nvPr>
        </p:nvSpPr>
        <p:spPr/>
        <p:txBody>
          <a:bodyPr/>
          <a:lstStyle/>
          <a:p>
            <a:pPr>
              <a:defRPr/>
            </a:pPr>
            <a:fld id="{0142F466-6C59-420F-BCE3-39AFC5D15A19}" type="datetime9">
              <a:rPr lang="en-US" smtClean="0"/>
              <a:pPr>
                <a:defRPr/>
              </a:pPr>
              <a:t>7/6/2018 10:43:34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52</a:t>
            </a:fld>
            <a:endParaRPr lang="en-US"/>
          </a:p>
        </p:txBody>
      </p:sp>
      <p:sp>
        <p:nvSpPr>
          <p:cNvPr id="6" name="Footer Placeholder 5"/>
          <p:cNvSpPr>
            <a:spLocks noGrp="1"/>
          </p:cNvSpPr>
          <p:nvPr>
            <p:ph type="ftr" sz="quarter" idx="11"/>
          </p:nvPr>
        </p:nvSpPr>
        <p:spPr/>
        <p:txBody>
          <a:bodyPr/>
          <a:lstStyle/>
          <a:p>
            <a:pPr>
              <a:defRPr/>
            </a:pPr>
            <a:r>
              <a:rPr lang="en-US" dirty="0" smtClean="0"/>
              <a:t>social work research</a:t>
            </a:r>
            <a:endParaRPr lang="en-US" dirty="0"/>
          </a:p>
        </p:txBody>
      </p:sp>
    </p:spTree>
  </p:cSld>
  <p:clrMapOvr>
    <a:masterClrMapping/>
  </p:clrMapOvr>
  <p:transition spd="slow">
    <p:push/>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err="1" smtClean="0">
                <a:solidFill>
                  <a:srgbClr val="FF33CC"/>
                </a:solidFill>
              </a:rPr>
              <a:t>Kolmogorov</a:t>
            </a:r>
            <a:r>
              <a:rPr lang="en-US" sz="4000" b="1" dirty="0" smtClean="0">
                <a:solidFill>
                  <a:srgbClr val="FF33CC"/>
                </a:solidFill>
              </a:rPr>
              <a:t> Smirnov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(7) Find the largest fraction, find the absolute value (in decimal) which is called ‘D’ value, the absolute difference </a:t>
            </a:r>
          </a:p>
          <a:p>
            <a:pPr marL="342900" indent="-342900">
              <a:spcBef>
                <a:spcPct val="20000"/>
              </a:spcBef>
              <a:buFont typeface="Arial" pitchFamily="34" charset="0"/>
              <a:buChar char="•"/>
            </a:pPr>
            <a:r>
              <a:rPr lang="en-US" sz="2000" b="1" dirty="0" smtClean="0">
                <a:solidFill>
                  <a:srgbClr val="0070C0"/>
                </a:solidFill>
              </a:rPr>
              <a:t>(8) Compare the D value with the Critical Values for </a:t>
            </a:r>
            <a:r>
              <a:rPr lang="en-US" sz="2000" b="1" dirty="0" err="1" smtClean="0">
                <a:solidFill>
                  <a:srgbClr val="0070C0"/>
                </a:solidFill>
              </a:rPr>
              <a:t>Kolmogorov</a:t>
            </a:r>
            <a:r>
              <a:rPr lang="en-US" sz="2000" b="1" dirty="0" smtClean="0">
                <a:solidFill>
                  <a:srgbClr val="0070C0"/>
                </a:solidFill>
              </a:rPr>
              <a:t>-Smirnov One Sample Test: Look down in the first column, the sample size and look across the rows for the level of significance at 0.50 </a:t>
            </a:r>
          </a:p>
          <a:p>
            <a:pPr marL="342900" indent="-342900">
              <a:spcBef>
                <a:spcPct val="20000"/>
              </a:spcBef>
              <a:buFont typeface="Arial" pitchFamily="34" charset="0"/>
              <a:buChar char="•"/>
            </a:pPr>
            <a:r>
              <a:rPr lang="en-US" sz="2000" b="1" dirty="0" smtClean="0">
                <a:solidFill>
                  <a:srgbClr val="0070C0"/>
                </a:solidFill>
              </a:rPr>
              <a:t>(9) If the D-value is higher than the critical value, it is significant at .05 probability (alpha) level and the null hypothesis has to be rejected and the research hypothesis has to be accepted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2000:315-316). </a:t>
            </a:r>
          </a:p>
        </p:txBody>
      </p:sp>
      <p:sp>
        <p:nvSpPr>
          <p:cNvPr id="4" name="Date Placeholder 3"/>
          <p:cNvSpPr>
            <a:spLocks noGrp="1"/>
          </p:cNvSpPr>
          <p:nvPr>
            <p:ph type="dt" sz="quarter" idx="10"/>
          </p:nvPr>
        </p:nvSpPr>
        <p:spPr/>
        <p:txBody>
          <a:bodyPr/>
          <a:lstStyle/>
          <a:p>
            <a:pPr>
              <a:defRPr/>
            </a:pPr>
            <a:fld id="{05C6A704-9D6B-4BA4-BCB8-12A87D2B21E6}"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Sign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to compare pre-intervention and post-intervention scores for the same sample or to compare the scores of two different groups of samples (matched pairs such as couples of the same family - husbands and wives, or brothers and sisters of the same families): </a:t>
            </a:r>
          </a:p>
          <a:p>
            <a:pPr marL="342900" indent="-342900">
              <a:spcBef>
                <a:spcPct val="20000"/>
              </a:spcBef>
              <a:buFont typeface="Arial" pitchFamily="34" charset="0"/>
              <a:buChar char="•"/>
            </a:pPr>
            <a:r>
              <a:rPr lang="en-US" sz="2000" b="1" dirty="0" smtClean="0">
                <a:solidFill>
                  <a:srgbClr val="0070C0"/>
                </a:solidFill>
              </a:rPr>
              <a:t>(1) First column: number of pairs </a:t>
            </a:r>
          </a:p>
          <a:p>
            <a:pPr marL="342900" indent="-342900">
              <a:spcBef>
                <a:spcPct val="20000"/>
              </a:spcBef>
              <a:buFont typeface="Arial" pitchFamily="34" charset="0"/>
              <a:buChar char="•"/>
            </a:pPr>
            <a:r>
              <a:rPr lang="en-US" sz="2000" b="1" dirty="0" smtClean="0">
                <a:solidFill>
                  <a:srgbClr val="0070C0"/>
                </a:solidFill>
              </a:rPr>
              <a:t>(2) Second column: original score of the first group or pre-intervention scores in the case of single subject design </a:t>
            </a:r>
          </a:p>
          <a:p>
            <a:pPr marL="342900" indent="-342900">
              <a:spcBef>
                <a:spcPct val="20000"/>
              </a:spcBef>
              <a:buFont typeface="Arial" pitchFamily="34" charset="0"/>
              <a:buChar char="•"/>
            </a:pPr>
            <a:r>
              <a:rPr lang="en-US" sz="2000" b="1" dirty="0" smtClean="0">
                <a:solidFill>
                  <a:srgbClr val="0070C0"/>
                </a:solidFill>
              </a:rPr>
              <a:t>(3) Third column: original score of the second group or post-intervention scores for single subject design </a:t>
            </a:r>
          </a:p>
          <a:p>
            <a:pPr marL="342900" indent="-342900">
              <a:spcBef>
                <a:spcPct val="20000"/>
              </a:spcBef>
              <a:buFont typeface="Arial" pitchFamily="34" charset="0"/>
              <a:buChar char="•"/>
            </a:pPr>
            <a:r>
              <a:rPr lang="en-US" sz="2000" b="1" dirty="0" smtClean="0">
                <a:solidFill>
                  <a:srgbClr val="0070C0"/>
                </a:solidFill>
              </a:rPr>
              <a:t>(4) Fourth column: sign change – if the second score is higher than the first place ‘+’ sign, lower ‘-‘ and equal ‘0’ </a:t>
            </a:r>
          </a:p>
        </p:txBody>
      </p:sp>
      <p:sp>
        <p:nvSpPr>
          <p:cNvPr id="4" name="Date Placeholder 3"/>
          <p:cNvSpPr>
            <a:spLocks noGrp="1"/>
          </p:cNvSpPr>
          <p:nvPr>
            <p:ph type="dt" sz="quarter" idx="10"/>
          </p:nvPr>
        </p:nvSpPr>
        <p:spPr/>
        <p:txBody>
          <a:bodyPr/>
          <a:lstStyle/>
          <a:p>
            <a:pPr>
              <a:defRPr/>
            </a:pPr>
            <a:fld id="{51157417-77AD-4281-AA10-C93ED2C0E05E}"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Sign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(5) Find the sum of the Least Frequent Signs (LFS). In its calculation, neglect the pairs with no difference in sign (no difference between the pairs or no difference observed between the pre-intervention and post intervention scores) </a:t>
            </a:r>
          </a:p>
          <a:p>
            <a:pPr marL="342900" indent="-342900">
              <a:spcBef>
                <a:spcPct val="20000"/>
              </a:spcBef>
              <a:buFont typeface="Arial" pitchFamily="34" charset="0"/>
              <a:buChar char="•"/>
            </a:pPr>
            <a:r>
              <a:rPr lang="en-US" sz="2000" b="1" dirty="0" smtClean="0">
                <a:solidFill>
                  <a:srgbClr val="0070C0"/>
                </a:solidFill>
              </a:rPr>
              <a:t>(6) Find the critical value from the Table of Probabilities Associated with Sign Test (one tailed if directionality is known in advance; two tailed, if directionality is unknown): Look downward in the first column for the total number of observed pairs (neglecting the pairs with no difference); look in the raw for the sum of LFS </a:t>
            </a:r>
          </a:p>
          <a:p>
            <a:pPr marL="342900" indent="-342900">
              <a:spcBef>
                <a:spcPct val="20000"/>
              </a:spcBef>
              <a:buFont typeface="Arial" pitchFamily="34" charset="0"/>
              <a:buChar char="•"/>
            </a:pPr>
            <a:r>
              <a:rPr lang="en-US" sz="2000" b="1" dirty="0" smtClean="0">
                <a:solidFill>
                  <a:srgbClr val="0070C0"/>
                </a:solidFill>
              </a:rPr>
              <a:t>(7) If the critical value is smaller than the selected level of probability (i.e. alpha level or 0.05 probability level), reject the null hypothesis and accept the research hypothesis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2000:317-319)</a:t>
            </a:r>
          </a:p>
        </p:txBody>
      </p:sp>
      <p:sp>
        <p:nvSpPr>
          <p:cNvPr id="4" name="Date Placeholder 3"/>
          <p:cNvSpPr>
            <a:spLocks noGrp="1"/>
          </p:cNvSpPr>
          <p:nvPr>
            <p:ph type="dt" sz="quarter" idx="10"/>
          </p:nvPr>
        </p:nvSpPr>
        <p:spPr/>
        <p:txBody>
          <a:bodyPr/>
          <a:lstStyle/>
          <a:p>
            <a:pPr>
              <a:defRPr/>
            </a:pPr>
            <a:fld id="{F8706963-EE69-4BC5-98CD-BCB15ED8A7E1}"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The </a:t>
            </a:r>
            <a:r>
              <a:rPr lang="en-US" sz="4000" b="1" dirty="0" err="1" smtClean="0">
                <a:solidFill>
                  <a:srgbClr val="FF33CC"/>
                </a:solidFill>
              </a:rPr>
              <a:t>Wilcoxon</a:t>
            </a:r>
            <a:r>
              <a:rPr lang="en-US" sz="4000" b="1" dirty="0" smtClean="0">
                <a:solidFill>
                  <a:srgbClr val="FF33CC"/>
                </a:solidFill>
              </a:rPr>
              <a:t> Sign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This test considers the degree of difference by giving rank values to the differences in the simple sign test: After the fourth step of the simple sign test (mentioned above), </a:t>
            </a:r>
          </a:p>
          <a:p>
            <a:pPr marL="342900" indent="-342900">
              <a:spcBef>
                <a:spcPct val="20000"/>
              </a:spcBef>
              <a:buFont typeface="Arial" pitchFamily="34" charset="0"/>
              <a:buChar char="•"/>
            </a:pPr>
            <a:r>
              <a:rPr lang="en-US" sz="2000" b="1" dirty="0" smtClean="0">
                <a:solidFill>
                  <a:srgbClr val="0070C0"/>
                </a:solidFill>
              </a:rPr>
              <a:t>(5) Fifth column: Give ranking value to the differences neglecting the sign. If two observations have the same rank, give them the average values i.e. if two observations have 1 as the difference, the ranks shall be 1.5 to each; if three observations (differences in the scores) is 1, each of the observations shall be given 2 as the rank value [(1+2+3)/3]. </a:t>
            </a:r>
          </a:p>
          <a:p>
            <a:pPr marL="342900" indent="-342900">
              <a:spcBef>
                <a:spcPct val="20000"/>
              </a:spcBef>
              <a:buFont typeface="Arial" pitchFamily="34" charset="0"/>
              <a:buChar char="•"/>
            </a:pPr>
            <a:r>
              <a:rPr lang="en-US" sz="2000" b="1" dirty="0" smtClean="0">
                <a:solidFill>
                  <a:srgbClr val="0070C0"/>
                </a:solidFill>
              </a:rPr>
              <a:t>(6) Sixth column: Rank value with proper sign (7) Find the sum of the Least Frequent Signs (LFS) of the rank values. </a:t>
            </a:r>
          </a:p>
        </p:txBody>
      </p:sp>
      <p:sp>
        <p:nvSpPr>
          <p:cNvPr id="4" name="Date Placeholder 3"/>
          <p:cNvSpPr>
            <a:spLocks noGrp="1"/>
          </p:cNvSpPr>
          <p:nvPr>
            <p:ph type="dt" sz="quarter" idx="10"/>
          </p:nvPr>
        </p:nvSpPr>
        <p:spPr/>
        <p:txBody>
          <a:bodyPr/>
          <a:lstStyle/>
          <a:p>
            <a:pPr>
              <a:defRPr/>
            </a:pPr>
            <a:fld id="{683AEFCB-6D03-4B95-A317-3BD74A2095BE}"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The </a:t>
            </a:r>
            <a:r>
              <a:rPr lang="en-US" sz="4000" b="1" dirty="0" err="1" smtClean="0">
                <a:solidFill>
                  <a:srgbClr val="FF33CC"/>
                </a:solidFill>
              </a:rPr>
              <a:t>Wilcoxon</a:t>
            </a:r>
            <a:r>
              <a:rPr lang="en-US" sz="4000" b="1" dirty="0" smtClean="0">
                <a:solidFill>
                  <a:srgbClr val="FF33CC"/>
                </a:solidFill>
              </a:rPr>
              <a:t> Sign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(8) Find the critical value from the Table of </a:t>
            </a:r>
            <a:r>
              <a:rPr lang="en-US" sz="2000" b="1" dirty="0" err="1" smtClean="0">
                <a:solidFill>
                  <a:srgbClr val="0070C0"/>
                </a:solidFill>
              </a:rPr>
              <a:t>Wilcoxon</a:t>
            </a:r>
            <a:r>
              <a:rPr lang="en-US" sz="2000" b="1" dirty="0" smtClean="0">
                <a:solidFill>
                  <a:srgbClr val="0070C0"/>
                </a:solidFill>
              </a:rPr>
              <a:t> Matched pairs, Signed Rank Test (one tailed if directionality is known in advance; two tailed, if directionality is unknown): </a:t>
            </a:r>
          </a:p>
          <a:p>
            <a:pPr marL="800100" lvl="1" indent="-342900">
              <a:spcBef>
                <a:spcPct val="20000"/>
              </a:spcBef>
              <a:buFont typeface="Arial" pitchFamily="34" charset="0"/>
              <a:buChar char="•"/>
            </a:pPr>
            <a:r>
              <a:rPr lang="en-US" sz="2000" b="1" dirty="0" smtClean="0">
                <a:solidFill>
                  <a:srgbClr val="0070C0"/>
                </a:solidFill>
              </a:rPr>
              <a:t>Look downward in the first column for the total number of observed pairs (neglecting the pairs with no difference); </a:t>
            </a:r>
          </a:p>
          <a:p>
            <a:pPr marL="800100" lvl="1" indent="-342900">
              <a:spcBef>
                <a:spcPct val="20000"/>
              </a:spcBef>
              <a:buFont typeface="Arial" pitchFamily="34" charset="0"/>
              <a:buChar char="•"/>
            </a:pPr>
            <a:r>
              <a:rPr lang="en-US" sz="2000" b="1" dirty="0" smtClean="0">
                <a:solidFill>
                  <a:srgbClr val="0070C0"/>
                </a:solidFill>
              </a:rPr>
              <a:t>look in the raw for the level of significance (0.05 or 0.01 probability levels) </a:t>
            </a:r>
          </a:p>
          <a:p>
            <a:pPr marL="342900" indent="-342900">
              <a:spcBef>
                <a:spcPct val="20000"/>
              </a:spcBef>
              <a:buFont typeface="Arial" pitchFamily="34" charset="0"/>
              <a:buChar char="•"/>
            </a:pPr>
            <a:r>
              <a:rPr lang="en-US" sz="2000" b="1" dirty="0" smtClean="0">
                <a:solidFill>
                  <a:srgbClr val="0070C0"/>
                </a:solidFill>
              </a:rPr>
              <a:t>(9) If the critical value is greater than the sum of LFS, reject the null hypothesis and accept the research hypothesis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2000:319-322).</a:t>
            </a:r>
          </a:p>
        </p:txBody>
      </p:sp>
      <p:sp>
        <p:nvSpPr>
          <p:cNvPr id="4" name="Date Placeholder 3"/>
          <p:cNvSpPr>
            <a:spLocks noGrp="1"/>
          </p:cNvSpPr>
          <p:nvPr>
            <p:ph type="dt" sz="quarter" idx="10"/>
          </p:nvPr>
        </p:nvSpPr>
        <p:spPr/>
        <p:txBody>
          <a:bodyPr/>
          <a:lstStyle/>
          <a:p>
            <a:pPr>
              <a:defRPr/>
            </a:pPr>
            <a:fld id="{8D6B6DA9-830F-4A85-96E9-03A07A380095}"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The Mann-Whitney U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Non parametric test to examine whether two independent samples differ significantly (experimental group and control group). </a:t>
            </a:r>
          </a:p>
          <a:p>
            <a:pPr marL="342900" indent="-342900">
              <a:spcBef>
                <a:spcPct val="20000"/>
              </a:spcBef>
              <a:buFont typeface="Arial" pitchFamily="34" charset="0"/>
              <a:buChar char="•"/>
            </a:pPr>
            <a:r>
              <a:rPr lang="en-IN" sz="2000" b="1" dirty="0" smtClean="0">
                <a:solidFill>
                  <a:srgbClr val="0070C0"/>
                </a:solidFill>
              </a:rPr>
              <a:t>(1) Scores of the combined groups are written in descending order and assign ranks in ascending order </a:t>
            </a:r>
          </a:p>
          <a:p>
            <a:pPr marL="342900" indent="-342900">
              <a:spcBef>
                <a:spcPct val="20000"/>
              </a:spcBef>
              <a:buFont typeface="Arial" pitchFamily="34" charset="0"/>
              <a:buChar char="•"/>
            </a:pPr>
            <a:r>
              <a:rPr lang="en-IN" sz="2000" b="1" dirty="0" smtClean="0">
                <a:solidFill>
                  <a:srgbClr val="0070C0"/>
                </a:solidFill>
              </a:rPr>
              <a:t>(2) Place back the scores in the original groups with the newly assigned ranks </a:t>
            </a:r>
          </a:p>
          <a:p>
            <a:pPr marL="342900" indent="-342900">
              <a:spcBef>
                <a:spcPct val="20000"/>
              </a:spcBef>
              <a:buFont typeface="Arial" pitchFamily="34" charset="0"/>
              <a:buChar char="•"/>
            </a:pPr>
            <a:r>
              <a:rPr lang="en-IN" sz="2000" b="1" dirty="0" smtClean="0">
                <a:solidFill>
                  <a:srgbClr val="0070C0"/>
                </a:solidFill>
              </a:rPr>
              <a:t>(3) Apply the Mann Whitney formula to find the critical value ‘U’ = {n</a:t>
            </a:r>
            <a:r>
              <a:rPr lang="en-IN" sz="2000" b="1" baseline="-25000" dirty="0" smtClean="0">
                <a:solidFill>
                  <a:srgbClr val="0070C0"/>
                </a:solidFill>
              </a:rPr>
              <a:t>1</a:t>
            </a:r>
            <a:r>
              <a:rPr lang="en-IN" sz="2000" b="1" dirty="0" smtClean="0">
                <a:solidFill>
                  <a:srgbClr val="0070C0"/>
                </a:solidFill>
              </a:rPr>
              <a:t>n</a:t>
            </a:r>
            <a:r>
              <a:rPr lang="en-IN" sz="2000" b="1" baseline="-25000" dirty="0" smtClean="0">
                <a:solidFill>
                  <a:srgbClr val="0070C0"/>
                </a:solidFill>
              </a:rPr>
              <a:t>2</a:t>
            </a:r>
            <a:r>
              <a:rPr lang="en-IN" sz="2000" b="1" dirty="0" smtClean="0">
                <a:solidFill>
                  <a:srgbClr val="0070C0"/>
                </a:solidFill>
              </a:rPr>
              <a:t> + [n</a:t>
            </a:r>
            <a:r>
              <a:rPr lang="en-IN" sz="2000" b="1" baseline="-25000" dirty="0" smtClean="0">
                <a:solidFill>
                  <a:srgbClr val="0070C0"/>
                </a:solidFill>
              </a:rPr>
              <a:t>1</a:t>
            </a:r>
            <a:r>
              <a:rPr lang="en-IN" sz="2000" b="1" dirty="0" smtClean="0">
                <a:solidFill>
                  <a:srgbClr val="0070C0"/>
                </a:solidFill>
              </a:rPr>
              <a:t>(n</a:t>
            </a:r>
            <a:r>
              <a:rPr lang="en-IN" sz="2000" b="1" baseline="-25000" dirty="0" smtClean="0">
                <a:solidFill>
                  <a:srgbClr val="0070C0"/>
                </a:solidFill>
              </a:rPr>
              <a:t>1</a:t>
            </a:r>
            <a:r>
              <a:rPr lang="en-IN" sz="2000" b="1" dirty="0" smtClean="0">
                <a:solidFill>
                  <a:srgbClr val="0070C0"/>
                </a:solidFill>
              </a:rPr>
              <a:t>+1)]/2} - ∑R; where n</a:t>
            </a:r>
            <a:r>
              <a:rPr lang="en-IN" sz="2000" b="1" baseline="-25000" dirty="0" smtClean="0">
                <a:solidFill>
                  <a:srgbClr val="0070C0"/>
                </a:solidFill>
              </a:rPr>
              <a:t>1</a:t>
            </a:r>
            <a:r>
              <a:rPr lang="en-IN" sz="2000" b="1" dirty="0" smtClean="0">
                <a:solidFill>
                  <a:srgbClr val="0070C0"/>
                </a:solidFill>
              </a:rPr>
              <a:t> = number of scores in the first group; n</a:t>
            </a:r>
            <a:r>
              <a:rPr lang="en-IN" sz="2000" b="1" baseline="-25000" dirty="0" smtClean="0">
                <a:solidFill>
                  <a:srgbClr val="0070C0"/>
                </a:solidFill>
              </a:rPr>
              <a:t>2</a:t>
            </a:r>
            <a:r>
              <a:rPr lang="en-IN" sz="2000" b="1" dirty="0" smtClean="0">
                <a:solidFill>
                  <a:srgbClr val="0070C0"/>
                </a:solidFill>
              </a:rPr>
              <a:t> = number of scores in the second group;  ∑R = sum of the ranks for the first group </a:t>
            </a:r>
          </a:p>
        </p:txBody>
      </p:sp>
      <p:sp>
        <p:nvSpPr>
          <p:cNvPr id="4" name="Date Placeholder 3"/>
          <p:cNvSpPr>
            <a:spLocks noGrp="1"/>
          </p:cNvSpPr>
          <p:nvPr>
            <p:ph type="dt" sz="quarter" idx="10"/>
          </p:nvPr>
        </p:nvSpPr>
        <p:spPr/>
        <p:txBody>
          <a:bodyPr/>
          <a:lstStyle/>
          <a:p>
            <a:pPr>
              <a:defRPr/>
            </a:pPr>
            <a:fld id="{BC060D75-49AB-48AB-9108-B5FAC2C57CFB}"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The Mann-Whitney U 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(4) Find the critical value from the Mann-Whitney U Table: </a:t>
            </a:r>
          </a:p>
          <a:p>
            <a:pPr marL="800100" lvl="1" indent="-342900">
              <a:spcBef>
                <a:spcPct val="20000"/>
              </a:spcBef>
              <a:buFont typeface="Arial" pitchFamily="34" charset="0"/>
              <a:buChar char="•"/>
            </a:pPr>
            <a:r>
              <a:rPr lang="en-IN" sz="2000" b="1" dirty="0" smtClean="0">
                <a:solidFill>
                  <a:srgbClr val="0070C0"/>
                </a:solidFill>
              </a:rPr>
              <a:t>look downward on the first column the </a:t>
            </a:r>
            <a:r>
              <a:rPr lang="en-IN" sz="2000" b="1" i="1" dirty="0" err="1" smtClean="0">
                <a:solidFill>
                  <a:srgbClr val="0070C0"/>
                </a:solidFill>
              </a:rPr>
              <a:t>n</a:t>
            </a:r>
            <a:r>
              <a:rPr lang="en-IN" sz="2000" b="1" dirty="0" err="1" smtClean="0">
                <a:solidFill>
                  <a:srgbClr val="0070C0"/>
                </a:solidFill>
              </a:rPr>
              <a:t>L</a:t>
            </a:r>
            <a:r>
              <a:rPr lang="en-IN" sz="2000" b="1" dirty="0" smtClean="0">
                <a:solidFill>
                  <a:srgbClr val="0070C0"/>
                </a:solidFill>
              </a:rPr>
              <a:t>, the number of scores in the larger group and </a:t>
            </a:r>
          </a:p>
          <a:p>
            <a:pPr marL="800100" lvl="1" indent="-342900">
              <a:spcBef>
                <a:spcPct val="20000"/>
              </a:spcBef>
              <a:buFont typeface="Arial" pitchFamily="34" charset="0"/>
              <a:buChar char="•"/>
            </a:pPr>
            <a:r>
              <a:rPr lang="en-IN" sz="2000" b="1" dirty="0" smtClean="0">
                <a:solidFill>
                  <a:srgbClr val="0070C0"/>
                </a:solidFill>
              </a:rPr>
              <a:t>look across the first row </a:t>
            </a:r>
            <a:r>
              <a:rPr lang="en-IN" sz="2000" b="1" i="1" dirty="0" err="1" smtClean="0">
                <a:solidFill>
                  <a:srgbClr val="0070C0"/>
                </a:solidFill>
              </a:rPr>
              <a:t>n</a:t>
            </a:r>
            <a:r>
              <a:rPr lang="en-IN" sz="2000" b="1" dirty="0" err="1" smtClean="0">
                <a:solidFill>
                  <a:srgbClr val="0070C0"/>
                </a:solidFill>
              </a:rPr>
              <a:t>S</a:t>
            </a:r>
            <a:r>
              <a:rPr lang="en-IN" sz="2000" b="1" dirty="0" smtClean="0">
                <a:solidFill>
                  <a:srgbClr val="0070C0"/>
                </a:solidFill>
              </a:rPr>
              <a:t>, the number of scores in the smaller group </a:t>
            </a:r>
          </a:p>
          <a:p>
            <a:pPr marL="342900" indent="-342900">
              <a:spcBef>
                <a:spcPct val="20000"/>
              </a:spcBef>
              <a:buFont typeface="Arial" pitchFamily="34" charset="0"/>
              <a:buChar char="•"/>
            </a:pPr>
            <a:r>
              <a:rPr lang="en-IN" sz="2000" b="1" dirty="0" smtClean="0">
                <a:solidFill>
                  <a:srgbClr val="0070C0"/>
                </a:solidFill>
              </a:rPr>
              <a:t>(5) If derived value is equal or less than the Table value, reject the null hypothesis </a:t>
            </a:r>
            <a:r>
              <a:rPr lang="en-IN" sz="2000" b="1" i="1" dirty="0" smtClean="0">
                <a:solidFill>
                  <a:srgbClr val="FF33CC"/>
                </a:solidFill>
              </a:rPr>
              <a:t>(Lal Das, 2000:322-326).</a:t>
            </a:r>
            <a:endParaRPr lang="en-US" sz="2000" b="1" i="1" dirty="0" smtClean="0">
              <a:solidFill>
                <a:srgbClr val="FF33CC"/>
              </a:solidFill>
            </a:endParaRPr>
          </a:p>
        </p:txBody>
      </p:sp>
      <p:sp>
        <p:nvSpPr>
          <p:cNvPr id="4" name="Date Placeholder 3"/>
          <p:cNvSpPr>
            <a:spLocks noGrp="1"/>
          </p:cNvSpPr>
          <p:nvPr>
            <p:ph type="dt" sz="quarter" idx="10"/>
          </p:nvPr>
        </p:nvSpPr>
        <p:spPr/>
        <p:txBody>
          <a:bodyPr/>
          <a:lstStyle/>
          <a:p>
            <a:pPr>
              <a:defRPr/>
            </a:pPr>
            <a:fld id="{F99D101B-2C89-48C2-AD75-F1A070F638BE}"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59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Definition: </a:t>
            </a:r>
          </a:p>
          <a:p>
            <a:pPr marL="812800" indent="-812800">
              <a:spcBef>
                <a:spcPts val="1200"/>
              </a:spcBef>
              <a:buFont typeface="Arial" pitchFamily="34" charset="0"/>
              <a:buChar char="•"/>
            </a:pPr>
            <a:r>
              <a:rPr lang="en-US" sz="2400" b="1" dirty="0" smtClean="0">
                <a:solidFill>
                  <a:srgbClr val="FF0000"/>
                </a:solidFill>
              </a:rPr>
              <a:t>Horace </a:t>
            </a:r>
            <a:r>
              <a:rPr lang="en-US" sz="2400" b="1" dirty="0" err="1" smtClean="0">
                <a:solidFill>
                  <a:srgbClr val="FF0000"/>
                </a:solidFill>
              </a:rPr>
              <a:t>Secrist</a:t>
            </a:r>
            <a:r>
              <a:rPr lang="en-US" sz="2400" b="1" dirty="0" smtClean="0">
                <a:solidFill>
                  <a:srgbClr val="FF0000"/>
                </a:solidFill>
              </a:rPr>
              <a:t> </a:t>
            </a:r>
            <a:r>
              <a:rPr lang="en-US" sz="2400" b="1" dirty="0" smtClean="0">
                <a:solidFill>
                  <a:srgbClr val="0070C0"/>
                </a:solidFill>
              </a:rPr>
              <a:t>“By statistics we mean aggregates of facts affected to a marked extent by a multiplicity of causes numerically expressed, enumerated or estimated according to reasonable standards of accuracy collected in a systematic manner for a predetermined purpose and placed in relation to each other”.</a:t>
            </a:r>
          </a:p>
          <a:p>
            <a:pPr marL="812800" indent="-812800">
              <a:spcBef>
                <a:spcPts val="12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Two standard deviation method</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000" b="1" dirty="0" smtClean="0">
                <a:solidFill>
                  <a:srgbClr val="0070C0"/>
                </a:solidFill>
              </a:rPr>
              <a:t>Appropriate for single subject design </a:t>
            </a:r>
          </a:p>
          <a:p>
            <a:pPr marL="342900" indent="-342900">
              <a:spcBef>
                <a:spcPct val="20000"/>
              </a:spcBef>
              <a:buFont typeface="Arial" pitchFamily="34" charset="0"/>
              <a:buChar char="•"/>
            </a:pPr>
            <a:r>
              <a:rPr lang="en-US" sz="2000" b="1" dirty="0" smtClean="0">
                <a:solidFill>
                  <a:srgbClr val="0070C0"/>
                </a:solidFill>
              </a:rPr>
              <a:t>(1) Calculate the arithmetic means of the baseline and intervention scores </a:t>
            </a:r>
          </a:p>
          <a:p>
            <a:pPr marL="342900" indent="-342900">
              <a:spcBef>
                <a:spcPct val="20000"/>
              </a:spcBef>
              <a:buFont typeface="Arial" pitchFamily="34" charset="0"/>
              <a:buChar char="•"/>
            </a:pPr>
            <a:r>
              <a:rPr lang="en-US" sz="2000" b="1" dirty="0" smtClean="0">
                <a:solidFill>
                  <a:srgbClr val="0070C0"/>
                </a:solidFill>
              </a:rPr>
              <a:t>(2) Find out the Std Deviation (SD) of the baseline score </a:t>
            </a:r>
          </a:p>
          <a:p>
            <a:pPr marL="342900" indent="-342900">
              <a:spcBef>
                <a:spcPct val="20000"/>
              </a:spcBef>
              <a:buFont typeface="Arial" pitchFamily="34" charset="0"/>
              <a:buChar char="•"/>
            </a:pPr>
            <a:r>
              <a:rPr lang="en-US" sz="2000" b="1" dirty="0" smtClean="0">
                <a:solidFill>
                  <a:srgbClr val="0070C0"/>
                </a:solidFill>
              </a:rPr>
              <a:t>(3) Find out the range of two SD (plus minus) from the baseline mean score </a:t>
            </a:r>
          </a:p>
          <a:p>
            <a:pPr marL="342900" indent="-342900">
              <a:spcBef>
                <a:spcPct val="20000"/>
              </a:spcBef>
              <a:buFont typeface="Arial" pitchFamily="34" charset="0"/>
              <a:buChar char="•"/>
            </a:pPr>
            <a:r>
              <a:rPr lang="en-US" sz="2000" b="1" dirty="0" smtClean="0">
                <a:solidFill>
                  <a:srgbClr val="0070C0"/>
                </a:solidFill>
              </a:rPr>
              <a:t>(4) If the intervention mean score lies beyond the limits of the 2 SD range of base line mean score, reject the hypothesis and accept the research hypothesis – there is significant difference between the baseline and intervention scores </a:t>
            </a:r>
            <a:r>
              <a:rPr lang="en-US" sz="2000" b="1" i="1" dirty="0" smtClean="0">
                <a:solidFill>
                  <a:srgbClr val="FF33CC"/>
                </a:solidFill>
              </a:rPr>
              <a:t>(</a:t>
            </a:r>
            <a:r>
              <a:rPr lang="en-US" sz="2000" b="1" i="1" dirty="0" err="1" smtClean="0">
                <a:solidFill>
                  <a:srgbClr val="FF33CC"/>
                </a:solidFill>
              </a:rPr>
              <a:t>Lal</a:t>
            </a:r>
            <a:r>
              <a:rPr lang="en-US" sz="2000" b="1" i="1" dirty="0" smtClean="0">
                <a:solidFill>
                  <a:srgbClr val="FF33CC"/>
                </a:solidFill>
              </a:rPr>
              <a:t> Das, 2000:328-329).</a:t>
            </a:r>
          </a:p>
        </p:txBody>
      </p:sp>
      <p:sp>
        <p:nvSpPr>
          <p:cNvPr id="4" name="Date Placeholder 3"/>
          <p:cNvSpPr>
            <a:spLocks noGrp="1"/>
          </p:cNvSpPr>
          <p:nvPr>
            <p:ph type="dt" sz="quarter" idx="10"/>
          </p:nvPr>
        </p:nvSpPr>
        <p:spPr/>
        <p:txBody>
          <a:bodyPr/>
          <a:lstStyle/>
          <a:p>
            <a:pPr>
              <a:defRPr/>
            </a:pPr>
            <a:fld id="{689A5EEA-5765-4904-9C26-3783ED78D4BF}"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60</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Paired T-test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to compare the baseline and intervention scores of the single sample; </a:t>
            </a:r>
          </a:p>
          <a:p>
            <a:pPr marL="342900" indent="-342900">
              <a:spcBef>
                <a:spcPct val="20000"/>
              </a:spcBef>
              <a:buFont typeface="Arial" pitchFamily="34" charset="0"/>
              <a:buChar char="•"/>
            </a:pPr>
            <a:r>
              <a:rPr lang="en-IN" sz="2000" b="1" dirty="0" smtClean="0">
                <a:solidFill>
                  <a:srgbClr val="0070C0"/>
                </a:solidFill>
              </a:rPr>
              <a:t>(1) Find out the difference (D) between the post intervention and pre-intervention scores </a:t>
            </a:r>
          </a:p>
          <a:p>
            <a:pPr marL="342900" indent="-342900">
              <a:spcBef>
                <a:spcPct val="20000"/>
              </a:spcBef>
              <a:buFont typeface="Arial" pitchFamily="34" charset="0"/>
              <a:buChar char="•"/>
            </a:pPr>
            <a:r>
              <a:rPr lang="en-IN" sz="2000" b="1" dirty="0" smtClean="0">
                <a:solidFill>
                  <a:srgbClr val="0070C0"/>
                </a:solidFill>
              </a:rPr>
              <a:t>(2) Compute mean difference x’ = ∑D/n </a:t>
            </a:r>
          </a:p>
          <a:p>
            <a:pPr marL="342900" indent="-342900">
              <a:spcBef>
                <a:spcPct val="20000"/>
              </a:spcBef>
              <a:buFont typeface="Arial" pitchFamily="34" charset="0"/>
              <a:buChar char="•"/>
            </a:pPr>
            <a:r>
              <a:rPr lang="en-IN" sz="2000" b="1" dirty="0" smtClean="0">
                <a:solidFill>
                  <a:srgbClr val="0070C0"/>
                </a:solidFill>
              </a:rPr>
              <a:t>(3) Compute the mean difference [x – y]</a:t>
            </a:r>
            <a:r>
              <a:rPr lang="en-IN" sz="2000" b="1" baseline="30000" dirty="0" smtClean="0">
                <a:solidFill>
                  <a:srgbClr val="0070C0"/>
                </a:solidFill>
              </a:rPr>
              <a:t>2 </a:t>
            </a:r>
            <a:r>
              <a:rPr lang="en-IN" sz="2000" b="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(4) Find the sum of squares of difference, </a:t>
            </a:r>
          </a:p>
          <a:p>
            <a:pPr marL="342900" indent="-342900">
              <a:spcBef>
                <a:spcPct val="20000"/>
              </a:spcBef>
              <a:buFont typeface="Arial" pitchFamily="34" charset="0"/>
              <a:buChar char="•"/>
            </a:pPr>
            <a:r>
              <a:rPr lang="en-IN" sz="2000" b="1" dirty="0" smtClean="0">
                <a:solidFill>
                  <a:srgbClr val="0070C0"/>
                </a:solidFill>
              </a:rPr>
              <a:t>(5) Compute sum of squares, SS = ∑D</a:t>
            </a:r>
            <a:r>
              <a:rPr lang="en-IN" sz="2000" b="1" baseline="30000" dirty="0" smtClean="0">
                <a:solidFill>
                  <a:srgbClr val="0070C0"/>
                </a:solidFill>
              </a:rPr>
              <a:t>2 </a:t>
            </a:r>
            <a:r>
              <a:rPr lang="en-IN" sz="2000" b="1" dirty="0" smtClean="0">
                <a:solidFill>
                  <a:srgbClr val="0070C0"/>
                </a:solidFill>
              </a:rPr>
              <a:t>– [∑D</a:t>
            </a:r>
            <a:r>
              <a:rPr lang="en-IN" sz="2000" b="1" baseline="30000" dirty="0" smtClean="0">
                <a:solidFill>
                  <a:srgbClr val="0070C0"/>
                </a:solidFill>
              </a:rPr>
              <a:t>2</a:t>
            </a:r>
            <a:r>
              <a:rPr lang="en-IN" sz="2000" b="1" dirty="0" smtClean="0">
                <a:solidFill>
                  <a:srgbClr val="0070C0"/>
                </a:solidFill>
              </a:rPr>
              <a:t>/n]; </a:t>
            </a:r>
          </a:p>
          <a:p>
            <a:pPr marL="342900" indent="-342900">
              <a:spcBef>
                <a:spcPct val="20000"/>
              </a:spcBef>
              <a:buFont typeface="Arial" pitchFamily="34" charset="0"/>
              <a:buChar char="•"/>
            </a:pPr>
            <a:r>
              <a:rPr lang="en-IN" sz="2000" b="1" dirty="0" smtClean="0">
                <a:solidFill>
                  <a:srgbClr val="0070C0"/>
                </a:solidFill>
              </a:rPr>
              <a:t>(6) Find out the degree of freedom, </a:t>
            </a:r>
            <a:r>
              <a:rPr lang="en-IN" sz="2000" b="1" i="1" dirty="0" err="1" smtClean="0">
                <a:solidFill>
                  <a:srgbClr val="0070C0"/>
                </a:solidFill>
              </a:rPr>
              <a:t>df</a:t>
            </a:r>
            <a:r>
              <a:rPr lang="en-IN" sz="2000" b="1" dirty="0" smtClean="0">
                <a:solidFill>
                  <a:srgbClr val="0070C0"/>
                </a:solidFill>
              </a:rPr>
              <a:t> = n-1; </a:t>
            </a:r>
          </a:p>
          <a:p>
            <a:pPr marL="342900" indent="-342900">
              <a:spcBef>
                <a:spcPct val="20000"/>
              </a:spcBef>
              <a:buFont typeface="Arial" pitchFamily="34" charset="0"/>
              <a:buChar char="•"/>
            </a:pPr>
            <a:r>
              <a:rPr lang="en-IN" sz="2000" b="1" dirty="0" smtClean="0">
                <a:solidFill>
                  <a:srgbClr val="0070C0"/>
                </a:solidFill>
              </a:rPr>
              <a:t>(7) Compute variance, S</a:t>
            </a:r>
            <a:r>
              <a:rPr lang="en-IN" sz="2000" b="1" baseline="30000" dirty="0" smtClean="0">
                <a:solidFill>
                  <a:srgbClr val="0070C0"/>
                </a:solidFill>
              </a:rPr>
              <a:t>2</a:t>
            </a:r>
            <a:r>
              <a:rPr lang="en-IN" sz="2000" b="1" dirty="0" smtClean="0">
                <a:solidFill>
                  <a:srgbClr val="0070C0"/>
                </a:solidFill>
              </a:rPr>
              <a:t> = SS/</a:t>
            </a:r>
            <a:r>
              <a:rPr lang="en-IN" sz="2000" b="1" dirty="0" err="1" smtClean="0">
                <a:solidFill>
                  <a:srgbClr val="0070C0"/>
                </a:solidFill>
              </a:rPr>
              <a:t>df</a:t>
            </a:r>
            <a:r>
              <a:rPr lang="en-IN" sz="2000" b="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(8) Compute the ‘t’ = x’/sq </a:t>
            </a:r>
            <a:r>
              <a:rPr lang="en-IN" sz="2000" b="1" dirty="0" err="1" smtClean="0">
                <a:solidFill>
                  <a:srgbClr val="0070C0"/>
                </a:solidFill>
              </a:rPr>
              <a:t>rt</a:t>
            </a:r>
            <a:r>
              <a:rPr lang="en-IN" sz="2000" b="1" dirty="0" smtClean="0">
                <a:solidFill>
                  <a:srgbClr val="0070C0"/>
                </a:solidFill>
              </a:rPr>
              <a:t> [S</a:t>
            </a:r>
            <a:r>
              <a:rPr lang="en-IN" sz="2000" b="1" baseline="30000" dirty="0" smtClean="0">
                <a:solidFill>
                  <a:srgbClr val="0070C0"/>
                </a:solidFill>
              </a:rPr>
              <a:t>2</a:t>
            </a:r>
            <a:r>
              <a:rPr lang="en-IN" sz="2000" b="1" dirty="0" smtClean="0">
                <a:solidFill>
                  <a:srgbClr val="0070C0"/>
                </a:solidFill>
              </a:rPr>
              <a:t>/n] </a:t>
            </a:r>
          </a:p>
        </p:txBody>
      </p:sp>
      <p:sp>
        <p:nvSpPr>
          <p:cNvPr id="4" name="Date Placeholder 3"/>
          <p:cNvSpPr>
            <a:spLocks noGrp="1"/>
          </p:cNvSpPr>
          <p:nvPr>
            <p:ph type="dt" sz="quarter" idx="10"/>
          </p:nvPr>
        </p:nvSpPr>
        <p:spPr/>
        <p:txBody>
          <a:bodyPr/>
          <a:lstStyle/>
          <a:p>
            <a:pPr>
              <a:defRPr/>
            </a:pPr>
            <a:fld id="{49B7142F-0B6C-41E8-A546-49F8C5A2D9EA}"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61</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Paired T-test</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(9) Compare the derived value (t) with the Table value for one tailed or two tailed according to the known directionality: </a:t>
            </a:r>
          </a:p>
          <a:p>
            <a:pPr marL="800100" lvl="1" indent="-342900">
              <a:spcBef>
                <a:spcPct val="20000"/>
              </a:spcBef>
              <a:buFont typeface="Arial" pitchFamily="34" charset="0"/>
              <a:buChar char="•"/>
            </a:pPr>
            <a:r>
              <a:rPr lang="en-IN" sz="2000" b="1" dirty="0" smtClean="0">
                <a:solidFill>
                  <a:srgbClr val="0070C0"/>
                </a:solidFill>
              </a:rPr>
              <a:t>look down in the first column for the </a:t>
            </a:r>
            <a:r>
              <a:rPr lang="en-IN" sz="2000" b="1" i="1" dirty="0" err="1" smtClean="0">
                <a:solidFill>
                  <a:srgbClr val="0070C0"/>
                </a:solidFill>
              </a:rPr>
              <a:t>df</a:t>
            </a:r>
            <a:r>
              <a:rPr lang="en-IN" sz="2000" b="1" dirty="0" smtClean="0">
                <a:solidFill>
                  <a:srgbClr val="0070C0"/>
                </a:solidFill>
              </a:rPr>
              <a:t> and </a:t>
            </a:r>
          </a:p>
          <a:p>
            <a:pPr marL="800100" lvl="1" indent="-342900">
              <a:spcBef>
                <a:spcPct val="20000"/>
              </a:spcBef>
              <a:buFont typeface="Arial" pitchFamily="34" charset="0"/>
              <a:buChar char="•"/>
            </a:pPr>
            <a:r>
              <a:rPr lang="en-IN" sz="2000" b="1" dirty="0" smtClean="0">
                <a:solidFill>
                  <a:srgbClr val="0070C0"/>
                </a:solidFill>
              </a:rPr>
              <a:t>look across the appropriate probability level. </a:t>
            </a:r>
          </a:p>
          <a:p>
            <a:pPr marL="800100" lvl="1" indent="-342900">
              <a:spcBef>
                <a:spcPct val="20000"/>
              </a:spcBef>
              <a:buFont typeface="Arial" pitchFamily="34" charset="0"/>
              <a:buChar char="•"/>
            </a:pPr>
            <a:r>
              <a:rPr lang="en-IN" sz="2000" b="1" dirty="0" smtClean="0">
                <a:solidFill>
                  <a:srgbClr val="0070C0"/>
                </a:solidFill>
              </a:rPr>
              <a:t>If the derived value is greater than the table value, reject the null hypothesis </a:t>
            </a:r>
            <a:r>
              <a:rPr lang="en-IN" sz="2000" b="1" i="1" dirty="0" smtClean="0">
                <a:solidFill>
                  <a:srgbClr val="FF33CC"/>
                </a:solidFill>
              </a:rPr>
              <a:t>(Lal Das, 2000:333-335)</a:t>
            </a:r>
            <a:r>
              <a:rPr lang="en-IN" sz="2000" b="1" dirty="0" smtClean="0">
                <a:solidFill>
                  <a:srgbClr val="0070C0"/>
                </a:solidFill>
              </a:rPr>
              <a:t>.</a:t>
            </a:r>
            <a:endParaRPr lang="en-US" sz="2000" b="1" dirty="0" smtClean="0">
              <a:solidFill>
                <a:srgbClr val="0070C0"/>
              </a:solidFill>
            </a:endParaRPr>
          </a:p>
        </p:txBody>
      </p:sp>
      <p:sp>
        <p:nvSpPr>
          <p:cNvPr id="4" name="Date Placeholder 3"/>
          <p:cNvSpPr>
            <a:spLocks noGrp="1"/>
          </p:cNvSpPr>
          <p:nvPr>
            <p:ph type="dt" sz="quarter" idx="10"/>
          </p:nvPr>
        </p:nvSpPr>
        <p:spPr/>
        <p:txBody>
          <a:bodyPr/>
          <a:lstStyle/>
          <a:p>
            <a:pPr>
              <a:defRPr/>
            </a:pPr>
            <a:fld id="{43FBF4C0-C2BC-4E3A-8002-AA6ACE6C9EF5}"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62</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T-test for Independent Samples</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(1) Square the scores for X and Y to get X</a:t>
            </a:r>
            <a:r>
              <a:rPr lang="en-IN" sz="2000" b="1" baseline="30000" dirty="0" smtClean="0">
                <a:solidFill>
                  <a:srgbClr val="0070C0"/>
                </a:solidFill>
              </a:rPr>
              <a:t>2</a:t>
            </a:r>
            <a:r>
              <a:rPr lang="en-IN" sz="2000" b="1" dirty="0" smtClean="0">
                <a:solidFill>
                  <a:srgbClr val="0070C0"/>
                </a:solidFill>
              </a:rPr>
              <a:t> and Y</a:t>
            </a:r>
            <a:r>
              <a:rPr lang="en-IN" sz="2000" b="1" baseline="30000" dirty="0" smtClean="0">
                <a:solidFill>
                  <a:srgbClr val="0070C0"/>
                </a:solidFill>
              </a:rPr>
              <a:t>2 </a:t>
            </a:r>
          </a:p>
          <a:p>
            <a:pPr marL="342900" indent="-342900">
              <a:spcBef>
                <a:spcPct val="20000"/>
              </a:spcBef>
              <a:buFont typeface="Arial" pitchFamily="34" charset="0"/>
              <a:buChar char="•"/>
            </a:pPr>
            <a:r>
              <a:rPr lang="en-IN" sz="2000" b="1" dirty="0" smtClean="0">
                <a:solidFill>
                  <a:srgbClr val="0070C0"/>
                </a:solidFill>
              </a:rPr>
              <a:t>(2) Find the sums of columns (∑) of X, Y, X</a:t>
            </a:r>
            <a:r>
              <a:rPr lang="en-IN" sz="2000" b="1" baseline="30000" dirty="0" smtClean="0">
                <a:solidFill>
                  <a:srgbClr val="0070C0"/>
                </a:solidFill>
              </a:rPr>
              <a:t>2</a:t>
            </a:r>
            <a:r>
              <a:rPr lang="en-IN" sz="2000" b="1" dirty="0" smtClean="0">
                <a:solidFill>
                  <a:srgbClr val="0070C0"/>
                </a:solidFill>
              </a:rPr>
              <a:t>, Y</a:t>
            </a:r>
            <a:r>
              <a:rPr lang="en-IN" sz="2000" b="1" baseline="30000" dirty="0" smtClean="0">
                <a:solidFill>
                  <a:srgbClr val="0070C0"/>
                </a:solidFill>
              </a:rPr>
              <a:t>2</a:t>
            </a:r>
            <a:r>
              <a:rPr lang="en-IN" sz="2000" b="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(3) Compute mean squares for X and Y, [∑X/n</a:t>
            </a:r>
            <a:r>
              <a:rPr lang="en-IN" sz="2000" b="1" baseline="-25000" dirty="0" smtClean="0">
                <a:solidFill>
                  <a:srgbClr val="0070C0"/>
                </a:solidFill>
              </a:rPr>
              <a:t>1</a:t>
            </a:r>
            <a:r>
              <a:rPr lang="en-IN" sz="2000" b="1" dirty="0" smtClean="0">
                <a:solidFill>
                  <a:srgbClr val="0070C0"/>
                </a:solidFill>
              </a:rPr>
              <a:t> &amp; ∑Y/n</a:t>
            </a:r>
            <a:r>
              <a:rPr lang="en-IN" sz="2000" b="1" baseline="-25000" dirty="0" smtClean="0">
                <a:solidFill>
                  <a:srgbClr val="0070C0"/>
                </a:solidFill>
              </a:rPr>
              <a:t>2</a:t>
            </a:r>
            <a:r>
              <a:rPr lang="en-IN" sz="2000" b="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(4)Compute variance sum of squares for X and Y column; </a:t>
            </a:r>
            <a:r>
              <a:rPr lang="en-IN" sz="2000" b="1" dirty="0" err="1" smtClean="0">
                <a:solidFill>
                  <a:srgbClr val="0070C0"/>
                </a:solidFill>
              </a:rPr>
              <a:t>SS</a:t>
            </a:r>
            <a:r>
              <a:rPr lang="en-IN" sz="2000" b="1" i="1" dirty="0" err="1" smtClean="0">
                <a:solidFill>
                  <a:srgbClr val="0070C0"/>
                </a:solidFill>
              </a:rPr>
              <a:t>x</a:t>
            </a:r>
            <a:r>
              <a:rPr lang="en-IN" sz="2000" b="1" dirty="0" smtClean="0">
                <a:solidFill>
                  <a:srgbClr val="0070C0"/>
                </a:solidFill>
              </a:rPr>
              <a:t> = ∑x</a:t>
            </a:r>
            <a:r>
              <a:rPr lang="en-IN" sz="2000" b="1" baseline="30000" dirty="0" smtClean="0">
                <a:solidFill>
                  <a:srgbClr val="0070C0"/>
                </a:solidFill>
              </a:rPr>
              <a:t>2</a:t>
            </a:r>
            <a:r>
              <a:rPr lang="en-IN" sz="2000" b="1" dirty="0" smtClean="0">
                <a:solidFill>
                  <a:srgbClr val="0070C0"/>
                </a:solidFill>
              </a:rPr>
              <a:t> – [∑x</a:t>
            </a:r>
            <a:r>
              <a:rPr lang="en-IN" sz="2000" b="1" baseline="30000" dirty="0" smtClean="0">
                <a:solidFill>
                  <a:srgbClr val="0070C0"/>
                </a:solidFill>
              </a:rPr>
              <a:t>2</a:t>
            </a:r>
            <a:r>
              <a:rPr lang="en-IN" sz="2000" b="1" dirty="0" smtClean="0">
                <a:solidFill>
                  <a:srgbClr val="0070C0"/>
                </a:solidFill>
              </a:rPr>
              <a:t>/n]; </a:t>
            </a:r>
            <a:r>
              <a:rPr lang="en-IN" sz="2000" b="1" dirty="0" err="1" smtClean="0">
                <a:solidFill>
                  <a:srgbClr val="0070C0"/>
                </a:solidFill>
              </a:rPr>
              <a:t>SS</a:t>
            </a:r>
            <a:r>
              <a:rPr lang="en-IN" sz="2000" b="1" i="1" dirty="0" err="1" smtClean="0">
                <a:solidFill>
                  <a:srgbClr val="0070C0"/>
                </a:solidFill>
              </a:rPr>
              <a:t>y</a:t>
            </a:r>
            <a:r>
              <a:rPr lang="en-IN" sz="2000" b="1" dirty="0" smtClean="0">
                <a:solidFill>
                  <a:srgbClr val="0070C0"/>
                </a:solidFill>
              </a:rPr>
              <a:t> = ∑y</a:t>
            </a:r>
            <a:r>
              <a:rPr lang="en-IN" sz="2000" b="1" baseline="30000" dirty="0" smtClean="0">
                <a:solidFill>
                  <a:srgbClr val="0070C0"/>
                </a:solidFill>
              </a:rPr>
              <a:t>2</a:t>
            </a:r>
            <a:r>
              <a:rPr lang="en-IN" sz="2000" b="1" dirty="0" smtClean="0">
                <a:solidFill>
                  <a:srgbClr val="0070C0"/>
                </a:solidFill>
              </a:rPr>
              <a:t> – [∑y</a:t>
            </a:r>
            <a:r>
              <a:rPr lang="en-IN" sz="2000" b="1" baseline="30000" dirty="0" smtClean="0">
                <a:solidFill>
                  <a:srgbClr val="0070C0"/>
                </a:solidFill>
              </a:rPr>
              <a:t>2</a:t>
            </a:r>
            <a:r>
              <a:rPr lang="en-IN" sz="2000" b="1" dirty="0" smtClean="0">
                <a:solidFill>
                  <a:srgbClr val="0070C0"/>
                </a:solidFill>
              </a:rPr>
              <a:t>/n]; </a:t>
            </a:r>
          </a:p>
          <a:p>
            <a:pPr marL="342900" indent="-342900">
              <a:spcBef>
                <a:spcPct val="20000"/>
              </a:spcBef>
              <a:buFont typeface="Arial" pitchFamily="34" charset="0"/>
              <a:buChar char="•"/>
            </a:pPr>
            <a:r>
              <a:rPr lang="en-IN" sz="2000" b="1" dirty="0" smtClean="0">
                <a:solidFill>
                  <a:srgbClr val="0070C0"/>
                </a:solidFill>
              </a:rPr>
              <a:t>(5) Find out the sum of squares, </a:t>
            </a:r>
            <a:r>
              <a:rPr lang="en-IN" sz="2000" b="1" dirty="0" err="1" smtClean="0">
                <a:solidFill>
                  <a:srgbClr val="0070C0"/>
                </a:solidFill>
              </a:rPr>
              <a:t>SS</a:t>
            </a:r>
            <a:r>
              <a:rPr lang="en-IN" sz="2000" b="1" i="1" dirty="0" err="1" smtClean="0">
                <a:solidFill>
                  <a:srgbClr val="0070C0"/>
                </a:solidFill>
              </a:rPr>
              <a:t>c</a:t>
            </a:r>
            <a:r>
              <a:rPr lang="en-IN" sz="2000" b="1" i="1" dirty="0" smtClean="0">
                <a:solidFill>
                  <a:srgbClr val="0070C0"/>
                </a:solidFill>
              </a:rPr>
              <a:t> </a:t>
            </a:r>
            <a:r>
              <a:rPr lang="en-IN" sz="2000" b="1" dirty="0" smtClean="0">
                <a:solidFill>
                  <a:srgbClr val="0070C0"/>
                </a:solidFill>
              </a:rPr>
              <a:t>= </a:t>
            </a:r>
            <a:r>
              <a:rPr lang="en-IN" sz="2000" b="1" dirty="0" err="1" smtClean="0">
                <a:solidFill>
                  <a:srgbClr val="0070C0"/>
                </a:solidFill>
              </a:rPr>
              <a:t>SS</a:t>
            </a:r>
            <a:r>
              <a:rPr lang="en-IN" sz="2000" b="1" i="1" dirty="0" err="1" smtClean="0">
                <a:solidFill>
                  <a:srgbClr val="0070C0"/>
                </a:solidFill>
              </a:rPr>
              <a:t>x</a:t>
            </a:r>
            <a:r>
              <a:rPr lang="en-IN" sz="2000" b="1" dirty="0" smtClean="0">
                <a:solidFill>
                  <a:srgbClr val="0070C0"/>
                </a:solidFill>
              </a:rPr>
              <a:t> + </a:t>
            </a:r>
            <a:r>
              <a:rPr lang="en-IN" sz="2000" b="1" dirty="0" err="1" smtClean="0">
                <a:solidFill>
                  <a:srgbClr val="0070C0"/>
                </a:solidFill>
              </a:rPr>
              <a:t>SS</a:t>
            </a:r>
            <a:r>
              <a:rPr lang="en-IN" sz="2000" b="1" i="1" dirty="0" err="1" smtClean="0">
                <a:solidFill>
                  <a:srgbClr val="0070C0"/>
                </a:solidFill>
              </a:rPr>
              <a:t>y</a:t>
            </a:r>
            <a:r>
              <a:rPr lang="en-IN" sz="2000" b="1" i="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(6) Find out the combined degrees of freedom, </a:t>
            </a:r>
            <a:r>
              <a:rPr lang="en-IN" sz="2000" b="1" dirty="0" err="1" smtClean="0">
                <a:solidFill>
                  <a:srgbClr val="0070C0"/>
                </a:solidFill>
              </a:rPr>
              <a:t>Df</a:t>
            </a:r>
            <a:r>
              <a:rPr lang="en-IN" sz="2000" b="1" i="1" dirty="0" err="1" smtClean="0">
                <a:solidFill>
                  <a:srgbClr val="0070C0"/>
                </a:solidFill>
              </a:rPr>
              <a:t>c</a:t>
            </a:r>
            <a:r>
              <a:rPr lang="en-IN" sz="2000" b="1" i="1" dirty="0" smtClean="0">
                <a:solidFill>
                  <a:srgbClr val="0070C0"/>
                </a:solidFill>
              </a:rPr>
              <a:t> </a:t>
            </a:r>
            <a:r>
              <a:rPr lang="en-IN" sz="2000" b="1" dirty="0" smtClean="0">
                <a:solidFill>
                  <a:srgbClr val="0070C0"/>
                </a:solidFill>
              </a:rPr>
              <a:t>= </a:t>
            </a:r>
            <a:r>
              <a:rPr lang="en-IN" sz="2000" b="1" dirty="0" err="1" smtClean="0">
                <a:solidFill>
                  <a:srgbClr val="0070C0"/>
                </a:solidFill>
              </a:rPr>
              <a:t>Df</a:t>
            </a:r>
            <a:r>
              <a:rPr lang="en-IN" sz="2000" b="1" i="1" dirty="0" err="1" smtClean="0">
                <a:solidFill>
                  <a:srgbClr val="0070C0"/>
                </a:solidFill>
              </a:rPr>
              <a:t>x</a:t>
            </a:r>
            <a:r>
              <a:rPr lang="en-IN" sz="2000" b="1" i="1" dirty="0" smtClean="0">
                <a:solidFill>
                  <a:srgbClr val="0070C0"/>
                </a:solidFill>
              </a:rPr>
              <a:t> </a:t>
            </a:r>
            <a:r>
              <a:rPr lang="en-IN" sz="2000" b="1" dirty="0" smtClean="0">
                <a:solidFill>
                  <a:srgbClr val="0070C0"/>
                </a:solidFill>
              </a:rPr>
              <a:t>+ </a:t>
            </a:r>
            <a:r>
              <a:rPr lang="en-IN" sz="2000" b="1" dirty="0" err="1" smtClean="0">
                <a:solidFill>
                  <a:srgbClr val="0070C0"/>
                </a:solidFill>
              </a:rPr>
              <a:t>Df</a:t>
            </a:r>
            <a:r>
              <a:rPr lang="en-IN" sz="2000" b="1" i="1" dirty="0" err="1" smtClean="0">
                <a:solidFill>
                  <a:srgbClr val="0070C0"/>
                </a:solidFill>
              </a:rPr>
              <a:t>y</a:t>
            </a:r>
            <a:r>
              <a:rPr lang="en-IN" sz="2000" b="1" i="1" dirty="0" smtClean="0">
                <a:solidFill>
                  <a:srgbClr val="0070C0"/>
                </a:solidFill>
              </a:rPr>
              <a:t>; </a:t>
            </a:r>
            <a:r>
              <a:rPr lang="en-IN" sz="2000" b="1" dirty="0" err="1" smtClean="0">
                <a:solidFill>
                  <a:srgbClr val="0070C0"/>
                </a:solidFill>
              </a:rPr>
              <a:t>Df</a:t>
            </a:r>
            <a:r>
              <a:rPr lang="en-IN" sz="2000" b="1" i="1" dirty="0" err="1" smtClean="0">
                <a:solidFill>
                  <a:srgbClr val="0070C0"/>
                </a:solidFill>
              </a:rPr>
              <a:t>x</a:t>
            </a:r>
            <a:r>
              <a:rPr lang="en-IN" sz="2000" b="1" dirty="0" smtClean="0">
                <a:solidFill>
                  <a:srgbClr val="0070C0"/>
                </a:solidFill>
              </a:rPr>
              <a:t> = </a:t>
            </a:r>
            <a:r>
              <a:rPr lang="en-IN" sz="2000" b="1" dirty="0" err="1" smtClean="0">
                <a:solidFill>
                  <a:srgbClr val="0070C0"/>
                </a:solidFill>
              </a:rPr>
              <a:t>n</a:t>
            </a:r>
            <a:r>
              <a:rPr lang="en-IN" sz="2000" b="1" baseline="-25000" dirty="0" err="1" smtClean="0">
                <a:solidFill>
                  <a:srgbClr val="0070C0"/>
                </a:solidFill>
              </a:rPr>
              <a:t>x</a:t>
            </a:r>
            <a:r>
              <a:rPr lang="en-IN" sz="2000" b="1" dirty="0" smtClean="0">
                <a:solidFill>
                  <a:srgbClr val="0070C0"/>
                </a:solidFill>
              </a:rPr>
              <a:t> – 1; </a:t>
            </a:r>
            <a:r>
              <a:rPr lang="en-IN" sz="2000" b="1" dirty="0" err="1" smtClean="0">
                <a:solidFill>
                  <a:srgbClr val="0070C0"/>
                </a:solidFill>
              </a:rPr>
              <a:t>Df</a:t>
            </a:r>
            <a:r>
              <a:rPr lang="en-IN" sz="2000" b="1" i="1" dirty="0" err="1" smtClean="0">
                <a:solidFill>
                  <a:srgbClr val="0070C0"/>
                </a:solidFill>
              </a:rPr>
              <a:t>y</a:t>
            </a:r>
            <a:r>
              <a:rPr lang="en-IN" sz="2000" b="1" dirty="0" smtClean="0">
                <a:solidFill>
                  <a:srgbClr val="0070C0"/>
                </a:solidFill>
              </a:rPr>
              <a:t> = </a:t>
            </a:r>
            <a:r>
              <a:rPr lang="en-IN" sz="2000" b="1" dirty="0" err="1" smtClean="0">
                <a:solidFill>
                  <a:srgbClr val="0070C0"/>
                </a:solidFill>
              </a:rPr>
              <a:t>n</a:t>
            </a:r>
            <a:r>
              <a:rPr lang="en-IN" sz="2000" b="1" baseline="-25000" dirty="0" err="1" smtClean="0">
                <a:solidFill>
                  <a:srgbClr val="0070C0"/>
                </a:solidFill>
              </a:rPr>
              <a:t>y</a:t>
            </a:r>
            <a:r>
              <a:rPr lang="en-IN" sz="2000" b="1" dirty="0" smtClean="0">
                <a:solidFill>
                  <a:srgbClr val="0070C0"/>
                </a:solidFill>
              </a:rPr>
              <a:t> – 1; </a:t>
            </a:r>
          </a:p>
          <a:p>
            <a:pPr marL="342900" indent="-342900">
              <a:spcBef>
                <a:spcPct val="20000"/>
              </a:spcBef>
              <a:buFont typeface="Arial" pitchFamily="34" charset="0"/>
              <a:buChar char="•"/>
            </a:pPr>
            <a:r>
              <a:rPr lang="en-IN" sz="2000" b="1" dirty="0" smtClean="0">
                <a:solidFill>
                  <a:srgbClr val="0070C0"/>
                </a:solidFill>
              </a:rPr>
              <a:t>(7) Compute the combined variances, S</a:t>
            </a:r>
            <a:r>
              <a:rPr lang="en-IN" sz="2000" b="1" baseline="30000" dirty="0" smtClean="0">
                <a:solidFill>
                  <a:srgbClr val="0070C0"/>
                </a:solidFill>
              </a:rPr>
              <a:t>2</a:t>
            </a:r>
            <a:r>
              <a:rPr lang="en-IN" sz="2000" b="1" baseline="-25000" dirty="0" smtClean="0">
                <a:solidFill>
                  <a:srgbClr val="0070C0"/>
                </a:solidFill>
              </a:rPr>
              <a:t>c</a:t>
            </a:r>
            <a:r>
              <a:rPr lang="en-IN" sz="2000" b="1" dirty="0" smtClean="0">
                <a:solidFill>
                  <a:srgbClr val="0070C0"/>
                </a:solidFill>
              </a:rPr>
              <a:t> ; S</a:t>
            </a:r>
            <a:r>
              <a:rPr lang="en-IN" sz="2000" b="1" baseline="30000" dirty="0" smtClean="0">
                <a:solidFill>
                  <a:srgbClr val="0070C0"/>
                </a:solidFill>
              </a:rPr>
              <a:t>2</a:t>
            </a:r>
            <a:r>
              <a:rPr lang="en-IN" sz="2000" b="1" baseline="-25000" dirty="0" smtClean="0">
                <a:solidFill>
                  <a:srgbClr val="0070C0"/>
                </a:solidFill>
              </a:rPr>
              <a:t>c</a:t>
            </a:r>
            <a:r>
              <a:rPr lang="en-IN" sz="2000" b="1" dirty="0" smtClean="0">
                <a:solidFill>
                  <a:srgbClr val="0070C0"/>
                </a:solidFill>
              </a:rPr>
              <a:t> = </a:t>
            </a:r>
            <a:r>
              <a:rPr lang="en-IN" sz="2000" b="1" dirty="0" err="1" smtClean="0">
                <a:solidFill>
                  <a:srgbClr val="0070C0"/>
                </a:solidFill>
              </a:rPr>
              <a:t>SS</a:t>
            </a:r>
            <a:r>
              <a:rPr lang="en-IN" sz="2000" b="1" i="1" dirty="0" err="1" smtClean="0">
                <a:solidFill>
                  <a:srgbClr val="0070C0"/>
                </a:solidFill>
              </a:rPr>
              <a:t>c</a:t>
            </a:r>
            <a:r>
              <a:rPr lang="en-IN" sz="2000" b="1" dirty="0" smtClean="0">
                <a:solidFill>
                  <a:srgbClr val="0070C0"/>
                </a:solidFill>
              </a:rPr>
              <a:t> / </a:t>
            </a:r>
            <a:r>
              <a:rPr lang="en-IN" sz="2000" b="1" dirty="0" err="1" smtClean="0">
                <a:solidFill>
                  <a:srgbClr val="0070C0"/>
                </a:solidFill>
              </a:rPr>
              <a:t>Df</a:t>
            </a:r>
            <a:r>
              <a:rPr lang="en-IN" sz="2000" b="1" i="1" dirty="0" err="1" smtClean="0">
                <a:solidFill>
                  <a:srgbClr val="0070C0"/>
                </a:solidFill>
              </a:rPr>
              <a:t>c</a:t>
            </a:r>
            <a:r>
              <a:rPr lang="en-IN" sz="2000" b="1" dirty="0" smtClean="0">
                <a:solidFill>
                  <a:srgbClr val="0070C0"/>
                </a:solidFill>
              </a:rPr>
              <a:t>; </a:t>
            </a:r>
          </a:p>
          <a:p>
            <a:pPr marL="342900" indent="-342900">
              <a:spcBef>
                <a:spcPct val="20000"/>
              </a:spcBef>
              <a:buFont typeface="Arial" pitchFamily="34" charset="0"/>
              <a:buChar char="•"/>
            </a:pPr>
            <a:r>
              <a:rPr lang="en-IN" sz="2000" b="1" dirty="0" smtClean="0">
                <a:solidFill>
                  <a:srgbClr val="0070C0"/>
                </a:solidFill>
              </a:rPr>
              <a:t>(8) Compute ‘t’ = [x’ – y’] / sq </a:t>
            </a:r>
            <a:r>
              <a:rPr lang="en-IN" sz="2000" b="1" dirty="0" err="1" smtClean="0">
                <a:solidFill>
                  <a:srgbClr val="0070C0"/>
                </a:solidFill>
              </a:rPr>
              <a:t>rt</a:t>
            </a:r>
            <a:r>
              <a:rPr lang="en-IN" sz="2000" b="1" dirty="0" smtClean="0">
                <a:solidFill>
                  <a:srgbClr val="0070C0"/>
                </a:solidFill>
              </a:rPr>
              <a:t> {S</a:t>
            </a:r>
            <a:r>
              <a:rPr lang="en-IN" sz="2000" b="1" baseline="30000" dirty="0" smtClean="0">
                <a:solidFill>
                  <a:srgbClr val="0070C0"/>
                </a:solidFill>
              </a:rPr>
              <a:t>2</a:t>
            </a:r>
            <a:r>
              <a:rPr lang="en-IN" sz="2000" b="1" baseline="-25000" dirty="0" smtClean="0">
                <a:solidFill>
                  <a:srgbClr val="0070C0"/>
                </a:solidFill>
              </a:rPr>
              <a:t>c</a:t>
            </a:r>
            <a:r>
              <a:rPr lang="en-IN" sz="2000" b="1" dirty="0" smtClean="0">
                <a:solidFill>
                  <a:srgbClr val="0070C0"/>
                </a:solidFill>
              </a:rPr>
              <a:t> [1/nx] + [1/ny]}; </a:t>
            </a:r>
          </a:p>
        </p:txBody>
      </p:sp>
      <p:sp>
        <p:nvSpPr>
          <p:cNvPr id="4" name="Date Placeholder 3"/>
          <p:cNvSpPr>
            <a:spLocks noGrp="1"/>
          </p:cNvSpPr>
          <p:nvPr>
            <p:ph type="dt" sz="quarter" idx="10"/>
          </p:nvPr>
        </p:nvSpPr>
        <p:spPr/>
        <p:txBody>
          <a:bodyPr/>
          <a:lstStyle/>
          <a:p>
            <a:pPr>
              <a:defRPr/>
            </a:pPr>
            <a:fld id="{8D64D37B-1FD6-4EF0-B7A1-B503E26F8F74}"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63</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33CC"/>
                </a:solidFill>
              </a:rPr>
              <a:t>T-test for Independent Samples</a:t>
            </a:r>
            <a:endParaRPr lang="en-US" sz="4000" b="1" dirty="0">
              <a:solidFill>
                <a:srgbClr val="FF33CC"/>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IN" sz="2000" b="1" dirty="0" smtClean="0">
                <a:solidFill>
                  <a:srgbClr val="0070C0"/>
                </a:solidFill>
              </a:rPr>
              <a:t>(9) Compare the derived value with the Table value; </a:t>
            </a:r>
          </a:p>
          <a:p>
            <a:pPr marL="800100" lvl="1" indent="-342900">
              <a:spcBef>
                <a:spcPct val="20000"/>
              </a:spcBef>
              <a:buFont typeface="Arial" pitchFamily="34" charset="0"/>
              <a:buChar char="•"/>
            </a:pPr>
            <a:r>
              <a:rPr lang="en-IN" sz="2000" b="1" dirty="0" smtClean="0">
                <a:solidFill>
                  <a:srgbClr val="0070C0"/>
                </a:solidFill>
              </a:rPr>
              <a:t>Look downward in the first column for the combined degree of freedom (</a:t>
            </a:r>
            <a:r>
              <a:rPr lang="en-IN" sz="2000" b="1" dirty="0" err="1" smtClean="0">
                <a:solidFill>
                  <a:srgbClr val="0070C0"/>
                </a:solidFill>
              </a:rPr>
              <a:t>Df</a:t>
            </a:r>
            <a:r>
              <a:rPr lang="en-IN" sz="2000" b="1" i="1" dirty="0" err="1" smtClean="0">
                <a:solidFill>
                  <a:srgbClr val="0070C0"/>
                </a:solidFill>
              </a:rPr>
              <a:t>c</a:t>
            </a:r>
            <a:r>
              <a:rPr lang="en-IN" sz="2000" b="1" dirty="0" smtClean="0">
                <a:solidFill>
                  <a:srgbClr val="0070C0"/>
                </a:solidFill>
              </a:rPr>
              <a:t>); </a:t>
            </a:r>
          </a:p>
          <a:p>
            <a:pPr marL="800100" lvl="1" indent="-342900">
              <a:spcBef>
                <a:spcPct val="20000"/>
              </a:spcBef>
              <a:buFont typeface="Arial" pitchFamily="34" charset="0"/>
              <a:buChar char="•"/>
            </a:pPr>
            <a:r>
              <a:rPr lang="en-IN" sz="2000" b="1" dirty="0" smtClean="0">
                <a:solidFill>
                  <a:srgbClr val="0070C0"/>
                </a:solidFill>
              </a:rPr>
              <a:t>Look across the rows for the required probability level (0.05 for two tailed and 0.10 for one tailed probability level) </a:t>
            </a:r>
            <a:r>
              <a:rPr lang="en-IN" sz="2000" b="1" i="1" dirty="0" smtClean="0">
                <a:solidFill>
                  <a:srgbClr val="FF33CC"/>
                </a:solidFill>
              </a:rPr>
              <a:t>(Lal Das, 2000:335-337)</a:t>
            </a:r>
            <a:r>
              <a:rPr lang="en-IN" sz="2000" b="1" dirty="0" smtClean="0">
                <a:solidFill>
                  <a:srgbClr val="0070C0"/>
                </a:solidFill>
              </a:rPr>
              <a:t>.</a:t>
            </a:r>
            <a:endParaRPr lang="en-US" sz="2000" b="1" dirty="0" smtClean="0">
              <a:solidFill>
                <a:srgbClr val="0070C0"/>
              </a:solidFill>
            </a:endParaRPr>
          </a:p>
          <a:p>
            <a:pPr marL="800100" lvl="1" indent="-342900">
              <a:spcBef>
                <a:spcPct val="20000"/>
              </a:spcBef>
              <a:buFont typeface="Arial" pitchFamily="34" charset="0"/>
              <a:buChar char="•"/>
            </a:pPr>
            <a:endParaRPr lang="en-US" sz="2000" b="1" dirty="0" smtClean="0">
              <a:solidFill>
                <a:srgbClr val="0070C0"/>
              </a:solidFill>
            </a:endParaRPr>
          </a:p>
        </p:txBody>
      </p:sp>
      <p:sp>
        <p:nvSpPr>
          <p:cNvPr id="4" name="Date Placeholder 3"/>
          <p:cNvSpPr>
            <a:spLocks noGrp="1"/>
          </p:cNvSpPr>
          <p:nvPr>
            <p:ph type="dt" sz="quarter" idx="10"/>
          </p:nvPr>
        </p:nvSpPr>
        <p:spPr/>
        <p:txBody>
          <a:bodyPr/>
          <a:lstStyle/>
          <a:p>
            <a:pPr>
              <a:defRPr/>
            </a:pPr>
            <a:fld id="{3532FCB0-BAA5-4CC6-AB12-7395CD4B6D41}"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64</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ChangeArrowheads="1"/>
          </p:cNvSpPr>
          <p:nvPr/>
        </p:nvSpPr>
        <p:spPr bwMode="auto">
          <a:xfrm>
            <a:off x="381000" y="381000"/>
            <a:ext cx="8229600" cy="1143000"/>
          </a:xfrm>
          <a:prstGeom prst="rect">
            <a:avLst/>
          </a:prstGeom>
          <a:noFill/>
          <a:ln w="9525">
            <a:noFill/>
            <a:miter lim="800000"/>
            <a:headEnd/>
            <a:tailEnd/>
          </a:ln>
        </p:spPr>
        <p:txBody>
          <a:bodyPr anchor="ctr"/>
          <a:lstStyle/>
          <a:p>
            <a:pPr algn="ctr"/>
            <a:r>
              <a:rPr lang="en-US" sz="4000" b="1" dirty="0" smtClean="0">
                <a:solidFill>
                  <a:srgbClr val="FF0000"/>
                </a:solidFill>
              </a:rPr>
              <a:t>Reference</a:t>
            </a:r>
            <a:endParaRPr lang="en-US" sz="4000" b="1" dirty="0">
              <a:solidFill>
                <a:srgbClr val="FF0000"/>
              </a:solidFill>
            </a:endParaRPr>
          </a:p>
        </p:txBody>
      </p:sp>
      <p:sp>
        <p:nvSpPr>
          <p:cNvPr id="206851" name="Rectangle 3"/>
          <p:cNvSpPr>
            <a:spLocks noChangeArrowheads="1"/>
          </p:cNvSpPr>
          <p:nvPr/>
        </p:nvSpPr>
        <p:spPr bwMode="auto">
          <a:xfrm>
            <a:off x="609600" y="1371600"/>
            <a:ext cx="8229600" cy="4800600"/>
          </a:xfrm>
          <a:prstGeom prst="rect">
            <a:avLst/>
          </a:prstGeom>
          <a:noFill/>
          <a:ln w="9525">
            <a:noFill/>
            <a:miter lim="800000"/>
            <a:headEnd/>
            <a:tailEnd/>
          </a:ln>
        </p:spPr>
        <p:txBody>
          <a:bodyPr/>
          <a:lstStyle/>
          <a:p>
            <a:pPr marL="342900" indent="-342900">
              <a:spcBef>
                <a:spcPct val="20000"/>
              </a:spcBef>
              <a:buFont typeface="Arial" pitchFamily="34" charset="0"/>
              <a:buChar char="•"/>
            </a:pPr>
            <a:r>
              <a:rPr lang="en-US" sz="2400" b="1" dirty="0" smtClean="0">
                <a:solidFill>
                  <a:srgbClr val="0070C0"/>
                </a:solidFill>
              </a:rPr>
              <a:t>Ivan Diamonds and Juliet Jefferies (2001) </a:t>
            </a:r>
            <a:r>
              <a:rPr lang="en-US" sz="2400" b="1" i="1" dirty="0" smtClean="0">
                <a:solidFill>
                  <a:srgbClr val="FF33CC"/>
                </a:solidFill>
              </a:rPr>
              <a:t>Beginning Statistics – An Introduction to Social Scientists,</a:t>
            </a:r>
            <a:r>
              <a:rPr lang="en-US" sz="2400" b="1" i="1" dirty="0" smtClean="0">
                <a:solidFill>
                  <a:srgbClr val="0070C0"/>
                </a:solidFill>
              </a:rPr>
              <a:t> </a:t>
            </a:r>
            <a:r>
              <a:rPr lang="en-US" sz="2400" b="1" dirty="0" smtClean="0">
                <a:solidFill>
                  <a:srgbClr val="0070C0"/>
                </a:solidFill>
              </a:rPr>
              <a:t>London: Sage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(2008) </a:t>
            </a:r>
            <a:r>
              <a:rPr lang="en-US" sz="2400" b="1" i="1" dirty="0" smtClean="0">
                <a:solidFill>
                  <a:srgbClr val="FF33CC"/>
                </a:solidFill>
              </a:rPr>
              <a:t>Practice of Social Research</a:t>
            </a:r>
            <a:r>
              <a:rPr lang="en-US" sz="2400" b="1" dirty="0" smtClean="0">
                <a:solidFill>
                  <a:srgbClr val="0070C0"/>
                </a:solidFill>
              </a:rPr>
              <a:t> at Research Methodology Workshop at CSRD-ISWR, Ahmednagar on 23-26, July, 2008. </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(2000) </a:t>
            </a:r>
            <a:r>
              <a:rPr lang="en-US" sz="2400" b="1" i="1" dirty="0" smtClean="0">
                <a:solidFill>
                  <a:srgbClr val="FF33CC"/>
                </a:solidFill>
              </a:rPr>
              <a:t>Practice of Social Research: Social Work Perspective, </a:t>
            </a:r>
            <a:r>
              <a:rPr lang="en-US" sz="2400" b="1" dirty="0" err="1" smtClean="0">
                <a:solidFill>
                  <a:srgbClr val="0070C0"/>
                </a:solidFill>
              </a:rPr>
              <a:t>Jaipur</a:t>
            </a:r>
            <a:r>
              <a:rPr lang="en-US" sz="2400" b="1" dirty="0" smtClean="0">
                <a:solidFill>
                  <a:srgbClr val="0070C0"/>
                </a:solidFill>
              </a:rPr>
              <a:t>: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r>
              <a:rPr lang="en-US" sz="2400" b="1" dirty="0" smtClean="0">
                <a:solidFill>
                  <a:srgbClr val="0070C0"/>
                </a:solidFill>
              </a:rPr>
              <a:t>Dr DK </a:t>
            </a:r>
            <a:r>
              <a:rPr lang="en-US" sz="2400" b="1" dirty="0" err="1" smtClean="0">
                <a:solidFill>
                  <a:srgbClr val="0070C0"/>
                </a:solidFill>
              </a:rPr>
              <a:t>Laldas</a:t>
            </a:r>
            <a:r>
              <a:rPr lang="en-US" sz="2400" b="1" dirty="0" smtClean="0">
                <a:solidFill>
                  <a:srgbClr val="0070C0"/>
                </a:solidFill>
              </a:rPr>
              <a:t> (2005) </a:t>
            </a:r>
            <a:r>
              <a:rPr lang="en-US" sz="2400" b="1" i="1" dirty="0" smtClean="0">
                <a:solidFill>
                  <a:srgbClr val="FF33CC"/>
                </a:solidFill>
              </a:rPr>
              <a:t>Designs of  Social Research, </a:t>
            </a:r>
            <a:r>
              <a:rPr lang="en-US" sz="2400" b="1" dirty="0" err="1" smtClean="0">
                <a:solidFill>
                  <a:srgbClr val="0070C0"/>
                </a:solidFill>
              </a:rPr>
              <a:t>Jaipur</a:t>
            </a:r>
            <a:r>
              <a:rPr lang="en-US" sz="2400" b="1" dirty="0" smtClean="0">
                <a:solidFill>
                  <a:srgbClr val="0070C0"/>
                </a:solidFill>
              </a:rPr>
              <a:t> : </a:t>
            </a:r>
            <a:r>
              <a:rPr lang="en-US" sz="2400" b="1" dirty="0" err="1" smtClean="0">
                <a:solidFill>
                  <a:srgbClr val="0070C0"/>
                </a:solidFill>
              </a:rPr>
              <a:t>Rawat</a:t>
            </a:r>
            <a:r>
              <a:rPr lang="en-US" sz="2400" b="1" dirty="0" smtClean="0">
                <a:solidFill>
                  <a:srgbClr val="0070C0"/>
                </a:solidFill>
              </a:rPr>
              <a:t>  Publications</a:t>
            </a:r>
          </a:p>
          <a:p>
            <a:pPr marL="342900" indent="-342900">
              <a:spcBef>
                <a:spcPct val="20000"/>
              </a:spcBef>
              <a:buFont typeface="Arial" pitchFamily="34" charset="0"/>
              <a:buChar char="•"/>
            </a:pPr>
            <a:endParaRPr lang="en-US" sz="2400" b="1" dirty="0">
              <a:solidFill>
                <a:srgbClr val="FF33CC"/>
              </a:solidFill>
            </a:endParaRPr>
          </a:p>
        </p:txBody>
      </p:sp>
      <p:sp>
        <p:nvSpPr>
          <p:cNvPr id="4" name="Date Placeholder 3"/>
          <p:cNvSpPr>
            <a:spLocks noGrp="1"/>
          </p:cNvSpPr>
          <p:nvPr>
            <p:ph type="dt" sz="quarter" idx="10"/>
          </p:nvPr>
        </p:nvSpPr>
        <p:spPr/>
        <p:txBody>
          <a:bodyPr/>
          <a:lstStyle/>
          <a:p>
            <a:pPr>
              <a:defRPr/>
            </a:pPr>
            <a:fld id="{2DCAEDEA-2A44-45A8-AA00-D2C2BF465F6B}" type="datetime9">
              <a:rPr lang="en-US" smtClean="0"/>
              <a:pPr>
                <a:defRPr/>
              </a:pPr>
              <a:t>7/6/2018 10:43:35 AM</a:t>
            </a:fld>
            <a:endParaRPr lang="en-US"/>
          </a:p>
        </p:txBody>
      </p:sp>
      <p:sp>
        <p:nvSpPr>
          <p:cNvPr id="5" name="Slide Number Placeholder 4"/>
          <p:cNvSpPr>
            <a:spLocks noGrp="1"/>
          </p:cNvSpPr>
          <p:nvPr>
            <p:ph type="sldNum" sz="quarter" idx="12"/>
          </p:nvPr>
        </p:nvSpPr>
        <p:spPr/>
        <p:txBody>
          <a:bodyPr/>
          <a:lstStyle/>
          <a:p>
            <a:pPr>
              <a:defRPr/>
            </a:pPr>
            <a:fld id="{F5415164-BDE7-46CF-A59D-24CE04995496}" type="slidenum">
              <a:rPr lang="en-US" smtClean="0"/>
              <a:pPr>
                <a:defRPr/>
              </a:pPr>
              <a:t>65</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0"/>
            <a:ext cx="8229600" cy="1143000"/>
          </a:xfrm>
        </p:spPr>
        <p:txBody>
          <a:bodyPr/>
          <a:lstStyle/>
          <a:p>
            <a:pPr algn="ctr"/>
            <a:r>
              <a:rPr lang="en-US" sz="9600" dirty="0" smtClean="0">
                <a:solidFill>
                  <a:srgbClr val="FF33CC"/>
                </a:solidFill>
                <a:latin typeface="Brush Script MT" pitchFamily="66" charset="0"/>
              </a:rPr>
              <a:t>Thank You</a:t>
            </a:r>
            <a:endParaRPr lang="en-US" sz="9600" dirty="0">
              <a:solidFill>
                <a:srgbClr val="FF33CC"/>
              </a:solidFill>
              <a:latin typeface="Brush Script MT" pitchFamily="66" charset="0"/>
            </a:endParaRPr>
          </a:p>
        </p:txBody>
      </p:sp>
      <p:sp>
        <p:nvSpPr>
          <p:cNvPr id="4" name="Date Placeholder 3"/>
          <p:cNvSpPr>
            <a:spLocks noGrp="1"/>
          </p:cNvSpPr>
          <p:nvPr>
            <p:ph type="dt" sz="half" idx="10"/>
          </p:nvPr>
        </p:nvSpPr>
        <p:spPr/>
        <p:txBody>
          <a:bodyPr/>
          <a:lstStyle/>
          <a:p>
            <a:pPr>
              <a:defRPr/>
            </a:pPr>
            <a:fld id="{54B74758-0D55-4B86-B979-B73CBA248B53}" type="datetime9">
              <a:rPr lang="en-US" smtClean="0"/>
              <a:pPr>
                <a:defRPr/>
              </a:pPr>
              <a:t>7/6/2018 10:43:35 AM</a:t>
            </a:fld>
            <a:endParaRPr lang="en-US"/>
          </a:p>
        </p:txBody>
      </p:sp>
      <p:sp>
        <p:nvSpPr>
          <p:cNvPr id="5" name="Footer Placeholder 4"/>
          <p:cNvSpPr>
            <a:spLocks noGrp="1"/>
          </p:cNvSpPr>
          <p:nvPr>
            <p:ph type="ftr" sz="quarter" idx="11"/>
          </p:nvPr>
        </p:nvSpPr>
        <p:spPr/>
        <p:txBody>
          <a:bodyPr/>
          <a:lstStyle/>
          <a:p>
            <a:pPr>
              <a:defRPr/>
            </a:pPr>
            <a:r>
              <a:rPr lang="en-US" smtClean="0"/>
              <a:t>social work research</a:t>
            </a:r>
            <a:endParaRPr lang="en-US"/>
          </a:p>
        </p:txBody>
      </p:sp>
      <p:sp>
        <p:nvSpPr>
          <p:cNvPr id="6" name="Slide Number Placeholder 5"/>
          <p:cNvSpPr>
            <a:spLocks noGrp="1"/>
          </p:cNvSpPr>
          <p:nvPr>
            <p:ph type="sldNum" sz="quarter" idx="12"/>
          </p:nvPr>
        </p:nvSpPr>
        <p:spPr/>
        <p:txBody>
          <a:bodyPr/>
          <a:lstStyle/>
          <a:p>
            <a:pPr>
              <a:defRPr/>
            </a:pPr>
            <a:fld id="{C685E289-FDA1-40D2-95CC-2BC4C3B71036}" type="slidenum">
              <a:rPr lang="en-US" smtClean="0"/>
              <a:pPr>
                <a:defRPr/>
              </a:pPr>
              <a:t>66</a:t>
            </a:fld>
            <a:endParaRPr lang="en-US"/>
          </a:p>
        </p:txBody>
      </p:sp>
    </p:spTree>
  </p:cSld>
  <p:clrMapOvr>
    <a:masterClrMapping/>
  </p:clrMapOvr>
  <p:transition spd="slow">
    <p:pu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457200" y="10668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Characteristics: </a:t>
            </a:r>
          </a:p>
          <a:p>
            <a:pPr marL="812800" indent="-812800">
              <a:spcBef>
                <a:spcPts val="1200"/>
              </a:spcBef>
            </a:pPr>
            <a:r>
              <a:rPr lang="en-US" sz="2400" b="1" dirty="0" smtClean="0">
                <a:solidFill>
                  <a:srgbClr val="0070C0"/>
                </a:solidFill>
              </a:rPr>
              <a:t>1. Statistics are aggregate of facts</a:t>
            </a:r>
          </a:p>
          <a:p>
            <a:pPr marL="812800" indent="-812800">
              <a:spcBef>
                <a:spcPts val="1200"/>
              </a:spcBef>
            </a:pPr>
            <a:r>
              <a:rPr lang="en-US" sz="2400" b="1" dirty="0" smtClean="0">
                <a:solidFill>
                  <a:srgbClr val="002060"/>
                </a:solidFill>
              </a:rPr>
              <a:t>2. Statistics are affected to a marked extent by a multiplicity of causes</a:t>
            </a:r>
          </a:p>
          <a:p>
            <a:pPr marL="812800" indent="-812800">
              <a:spcBef>
                <a:spcPts val="1200"/>
              </a:spcBef>
            </a:pPr>
            <a:r>
              <a:rPr lang="en-US" sz="2400" b="1" dirty="0" smtClean="0">
                <a:solidFill>
                  <a:srgbClr val="002060"/>
                </a:solidFill>
              </a:rPr>
              <a:t>3. Statistics are numerically expressed, </a:t>
            </a:r>
            <a:r>
              <a:rPr lang="en-US" sz="2400" b="1" dirty="0" err="1" smtClean="0">
                <a:solidFill>
                  <a:srgbClr val="002060"/>
                </a:solidFill>
              </a:rPr>
              <a:t>enumrated</a:t>
            </a:r>
            <a:r>
              <a:rPr lang="en-US" sz="2400" b="1" dirty="0" smtClean="0">
                <a:solidFill>
                  <a:srgbClr val="002060"/>
                </a:solidFill>
              </a:rPr>
              <a:t> or estimated</a:t>
            </a:r>
          </a:p>
          <a:p>
            <a:pPr marL="812800" indent="-812800">
              <a:spcBef>
                <a:spcPts val="1200"/>
              </a:spcBef>
            </a:pPr>
            <a:r>
              <a:rPr lang="en-US" sz="2400" b="1" dirty="0" smtClean="0">
                <a:solidFill>
                  <a:srgbClr val="002060"/>
                </a:solidFill>
              </a:rPr>
              <a:t>4. Statistics are numerated or estimated according to reasonable standard of accuracy</a:t>
            </a:r>
          </a:p>
          <a:p>
            <a:pPr marL="812800" indent="-812800">
              <a:spcBef>
                <a:spcPts val="1200"/>
              </a:spcBef>
            </a:pPr>
            <a:r>
              <a:rPr lang="en-US" sz="2400" b="1" dirty="0" smtClean="0">
                <a:solidFill>
                  <a:srgbClr val="002060"/>
                </a:solidFill>
              </a:rPr>
              <a:t>5. Statistics should be collected in a systematic manner for a predetermined purpose</a:t>
            </a:r>
          </a:p>
          <a:p>
            <a:pPr marL="812800" indent="-812800">
              <a:spcBef>
                <a:spcPts val="1200"/>
              </a:spcBef>
            </a:pPr>
            <a:r>
              <a:rPr lang="en-US" sz="2400" b="1" dirty="0" smtClean="0">
                <a:solidFill>
                  <a:srgbClr val="002060"/>
                </a:solidFill>
              </a:rPr>
              <a:t>6. Statistics should be capable of being placed in relation to each other</a:t>
            </a:r>
          </a:p>
          <a:p>
            <a:pPr marL="812800" indent="-812800">
              <a:spcBef>
                <a:spcPts val="1200"/>
              </a:spcBef>
              <a:buFont typeface="Arial" pitchFamily="34" charset="0"/>
              <a:buChar char="•"/>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7</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Functions</a:t>
            </a:r>
          </a:p>
          <a:p>
            <a:pPr marL="812800" indent="-812800">
              <a:spcBef>
                <a:spcPts val="1200"/>
              </a:spcBef>
              <a:buAutoNum type="romanLcParenBoth"/>
            </a:pPr>
            <a:r>
              <a:rPr lang="en-US" sz="2400" b="1" dirty="0" smtClean="0">
                <a:solidFill>
                  <a:srgbClr val="0070C0"/>
                </a:solidFill>
              </a:rPr>
              <a:t>To present facts in a definite form</a:t>
            </a:r>
          </a:p>
          <a:p>
            <a:pPr marL="812800" indent="-812800">
              <a:spcBef>
                <a:spcPts val="1200"/>
              </a:spcBef>
              <a:buAutoNum type="romanLcParenBoth"/>
            </a:pPr>
            <a:r>
              <a:rPr lang="en-US" sz="2400" b="1" dirty="0" smtClean="0">
                <a:solidFill>
                  <a:srgbClr val="0070C0"/>
                </a:solidFill>
              </a:rPr>
              <a:t>To simplify unwieldy and complex data</a:t>
            </a:r>
          </a:p>
          <a:p>
            <a:pPr marL="812800" indent="-812800">
              <a:spcBef>
                <a:spcPts val="1200"/>
              </a:spcBef>
              <a:buAutoNum type="romanLcParenBoth"/>
            </a:pPr>
            <a:r>
              <a:rPr lang="en-US" sz="2400" b="1" dirty="0" smtClean="0">
                <a:solidFill>
                  <a:srgbClr val="0070C0"/>
                </a:solidFill>
              </a:rPr>
              <a:t>To use it as a technique for making comparisons</a:t>
            </a:r>
          </a:p>
          <a:p>
            <a:pPr marL="812800" indent="-812800">
              <a:spcBef>
                <a:spcPts val="1200"/>
              </a:spcBef>
              <a:buAutoNum type="romanLcParenBoth"/>
            </a:pPr>
            <a:r>
              <a:rPr lang="en-US" sz="2400" b="1" dirty="0" smtClean="0">
                <a:solidFill>
                  <a:srgbClr val="0070C0"/>
                </a:solidFill>
              </a:rPr>
              <a:t>To enlarge individual experience</a:t>
            </a:r>
          </a:p>
          <a:p>
            <a:pPr marL="812800" indent="-812800">
              <a:spcBef>
                <a:spcPts val="1200"/>
              </a:spcBef>
              <a:buAutoNum type="romanLcParenBoth"/>
            </a:pPr>
            <a:r>
              <a:rPr lang="en-US" sz="2400" b="1" dirty="0" smtClean="0">
                <a:solidFill>
                  <a:srgbClr val="0070C0"/>
                </a:solidFill>
              </a:rPr>
              <a:t>To provide guidance in the formulation of policies</a:t>
            </a:r>
          </a:p>
          <a:p>
            <a:pPr marL="812800" indent="-812800">
              <a:spcBef>
                <a:spcPts val="1200"/>
              </a:spcBef>
              <a:buAutoNum type="romanLcParenBoth"/>
            </a:pPr>
            <a:r>
              <a:rPr lang="en-US" sz="2400" b="1" dirty="0" smtClean="0">
                <a:solidFill>
                  <a:srgbClr val="0070C0"/>
                </a:solidFill>
              </a:rPr>
              <a:t>To enable measurement of the magnitude of a phenomenon</a:t>
            </a:r>
          </a:p>
          <a:p>
            <a:pPr marL="812800" indent="-812800">
              <a:spcBef>
                <a:spcPts val="1200"/>
              </a:spcBef>
            </a:pPr>
            <a:endParaRPr lang="en-US" sz="2400" b="1" dirty="0">
              <a:solidFill>
                <a:srgbClr val="00206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0" y="0"/>
            <a:ext cx="9144000" cy="1143000"/>
          </a:xfrm>
          <a:prstGeom prst="rect">
            <a:avLst/>
          </a:prstGeom>
          <a:noFill/>
          <a:ln w="9525">
            <a:noFill/>
            <a:miter lim="800000"/>
            <a:headEnd/>
            <a:tailEnd/>
          </a:ln>
        </p:spPr>
        <p:txBody>
          <a:bodyPr anchor="ctr"/>
          <a:lstStyle/>
          <a:p>
            <a:pPr algn="ctr"/>
            <a:r>
              <a:rPr lang="en-US" sz="2800" b="1" dirty="0" smtClean="0">
                <a:solidFill>
                  <a:srgbClr val="7030A0"/>
                </a:solidFill>
              </a:rPr>
              <a:t>Unit 4: </a:t>
            </a:r>
            <a:r>
              <a:rPr lang="en-US" sz="2800" b="1" dirty="0" smtClean="0">
                <a:solidFill>
                  <a:srgbClr val="C00000"/>
                </a:solidFill>
              </a:rPr>
              <a:t/>
            </a:r>
            <a:br>
              <a:rPr lang="en-US" sz="2800" b="1" dirty="0" smtClean="0">
                <a:solidFill>
                  <a:srgbClr val="C00000"/>
                </a:solidFill>
              </a:rPr>
            </a:br>
            <a:r>
              <a:rPr lang="en-US" sz="2800" b="1" dirty="0" smtClean="0">
                <a:solidFill>
                  <a:srgbClr val="C00000"/>
                </a:solidFill>
              </a:rPr>
              <a:t>Statistics for research, techniques &amp; its application </a:t>
            </a:r>
            <a:endParaRPr lang="en-US" sz="2400" b="1" dirty="0">
              <a:solidFill>
                <a:srgbClr val="C00000"/>
              </a:solidFill>
            </a:endParaRPr>
          </a:p>
        </p:txBody>
      </p:sp>
      <p:sp>
        <p:nvSpPr>
          <p:cNvPr id="6147" name="Rectangle 3"/>
          <p:cNvSpPr>
            <a:spLocks noChangeArrowheads="1"/>
          </p:cNvSpPr>
          <p:nvPr/>
        </p:nvSpPr>
        <p:spPr bwMode="auto">
          <a:xfrm>
            <a:off x="228600" y="1143000"/>
            <a:ext cx="8686800" cy="4876800"/>
          </a:xfrm>
          <a:prstGeom prst="rect">
            <a:avLst/>
          </a:prstGeom>
          <a:noFill/>
          <a:ln w="9525">
            <a:noFill/>
            <a:miter lim="800000"/>
            <a:headEnd/>
            <a:tailEnd/>
          </a:ln>
        </p:spPr>
        <p:txBody>
          <a:bodyPr/>
          <a:lstStyle/>
          <a:p>
            <a:pPr marL="812800" indent="-812800">
              <a:spcBef>
                <a:spcPts val="1200"/>
              </a:spcBef>
            </a:pPr>
            <a:r>
              <a:rPr lang="en-US" sz="2400" b="1" dirty="0" smtClean="0">
                <a:solidFill>
                  <a:srgbClr val="7030A0"/>
                </a:solidFill>
              </a:rPr>
              <a:t>Statistics: </a:t>
            </a:r>
            <a:r>
              <a:rPr lang="en-US" sz="2400" b="1" dirty="0" smtClean="0">
                <a:solidFill>
                  <a:srgbClr val="002060"/>
                </a:solidFill>
              </a:rPr>
              <a:t>Limitations</a:t>
            </a:r>
          </a:p>
          <a:p>
            <a:pPr marL="812800" indent="-812800">
              <a:spcBef>
                <a:spcPts val="1200"/>
              </a:spcBef>
              <a:buAutoNum type="romanLcParenBoth"/>
            </a:pPr>
            <a:r>
              <a:rPr lang="en-US" sz="2400" b="1" dirty="0" smtClean="0">
                <a:solidFill>
                  <a:srgbClr val="0070C0"/>
                </a:solidFill>
              </a:rPr>
              <a:t>The use of statistics is limited numerical studies</a:t>
            </a:r>
          </a:p>
          <a:p>
            <a:pPr marL="812800" indent="-812800">
              <a:spcBef>
                <a:spcPts val="1200"/>
              </a:spcBef>
              <a:buAutoNum type="romanLcParenBoth"/>
            </a:pPr>
            <a:r>
              <a:rPr lang="en-US" sz="2400" b="1" dirty="0" smtClean="0">
                <a:solidFill>
                  <a:srgbClr val="0070C0"/>
                </a:solidFill>
              </a:rPr>
              <a:t>Statistical methods deal with population or aggregate of individuals rather than with individuals</a:t>
            </a:r>
          </a:p>
          <a:p>
            <a:pPr marL="812800" indent="-812800">
              <a:spcBef>
                <a:spcPts val="1200"/>
              </a:spcBef>
              <a:buAutoNum type="romanLcParenBoth"/>
            </a:pPr>
            <a:r>
              <a:rPr lang="en-US" sz="2400" b="1" dirty="0" smtClean="0">
                <a:solidFill>
                  <a:srgbClr val="0070C0"/>
                </a:solidFill>
              </a:rPr>
              <a:t>Statistical relies on estimates and approximations</a:t>
            </a:r>
          </a:p>
          <a:p>
            <a:pPr marL="812800" indent="-812800">
              <a:spcBef>
                <a:spcPts val="1200"/>
              </a:spcBef>
              <a:buAutoNum type="romanLcParenBoth"/>
            </a:pPr>
            <a:r>
              <a:rPr lang="en-US" sz="2400" b="1" dirty="0" smtClean="0">
                <a:solidFill>
                  <a:srgbClr val="0070C0"/>
                </a:solidFill>
              </a:rPr>
              <a:t>Statistical results might lead to fallacious conclusions by deliberate manipulation of figures and unscientific handling</a:t>
            </a:r>
          </a:p>
          <a:p>
            <a:pPr marL="812800" indent="-812800">
              <a:spcBef>
                <a:spcPts val="1200"/>
              </a:spcBef>
              <a:buAutoNum type="romanLcParenBoth"/>
            </a:pPr>
            <a:endParaRPr lang="en-US" sz="2400" b="1" dirty="0">
              <a:solidFill>
                <a:srgbClr val="0070C0"/>
              </a:solidFill>
            </a:endParaRPr>
          </a:p>
        </p:txBody>
      </p:sp>
      <p:sp>
        <p:nvSpPr>
          <p:cNvPr id="4" name="Date Placeholder 3"/>
          <p:cNvSpPr>
            <a:spLocks noGrp="1"/>
          </p:cNvSpPr>
          <p:nvPr>
            <p:ph type="dt" sz="quarter" idx="10"/>
          </p:nvPr>
        </p:nvSpPr>
        <p:spPr/>
        <p:txBody>
          <a:bodyPr/>
          <a:lstStyle/>
          <a:p>
            <a:pPr>
              <a:defRPr/>
            </a:pPr>
            <a:fld id="{4B37F141-6D6E-4533-8BFC-737C71077A75}" type="datetime9">
              <a:rPr lang="en-US" smtClean="0"/>
              <a:pPr>
                <a:defRPr/>
              </a:pPr>
              <a:t>7/6/2018 10:43:32 AM</a:t>
            </a:fld>
            <a:endParaRPr lang="en-US"/>
          </a:p>
        </p:txBody>
      </p:sp>
      <p:sp>
        <p:nvSpPr>
          <p:cNvPr id="5" name="Slide Number Placeholder 4"/>
          <p:cNvSpPr>
            <a:spLocks noGrp="1"/>
          </p:cNvSpPr>
          <p:nvPr>
            <p:ph type="sldNum" sz="quarter" idx="12"/>
          </p:nvPr>
        </p:nvSpPr>
        <p:spPr/>
        <p:txBody>
          <a:bodyPr/>
          <a:lstStyle/>
          <a:p>
            <a:pPr>
              <a:defRPr/>
            </a:pPr>
            <a:fld id="{3D1910A6-5A3F-4213-8A9F-58FE099D98FE}" type="slidenum">
              <a:rPr lang="en-US" smtClean="0"/>
              <a:pPr>
                <a:defRPr/>
              </a:pPr>
              <a:t>9</a:t>
            </a:fld>
            <a:endParaRPr lang="en-US"/>
          </a:p>
        </p:txBody>
      </p:sp>
      <p:sp>
        <p:nvSpPr>
          <p:cNvPr id="6" name="Footer Placeholder 5"/>
          <p:cNvSpPr>
            <a:spLocks noGrp="1"/>
          </p:cNvSpPr>
          <p:nvPr>
            <p:ph type="ftr" sz="quarter" idx="11"/>
          </p:nvPr>
        </p:nvSpPr>
        <p:spPr/>
        <p:txBody>
          <a:bodyPr/>
          <a:lstStyle/>
          <a:p>
            <a:pPr>
              <a:defRPr/>
            </a:pPr>
            <a:r>
              <a:rPr lang="en-US" smtClean="0"/>
              <a:t>social work research</a:t>
            </a:r>
            <a:endParaRPr lang="en-US"/>
          </a:p>
        </p:txBody>
      </p:sp>
    </p:spTree>
  </p:cSld>
  <p:clrMapOvr>
    <a:masterClrMapping/>
  </p:clrMapOvr>
  <p:transition spd="slow">
    <p:pu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29629</TotalTime>
  <Words>4861</Words>
  <Application>Microsoft Office PowerPoint</Application>
  <PresentationFormat>On-screen Show (4:3)</PresentationFormat>
  <Paragraphs>684</Paragraphs>
  <Slides>66</Slides>
  <Notes>10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Flow</vt:lpstr>
      <vt:lpstr>Semester II:  GC - Generic Compulsory Method Course  G VIII</vt:lpstr>
      <vt:lpstr>Slide 2</vt:lpstr>
      <vt:lpstr>Slide 3</vt:lpstr>
      <vt:lpstr>Slide 4</vt:lpstr>
      <vt:lpstr>Slide 5</vt:lpstr>
      <vt:lpstr>Slide 6</vt:lpstr>
      <vt:lpstr>Slide 7</vt:lpstr>
      <vt:lpstr>Slide 8</vt:lpstr>
      <vt:lpstr>Slide 9</vt:lpstr>
      <vt:lpstr>Slide 10</vt:lpstr>
      <vt:lpstr>Levels of measurements –nominal, ordinal, interval and ratio</vt:lpstr>
      <vt:lpstr>Levels of measurements – nominal</vt:lpstr>
      <vt:lpstr>Levels of measurements – ordinal</vt:lpstr>
      <vt:lpstr>Levels of measurements – interval</vt:lpstr>
      <vt:lpstr>Levels of measurements – ratio</vt:lpstr>
      <vt:lpstr>3. Descriptive statistics: Measures of central tendency (mean, median, mode)</vt:lpstr>
      <vt:lpstr>Slide 17</vt:lpstr>
      <vt:lpstr>Measures of dispersion  (standard deviation, coefficient of variation) Dispersion </vt:lpstr>
      <vt:lpstr>Dispersion </vt:lpstr>
      <vt:lpstr>Slide 20</vt:lpstr>
      <vt:lpstr>Slide 21</vt:lpstr>
      <vt:lpstr>Slide 22</vt:lpstr>
      <vt:lpstr>Slide 23</vt:lpstr>
      <vt:lpstr>Slide 24</vt:lpstr>
      <vt:lpstr>Slide 25</vt:lpstr>
      <vt:lpstr>Slide 26</vt:lpstr>
      <vt:lpstr>Slide 27</vt:lpstr>
      <vt:lpstr>Slide 28</vt:lpstr>
      <vt:lpstr>Slide 29</vt:lpstr>
      <vt:lpstr>Slide 30</vt:lpstr>
      <vt:lpstr>Tests of significance (t-test &amp; chi-square)</vt:lpstr>
      <vt:lpstr>What is level of significance?</vt:lpstr>
      <vt:lpstr>What is level of significance?</vt:lpstr>
      <vt:lpstr>What is level of significance?</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I   INTRODUCTION TO RESEARCH</dc:title>
  <dc:creator>ak</dc:creator>
  <cp:lastModifiedBy>Dr. Pathare</cp:lastModifiedBy>
  <cp:revision>378</cp:revision>
  <dcterms:created xsi:type="dcterms:W3CDTF">2008-06-21T00:02:03Z</dcterms:created>
  <dcterms:modified xsi:type="dcterms:W3CDTF">2018-07-06T05:57:12Z</dcterms:modified>
</cp:coreProperties>
</file>