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5"/>
  </p:notesMasterIdLst>
  <p:handoutMasterIdLst>
    <p:handoutMasterId r:id="rId26"/>
  </p:handoutMasterIdLst>
  <p:sldIdLst>
    <p:sldId id="270" r:id="rId2"/>
    <p:sldId id="462" r:id="rId3"/>
    <p:sldId id="972" r:id="rId4"/>
    <p:sldId id="1006" r:id="rId5"/>
    <p:sldId id="1012" r:id="rId6"/>
    <p:sldId id="1013" r:id="rId7"/>
    <p:sldId id="1014" r:id="rId8"/>
    <p:sldId id="1015" r:id="rId9"/>
    <p:sldId id="1016" r:id="rId10"/>
    <p:sldId id="1017" r:id="rId11"/>
    <p:sldId id="1018" r:id="rId12"/>
    <p:sldId id="1019" r:id="rId13"/>
    <p:sldId id="1011" r:id="rId14"/>
    <p:sldId id="1025" r:id="rId15"/>
    <p:sldId id="1020" r:id="rId16"/>
    <p:sldId id="1022" r:id="rId17"/>
    <p:sldId id="1024" r:id="rId18"/>
    <p:sldId id="1008" r:id="rId19"/>
    <p:sldId id="1023" r:id="rId20"/>
    <p:sldId id="1026" r:id="rId21"/>
    <p:sldId id="1009" r:id="rId22"/>
    <p:sldId id="916" r:id="rId23"/>
    <p:sldId id="915" r:id="rId24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2397" autoAdjust="0"/>
    <p:restoredTop sz="94750" autoAdjust="0"/>
  </p:normalViewPr>
  <p:slideViewPr>
    <p:cSldViewPr>
      <p:cViewPr>
        <p:scale>
          <a:sx n="50" d="100"/>
          <a:sy n="50" d="100"/>
        </p:scale>
        <p:origin x="-87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13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defTabSz="93345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9863" y="0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r" defTabSz="93345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3963"/>
            <a:ext cx="304323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defTabSz="93345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9863" y="8843963"/>
            <a:ext cx="304323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 defTabSz="933450">
              <a:defRPr sz="1200"/>
            </a:lvl1pPr>
          </a:lstStyle>
          <a:p>
            <a:pPr>
              <a:defRPr/>
            </a:pPr>
            <a:fld id="{25C723B7-F072-43E3-BB8C-B5E314714E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F3A5EFA-729F-49EE-A238-7252A95794CE}" type="datetimeFigureOut">
              <a:rPr lang="en-US"/>
              <a:pPr>
                <a:defRPr/>
              </a:pPr>
              <a:t>4/12/2017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21188"/>
            <a:ext cx="5619750" cy="4189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BEAFACE-2ADA-419A-AF1E-F97AB43CCC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AF8B252-0070-4E49-8823-3D8AC39FB2E6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40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06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AF8B252-0070-4E49-8823-3D8AC39FB2E6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40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06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AF8B252-0070-4E49-8823-3D8AC39FB2E6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40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06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AF8B252-0070-4E49-8823-3D8AC39FB2E6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40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06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AF8B252-0070-4E49-8823-3D8AC39FB2E6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240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06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AF8B252-0070-4E49-8823-3D8AC39FB2E6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240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06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FE6D73C-24D3-46B6-9E9B-E5D922003BBE}" type="datetime9">
              <a:rPr lang="en-US" smtClean="0"/>
              <a:pPr>
                <a:defRPr/>
              </a:pPr>
              <a:t>4/12/2017 10:02:17 AM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social work research</a:t>
            </a: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133FA-136E-4200-8EC9-B503080B71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B9584-0E07-4172-90DB-5305AD5F4A42}" type="datetime9">
              <a:rPr lang="en-US" smtClean="0"/>
              <a:pPr>
                <a:defRPr/>
              </a:pPr>
              <a:t>4/12/2017 10:02:17 AM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social work research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E32A2-7F95-4B46-B737-7D279812F1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F7C68-3025-493D-882A-85EB62AB78EF}" type="datetime9">
              <a:rPr lang="en-US" smtClean="0"/>
              <a:pPr>
                <a:defRPr/>
              </a:pPr>
              <a:t>4/12/2017 10:02:17 AM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social work research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25384-F44D-42BD-9E10-C20A17961B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pu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AB076-C402-4063-A168-E17F11F48962}" type="datetime9">
              <a:rPr lang="en-US" smtClean="0"/>
              <a:pPr>
                <a:defRPr/>
              </a:pPr>
              <a:t>4/12/2017 10:02:17 AM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social work research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5E289-FDA1-40D2-95CC-2BC4C3B710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7481B-2239-4F45-977F-576B37CFFAE4}" type="datetime9">
              <a:rPr lang="en-US" smtClean="0"/>
              <a:pPr>
                <a:defRPr/>
              </a:pPr>
              <a:t>4/12/2017 10:02:17 AM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social work research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DE079E-EA8D-4864-BB93-904ED0900A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9403646-95E9-49C3-9853-A40106CB9545}" type="datetime9">
              <a:rPr lang="en-US" smtClean="0"/>
              <a:pPr>
                <a:defRPr/>
              </a:pPr>
              <a:t>4/12/2017 10:02:17 AM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social work research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94E198-6EE6-4044-9BF9-DDD8BB7A81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6D36BF-2330-4364-B8EB-6E9D0D4B83FD}" type="datetime9">
              <a:rPr lang="en-US" smtClean="0"/>
              <a:pPr>
                <a:defRPr/>
              </a:pPr>
              <a:t>4/12/2017 10:02:17 AM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social work research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D6BDEE-EE53-43E8-8DF7-B8A70002D0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96821-7FB6-41F6-8A46-4198477728BA}" type="datetime9">
              <a:rPr lang="en-US" smtClean="0"/>
              <a:pPr>
                <a:defRPr/>
              </a:pPr>
              <a:t>4/12/2017 10:02:17 AM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social work research</a:t>
            </a: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F3BBF6-8617-4796-B96B-5FE25404D6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237CB2-BE83-4452-A22D-6D464D3C0580}" type="datetime9">
              <a:rPr lang="en-US" smtClean="0"/>
              <a:pPr>
                <a:defRPr/>
              </a:pPr>
              <a:t>4/12/2017 10:02:17 AM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social work research</a:t>
            </a: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381C6A-F741-4830-972B-BDD895D8B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0EF6C-7F9E-4B95-B384-A7FD8B7F6E11}" type="datetime9">
              <a:rPr lang="en-US" smtClean="0"/>
              <a:pPr>
                <a:defRPr/>
              </a:pPr>
              <a:t>4/12/2017 10:02:17 AM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social work research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F489E-F89E-4CF0-8B26-E2D82F588A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A2351-6B58-4B32-948E-754280B8F0A4}" type="datetime9">
              <a:rPr lang="en-US" smtClean="0"/>
              <a:pPr>
                <a:defRPr/>
              </a:pPr>
              <a:t>4/12/2017 10:02:17 AM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social work research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2235A-E502-434C-9956-C082D7E3F5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E6F11E4-DB45-46C2-87FF-0172CF37EE38}" type="datetime9">
              <a:rPr lang="en-US" smtClean="0"/>
              <a:pPr>
                <a:defRPr/>
              </a:pPr>
              <a:t>4/12/2017 10:02:17 AM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social work research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7AC0DF-6652-4FFD-A03E-3F803C4A75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 smtClean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D9ABFE68-FC63-486D-B7C8-0C9A9311B1BC}" type="datetime9">
              <a:rPr lang="en-US" smtClean="0"/>
              <a:pPr>
                <a:defRPr/>
              </a:pPr>
              <a:t>4/12/2017 10:02:17 AM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social work research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5B8830AF-728B-42BC-BC59-663477E9A7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61" r:id="rId2"/>
    <p:sldLayoutId id="2147483773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74" r:id="rId9"/>
    <p:sldLayoutId id="2147483767" r:id="rId10"/>
    <p:sldLayoutId id="2147483768" r:id="rId11"/>
    <p:sldLayoutId id="2147483769" r:id="rId12"/>
  </p:sldLayoutIdLst>
  <p:transition spd="slow">
    <p:push/>
  </p:transition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ite.com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7851775" cy="3429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800" dirty="0" smtClean="0">
                <a:solidFill>
                  <a:srgbClr val="FFFF00"/>
                </a:solidFill>
              </a:rPr>
              <a:t>Semester II: </a:t>
            </a:r>
            <a:r>
              <a:rPr lang="en-US" sz="4800" dirty="0" smtClean="0">
                <a:solidFill>
                  <a:srgbClr val="FFC000"/>
                </a:solidFill>
              </a:rPr>
              <a:t/>
            </a:r>
            <a:br>
              <a:rPr lang="en-US" sz="4800" dirty="0" smtClean="0">
                <a:solidFill>
                  <a:srgbClr val="FFC000"/>
                </a:solidFill>
              </a:rPr>
            </a:br>
            <a:r>
              <a:rPr lang="en-US" sz="4800" dirty="0" smtClean="0">
                <a:solidFill>
                  <a:srgbClr val="FFC000"/>
                </a:solidFill>
              </a:rPr>
              <a:t>GC - Generic Compulsory Method Course </a:t>
            </a:r>
            <a:br>
              <a:rPr lang="en-US" sz="4800" dirty="0" smtClean="0">
                <a:solidFill>
                  <a:srgbClr val="FFC000"/>
                </a:solidFill>
              </a:rPr>
            </a:br>
            <a:r>
              <a:rPr lang="en-US" sz="4800" dirty="0" smtClean="0">
                <a:solidFill>
                  <a:srgbClr val="FFFF00"/>
                </a:solidFill>
              </a:rPr>
              <a:t>G VIII</a:t>
            </a:r>
            <a:endParaRPr lang="en-US" sz="4800" dirty="0">
              <a:solidFill>
                <a:srgbClr val="FFFF00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657600"/>
            <a:ext cx="8610600" cy="2286000"/>
          </a:xfrm>
        </p:spPr>
        <p:txBody>
          <a:bodyPr/>
          <a:lstStyle/>
          <a:p>
            <a:pPr marR="0" algn="ctr" eaLnBrk="1" hangingPunct="1"/>
            <a:r>
              <a:rPr lang="en-US" sz="4800" b="1" dirty="0" smtClean="0">
                <a:solidFill>
                  <a:srgbClr val="C9FAFC"/>
                </a:solidFill>
              </a:rPr>
              <a:t>Social Work Research &amp; Statistical Applications</a:t>
            </a:r>
            <a:endParaRPr lang="en-US" sz="3600" b="1" dirty="0" smtClean="0">
              <a:solidFill>
                <a:srgbClr val="C9FAFC"/>
              </a:solidFill>
            </a:endParaRPr>
          </a:p>
          <a:p>
            <a:pPr marR="0" eaLnBrk="1" hangingPunct="1"/>
            <a:r>
              <a:rPr lang="en-US" sz="3600" b="1" dirty="0" smtClean="0">
                <a:solidFill>
                  <a:srgbClr val="002060"/>
                </a:solidFill>
              </a:rPr>
              <a:t>Dr. Jaimon Varghese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990000"/>
                </a:solidFill>
              </a:rPr>
              <a:t>PAGE AND CHAPTER FORMAT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400" dirty="0" smtClean="0">
                <a:solidFill>
                  <a:srgbClr val="FF3300"/>
                </a:solidFill>
              </a:rPr>
              <a:t>CHAPTER  III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400" dirty="0" smtClean="0">
                <a:solidFill>
                  <a:srgbClr val="990000"/>
                </a:solidFill>
              </a:rPr>
              <a:t>RESEARCH METHODOLOGY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Introduction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Research Design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Population and Sample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Size of Sample.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Method and Tools of Data Collection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Primary Data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Secondary Data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CB997D1-0E55-4A42-9403-A4C3EA6350D4}" type="datetime1">
              <a:rPr lang="en-US"/>
              <a:pPr>
                <a:defRPr/>
              </a:pPr>
              <a:t>4/12/2017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673B97-8093-4775-93A5-D77394686C2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social work research</a:t>
            </a:r>
            <a:endParaRPr lang="en-US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990000"/>
                </a:solidFill>
              </a:rPr>
              <a:t>     TABLE FORMAT-UNIVARIATE</a:t>
            </a:r>
          </a:p>
        </p:txBody>
      </p:sp>
      <p:sp>
        <p:nvSpPr>
          <p:cNvPr id="234499" name="Rectangle 3"/>
          <p:cNvSpPr>
            <a:spLocks noChangeArrowheads="1"/>
          </p:cNvSpPr>
          <p:nvPr/>
        </p:nvSpPr>
        <p:spPr bwMode="auto">
          <a:xfrm>
            <a:off x="1792288" y="1776413"/>
            <a:ext cx="60325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ctr"/>
            <a:r>
              <a:rPr lang="en-US" sz="2000" b="1">
                <a:solidFill>
                  <a:srgbClr val="990000"/>
                </a:solidFill>
                <a:cs typeface="Times New Roman" pitchFamily="18" charset="0"/>
              </a:rPr>
              <a:t>TABLE 4.7</a:t>
            </a:r>
            <a:endParaRPr lang="en-US" sz="2000">
              <a:solidFill>
                <a:srgbClr val="990000"/>
              </a:solidFill>
            </a:endParaRPr>
          </a:p>
          <a:p>
            <a:pPr algn="ctr"/>
            <a:r>
              <a:rPr lang="en-US" sz="20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LIFE SATISFACTION AMONG RESPONDENTS</a:t>
            </a:r>
            <a:endParaRPr lang="en-US" sz="200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000">
              <a:solidFill>
                <a:srgbClr val="FF3300"/>
              </a:solidFill>
            </a:endParaRPr>
          </a:p>
        </p:txBody>
      </p:sp>
      <p:graphicFrame>
        <p:nvGraphicFramePr>
          <p:cNvPr id="10244" name="Group 4"/>
          <p:cNvGraphicFramePr>
            <a:graphicFrameLocks noGrp="1"/>
          </p:cNvGraphicFramePr>
          <p:nvPr/>
        </p:nvGraphicFramePr>
        <p:xfrm>
          <a:off x="2209800" y="2552700"/>
          <a:ext cx="5638800" cy="3234056"/>
        </p:xfrm>
        <a:graphic>
          <a:graphicData uri="http://schemas.openxmlformats.org/drawingml/2006/table">
            <a:tbl>
              <a:tblPr/>
              <a:tblGrid>
                <a:gridCol w="2057400"/>
                <a:gridCol w="1981200"/>
                <a:gridCol w="1600200"/>
              </a:tblGrid>
              <a:tr h="36036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Life Satisfaction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Distribution of Respondents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03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Frequencies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Percentages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1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Low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  <a:ea typeface="Times New Roman" charset="0"/>
                          <a:cs typeface="Arial" charset="0"/>
                        </a:rPr>
                        <a:t>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  <a:ea typeface="Times New Roman" charset="0"/>
                          <a:cs typeface="Arial" charset="0"/>
                        </a:rPr>
                        <a:t>29.1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Medium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omic Sans MS" pitchFamily="66" charset="0"/>
                          <a:ea typeface="Times New Roman" charset="0"/>
                          <a:cs typeface="Arial" charset="0"/>
                        </a:rPr>
                        <a:t>142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omic Sans MS" pitchFamily="66" charset="0"/>
                          <a:ea typeface="Times New Roman" charset="0"/>
                          <a:cs typeface="Arial" charset="0"/>
                        </a:rPr>
                        <a:t>49.8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1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High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  <a:ea typeface="Times New Roman" charset="0"/>
                          <a:cs typeface="Arial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  <a:ea typeface="Times New Roman" charset="0"/>
                          <a:cs typeface="Arial" charset="0"/>
                        </a:rPr>
                        <a:t>21.1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Total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  <a:ea typeface="Times New Roman" charset="0"/>
                          <a:cs typeface="Arial" charset="0"/>
                        </a:rPr>
                        <a:t>285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  <a:ea typeface="Times New Roman" charset="0"/>
                          <a:cs typeface="Arial" charset="0"/>
                        </a:rPr>
                        <a:t>100.0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D6AB5A3-DCDE-47FA-8115-8B11A1822A84}" type="datetime1">
              <a:rPr lang="en-US"/>
              <a:pPr>
                <a:defRPr/>
              </a:pPr>
              <a:t>4/12/2017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FDE0A5-A552-4A38-BDE3-A9C5B05CD22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social work research</a:t>
            </a:r>
            <a:endParaRPr lang="en-US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FF3300"/>
                </a:solidFill>
              </a:rPr>
              <a:t>TABLE FORMAT- BIVARIATE</a:t>
            </a:r>
          </a:p>
        </p:txBody>
      </p:sp>
      <p:sp>
        <p:nvSpPr>
          <p:cNvPr id="235523" name="Rectangle 3"/>
          <p:cNvSpPr>
            <a:spLocks noChangeArrowheads="1"/>
          </p:cNvSpPr>
          <p:nvPr/>
        </p:nvSpPr>
        <p:spPr bwMode="auto">
          <a:xfrm>
            <a:off x="1828800" y="1447800"/>
            <a:ext cx="54594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457200" algn="ctr"/>
            <a:r>
              <a:rPr lang="en-US" sz="2000" b="1" dirty="0">
                <a:cs typeface="Times New Roman" pitchFamily="18" charset="0"/>
              </a:rPr>
              <a:t>TABLE 4.9</a:t>
            </a:r>
            <a:endParaRPr lang="en-US" sz="2000" dirty="0"/>
          </a:p>
          <a:p>
            <a:pPr indent="457200" algn="ctr"/>
            <a:r>
              <a:rPr lang="en-US" sz="2000" b="1" dirty="0">
                <a:cs typeface="Times New Roman" pitchFamily="18" charset="0"/>
              </a:rPr>
              <a:t>LONELINESS AND LIFE SATISFACTION</a:t>
            </a:r>
            <a:endParaRPr lang="en-US" sz="2000" dirty="0"/>
          </a:p>
          <a:p>
            <a:pPr indent="457200" algn="ctr"/>
            <a:endParaRPr lang="en-US" sz="2000" dirty="0"/>
          </a:p>
        </p:txBody>
      </p:sp>
      <p:graphicFrame>
        <p:nvGraphicFramePr>
          <p:cNvPr id="11268" name="Group 4"/>
          <p:cNvGraphicFramePr>
            <a:graphicFrameLocks noGrp="1"/>
          </p:cNvGraphicFramePr>
          <p:nvPr/>
        </p:nvGraphicFramePr>
        <p:xfrm>
          <a:off x="533400" y="2255495"/>
          <a:ext cx="7942263" cy="3717927"/>
        </p:xfrm>
        <a:graphic>
          <a:graphicData uri="http://schemas.openxmlformats.org/drawingml/2006/table">
            <a:tbl>
              <a:tblPr/>
              <a:tblGrid>
                <a:gridCol w="1452563"/>
                <a:gridCol w="1385887"/>
                <a:gridCol w="1619250"/>
                <a:gridCol w="1635125"/>
                <a:gridCol w="1849438"/>
              </a:tblGrid>
              <a:tr h="42386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Loneliness 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                    Life Satisfaction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TOTAL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High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Medium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Low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Low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  <a:ea typeface="Times New Roman" charset="0"/>
                          <a:cs typeface="Arial" charset="0"/>
                        </a:rPr>
                        <a:t>18(21.7)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  <a:ea typeface="Times New Roman" charset="0"/>
                          <a:cs typeface="Arial" charset="0"/>
                        </a:rPr>
                        <a:t>51 (61.4)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  <a:ea typeface="Times New Roman" charset="0"/>
                          <a:cs typeface="Arial" charset="0"/>
                        </a:rPr>
                        <a:t>14 (16.9)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  <a:ea typeface="Times New Roman" charset="0"/>
                          <a:cs typeface="Arial" charset="0"/>
                        </a:rPr>
                        <a:t>83 (100.0)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5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Medium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  <a:ea typeface="Times New Roman" charset="0"/>
                          <a:cs typeface="Arial" charset="0"/>
                        </a:rPr>
                        <a:t>36(26.5)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  <a:ea typeface="Times New Roman" charset="0"/>
                          <a:cs typeface="Arial" charset="0"/>
                        </a:rPr>
                        <a:t>67 (49.3)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  <a:ea typeface="Times New Roman" charset="0"/>
                          <a:cs typeface="Arial" charset="0"/>
                        </a:rPr>
                        <a:t>33 (24.3)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  <a:ea typeface="Times New Roman" charset="0"/>
                          <a:cs typeface="Arial" charset="0"/>
                        </a:rPr>
                        <a:t>136 (100.0)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7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High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  <a:ea typeface="Times New Roman" charset="0"/>
                          <a:cs typeface="Arial" charset="0"/>
                        </a:rPr>
                        <a:t>6 (9.1)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  <a:ea typeface="Times New Roman" charset="0"/>
                          <a:cs typeface="Arial" charset="0"/>
                        </a:rPr>
                        <a:t>24 (36.4)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  <a:ea typeface="Times New Roman" charset="0"/>
                          <a:cs typeface="Arial" charset="0"/>
                        </a:rPr>
                        <a:t>36 (54.5)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  <a:ea typeface="Times New Roman" charset="0"/>
                          <a:cs typeface="Arial" charset="0"/>
                        </a:rPr>
                        <a:t>66 (100.0)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7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Total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  <a:ea typeface="Times New Roman" charset="0"/>
                          <a:cs typeface="Arial" charset="0"/>
                        </a:rPr>
                        <a:t>60(21.1)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  <a:ea typeface="Times New Roman" charset="0"/>
                          <a:cs typeface="Arial" charset="0"/>
                        </a:rPr>
                        <a:t>142 (49.8)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  <a:ea typeface="Times New Roman" charset="0"/>
                          <a:cs typeface="Arial" charset="0"/>
                        </a:rPr>
                        <a:t>83 (29.1)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  <a:ea typeface="Times New Roman" charset="0"/>
                          <a:cs typeface="Arial" charset="0"/>
                        </a:rPr>
                        <a:t>285 (100.0)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5564" name="Rectangle 44"/>
          <p:cNvSpPr>
            <a:spLocks noChangeArrowheads="1"/>
          </p:cNvSpPr>
          <p:nvPr/>
        </p:nvSpPr>
        <p:spPr bwMode="auto">
          <a:xfrm>
            <a:off x="1239838" y="6117883"/>
            <a:ext cx="7708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457200"/>
            <a:r>
              <a:rPr lang="en-US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</a:t>
            </a:r>
            <a:r>
              <a:rPr lang="en-US" b="1" i="1" baseline="300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b="1" dirty="0">
                <a:solidFill>
                  <a:schemeClr val="accent2"/>
                </a:solidFill>
                <a:ea typeface="Times New Roman" pitchFamily="18" charset="0"/>
                <a:cs typeface="Arial" charset="0"/>
                <a:sym typeface="Symbol" pitchFamily="18" charset="2"/>
              </a:rPr>
              <a:t>= 31.086	</a:t>
            </a:r>
            <a:r>
              <a:rPr lang="en-US" b="1" dirty="0" err="1">
                <a:solidFill>
                  <a:schemeClr val="accent2"/>
                </a:solidFill>
                <a:ea typeface="Times New Roman" pitchFamily="18" charset="0"/>
                <a:cs typeface="Arial" charset="0"/>
                <a:sym typeface="Symbol" pitchFamily="18" charset="2"/>
              </a:rPr>
              <a:t>df</a:t>
            </a:r>
            <a:r>
              <a:rPr lang="en-US" b="1" dirty="0">
                <a:solidFill>
                  <a:schemeClr val="accent2"/>
                </a:solidFill>
                <a:ea typeface="Times New Roman" pitchFamily="18" charset="0"/>
                <a:cs typeface="Arial" charset="0"/>
                <a:sym typeface="Symbol" pitchFamily="18" charset="2"/>
              </a:rPr>
              <a:t> = 4	p = .000 (significant)		  </a:t>
            </a:r>
            <a:r>
              <a:rPr lang="en-US" b="1" dirty="0" smtClean="0">
                <a:solidFill>
                  <a:schemeClr val="accent2"/>
                </a:solidFill>
                <a:ea typeface="Times New Roman" pitchFamily="18" charset="0"/>
                <a:cs typeface="Arial" charset="0"/>
                <a:sym typeface="Symbol" pitchFamily="18" charset="2"/>
              </a:rPr>
              <a:t>r </a:t>
            </a:r>
            <a:r>
              <a:rPr lang="en-US" b="1" dirty="0">
                <a:solidFill>
                  <a:schemeClr val="accent2"/>
                </a:solidFill>
                <a:ea typeface="Times New Roman" pitchFamily="18" charset="0"/>
                <a:cs typeface="Arial" charset="0"/>
                <a:sym typeface="Symbol" pitchFamily="18" charset="2"/>
              </a:rPr>
              <a:t>= 0.314</a:t>
            </a:r>
            <a:endParaRPr lang="en-US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12A3F29-CAAA-458F-8F8D-31A94A7B3698}" type="datetime1">
              <a:rPr lang="en-US"/>
              <a:pPr>
                <a:defRPr/>
              </a:pPr>
              <a:t>4/12/2017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5BC4F0-5E67-4405-A8C7-DED22FB8D54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social work research</a:t>
            </a:r>
            <a:endParaRPr lang="en-US" dirty="0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dirty="0" smtClean="0">
                <a:solidFill>
                  <a:srgbClr val="0070C0"/>
                </a:solidFill>
              </a:rPr>
              <a:t>Unit 5: </a:t>
            </a:r>
            <a:r>
              <a:rPr lang="en-US" sz="2800" b="1" dirty="0" smtClean="0">
                <a:solidFill>
                  <a:srgbClr val="C00000"/>
                </a:solidFill>
              </a:rPr>
              <a:t/>
            </a:r>
            <a:br>
              <a:rPr lang="en-US" sz="2800" b="1" dirty="0" smtClean="0">
                <a:solidFill>
                  <a:srgbClr val="C00000"/>
                </a:solidFill>
              </a:rPr>
            </a:br>
            <a:r>
              <a:rPr lang="en-US" sz="2800" b="1" dirty="0" smtClean="0">
                <a:solidFill>
                  <a:srgbClr val="C00000"/>
                </a:solidFill>
              </a:rPr>
              <a:t>Presentation and Dissemination of research 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228600" y="11430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812800" indent="-812800">
              <a:spcBef>
                <a:spcPts val="1200"/>
              </a:spcBef>
            </a:pPr>
            <a:r>
              <a:rPr lang="en-US" sz="2000" b="1" dirty="0" smtClean="0">
                <a:solidFill>
                  <a:srgbClr val="002060"/>
                </a:solidFill>
              </a:rPr>
              <a:t>Types of research report</a:t>
            </a:r>
          </a:p>
          <a:p>
            <a:pPr marL="812800" indent="-812800">
              <a:spcBef>
                <a:spcPts val="1200"/>
              </a:spcBef>
              <a:buFont typeface="+mj-lt"/>
              <a:buAutoNum type="arabicPeriod"/>
            </a:pPr>
            <a:r>
              <a:rPr lang="en-US" sz="2000" b="1" dirty="0" smtClean="0">
                <a:solidFill>
                  <a:srgbClr val="0070C0"/>
                </a:solidFill>
              </a:rPr>
              <a:t>Quantitative report </a:t>
            </a:r>
          </a:p>
          <a:p>
            <a:pPr marL="812800" indent="-812800">
              <a:spcBef>
                <a:spcPts val="1200"/>
              </a:spcBef>
              <a:buFont typeface="+mj-lt"/>
              <a:buAutoNum type="arabicPeriod"/>
            </a:pPr>
            <a:r>
              <a:rPr lang="en-US" sz="2000" b="1" dirty="0" smtClean="0">
                <a:solidFill>
                  <a:srgbClr val="0070C0"/>
                </a:solidFill>
              </a:rPr>
              <a:t>Qualitative report</a:t>
            </a:r>
          </a:p>
          <a:p>
            <a:pPr marL="812800" indent="-812800">
              <a:spcBef>
                <a:spcPts val="1200"/>
              </a:spcBef>
              <a:buFont typeface="+mj-lt"/>
              <a:buAutoNum type="arabicPeriod"/>
            </a:pPr>
            <a:r>
              <a:rPr lang="en-US" sz="2000" b="1" dirty="0" smtClean="0">
                <a:solidFill>
                  <a:srgbClr val="0070C0"/>
                </a:solidFill>
              </a:rPr>
              <a:t>Audio visual report</a:t>
            </a:r>
          </a:p>
          <a:p>
            <a:pPr marL="1270000" lvl="1" indent="-812800">
              <a:spcBef>
                <a:spcPts val="1200"/>
              </a:spcBef>
              <a:buFont typeface="+mj-lt"/>
              <a:buAutoNum type="arabicPeriod"/>
            </a:pPr>
            <a:r>
              <a:rPr lang="en-US" sz="2000" b="1" dirty="0" smtClean="0">
                <a:solidFill>
                  <a:srgbClr val="0070C0"/>
                </a:solidFill>
              </a:rPr>
              <a:t>Poster</a:t>
            </a:r>
          </a:p>
          <a:p>
            <a:pPr marL="1270000" lvl="1" indent="-812800">
              <a:spcBef>
                <a:spcPts val="1200"/>
              </a:spcBef>
              <a:buFont typeface="+mj-lt"/>
              <a:buAutoNum type="arabicPeriod"/>
            </a:pPr>
            <a:r>
              <a:rPr lang="en-US" sz="2000" b="1" dirty="0" smtClean="0">
                <a:solidFill>
                  <a:srgbClr val="0070C0"/>
                </a:solidFill>
              </a:rPr>
              <a:t>Media presentation (</a:t>
            </a:r>
            <a:r>
              <a:rPr lang="en-US" sz="2000" b="1" dirty="0" err="1" smtClean="0">
                <a:solidFill>
                  <a:srgbClr val="0070C0"/>
                </a:solidFill>
              </a:rPr>
              <a:t>ppt</a:t>
            </a:r>
            <a:r>
              <a:rPr lang="en-US" sz="2000" b="1" dirty="0" smtClean="0">
                <a:solidFill>
                  <a:srgbClr val="0070C0"/>
                </a:solidFill>
              </a:rPr>
              <a:t> / documentary)</a:t>
            </a:r>
          </a:p>
          <a:p>
            <a:pPr marL="812800" indent="-812800">
              <a:spcBef>
                <a:spcPts val="1200"/>
              </a:spcBef>
              <a:buFont typeface="+mj-lt"/>
              <a:buAutoNum type="arabicPeriod"/>
            </a:pPr>
            <a:r>
              <a:rPr lang="en-US" sz="2000" b="1" dirty="0" smtClean="0">
                <a:solidFill>
                  <a:srgbClr val="0070C0"/>
                </a:solidFill>
              </a:rPr>
              <a:t>Research based publications</a:t>
            </a:r>
          </a:p>
          <a:p>
            <a:pPr marL="1270000" lvl="1" indent="-812800">
              <a:spcBef>
                <a:spcPts val="1200"/>
              </a:spcBef>
              <a:buFont typeface="+mj-lt"/>
              <a:buAutoNum type="arabicPeriod"/>
            </a:pPr>
            <a:r>
              <a:rPr lang="en-US" sz="2000" b="1" dirty="0" smtClean="0">
                <a:solidFill>
                  <a:srgbClr val="0070C0"/>
                </a:solidFill>
              </a:rPr>
              <a:t>Journal article (printed / online)</a:t>
            </a:r>
          </a:p>
          <a:p>
            <a:pPr marL="1270000" lvl="1" indent="-812800">
              <a:spcBef>
                <a:spcPts val="1200"/>
              </a:spcBef>
              <a:buFont typeface="+mj-lt"/>
              <a:buAutoNum type="arabicPeriod"/>
            </a:pPr>
            <a:r>
              <a:rPr lang="en-US" sz="2000" b="1" dirty="0" smtClean="0">
                <a:solidFill>
                  <a:srgbClr val="0070C0"/>
                </a:solidFill>
              </a:rPr>
              <a:t>Book</a:t>
            </a:r>
          </a:p>
          <a:p>
            <a:pPr marL="1270000" lvl="1" indent="-812800">
              <a:spcBef>
                <a:spcPts val="1200"/>
              </a:spcBef>
              <a:buFont typeface="+mj-lt"/>
              <a:buAutoNum type="arabicPeriod"/>
            </a:pPr>
            <a:r>
              <a:rPr lang="en-US" sz="2000" b="1" dirty="0" smtClean="0">
                <a:solidFill>
                  <a:srgbClr val="0070C0"/>
                </a:solidFill>
              </a:rPr>
              <a:t>Article in edited book</a:t>
            </a:r>
          </a:p>
          <a:p>
            <a:pPr marL="1270000" lvl="1" indent="-812800">
              <a:spcBef>
                <a:spcPts val="1200"/>
              </a:spcBef>
              <a:buFont typeface="+mj-lt"/>
              <a:buAutoNum type="arabicPeriod"/>
            </a:pPr>
            <a:r>
              <a:rPr lang="en-US" sz="2000" b="1" dirty="0" smtClean="0">
                <a:solidFill>
                  <a:srgbClr val="0070C0"/>
                </a:solidFill>
              </a:rPr>
              <a:t>Press release (feature / editorial / cover story)</a:t>
            </a:r>
          </a:p>
          <a:p>
            <a:pPr marL="1270000" lvl="1" indent="-812800">
              <a:spcBef>
                <a:spcPts val="1200"/>
              </a:spcBef>
              <a:buFont typeface="Arial" pitchFamily="34" charset="0"/>
              <a:buChar char="•"/>
            </a:pPr>
            <a:endParaRPr lang="en-US" sz="2000" b="1" dirty="0" smtClean="0">
              <a:solidFill>
                <a:srgbClr val="0070C0"/>
              </a:solidFill>
            </a:endParaRPr>
          </a:p>
          <a:p>
            <a:pPr marL="812800" indent="-812800">
              <a:spcBef>
                <a:spcPts val="1200"/>
              </a:spcBef>
            </a:pPr>
            <a:endParaRPr lang="en-US" sz="2000" b="1" dirty="0" smtClean="0">
              <a:solidFill>
                <a:srgbClr val="002060"/>
              </a:solidFill>
            </a:endParaRPr>
          </a:p>
          <a:p>
            <a:pPr marL="812800" indent="-812800">
              <a:spcBef>
                <a:spcPts val="1200"/>
              </a:spcBef>
            </a:pP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B37F141-6D6E-4533-8BFC-737C71077A75}" type="datetime9">
              <a:rPr lang="en-US" smtClean="0"/>
              <a:pPr>
                <a:defRPr/>
              </a:pPr>
              <a:t>4/12/2017 11:31:56 AM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1910A6-5A3F-4213-8A9F-58FE099D98F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social work research</a:t>
            </a:r>
            <a:endParaRPr lang="en-US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334001"/>
          </a:xfrm>
        </p:spPr>
        <p:txBody>
          <a:bodyPr/>
          <a:lstStyle/>
          <a:p>
            <a:pPr eaLnBrk="1" hangingPunct="1"/>
            <a:r>
              <a:rPr lang="en-IN" sz="3200" b="1" dirty="0" smtClean="0">
                <a:solidFill>
                  <a:srgbClr val="0070C0"/>
                </a:solidFill>
              </a:rPr>
              <a:t>Types of reports for differing readership</a:t>
            </a:r>
          </a:p>
          <a:p>
            <a:pPr lvl="1" eaLnBrk="1" hangingPunct="1"/>
            <a:r>
              <a:rPr lang="en-IN" sz="3200" b="1" dirty="0" smtClean="0">
                <a:solidFill>
                  <a:srgbClr val="7030A0"/>
                </a:solidFill>
              </a:rPr>
              <a:t>Research scholars</a:t>
            </a:r>
          </a:p>
          <a:p>
            <a:pPr lvl="1" eaLnBrk="1" hangingPunct="1"/>
            <a:r>
              <a:rPr lang="en-IN" sz="3200" b="1" dirty="0" smtClean="0">
                <a:solidFill>
                  <a:srgbClr val="7030A0"/>
                </a:solidFill>
              </a:rPr>
              <a:t>Practitioners / administrators / planners</a:t>
            </a:r>
          </a:p>
          <a:p>
            <a:pPr lvl="1" eaLnBrk="1" hangingPunct="1"/>
            <a:r>
              <a:rPr lang="en-IN" sz="3200" b="1" dirty="0" smtClean="0">
                <a:solidFill>
                  <a:srgbClr val="7030A0"/>
                </a:solidFill>
              </a:rPr>
              <a:t>Teachers / Students</a:t>
            </a:r>
          </a:p>
          <a:p>
            <a:pPr lvl="1" eaLnBrk="1" hangingPunct="1"/>
            <a:r>
              <a:rPr lang="en-IN" sz="3200" b="1" dirty="0" smtClean="0">
                <a:solidFill>
                  <a:srgbClr val="7030A0"/>
                </a:solidFill>
              </a:rPr>
              <a:t>General readers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416066D-FA3A-450B-A757-1664C94C6AB5}" type="datetime1">
              <a:rPr lang="en-US"/>
              <a:pPr>
                <a:defRPr/>
              </a:pPr>
              <a:t>4/12/2017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678990-3234-4591-B477-8533A6C383B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social work research</a:t>
            </a:r>
            <a:endParaRPr lang="en-US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742950"/>
          </a:xfrm>
        </p:spPr>
        <p:txBody>
          <a:bodyPr/>
          <a:lstStyle/>
          <a:p>
            <a:pPr algn="ctr" eaLnBrk="1" hangingPunct="1"/>
            <a:r>
              <a:rPr lang="en-US" sz="4000" b="1" dirty="0" smtClean="0">
                <a:solidFill>
                  <a:srgbClr val="FF33CC"/>
                </a:solidFill>
              </a:rPr>
              <a:t>FUNCTIONS OF RESEARCH REPORT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066800"/>
            <a:ext cx="8229600" cy="4999037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rgbClr val="0070C0"/>
                </a:solidFill>
              </a:rPr>
              <a:t>Research report is communicating the research findings along with suggestions </a:t>
            </a:r>
          </a:p>
          <a:p>
            <a:pPr eaLnBrk="1" hangingPunct="1"/>
            <a:r>
              <a:rPr lang="en-US" sz="3200" b="1" dirty="0" smtClean="0">
                <a:solidFill>
                  <a:srgbClr val="0070C0"/>
                </a:solidFill>
              </a:rPr>
              <a:t>Research report becomes part of the general store of knowledge </a:t>
            </a:r>
          </a:p>
          <a:p>
            <a:pPr eaLnBrk="1" hangingPunct="1"/>
            <a:r>
              <a:rPr lang="en-US" sz="3200" b="1" dirty="0" smtClean="0">
                <a:solidFill>
                  <a:srgbClr val="0070C0"/>
                </a:solidFill>
              </a:rPr>
              <a:t>Publication of research finding brings forth more research questions to be answered and new hypotheses to be investigated further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416066D-FA3A-450B-A757-1664C94C6AB5}" type="datetime1">
              <a:rPr lang="en-US"/>
              <a:pPr>
                <a:defRPr/>
              </a:pPr>
              <a:t>4/12/2017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678990-3234-4591-B477-8533A6C383B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social work research</a:t>
            </a:r>
            <a:endParaRPr lang="en-US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742950"/>
          </a:xfrm>
        </p:spPr>
        <p:txBody>
          <a:bodyPr/>
          <a:lstStyle/>
          <a:p>
            <a:pPr algn="ctr" eaLnBrk="1" hangingPunct="1"/>
            <a:r>
              <a:rPr lang="en-US" sz="4000" b="1" dirty="0" smtClean="0">
                <a:solidFill>
                  <a:srgbClr val="FF33CC"/>
                </a:solidFill>
              </a:rPr>
              <a:t>Major steps in planning report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4724400"/>
          </a:xfrm>
        </p:spPr>
        <p:txBody>
          <a:bodyPr/>
          <a:lstStyle/>
          <a:p>
            <a:pPr eaLnBrk="1" hangingPunct="1"/>
            <a:r>
              <a:rPr lang="en-IN" b="1" dirty="0" smtClean="0">
                <a:solidFill>
                  <a:srgbClr val="0070C0"/>
                </a:solidFill>
              </a:rPr>
              <a:t>Steps of preparing report</a:t>
            </a:r>
          </a:p>
          <a:p>
            <a:pPr lvl="1" eaLnBrk="1" hangingPunct="1"/>
            <a:r>
              <a:rPr lang="en-IN" b="1" dirty="0" smtClean="0">
                <a:solidFill>
                  <a:srgbClr val="7030A0"/>
                </a:solidFill>
              </a:rPr>
              <a:t>Data analysis (tabulation / chart / std dev. / test of </a:t>
            </a:r>
            <a:r>
              <a:rPr lang="en-IN" b="1" dirty="0" err="1" smtClean="0">
                <a:solidFill>
                  <a:srgbClr val="7030A0"/>
                </a:solidFill>
              </a:rPr>
              <a:t>signi</a:t>
            </a:r>
            <a:r>
              <a:rPr lang="en-IN" b="1" dirty="0" smtClean="0">
                <a:solidFill>
                  <a:srgbClr val="7030A0"/>
                </a:solidFill>
              </a:rPr>
              <a:t>) interpretation</a:t>
            </a:r>
          </a:p>
          <a:p>
            <a:pPr lvl="1" eaLnBrk="1" hangingPunct="1"/>
            <a:r>
              <a:rPr lang="en-IN" b="1" dirty="0" err="1" smtClean="0">
                <a:solidFill>
                  <a:srgbClr val="7030A0"/>
                </a:solidFill>
              </a:rPr>
              <a:t>Chapterisation</a:t>
            </a:r>
            <a:endParaRPr lang="en-IN" b="1" dirty="0" smtClean="0">
              <a:solidFill>
                <a:srgbClr val="7030A0"/>
              </a:solidFill>
            </a:endParaRPr>
          </a:p>
          <a:p>
            <a:pPr lvl="2" eaLnBrk="1" hangingPunct="1"/>
            <a:r>
              <a:rPr lang="en-IN" b="1" dirty="0" smtClean="0">
                <a:solidFill>
                  <a:srgbClr val="7030A0"/>
                </a:solidFill>
              </a:rPr>
              <a:t>Introduction</a:t>
            </a:r>
          </a:p>
          <a:p>
            <a:pPr lvl="2" eaLnBrk="1" hangingPunct="1"/>
            <a:r>
              <a:rPr lang="en-IN" b="1" dirty="0" smtClean="0">
                <a:solidFill>
                  <a:srgbClr val="7030A0"/>
                </a:solidFill>
              </a:rPr>
              <a:t>Data based chapters (based on objectives)</a:t>
            </a:r>
          </a:p>
          <a:p>
            <a:pPr lvl="2" eaLnBrk="1" hangingPunct="1"/>
            <a:r>
              <a:rPr lang="en-IN" b="1" dirty="0" smtClean="0">
                <a:solidFill>
                  <a:srgbClr val="7030A0"/>
                </a:solidFill>
              </a:rPr>
              <a:t>Concluding chapter (findings, suggestions)</a:t>
            </a:r>
          </a:p>
          <a:p>
            <a:pPr lvl="1" eaLnBrk="1" hangingPunct="1"/>
            <a:r>
              <a:rPr lang="en-IN" b="1" dirty="0" smtClean="0">
                <a:solidFill>
                  <a:srgbClr val="7030A0"/>
                </a:solidFill>
              </a:rPr>
              <a:t>Prepare the bibliography</a:t>
            </a:r>
          </a:p>
          <a:p>
            <a:pPr lvl="1" eaLnBrk="1" hangingPunct="1"/>
            <a:r>
              <a:rPr lang="en-IN" b="1" dirty="0" smtClean="0">
                <a:solidFill>
                  <a:srgbClr val="7030A0"/>
                </a:solidFill>
              </a:rPr>
              <a:t>Prepare the preliminary pages</a:t>
            </a:r>
          </a:p>
          <a:p>
            <a:pPr lvl="1" eaLnBrk="1" hangingPunct="1"/>
            <a:r>
              <a:rPr lang="en-IN" b="1" dirty="0" smtClean="0">
                <a:solidFill>
                  <a:srgbClr val="7030A0"/>
                </a:solidFill>
              </a:rPr>
              <a:t>Prepare the abstract (research summary)</a:t>
            </a:r>
          </a:p>
          <a:p>
            <a:pPr lvl="2" eaLnBrk="1" hangingPunct="1"/>
            <a:r>
              <a:rPr lang="en-IN" b="1" dirty="0" smtClean="0">
                <a:solidFill>
                  <a:srgbClr val="7030A0"/>
                </a:solidFill>
              </a:rPr>
              <a:t>Introduction &amp; methodology</a:t>
            </a:r>
          </a:p>
          <a:p>
            <a:pPr lvl="2" eaLnBrk="1" hangingPunct="1"/>
            <a:r>
              <a:rPr lang="en-IN" b="1" dirty="0" smtClean="0">
                <a:solidFill>
                  <a:srgbClr val="7030A0"/>
                </a:solidFill>
              </a:rPr>
              <a:t>Major Findings &amp; suggestions</a:t>
            </a:r>
          </a:p>
          <a:p>
            <a:pPr lvl="2" eaLnBrk="1" hangingPunct="1"/>
            <a:endParaRPr lang="en-IN" b="1" dirty="0" smtClean="0">
              <a:solidFill>
                <a:srgbClr val="7030A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416066D-FA3A-450B-A757-1664C94C6AB5}" type="datetime1">
              <a:rPr lang="en-US"/>
              <a:pPr>
                <a:defRPr/>
              </a:pPr>
              <a:t>4/12/2017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678990-3234-4591-B477-8533A6C383B7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social work research</a:t>
            </a:r>
            <a:endParaRPr lang="en-US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4724400"/>
          </a:xfrm>
        </p:spPr>
        <p:txBody>
          <a:bodyPr/>
          <a:lstStyle/>
          <a:p>
            <a:pPr eaLnBrk="1" hangingPunct="1"/>
            <a:r>
              <a:rPr lang="en-IN" sz="3600" b="1" dirty="0" smtClean="0">
                <a:solidFill>
                  <a:srgbClr val="0070C0"/>
                </a:solidFill>
              </a:rPr>
              <a:t>planning outline of report</a:t>
            </a:r>
          </a:p>
          <a:p>
            <a:pPr lvl="1" eaLnBrk="1" hangingPunct="1"/>
            <a:r>
              <a:rPr lang="en-IN" sz="3600" b="1" dirty="0" smtClean="0">
                <a:solidFill>
                  <a:srgbClr val="7030A0"/>
                </a:solidFill>
              </a:rPr>
              <a:t>Chapter scheme in advance</a:t>
            </a:r>
          </a:p>
          <a:p>
            <a:pPr lvl="1" eaLnBrk="1" hangingPunct="1"/>
            <a:r>
              <a:rPr lang="en-IN" sz="3600" b="1" dirty="0" smtClean="0">
                <a:solidFill>
                  <a:srgbClr val="7030A0"/>
                </a:solidFill>
              </a:rPr>
              <a:t>Preliminaries and Annexure </a:t>
            </a:r>
          </a:p>
          <a:p>
            <a:pPr lvl="1" eaLnBrk="1" hangingPunct="1"/>
            <a:r>
              <a:rPr lang="en-IN" sz="3600" b="1" dirty="0" smtClean="0">
                <a:solidFill>
                  <a:srgbClr val="7030A0"/>
                </a:solidFill>
              </a:rPr>
              <a:t>Abstract</a:t>
            </a:r>
          </a:p>
          <a:p>
            <a:pPr eaLnBrk="1" hangingPunct="1"/>
            <a:r>
              <a:rPr lang="en-IN" sz="3200" b="1" dirty="0" smtClean="0">
                <a:solidFill>
                  <a:srgbClr val="0070C0"/>
                </a:solidFill>
              </a:rPr>
              <a:t>Editing for accuracy and neatness</a:t>
            </a:r>
          </a:p>
          <a:p>
            <a:pPr lvl="1" eaLnBrk="1" hangingPunct="1"/>
            <a:r>
              <a:rPr lang="en-IN" sz="3200" b="1" dirty="0" smtClean="0">
                <a:solidFill>
                  <a:srgbClr val="7030A0"/>
                </a:solidFill>
              </a:rPr>
              <a:t>Language &amp; grammar</a:t>
            </a:r>
          </a:p>
          <a:p>
            <a:pPr lvl="1" eaLnBrk="1" hangingPunct="1"/>
            <a:r>
              <a:rPr lang="en-IN" sz="3200" b="1" dirty="0" smtClean="0">
                <a:solidFill>
                  <a:srgbClr val="7030A0"/>
                </a:solidFill>
              </a:rPr>
              <a:t>Logical flow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416066D-FA3A-450B-A757-1664C94C6AB5}" type="datetime1">
              <a:rPr lang="en-US"/>
              <a:pPr>
                <a:defRPr/>
              </a:pPr>
              <a:t>4/12/2017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678990-3234-4591-B477-8533A6C383B7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social work research</a:t>
            </a:r>
            <a:endParaRPr lang="en-US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dirty="0" smtClean="0">
                <a:solidFill>
                  <a:srgbClr val="0070C0"/>
                </a:solidFill>
              </a:rPr>
              <a:t>Unit 5: </a:t>
            </a:r>
            <a:r>
              <a:rPr lang="en-US" sz="2800" b="1" dirty="0" smtClean="0">
                <a:solidFill>
                  <a:srgbClr val="C00000"/>
                </a:solidFill>
              </a:rPr>
              <a:t/>
            </a:r>
            <a:br>
              <a:rPr lang="en-US" sz="2800" b="1" dirty="0" smtClean="0">
                <a:solidFill>
                  <a:srgbClr val="C00000"/>
                </a:solidFill>
              </a:rPr>
            </a:br>
            <a:r>
              <a:rPr lang="en-US" sz="2800" b="1" dirty="0" smtClean="0">
                <a:solidFill>
                  <a:srgbClr val="C00000"/>
                </a:solidFill>
              </a:rPr>
              <a:t>Presentation and Dissemination of research 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228600" y="11430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812800" indent="-812800">
              <a:spcBef>
                <a:spcPts val="1200"/>
              </a:spcBef>
            </a:pPr>
            <a:r>
              <a:rPr lang="en-US" sz="2800" b="1" dirty="0" smtClean="0">
                <a:solidFill>
                  <a:srgbClr val="FF0000"/>
                </a:solidFill>
              </a:rPr>
              <a:t>4. Foot-note, references, bibliography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IN" sz="2400" b="1" dirty="0" smtClean="0">
                <a:solidFill>
                  <a:srgbClr val="0070C0"/>
                </a:solidFill>
              </a:rPr>
              <a:t>referencing, </a:t>
            </a:r>
            <a:r>
              <a:rPr lang="en-IN" sz="2400" b="1" dirty="0" smtClean="0">
                <a:solidFill>
                  <a:srgbClr val="C00000"/>
                </a:solidFill>
              </a:rPr>
              <a:t>(Author, YEAR: page)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IN" sz="2400" b="1" dirty="0" smtClean="0">
                <a:solidFill>
                  <a:srgbClr val="0070C0"/>
                </a:solidFill>
              </a:rPr>
              <a:t>Footnotes / endnotes (demonstrate)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IN" sz="2400" b="1" dirty="0" smtClean="0">
                <a:solidFill>
                  <a:srgbClr val="0070C0"/>
                </a:solidFill>
              </a:rPr>
              <a:t>Bibliographies </a:t>
            </a:r>
          </a:p>
          <a:p>
            <a:pPr lvl="2" eaLnBrk="1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IN" sz="2400" b="1" dirty="0" smtClean="0">
                <a:solidFill>
                  <a:srgbClr val="C00000"/>
                </a:solidFill>
              </a:rPr>
              <a:t>Author/s (YEAR) </a:t>
            </a:r>
            <a:r>
              <a:rPr lang="en-IN" sz="2400" b="1" i="1" dirty="0" smtClean="0">
                <a:solidFill>
                  <a:srgbClr val="C00000"/>
                </a:solidFill>
              </a:rPr>
              <a:t>Title of Book </a:t>
            </a:r>
            <a:r>
              <a:rPr lang="en-IN" sz="2400" b="1" i="1" dirty="0" smtClean="0">
                <a:solidFill>
                  <a:srgbClr val="00B0F0"/>
                </a:solidFill>
              </a:rPr>
              <a:t>/ Title of Article, </a:t>
            </a:r>
            <a:r>
              <a:rPr lang="en-IN" sz="2400" b="1" dirty="0" smtClean="0">
                <a:solidFill>
                  <a:srgbClr val="00B0F0"/>
                </a:solidFill>
              </a:rPr>
              <a:t>in Author/s (YEAR) </a:t>
            </a:r>
            <a:r>
              <a:rPr lang="en-IN" sz="2400" b="1" i="1" dirty="0" smtClean="0">
                <a:solidFill>
                  <a:srgbClr val="00B0F0"/>
                </a:solidFill>
              </a:rPr>
              <a:t>Title of Book, </a:t>
            </a:r>
            <a:r>
              <a:rPr lang="en-IN" sz="2400" b="1" i="1" dirty="0" smtClean="0">
                <a:solidFill>
                  <a:srgbClr val="002060"/>
                </a:solidFill>
              </a:rPr>
              <a:t>/ Title of Article </a:t>
            </a:r>
            <a:r>
              <a:rPr lang="en-IN" sz="2400" b="1" dirty="0" smtClean="0">
                <a:solidFill>
                  <a:srgbClr val="002060"/>
                </a:solidFill>
              </a:rPr>
              <a:t>in Title of Journal / Periodical / News Paper, vol. No. Issue No. Date,</a:t>
            </a:r>
            <a:r>
              <a:rPr lang="en-IN" sz="2400" b="1" dirty="0" smtClean="0">
                <a:solidFill>
                  <a:srgbClr val="C00000"/>
                </a:solidFill>
              </a:rPr>
              <a:t> Place: Name of Publisher</a:t>
            </a:r>
          </a:p>
          <a:p>
            <a:pPr marL="812800" indent="-812800">
              <a:spcBef>
                <a:spcPts val="1200"/>
              </a:spcBef>
            </a:pPr>
            <a:endParaRPr lang="en-US" sz="2800" b="1" dirty="0" smtClean="0">
              <a:solidFill>
                <a:srgbClr val="0070C0"/>
              </a:solidFill>
            </a:endParaRPr>
          </a:p>
          <a:p>
            <a:pPr marL="812800" indent="-812800">
              <a:spcBef>
                <a:spcPts val="1200"/>
              </a:spcBef>
            </a:pP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B37F141-6D6E-4533-8BFC-737C71077A75}" type="datetime9">
              <a:rPr lang="en-US" smtClean="0"/>
              <a:pPr>
                <a:defRPr/>
              </a:pPr>
              <a:t>4/12/2017 10:02:28 AM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1910A6-5A3F-4213-8A9F-58FE099D98FE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social work research</a:t>
            </a:r>
            <a:endParaRPr lang="en-US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1"/>
            <a:ext cx="8229600" cy="4648200"/>
          </a:xfrm>
        </p:spPr>
        <p:txBody>
          <a:bodyPr/>
          <a:lstStyle/>
          <a:p>
            <a:pPr eaLnBrk="1" hangingPunct="1"/>
            <a:r>
              <a:rPr lang="en-IN" sz="3200" b="1" dirty="0" smtClean="0">
                <a:solidFill>
                  <a:srgbClr val="FF0000"/>
                </a:solidFill>
              </a:rPr>
              <a:t>Footnotes</a:t>
            </a:r>
            <a:r>
              <a:rPr lang="en-IN" sz="3200" b="1" dirty="0" smtClean="0">
                <a:solidFill>
                  <a:srgbClr val="0070C0"/>
                </a:solidFill>
              </a:rPr>
              <a:t> </a:t>
            </a:r>
            <a:r>
              <a:rPr lang="en-IN" b="1" dirty="0" smtClean="0">
                <a:solidFill>
                  <a:srgbClr val="0070C0"/>
                </a:solidFill>
              </a:rPr>
              <a:t>/ endnotes (old style)</a:t>
            </a:r>
          </a:p>
          <a:p>
            <a:pPr lvl="1" eaLnBrk="1" hangingPunct="1"/>
            <a:r>
              <a:rPr lang="en-IN" b="1" dirty="0" smtClean="0">
                <a:solidFill>
                  <a:srgbClr val="0070C0"/>
                </a:solidFill>
              </a:rPr>
              <a:t>Referencing</a:t>
            </a:r>
          </a:p>
          <a:p>
            <a:pPr lvl="1" eaLnBrk="1" hangingPunct="1"/>
            <a:r>
              <a:rPr lang="en-IN" b="1" dirty="0" smtClean="0">
                <a:solidFill>
                  <a:srgbClr val="0070C0"/>
                </a:solidFill>
              </a:rPr>
              <a:t>Bibliography</a:t>
            </a:r>
          </a:p>
          <a:p>
            <a:pPr lvl="1" eaLnBrk="1" hangingPunct="1"/>
            <a:r>
              <a:rPr lang="en-IN" b="1" dirty="0" smtClean="0">
                <a:solidFill>
                  <a:srgbClr val="0070C0"/>
                </a:solidFill>
              </a:rPr>
              <a:t>Explanation / interpretation</a:t>
            </a:r>
          </a:p>
          <a:p>
            <a:pPr lvl="1" eaLnBrk="1" hangingPunct="1"/>
            <a:r>
              <a:rPr lang="en-IN" b="1" dirty="0" smtClean="0">
                <a:solidFill>
                  <a:srgbClr val="0070C0"/>
                </a:solidFill>
              </a:rPr>
              <a:t>Full quotation</a:t>
            </a:r>
          </a:p>
          <a:p>
            <a:pPr lvl="1" eaLnBrk="1" hangingPunct="1"/>
            <a:r>
              <a:rPr lang="en-IN" b="1" dirty="0" smtClean="0">
                <a:solidFill>
                  <a:srgbClr val="0070C0"/>
                </a:solidFill>
              </a:rPr>
              <a:t>Additional information which may disturb / distract the logical flow of the main text</a:t>
            </a:r>
          </a:p>
          <a:p>
            <a:pPr lvl="1" eaLnBrk="1" hangingPunct="1"/>
            <a:endParaRPr lang="en-IN" b="1" dirty="0" smtClean="0">
              <a:solidFill>
                <a:srgbClr val="C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416066D-FA3A-450B-A757-1664C94C6AB5}" type="datetime1">
              <a:rPr lang="en-US"/>
              <a:pPr>
                <a:defRPr/>
              </a:pPr>
              <a:t>4/12/2017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678990-3234-4591-B477-8533A6C383B7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social work research</a:t>
            </a:r>
            <a:endParaRPr lang="en-US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G VIII </a:t>
            </a:r>
            <a:br>
              <a:rPr lang="en-US" sz="2800" b="1" dirty="0" smtClean="0">
                <a:solidFill>
                  <a:srgbClr val="C00000"/>
                </a:solidFill>
              </a:rPr>
            </a:br>
            <a:r>
              <a:rPr lang="en-US" sz="2800" b="1" dirty="0" smtClean="0">
                <a:solidFill>
                  <a:srgbClr val="C00000"/>
                </a:solidFill>
              </a:rPr>
              <a:t>Social Work Research &amp; Statistical Applications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533400" y="1371600"/>
            <a:ext cx="7696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812800" indent="-812800">
              <a:spcBef>
                <a:spcPct val="20000"/>
              </a:spcBef>
            </a:pPr>
            <a:r>
              <a:rPr lang="en-US" sz="2800" b="1" dirty="0" smtClean="0">
                <a:solidFill>
                  <a:srgbClr val="6600CC"/>
                </a:solidFill>
              </a:rPr>
              <a:t> </a:t>
            </a:r>
            <a:r>
              <a:rPr lang="en-US" sz="2800" b="1" dirty="0" smtClean="0">
                <a:solidFill>
                  <a:srgbClr val="00B0F0"/>
                </a:solidFill>
              </a:rPr>
              <a:t>UNIT – 1:  </a:t>
            </a:r>
            <a:r>
              <a:rPr lang="en-US" sz="2800" b="1" dirty="0" smtClean="0">
                <a:solidFill>
                  <a:srgbClr val="6600CC"/>
                </a:solidFill>
              </a:rPr>
              <a:t>Fundamentals of scientific methods and research</a:t>
            </a:r>
          </a:p>
          <a:p>
            <a:pPr marL="812800" indent="-812800">
              <a:spcBef>
                <a:spcPct val="20000"/>
              </a:spcBef>
            </a:pPr>
            <a:r>
              <a:rPr lang="en-US" sz="2800" b="1" dirty="0" smtClean="0">
                <a:solidFill>
                  <a:srgbClr val="00B0F0"/>
                </a:solidFill>
              </a:rPr>
              <a:t>UNIT -  2:  </a:t>
            </a:r>
            <a:r>
              <a:rPr lang="en-US" sz="2800" b="1" dirty="0" smtClean="0">
                <a:solidFill>
                  <a:srgbClr val="6600CC"/>
                </a:solidFill>
              </a:rPr>
              <a:t>Research design, Sources of data </a:t>
            </a:r>
          </a:p>
          <a:p>
            <a:pPr marL="812800" indent="-812800">
              <a:spcBef>
                <a:spcPct val="20000"/>
              </a:spcBef>
            </a:pPr>
            <a:r>
              <a:rPr lang="en-US" sz="2800" b="1" dirty="0" smtClean="0">
                <a:solidFill>
                  <a:srgbClr val="00B0F0"/>
                </a:solidFill>
              </a:rPr>
              <a:t>UNIT – 3: </a:t>
            </a:r>
            <a:r>
              <a:rPr lang="en-US" sz="2800" b="1" dirty="0" smtClean="0">
                <a:solidFill>
                  <a:srgbClr val="6600CC"/>
                </a:solidFill>
              </a:rPr>
              <a:t>Data collection and processing </a:t>
            </a:r>
          </a:p>
          <a:p>
            <a:pPr marL="812800" indent="-812800">
              <a:spcBef>
                <a:spcPct val="20000"/>
              </a:spcBef>
            </a:pPr>
            <a:r>
              <a:rPr lang="en-US" sz="2800" b="1" dirty="0" smtClean="0">
                <a:solidFill>
                  <a:srgbClr val="00B0F0"/>
                </a:solidFill>
              </a:rPr>
              <a:t>UNIT – 4: </a:t>
            </a:r>
            <a:r>
              <a:rPr lang="en-US" sz="2800" b="1" dirty="0" smtClean="0">
                <a:solidFill>
                  <a:srgbClr val="6600CC"/>
                </a:solidFill>
              </a:rPr>
              <a:t>Statistics for research, techniques and its application </a:t>
            </a:r>
          </a:p>
          <a:p>
            <a:pPr marL="812800" indent="-812800">
              <a:spcBef>
                <a:spcPct val="20000"/>
              </a:spcBef>
            </a:pPr>
            <a:r>
              <a:rPr lang="en-US" sz="2800" b="1" dirty="0" smtClean="0">
                <a:solidFill>
                  <a:srgbClr val="00B0F0"/>
                </a:solidFill>
              </a:rPr>
              <a:t>UNIT – 5: </a:t>
            </a:r>
            <a:r>
              <a:rPr lang="en-US" sz="2800" b="1" dirty="0" smtClean="0">
                <a:solidFill>
                  <a:srgbClr val="6600CC"/>
                </a:solidFill>
              </a:rPr>
              <a:t>Presentation and Dissemination of research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B37F141-6D6E-4533-8BFC-737C71077A75}" type="datetime9">
              <a:rPr lang="en-US" smtClean="0"/>
              <a:pPr>
                <a:defRPr/>
              </a:pPr>
              <a:t>4/12/2017 10:02:20 AM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1910A6-5A3F-4213-8A9F-58FE099D98F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social work research</a:t>
            </a:r>
            <a:endParaRPr lang="en-US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229600" cy="742950"/>
          </a:xfrm>
        </p:spPr>
        <p:txBody>
          <a:bodyPr/>
          <a:lstStyle/>
          <a:p>
            <a:pPr algn="ctr" eaLnBrk="1" hangingPunct="1"/>
            <a:r>
              <a:rPr lang="en-US" sz="4000" b="1" dirty="0" smtClean="0">
                <a:solidFill>
                  <a:srgbClr val="FF33CC"/>
                </a:solidFill>
              </a:rPr>
              <a:t>Bibliography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181601"/>
          </a:xfrm>
        </p:spPr>
        <p:txBody>
          <a:bodyPr/>
          <a:lstStyle/>
          <a:p>
            <a:pPr lvl="1" eaLnBrk="1" hangingPunct="1"/>
            <a:r>
              <a:rPr lang="en-IN" b="1" dirty="0" smtClean="0">
                <a:solidFill>
                  <a:srgbClr val="FF33CC"/>
                </a:solidFill>
              </a:rPr>
              <a:t>Book</a:t>
            </a:r>
            <a:r>
              <a:rPr lang="en-IN" b="1" dirty="0" smtClean="0">
                <a:solidFill>
                  <a:srgbClr val="0070C0"/>
                </a:solidFill>
              </a:rPr>
              <a:t>:</a:t>
            </a:r>
          </a:p>
          <a:p>
            <a:pPr lvl="2" eaLnBrk="1" hangingPunct="1">
              <a:buNone/>
            </a:pPr>
            <a:r>
              <a:rPr lang="en-IN" sz="2000" b="1" dirty="0" smtClean="0">
                <a:solidFill>
                  <a:srgbClr val="C00000"/>
                </a:solidFill>
              </a:rPr>
              <a:t>Author/s (YEAR) </a:t>
            </a:r>
            <a:r>
              <a:rPr lang="en-IN" sz="2000" b="1" i="1" dirty="0" smtClean="0">
                <a:solidFill>
                  <a:srgbClr val="C00000"/>
                </a:solidFill>
              </a:rPr>
              <a:t>Title of Book ,</a:t>
            </a:r>
            <a:r>
              <a:rPr lang="en-IN" sz="2000" b="1" dirty="0" smtClean="0">
                <a:solidFill>
                  <a:srgbClr val="C00000"/>
                </a:solidFill>
              </a:rPr>
              <a:t>Place: Name of Publisher</a:t>
            </a:r>
            <a:br>
              <a:rPr lang="en-IN" sz="2000" b="1" dirty="0" smtClean="0">
                <a:solidFill>
                  <a:srgbClr val="C00000"/>
                </a:solidFill>
              </a:rPr>
            </a:br>
            <a:endParaRPr lang="en-IN" sz="2000" b="1" dirty="0" smtClean="0">
              <a:solidFill>
                <a:srgbClr val="C00000"/>
              </a:solidFill>
            </a:endParaRPr>
          </a:p>
          <a:p>
            <a:pPr lvl="1" eaLnBrk="1" hangingPunct="1"/>
            <a:r>
              <a:rPr lang="en-IN" b="1" dirty="0" smtClean="0">
                <a:solidFill>
                  <a:srgbClr val="FF33CC"/>
                </a:solidFill>
              </a:rPr>
              <a:t>Article in edited book:</a:t>
            </a:r>
          </a:p>
          <a:p>
            <a:pPr lvl="2" eaLnBrk="1" hangingPunct="1">
              <a:buNone/>
            </a:pPr>
            <a:r>
              <a:rPr lang="en-IN" sz="2000" b="1" dirty="0" smtClean="0">
                <a:solidFill>
                  <a:srgbClr val="00B0F0"/>
                </a:solidFill>
              </a:rPr>
              <a:t>Author/s (YEAR) </a:t>
            </a:r>
            <a:r>
              <a:rPr lang="en-IN" sz="2000" b="1" i="1" dirty="0" smtClean="0">
                <a:solidFill>
                  <a:srgbClr val="00B0F0"/>
                </a:solidFill>
              </a:rPr>
              <a:t>Title of Article, </a:t>
            </a:r>
            <a:r>
              <a:rPr lang="en-IN" sz="2000" b="1" dirty="0" smtClean="0">
                <a:solidFill>
                  <a:srgbClr val="00B0F0"/>
                </a:solidFill>
              </a:rPr>
              <a:t>in Editor/s (YEAR) </a:t>
            </a:r>
            <a:r>
              <a:rPr lang="en-IN" sz="2000" b="1" i="1" dirty="0" smtClean="0">
                <a:solidFill>
                  <a:srgbClr val="00B0F0"/>
                </a:solidFill>
              </a:rPr>
              <a:t>Title of Book, </a:t>
            </a:r>
            <a:r>
              <a:rPr lang="en-IN" sz="2000" b="1" dirty="0" smtClean="0">
                <a:solidFill>
                  <a:srgbClr val="00B0F0"/>
                </a:solidFill>
              </a:rPr>
              <a:t>Place: Name of Publisher </a:t>
            </a:r>
            <a:br>
              <a:rPr lang="en-IN" sz="2000" b="1" dirty="0" smtClean="0">
                <a:solidFill>
                  <a:srgbClr val="00B0F0"/>
                </a:solidFill>
              </a:rPr>
            </a:br>
            <a:endParaRPr lang="en-IN" sz="2000" b="1" dirty="0" smtClean="0">
              <a:solidFill>
                <a:srgbClr val="00B0F0"/>
              </a:solidFill>
            </a:endParaRPr>
          </a:p>
          <a:p>
            <a:pPr lvl="1" eaLnBrk="1" hangingPunct="1"/>
            <a:r>
              <a:rPr lang="en-IN" b="1" dirty="0" smtClean="0">
                <a:solidFill>
                  <a:srgbClr val="FF33CC"/>
                </a:solidFill>
              </a:rPr>
              <a:t>Article in Journal:</a:t>
            </a:r>
          </a:p>
          <a:p>
            <a:pPr lvl="2" eaLnBrk="1" hangingPunct="1">
              <a:buNone/>
            </a:pPr>
            <a:r>
              <a:rPr lang="en-IN" sz="2000" b="1" dirty="0" smtClean="0">
                <a:solidFill>
                  <a:srgbClr val="002060"/>
                </a:solidFill>
              </a:rPr>
              <a:t>Author/s (YEAR) </a:t>
            </a:r>
            <a:r>
              <a:rPr lang="en-IN" sz="2000" b="1" i="1" dirty="0" smtClean="0">
                <a:solidFill>
                  <a:srgbClr val="002060"/>
                </a:solidFill>
              </a:rPr>
              <a:t>Title of Article </a:t>
            </a:r>
            <a:r>
              <a:rPr lang="en-IN" sz="2000" b="1" dirty="0" smtClean="0">
                <a:solidFill>
                  <a:srgbClr val="002060"/>
                </a:solidFill>
              </a:rPr>
              <a:t>in Title of Journal / Periodical / News Paper, vol. No. Issue No. Date, Place: Name of Publisher</a:t>
            </a:r>
            <a:br>
              <a:rPr lang="en-IN" sz="2000" b="1" dirty="0" smtClean="0">
                <a:solidFill>
                  <a:srgbClr val="002060"/>
                </a:solidFill>
              </a:rPr>
            </a:br>
            <a:endParaRPr lang="en-IN" sz="2000" b="1" dirty="0" smtClean="0">
              <a:solidFill>
                <a:srgbClr val="002060"/>
              </a:solidFill>
            </a:endParaRPr>
          </a:p>
          <a:p>
            <a:pPr lvl="1" eaLnBrk="1" hangingPunct="1"/>
            <a:r>
              <a:rPr lang="en-IN" b="1" dirty="0" smtClean="0">
                <a:solidFill>
                  <a:srgbClr val="FF33CC"/>
                </a:solidFill>
              </a:rPr>
              <a:t>Article in website:</a:t>
            </a:r>
          </a:p>
          <a:p>
            <a:pPr lvl="2" eaLnBrk="1" hangingPunct="1">
              <a:buNone/>
            </a:pPr>
            <a:r>
              <a:rPr lang="en-IN" sz="2000" b="1" dirty="0" smtClean="0">
                <a:solidFill>
                  <a:srgbClr val="00B0F0"/>
                </a:solidFill>
              </a:rPr>
              <a:t>Author/s (YEAR) </a:t>
            </a:r>
            <a:r>
              <a:rPr lang="en-IN" sz="2000" b="1" i="1" dirty="0" smtClean="0">
                <a:solidFill>
                  <a:srgbClr val="00B0F0"/>
                </a:solidFill>
              </a:rPr>
              <a:t>Title of Article, </a:t>
            </a:r>
            <a:r>
              <a:rPr lang="en-IN" sz="2000" b="1" dirty="0" smtClean="0">
                <a:solidFill>
                  <a:srgbClr val="00B0F0"/>
                </a:solidFill>
              </a:rPr>
              <a:t>in </a:t>
            </a:r>
            <a:r>
              <a:rPr lang="en-IN" sz="2000" b="1" dirty="0" err="1" smtClean="0">
                <a:solidFill>
                  <a:srgbClr val="00B0F0"/>
                </a:solidFill>
                <a:hlinkClick r:id="rId2"/>
              </a:rPr>
              <a:t>www.site.com</a:t>
            </a:r>
            <a:r>
              <a:rPr lang="en-IN" sz="2000" b="1" dirty="0" smtClean="0">
                <a:solidFill>
                  <a:srgbClr val="00B0F0"/>
                </a:solidFill>
              </a:rPr>
              <a:t> retrieved on Date </a:t>
            </a:r>
            <a:br>
              <a:rPr lang="en-IN" sz="2000" b="1" dirty="0" smtClean="0">
                <a:solidFill>
                  <a:srgbClr val="00B0F0"/>
                </a:solidFill>
              </a:rPr>
            </a:br>
            <a:endParaRPr lang="en-IN" sz="2000" b="1" dirty="0" smtClean="0">
              <a:solidFill>
                <a:srgbClr val="00B0F0"/>
              </a:solidFill>
            </a:endParaRPr>
          </a:p>
          <a:p>
            <a:pPr lvl="2" eaLnBrk="1" hangingPunct="1">
              <a:buNone/>
            </a:pPr>
            <a:endParaRPr lang="en-IN" sz="2000" b="1" dirty="0" smtClean="0">
              <a:solidFill>
                <a:srgbClr val="002060"/>
              </a:solidFill>
            </a:endParaRPr>
          </a:p>
          <a:p>
            <a:pPr lvl="2" eaLnBrk="1" hangingPunct="1"/>
            <a:endParaRPr lang="en-IN" sz="2000" b="1" dirty="0" smtClean="0">
              <a:solidFill>
                <a:srgbClr val="C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416066D-FA3A-450B-A757-1664C94C6AB5}" type="datetime1">
              <a:rPr lang="en-US"/>
              <a:pPr>
                <a:defRPr/>
              </a:pPr>
              <a:t>4/12/2017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678990-3234-4591-B477-8533A6C383B7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social work research</a:t>
            </a:r>
            <a:endParaRPr lang="en-US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dirty="0" smtClean="0">
                <a:solidFill>
                  <a:srgbClr val="0070C0"/>
                </a:solidFill>
              </a:rPr>
              <a:t>Unit 5: </a:t>
            </a:r>
            <a:r>
              <a:rPr lang="en-US" sz="2800" b="1" dirty="0" smtClean="0">
                <a:solidFill>
                  <a:srgbClr val="C00000"/>
                </a:solidFill>
              </a:rPr>
              <a:t/>
            </a:r>
            <a:br>
              <a:rPr lang="en-US" sz="2800" b="1" dirty="0" smtClean="0">
                <a:solidFill>
                  <a:srgbClr val="C00000"/>
                </a:solidFill>
              </a:rPr>
            </a:br>
            <a:r>
              <a:rPr lang="en-US" sz="2800" b="1" dirty="0" smtClean="0">
                <a:solidFill>
                  <a:srgbClr val="C00000"/>
                </a:solidFill>
              </a:rPr>
              <a:t>Presentation and Dissemination of research 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228600" y="11430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812800" indent="-812800">
              <a:spcBef>
                <a:spcPts val="1200"/>
              </a:spcBef>
            </a:pPr>
            <a:r>
              <a:rPr lang="en-US" sz="2800" b="1" dirty="0" smtClean="0">
                <a:solidFill>
                  <a:srgbClr val="FF0000"/>
                </a:solidFill>
              </a:rPr>
              <a:t>Preparation of abstract and publication.</a:t>
            </a:r>
          </a:p>
          <a:p>
            <a:pPr eaLnBrk="1" hangingPunct="1">
              <a:spcBef>
                <a:spcPts val="1200"/>
              </a:spcBef>
              <a:buFont typeface="Arial" pitchFamily="34" charset="0"/>
              <a:buChar char="•"/>
            </a:pPr>
            <a:r>
              <a:rPr lang="en-IN" sz="3200" b="1" dirty="0" smtClean="0">
                <a:solidFill>
                  <a:srgbClr val="0070C0"/>
                </a:solidFill>
              </a:rPr>
              <a:t>preparing research abstract</a:t>
            </a:r>
          </a:p>
          <a:p>
            <a:pPr lvl="1" eaLnBrk="1" hangingPunct="1">
              <a:spcBef>
                <a:spcPts val="1200"/>
              </a:spcBef>
              <a:buFont typeface="Arial" pitchFamily="34" charset="0"/>
              <a:buChar char="•"/>
            </a:pPr>
            <a:r>
              <a:rPr lang="en-IN" sz="3200" b="1" dirty="0" smtClean="0">
                <a:solidFill>
                  <a:srgbClr val="7030A0"/>
                </a:solidFill>
              </a:rPr>
              <a:t>Introduction</a:t>
            </a:r>
          </a:p>
          <a:p>
            <a:pPr lvl="1" eaLnBrk="1" hangingPunct="1">
              <a:spcBef>
                <a:spcPts val="1200"/>
              </a:spcBef>
              <a:buFont typeface="Arial" pitchFamily="34" charset="0"/>
              <a:buChar char="•"/>
            </a:pPr>
            <a:r>
              <a:rPr lang="en-IN" sz="3200" b="1" dirty="0" smtClean="0">
                <a:solidFill>
                  <a:srgbClr val="7030A0"/>
                </a:solidFill>
              </a:rPr>
              <a:t>Methodology</a:t>
            </a:r>
          </a:p>
          <a:p>
            <a:pPr lvl="1" eaLnBrk="1" hangingPunct="1">
              <a:spcBef>
                <a:spcPts val="1200"/>
              </a:spcBef>
              <a:buFont typeface="Arial" pitchFamily="34" charset="0"/>
              <a:buChar char="•"/>
            </a:pPr>
            <a:r>
              <a:rPr lang="en-IN" sz="3200" b="1" dirty="0" smtClean="0">
                <a:solidFill>
                  <a:srgbClr val="7030A0"/>
                </a:solidFill>
              </a:rPr>
              <a:t>Findings and suggestions</a:t>
            </a:r>
          </a:p>
          <a:p>
            <a:pPr eaLnBrk="1" hangingPunct="1">
              <a:spcBef>
                <a:spcPts val="1200"/>
              </a:spcBef>
              <a:buFont typeface="Arial" pitchFamily="34" charset="0"/>
              <a:buChar char="•"/>
            </a:pPr>
            <a:r>
              <a:rPr lang="en-IN" sz="3200" b="1" dirty="0" smtClean="0">
                <a:solidFill>
                  <a:srgbClr val="0070C0"/>
                </a:solidFill>
              </a:rPr>
              <a:t>Dissemination of research findings</a:t>
            </a:r>
          </a:p>
          <a:p>
            <a:pPr lvl="1" eaLnBrk="1" hangingPunct="1">
              <a:spcBef>
                <a:spcPts val="1200"/>
              </a:spcBef>
              <a:buFont typeface="Arial" pitchFamily="34" charset="0"/>
              <a:buChar char="•"/>
            </a:pPr>
            <a:r>
              <a:rPr lang="en-IN" sz="3200" b="1" dirty="0" smtClean="0">
                <a:solidFill>
                  <a:srgbClr val="7030A0"/>
                </a:solidFill>
              </a:rPr>
              <a:t>Publication of the research report</a:t>
            </a:r>
            <a:endParaRPr lang="en-US" sz="3200" dirty="0" smtClean="0">
              <a:solidFill>
                <a:srgbClr val="7030A0"/>
              </a:solidFill>
            </a:endParaRPr>
          </a:p>
          <a:p>
            <a:pPr marL="812800" indent="-812800">
              <a:spcBef>
                <a:spcPts val="1200"/>
              </a:spcBef>
            </a:pPr>
            <a:endParaRPr lang="en-US" sz="2800" b="1" dirty="0" smtClean="0">
              <a:solidFill>
                <a:srgbClr val="0070C0"/>
              </a:solidFill>
            </a:endParaRPr>
          </a:p>
          <a:p>
            <a:pPr marL="812800" indent="-812800">
              <a:spcBef>
                <a:spcPts val="1200"/>
              </a:spcBef>
            </a:pP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B37F141-6D6E-4533-8BFC-737C71077A75}" type="datetime9">
              <a:rPr lang="en-US" smtClean="0"/>
              <a:pPr>
                <a:defRPr/>
              </a:pPr>
              <a:t>4/12/2017 10:02:28 AM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1910A6-5A3F-4213-8A9F-58FE099D98FE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social work research</a:t>
            </a:r>
            <a:endParaRPr lang="en-US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ChangeArrowheads="1"/>
          </p:cNvSpPr>
          <p:nvPr/>
        </p:nvSpPr>
        <p:spPr bwMode="auto">
          <a:xfrm>
            <a:off x="381000" y="381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Reference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206851" name="Rectangle 3"/>
          <p:cNvSpPr>
            <a:spLocks noChangeArrowheads="1"/>
          </p:cNvSpPr>
          <p:nvPr/>
        </p:nvSpPr>
        <p:spPr bwMode="auto">
          <a:xfrm>
            <a:off x="609600" y="13716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0070C0"/>
                </a:solidFill>
              </a:rPr>
              <a:t>Ivan Diamonds and Juliet Jefferies (2001) </a:t>
            </a:r>
            <a:r>
              <a:rPr lang="en-US" sz="2400" b="1" i="1" dirty="0" smtClean="0">
                <a:solidFill>
                  <a:srgbClr val="FF33CC"/>
                </a:solidFill>
              </a:rPr>
              <a:t>Beginning Statistics – An Introduction to Social Scientists,</a:t>
            </a:r>
            <a:r>
              <a:rPr lang="en-US" sz="2400" b="1" i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</a:rPr>
              <a:t>London: Sage Publications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0070C0"/>
                </a:solidFill>
              </a:rPr>
              <a:t>Dr DK </a:t>
            </a:r>
            <a:r>
              <a:rPr lang="en-US" sz="2400" b="1" dirty="0" err="1" smtClean="0">
                <a:solidFill>
                  <a:srgbClr val="0070C0"/>
                </a:solidFill>
              </a:rPr>
              <a:t>Laldas</a:t>
            </a:r>
            <a:r>
              <a:rPr lang="en-US" sz="2400" b="1" dirty="0" smtClean="0">
                <a:solidFill>
                  <a:srgbClr val="0070C0"/>
                </a:solidFill>
              </a:rPr>
              <a:t> (2008) </a:t>
            </a:r>
            <a:r>
              <a:rPr lang="en-US" sz="2400" b="1" i="1" dirty="0" smtClean="0">
                <a:solidFill>
                  <a:srgbClr val="FF33CC"/>
                </a:solidFill>
              </a:rPr>
              <a:t>Practice of Social Research</a:t>
            </a:r>
            <a:r>
              <a:rPr lang="en-US" sz="2400" b="1" dirty="0" smtClean="0">
                <a:solidFill>
                  <a:srgbClr val="0070C0"/>
                </a:solidFill>
              </a:rPr>
              <a:t> at Research Methodology Workshop at CSRD-ISWR, Ahmednagar on 23-26, July, 2008. 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0070C0"/>
                </a:solidFill>
              </a:rPr>
              <a:t>Dr DK </a:t>
            </a:r>
            <a:r>
              <a:rPr lang="en-US" sz="2400" b="1" dirty="0" err="1" smtClean="0">
                <a:solidFill>
                  <a:srgbClr val="0070C0"/>
                </a:solidFill>
              </a:rPr>
              <a:t>Laldas</a:t>
            </a:r>
            <a:r>
              <a:rPr lang="en-US" sz="2400" b="1" dirty="0" smtClean="0">
                <a:solidFill>
                  <a:srgbClr val="0070C0"/>
                </a:solidFill>
              </a:rPr>
              <a:t> (2000) </a:t>
            </a:r>
            <a:r>
              <a:rPr lang="en-US" sz="2400" b="1" i="1" dirty="0" smtClean="0">
                <a:solidFill>
                  <a:srgbClr val="FF33CC"/>
                </a:solidFill>
              </a:rPr>
              <a:t>Practice of Social Research: Social Work Perspective, </a:t>
            </a:r>
            <a:r>
              <a:rPr lang="en-US" sz="2400" b="1" dirty="0" err="1" smtClean="0">
                <a:solidFill>
                  <a:srgbClr val="0070C0"/>
                </a:solidFill>
              </a:rPr>
              <a:t>Jaipur</a:t>
            </a:r>
            <a:r>
              <a:rPr lang="en-US" sz="2400" b="1" dirty="0" smtClean="0">
                <a:solidFill>
                  <a:srgbClr val="0070C0"/>
                </a:solidFill>
              </a:rPr>
              <a:t>: </a:t>
            </a:r>
            <a:r>
              <a:rPr lang="en-US" sz="2400" b="1" dirty="0" err="1" smtClean="0">
                <a:solidFill>
                  <a:srgbClr val="0070C0"/>
                </a:solidFill>
              </a:rPr>
              <a:t>Rawat</a:t>
            </a:r>
            <a:r>
              <a:rPr lang="en-US" sz="2400" b="1" dirty="0" smtClean="0">
                <a:solidFill>
                  <a:srgbClr val="0070C0"/>
                </a:solidFill>
              </a:rPr>
              <a:t> Publications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0070C0"/>
                </a:solidFill>
              </a:rPr>
              <a:t>Dr DK </a:t>
            </a:r>
            <a:r>
              <a:rPr lang="en-US" sz="2400" b="1" dirty="0" err="1" smtClean="0">
                <a:solidFill>
                  <a:srgbClr val="0070C0"/>
                </a:solidFill>
              </a:rPr>
              <a:t>Laldas</a:t>
            </a:r>
            <a:r>
              <a:rPr lang="en-US" sz="2400" b="1" dirty="0" smtClean="0">
                <a:solidFill>
                  <a:srgbClr val="0070C0"/>
                </a:solidFill>
              </a:rPr>
              <a:t> (2005) </a:t>
            </a:r>
            <a:r>
              <a:rPr lang="en-US" sz="2400" b="1" i="1" dirty="0" smtClean="0">
                <a:solidFill>
                  <a:srgbClr val="FF33CC"/>
                </a:solidFill>
              </a:rPr>
              <a:t>Designs of  Social Research, </a:t>
            </a:r>
            <a:r>
              <a:rPr lang="en-US" sz="2400" b="1" dirty="0" err="1" smtClean="0">
                <a:solidFill>
                  <a:srgbClr val="0070C0"/>
                </a:solidFill>
              </a:rPr>
              <a:t>Jaipur</a:t>
            </a:r>
            <a:r>
              <a:rPr lang="en-US" sz="2400" b="1" dirty="0" smtClean="0">
                <a:solidFill>
                  <a:srgbClr val="0070C0"/>
                </a:solidFill>
              </a:rPr>
              <a:t> : </a:t>
            </a:r>
            <a:r>
              <a:rPr lang="en-US" sz="2400" b="1" dirty="0" err="1" smtClean="0">
                <a:solidFill>
                  <a:srgbClr val="0070C0"/>
                </a:solidFill>
              </a:rPr>
              <a:t>Rawat</a:t>
            </a:r>
            <a:r>
              <a:rPr lang="en-US" sz="2400" b="1" dirty="0" smtClean="0">
                <a:solidFill>
                  <a:srgbClr val="0070C0"/>
                </a:solidFill>
              </a:rPr>
              <a:t>  Publications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2400" b="1" dirty="0">
              <a:solidFill>
                <a:srgbClr val="FF33CC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DCAEDEA-2A44-45A8-AA00-D2C2BF465F6B}" type="datetime9">
              <a:rPr lang="en-US" smtClean="0"/>
              <a:pPr>
                <a:defRPr/>
              </a:pPr>
              <a:t>4/12/2017 10:02:29 AM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415164-BDE7-46CF-A59D-24CE0499549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social work research</a:t>
            </a:r>
            <a:endParaRPr lang="en-US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0"/>
            <a:ext cx="8229600" cy="1143000"/>
          </a:xfrm>
        </p:spPr>
        <p:txBody>
          <a:bodyPr/>
          <a:lstStyle/>
          <a:p>
            <a:pPr algn="ctr"/>
            <a:r>
              <a:rPr lang="en-US" sz="9600" dirty="0" smtClean="0">
                <a:solidFill>
                  <a:srgbClr val="FF33CC"/>
                </a:solidFill>
                <a:latin typeface="Brush Script MT" pitchFamily="66" charset="0"/>
              </a:rPr>
              <a:t>Thank You</a:t>
            </a:r>
            <a:endParaRPr lang="en-US" sz="9600" dirty="0">
              <a:solidFill>
                <a:srgbClr val="FF33CC"/>
              </a:solidFill>
              <a:latin typeface="Brush Script MT" pitchFamily="66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B74758-0D55-4B86-B979-B73CBA248B53}" type="datetime9">
              <a:rPr lang="en-US" smtClean="0"/>
              <a:pPr>
                <a:defRPr/>
              </a:pPr>
              <a:t>4/12/2017 10:02:29 AM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social work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85E289-FDA1-40D2-95CC-2BC4C3B7103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dirty="0" smtClean="0">
                <a:solidFill>
                  <a:srgbClr val="0070C0"/>
                </a:solidFill>
              </a:rPr>
              <a:t>Unit 5: </a:t>
            </a:r>
            <a:r>
              <a:rPr lang="en-US" sz="2800" b="1" dirty="0" smtClean="0">
                <a:solidFill>
                  <a:srgbClr val="C00000"/>
                </a:solidFill>
              </a:rPr>
              <a:t/>
            </a:r>
            <a:br>
              <a:rPr lang="en-US" sz="2800" b="1" dirty="0" smtClean="0">
                <a:solidFill>
                  <a:srgbClr val="C00000"/>
                </a:solidFill>
              </a:rPr>
            </a:br>
            <a:r>
              <a:rPr lang="en-US" sz="2800" b="1" dirty="0" smtClean="0">
                <a:solidFill>
                  <a:srgbClr val="C00000"/>
                </a:solidFill>
              </a:rPr>
              <a:t>Presentation and Dissemination of research 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228600" y="11430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812800" indent="-812800">
              <a:spcBef>
                <a:spcPts val="1200"/>
              </a:spcBef>
            </a:pPr>
            <a:r>
              <a:rPr lang="en-US" sz="2800" b="1" dirty="0" smtClean="0">
                <a:solidFill>
                  <a:srgbClr val="0070C0"/>
                </a:solidFill>
              </a:rPr>
              <a:t>1 Research reporting: </a:t>
            </a:r>
            <a:r>
              <a:rPr lang="en-US" sz="2800" b="1" dirty="0" smtClean="0">
                <a:solidFill>
                  <a:srgbClr val="002060"/>
                </a:solidFill>
              </a:rPr>
              <a:t>Contents, style and types of research report</a:t>
            </a:r>
          </a:p>
          <a:p>
            <a:pPr marL="812800" indent="-812800">
              <a:spcBef>
                <a:spcPts val="1200"/>
              </a:spcBef>
            </a:pPr>
            <a:r>
              <a:rPr lang="en-US" sz="2800" b="1" dirty="0" smtClean="0">
                <a:solidFill>
                  <a:srgbClr val="0070C0"/>
                </a:solidFill>
              </a:rPr>
              <a:t>2. Functions of research report </a:t>
            </a:r>
          </a:p>
          <a:p>
            <a:pPr marL="812800" indent="-812800">
              <a:spcBef>
                <a:spcPts val="1200"/>
              </a:spcBef>
            </a:pPr>
            <a:r>
              <a:rPr lang="en-US" sz="2800" b="1" dirty="0" smtClean="0">
                <a:solidFill>
                  <a:srgbClr val="0070C0"/>
                </a:solidFill>
              </a:rPr>
              <a:t>3  Major steps in planning report</a:t>
            </a:r>
          </a:p>
          <a:p>
            <a:pPr marL="812800" indent="-812800">
              <a:spcBef>
                <a:spcPts val="1200"/>
              </a:spcBef>
            </a:pPr>
            <a:r>
              <a:rPr lang="en-US" sz="2800" b="1" dirty="0" smtClean="0">
                <a:solidFill>
                  <a:srgbClr val="0070C0"/>
                </a:solidFill>
              </a:rPr>
              <a:t>4. Foot-note, references, bibliography, preparation of abstract and publication.</a:t>
            </a:r>
          </a:p>
          <a:p>
            <a:pPr marL="812800" indent="-812800">
              <a:spcBef>
                <a:spcPts val="1200"/>
              </a:spcBef>
            </a:pP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B37F141-6D6E-4533-8BFC-737C71077A75}" type="datetime9">
              <a:rPr lang="en-US" smtClean="0"/>
              <a:pPr>
                <a:defRPr/>
              </a:pPr>
              <a:t>4/12/2017 10:02:21 AM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1910A6-5A3F-4213-8A9F-58FE099D98F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social work research</a:t>
            </a:r>
            <a:endParaRPr lang="en-US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dirty="0" smtClean="0">
                <a:solidFill>
                  <a:srgbClr val="0070C0"/>
                </a:solidFill>
              </a:rPr>
              <a:t>Unit 5: </a:t>
            </a:r>
            <a:r>
              <a:rPr lang="en-US" sz="2800" b="1" dirty="0" smtClean="0">
                <a:solidFill>
                  <a:srgbClr val="C00000"/>
                </a:solidFill>
              </a:rPr>
              <a:t/>
            </a:r>
            <a:br>
              <a:rPr lang="en-US" sz="2800" b="1" dirty="0" smtClean="0">
                <a:solidFill>
                  <a:srgbClr val="C00000"/>
                </a:solidFill>
              </a:rPr>
            </a:br>
            <a:r>
              <a:rPr lang="en-US" sz="2800" b="1" dirty="0" smtClean="0">
                <a:solidFill>
                  <a:srgbClr val="C00000"/>
                </a:solidFill>
              </a:rPr>
              <a:t>Presentation and Dissemination of research 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228600" y="11430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812800" indent="-812800">
              <a:spcBef>
                <a:spcPts val="600"/>
              </a:spcBef>
            </a:pPr>
            <a:r>
              <a:rPr lang="en-US" sz="2400" b="1" dirty="0" smtClean="0">
                <a:solidFill>
                  <a:srgbClr val="0070C0"/>
                </a:solidFill>
              </a:rPr>
              <a:t>Research reporting: </a:t>
            </a:r>
            <a:r>
              <a:rPr lang="en-US" sz="2400" b="1" dirty="0" smtClean="0">
                <a:solidFill>
                  <a:srgbClr val="FF0000"/>
                </a:solidFill>
              </a:rPr>
              <a:t>Contents</a:t>
            </a:r>
          </a:p>
          <a:p>
            <a:pPr marL="812800" indent="-812800">
              <a:spcBef>
                <a:spcPts val="600"/>
              </a:spcBef>
              <a:buFont typeface="+mj-lt"/>
              <a:buAutoNum type="arabicPeriod"/>
            </a:pPr>
            <a:r>
              <a:rPr lang="en-US" sz="2400" b="1" dirty="0" smtClean="0">
                <a:solidFill>
                  <a:srgbClr val="002060"/>
                </a:solidFill>
              </a:rPr>
              <a:t>Introduction</a:t>
            </a:r>
          </a:p>
          <a:p>
            <a:pPr marL="1270000" lvl="1" indent="-812800">
              <a:spcBef>
                <a:spcPts val="600"/>
              </a:spcBef>
              <a:buFont typeface="+mj-lt"/>
              <a:buAutoNum type="arabicPeriod"/>
            </a:pPr>
            <a:r>
              <a:rPr lang="en-US" sz="2400" b="1" dirty="0" smtClean="0">
                <a:solidFill>
                  <a:srgbClr val="002060"/>
                </a:solidFill>
              </a:rPr>
              <a:t>Problem</a:t>
            </a:r>
          </a:p>
          <a:p>
            <a:pPr marL="1270000" lvl="1" indent="-812800">
              <a:spcBef>
                <a:spcPts val="600"/>
              </a:spcBef>
              <a:buFont typeface="+mj-lt"/>
              <a:buAutoNum type="arabicPeriod"/>
            </a:pPr>
            <a:r>
              <a:rPr lang="en-US" sz="2400" b="1" dirty="0" smtClean="0">
                <a:solidFill>
                  <a:srgbClr val="002060"/>
                </a:solidFill>
              </a:rPr>
              <a:t>Context</a:t>
            </a:r>
          </a:p>
          <a:p>
            <a:pPr marL="1270000" lvl="1" indent="-812800">
              <a:spcBef>
                <a:spcPts val="600"/>
              </a:spcBef>
              <a:buFont typeface="+mj-lt"/>
              <a:buAutoNum type="arabicPeriod"/>
            </a:pPr>
            <a:r>
              <a:rPr lang="en-US" sz="2400" b="1" dirty="0" smtClean="0">
                <a:solidFill>
                  <a:srgbClr val="002060"/>
                </a:solidFill>
              </a:rPr>
              <a:t>Literature review</a:t>
            </a:r>
          </a:p>
          <a:p>
            <a:pPr marL="1270000" lvl="1" indent="-812800">
              <a:spcBef>
                <a:spcPts val="600"/>
              </a:spcBef>
              <a:buFont typeface="+mj-lt"/>
              <a:buAutoNum type="arabicPeriod"/>
            </a:pPr>
            <a:r>
              <a:rPr lang="en-US" sz="2400" b="1" dirty="0" smtClean="0">
                <a:solidFill>
                  <a:srgbClr val="002060"/>
                </a:solidFill>
              </a:rPr>
              <a:t>Methodology</a:t>
            </a:r>
          </a:p>
          <a:p>
            <a:pPr marL="812800" indent="-812800">
              <a:spcBef>
                <a:spcPts val="600"/>
              </a:spcBef>
              <a:buFont typeface="+mj-lt"/>
              <a:buAutoNum type="arabicPeriod"/>
            </a:pPr>
            <a:r>
              <a:rPr lang="en-US" sz="2400" b="1" dirty="0" smtClean="0">
                <a:solidFill>
                  <a:srgbClr val="002060"/>
                </a:solidFill>
              </a:rPr>
              <a:t>Objective based chapters of data analysis (3-5)</a:t>
            </a:r>
          </a:p>
          <a:p>
            <a:pPr marL="812800" indent="-812800">
              <a:spcBef>
                <a:spcPts val="600"/>
              </a:spcBef>
              <a:buFont typeface="+mj-lt"/>
              <a:buAutoNum type="arabicPeriod"/>
            </a:pPr>
            <a:r>
              <a:rPr lang="en-US" sz="2400" b="1" dirty="0" smtClean="0">
                <a:solidFill>
                  <a:srgbClr val="002060"/>
                </a:solidFill>
              </a:rPr>
              <a:t>Conclusion</a:t>
            </a:r>
          </a:p>
          <a:p>
            <a:pPr marL="1270000" lvl="1" indent="-812800">
              <a:spcBef>
                <a:spcPts val="600"/>
              </a:spcBef>
              <a:buFont typeface="+mj-lt"/>
              <a:buAutoNum type="arabicPeriod"/>
            </a:pPr>
            <a:r>
              <a:rPr lang="en-US" sz="2400" b="1" dirty="0" smtClean="0">
                <a:solidFill>
                  <a:srgbClr val="002060"/>
                </a:solidFill>
              </a:rPr>
              <a:t>Summary of findings</a:t>
            </a:r>
          </a:p>
          <a:p>
            <a:pPr marL="1270000" lvl="1" indent="-812800">
              <a:spcBef>
                <a:spcPts val="600"/>
              </a:spcBef>
              <a:buFont typeface="+mj-lt"/>
              <a:buAutoNum type="arabicPeriod"/>
            </a:pPr>
            <a:r>
              <a:rPr lang="en-US" sz="2400" b="1" dirty="0" smtClean="0">
                <a:solidFill>
                  <a:srgbClr val="002060"/>
                </a:solidFill>
              </a:rPr>
              <a:t>Suggestions</a:t>
            </a:r>
          </a:p>
          <a:p>
            <a:pPr marL="812800" indent="-812800">
              <a:spcBef>
                <a:spcPts val="600"/>
              </a:spcBef>
            </a:pPr>
            <a:endParaRPr lang="en-US" sz="2400" b="1" dirty="0" smtClean="0">
              <a:solidFill>
                <a:srgbClr val="002060"/>
              </a:solidFill>
            </a:endParaRPr>
          </a:p>
          <a:p>
            <a:pPr marL="812800" indent="-812800">
              <a:spcBef>
                <a:spcPts val="600"/>
              </a:spcBef>
            </a:pP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B37F141-6D6E-4533-8BFC-737C71077A75}" type="datetime9">
              <a:rPr lang="en-US" smtClean="0"/>
              <a:pPr>
                <a:defRPr/>
              </a:pPr>
              <a:t>4/12/2017 10:02:21 AM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1910A6-5A3F-4213-8A9F-58FE099D98F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social work research</a:t>
            </a:r>
            <a:endParaRPr lang="en-US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b="1" i="1" dirty="0" smtClean="0">
                <a:solidFill>
                  <a:srgbClr val="990000"/>
                </a:solidFill>
              </a:rPr>
              <a:t>Organizing A Research Report (Style)</a:t>
            </a:r>
            <a:r>
              <a:rPr lang="en-US" sz="3600" b="1" dirty="0" smtClean="0">
                <a:solidFill>
                  <a:srgbClr val="990000"/>
                </a:solidFill>
              </a:rPr>
              <a:t/>
            </a:r>
            <a:br>
              <a:rPr lang="en-US" sz="3600" b="1" dirty="0" smtClean="0">
                <a:solidFill>
                  <a:srgbClr val="990000"/>
                </a:solidFill>
              </a:rPr>
            </a:br>
            <a:endParaRPr lang="en-US" sz="3600" b="1" dirty="0" smtClean="0">
              <a:solidFill>
                <a:srgbClr val="990000"/>
              </a:solidFill>
            </a:endParaRPr>
          </a:p>
        </p:txBody>
      </p:sp>
      <p:graphicFrame>
        <p:nvGraphicFramePr>
          <p:cNvPr id="4099" name="Group 3"/>
          <p:cNvGraphicFramePr>
            <a:graphicFrameLocks noGrp="1"/>
          </p:cNvGraphicFramePr>
          <p:nvPr>
            <p:ph type="tbl" idx="1"/>
          </p:nvPr>
        </p:nvGraphicFramePr>
        <p:xfrm>
          <a:off x="228600" y="1600200"/>
          <a:ext cx="8686800" cy="4575810"/>
        </p:xfrm>
        <a:graphic>
          <a:graphicData uri="http://schemas.openxmlformats.org/drawingml/2006/table">
            <a:tbl>
              <a:tblPr/>
              <a:tblGrid>
                <a:gridCol w="2582863"/>
                <a:gridCol w="3970337"/>
                <a:gridCol w="2133600"/>
              </a:tblGrid>
              <a:tr h="773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The Preliminaries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The Text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The Reference Material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52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"/>
                        <a:tabLst>
                          <a:tab pos="4572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Title Page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"/>
                        <a:tabLst>
                          <a:tab pos="4572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Certificate of director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"/>
                        <a:tabLst>
                          <a:tab pos="4572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Certificate of supervisor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"/>
                        <a:tabLst>
                          <a:tab pos="4572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Declaration by student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"/>
                        <a:tabLst>
                          <a:tab pos="4572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Acknowledgements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"/>
                        <a:tabLst>
                          <a:tab pos="4572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 Table of Contents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"/>
                        <a:tabLst>
                          <a:tab pos="4572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List of Tables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"/>
                        <a:tabLst>
                          <a:tab pos="4572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List of Figures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"/>
                        <a:tabLst>
                          <a:tab pos="4572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Ch. 1. Introduction 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"/>
                        <a:tabLst>
                          <a:tab pos="4572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Ch. 2. Review of  literature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"/>
                        <a:tabLst>
                          <a:tab pos="4572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Ch.3.  Design of the study &amp; profile of the area of study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"/>
                        <a:tabLst>
                          <a:tab pos="4572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Ch. 4. Socio economic profile of respondents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"/>
                        <a:tabLst>
                          <a:tab pos="4572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Ch. 5. Problems faced by the respondents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"/>
                        <a:tabLst>
                          <a:tab pos="4572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Ch. 6. Measures of prevention of the problems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"/>
                        <a:tabLst>
                          <a:tab pos="4572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Ch. 7. Conclusion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"/>
                        <a:tabLst>
                          <a:tab pos="4572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Bibliography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"/>
                        <a:tabLst>
                          <a:tab pos="4572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Interview Schedule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D0C8274-677E-44C7-983C-C5A0250830C9}" type="datetime1">
              <a:rPr lang="en-US"/>
              <a:pPr>
                <a:defRPr/>
              </a:pPr>
              <a:t>4/12/2017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FFDE85-1B51-4DAC-BBBD-1C66EA337DE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social work research</a:t>
            </a:r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dirty="0" smtClean="0">
                <a:solidFill>
                  <a:srgbClr val="0070C0"/>
                </a:solidFill>
              </a:rPr>
              <a:t>Unit 5: </a:t>
            </a:r>
            <a:r>
              <a:rPr lang="en-US" sz="2800" b="1" dirty="0" smtClean="0">
                <a:solidFill>
                  <a:srgbClr val="C00000"/>
                </a:solidFill>
              </a:rPr>
              <a:t/>
            </a:r>
            <a:br>
              <a:rPr lang="en-US" sz="2800" b="1" dirty="0" smtClean="0">
                <a:solidFill>
                  <a:srgbClr val="C00000"/>
                </a:solidFill>
              </a:rPr>
            </a:br>
            <a:r>
              <a:rPr lang="en-US" sz="2800" b="1" dirty="0" smtClean="0">
                <a:solidFill>
                  <a:srgbClr val="C00000"/>
                </a:solidFill>
              </a:rPr>
              <a:t>Presentation and Dissemination of research </a:t>
            </a:r>
            <a:endParaRPr lang="en-US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Title Page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990000"/>
                </a:solidFill>
              </a:rPr>
              <a:t>Title of the Thesis</a:t>
            </a:r>
          </a:p>
          <a:p>
            <a:pPr eaLnBrk="1" hangingPunct="1"/>
            <a:r>
              <a:rPr lang="en-US" dirty="0" smtClean="0">
                <a:solidFill>
                  <a:schemeClr val="accent2"/>
                </a:solidFill>
              </a:rPr>
              <a:t>Name of the Research Scholar</a:t>
            </a:r>
          </a:p>
          <a:p>
            <a:pPr eaLnBrk="1" hangingPunct="1"/>
            <a:r>
              <a:rPr lang="en-US" dirty="0" smtClean="0">
                <a:solidFill>
                  <a:srgbClr val="FF3300"/>
                </a:solidFill>
              </a:rPr>
              <a:t>Degree for which the Thesis is presented</a:t>
            </a:r>
          </a:p>
          <a:p>
            <a:pPr eaLnBrk="1" hangingPunct="1"/>
            <a:r>
              <a:rPr lang="en-US" dirty="0" smtClean="0">
                <a:solidFill>
                  <a:srgbClr val="990000"/>
                </a:solidFill>
              </a:rPr>
              <a:t>Name of the Faculty / Department</a:t>
            </a:r>
          </a:p>
          <a:p>
            <a:pPr eaLnBrk="1" hangingPunct="1"/>
            <a:r>
              <a:rPr lang="en-US" dirty="0" smtClean="0">
                <a:solidFill>
                  <a:srgbClr val="0070C0"/>
                </a:solidFill>
              </a:rPr>
              <a:t>Name of the Institution</a:t>
            </a:r>
          </a:p>
          <a:p>
            <a:pPr eaLnBrk="1" hangingPunct="1"/>
            <a:r>
              <a:rPr lang="en-US" dirty="0" smtClean="0">
                <a:solidFill>
                  <a:srgbClr val="990000"/>
                </a:solidFill>
              </a:rPr>
              <a:t>Month and Year of Submission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7E25F02-FB98-400F-A12B-CF9E989E5B90}" type="datetime1">
              <a:rPr lang="en-US"/>
              <a:pPr>
                <a:defRPr/>
              </a:pPr>
              <a:t>4/12/2017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1907CA-62AB-490C-ABCD-57AC9B4072B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social work research</a:t>
            </a:r>
            <a:endParaRPr lang="en-US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229600" cy="533400"/>
          </a:xfrm>
        </p:spPr>
        <p:txBody>
          <a:bodyPr/>
          <a:lstStyle/>
          <a:p>
            <a:pPr eaLnBrk="1" hangingPunct="1"/>
            <a:r>
              <a:rPr lang="en-US" sz="2400" b="1" i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TITLE PAGE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9144000" cy="4525963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>
                <a:solidFill>
                  <a:srgbClr val="990000"/>
                </a:solidFill>
              </a:rPr>
              <a:t>LIFE SATISFACTION AMONG OLDER ADULTS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>
                <a:solidFill>
                  <a:srgbClr val="990000"/>
                </a:solidFill>
              </a:rPr>
              <a:t>: A STUDY IN HYDERABAD AND SECUNDERABAD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GB" sz="1800" b="1" dirty="0" smtClean="0">
              <a:solidFill>
                <a:srgbClr val="990000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>
                <a:solidFill>
                  <a:srgbClr val="0070C0"/>
                </a:solidFill>
              </a:rPr>
              <a:t>By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1800" b="1" dirty="0" err="1" smtClean="0">
                <a:solidFill>
                  <a:srgbClr val="0070C0"/>
                </a:solidFill>
              </a:rPr>
              <a:t>Mrs.T.Saraswati</a:t>
            </a:r>
            <a:endParaRPr lang="en-GB" sz="1800" i="1" dirty="0" smtClean="0">
              <a:solidFill>
                <a:srgbClr val="0070C0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GB" sz="1800" i="1" dirty="0" smtClean="0">
              <a:solidFill>
                <a:schemeClr val="hlink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GB" sz="1800" i="1" dirty="0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>
                <a:solidFill>
                  <a:srgbClr val="FF3300"/>
                </a:solidFill>
              </a:rPr>
              <a:t>Research Supervisor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1800" b="1" dirty="0" err="1" smtClean="0">
                <a:solidFill>
                  <a:srgbClr val="FF3300"/>
                </a:solidFill>
              </a:rPr>
              <a:t>Dr.D.K.LALDAS</a:t>
            </a:r>
            <a:endParaRPr lang="en-GB" sz="1800" dirty="0" smtClean="0">
              <a:solidFill>
                <a:srgbClr val="FF3300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GB" sz="1800" dirty="0" smtClean="0">
              <a:solidFill>
                <a:srgbClr val="0070C0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GB" sz="1800" dirty="0" smtClean="0">
              <a:solidFill>
                <a:srgbClr val="0070C0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>
                <a:solidFill>
                  <a:srgbClr val="0070C0"/>
                </a:solidFill>
              </a:rPr>
              <a:t>THESIS SUBMITTED TO OSMANIA UNIVERSITY </a:t>
            </a:r>
            <a:endParaRPr lang="en-GB" sz="1800" dirty="0" smtClean="0">
              <a:solidFill>
                <a:srgbClr val="0070C0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>
                <a:solidFill>
                  <a:srgbClr val="990000"/>
                </a:solidFill>
              </a:rPr>
              <a:t>Faculty of Social Sciences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GB" sz="1800" b="1" dirty="0" smtClean="0">
              <a:solidFill>
                <a:srgbClr val="FF3300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>
                <a:solidFill>
                  <a:srgbClr val="FF3300"/>
                </a:solidFill>
              </a:rPr>
              <a:t>For the Award of the Degree of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>
                <a:solidFill>
                  <a:srgbClr val="FF3300"/>
                </a:solidFill>
              </a:rPr>
              <a:t>Doctor of Philosophy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>
                <a:solidFill>
                  <a:srgbClr val="FF3300"/>
                </a:solidFill>
              </a:rPr>
              <a:t>In Social Work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GB" sz="1800" b="1" dirty="0" smtClean="0">
              <a:solidFill>
                <a:srgbClr val="FF3300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1800" b="1" dirty="0" err="1" smtClean="0"/>
              <a:t>Roda</a:t>
            </a:r>
            <a:r>
              <a:rPr lang="en-GB" sz="1800" b="1" dirty="0" smtClean="0"/>
              <a:t> </a:t>
            </a:r>
            <a:r>
              <a:rPr lang="en-GB" sz="1800" b="1" dirty="0" err="1" smtClean="0"/>
              <a:t>Mistry</a:t>
            </a:r>
            <a:r>
              <a:rPr lang="en-GB" sz="1800" b="1" dirty="0" smtClean="0"/>
              <a:t> Post Graduate, College of Social Work And Research Centre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1800" b="1" dirty="0" err="1" smtClean="0"/>
              <a:t>Osmania</a:t>
            </a:r>
            <a:r>
              <a:rPr lang="en-GB" sz="1800" b="1" dirty="0" smtClean="0"/>
              <a:t> University, Hyderabad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April 2005</a:t>
            </a:r>
            <a:endParaRPr lang="en-US" sz="1800" b="1" dirty="0" smtClean="0"/>
          </a:p>
          <a:p>
            <a:pPr eaLnBrk="1" hangingPunct="1">
              <a:lnSpc>
                <a:spcPct val="80000"/>
              </a:lnSpc>
            </a:pPr>
            <a:r>
              <a:rPr lang="en-US" sz="800" b="1" dirty="0" smtClean="0"/>
              <a:t/>
            </a:r>
            <a:br>
              <a:rPr lang="en-US" sz="800" b="1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endParaRPr lang="en-US" sz="800" dirty="0" smtClean="0"/>
          </a:p>
          <a:p>
            <a:pPr eaLnBrk="1" hangingPunct="1">
              <a:lnSpc>
                <a:spcPct val="80000"/>
              </a:lnSpc>
            </a:pPr>
            <a:r>
              <a:rPr lang="en-GB" sz="800" dirty="0" smtClean="0"/>
              <a:t/>
            </a:r>
            <a:br>
              <a:rPr lang="en-GB" sz="800" dirty="0" smtClean="0"/>
            </a:br>
            <a:endParaRPr lang="en-US" sz="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1D5EE53-0955-45FD-B54B-7CB3F6FFD886}" type="datetime1">
              <a:rPr lang="en-US"/>
              <a:pPr>
                <a:defRPr/>
              </a:pPr>
              <a:t>4/12/2017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8B8832-B186-4F87-A89B-6D48CBAF2B2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social work research</a:t>
            </a:r>
            <a:endParaRPr lang="en-US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3300"/>
                </a:solidFill>
              </a:rPr>
              <a:t>SAMPLE TABLE OF CONTENTS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000" dirty="0" smtClean="0"/>
              <a:t>								</a:t>
            </a:r>
            <a:r>
              <a:rPr lang="en-US" sz="2000" dirty="0" smtClean="0">
                <a:solidFill>
                  <a:srgbClr val="990000"/>
                </a:solidFill>
              </a:rPr>
              <a:t>Page</a:t>
            </a:r>
          </a:p>
          <a:p>
            <a:pPr eaLnBrk="1" hangingPunct="1">
              <a:buFontTx/>
              <a:buNone/>
            </a:pPr>
            <a:r>
              <a:rPr lang="en-US" sz="2000" dirty="0" smtClean="0">
                <a:solidFill>
                  <a:srgbClr val="990000"/>
                </a:solidFill>
              </a:rPr>
              <a:t>ACKNOWLEDGEMENTS				    ii</a:t>
            </a:r>
          </a:p>
          <a:p>
            <a:pPr eaLnBrk="1" hangingPunct="1">
              <a:buFontTx/>
              <a:buNone/>
            </a:pPr>
            <a:r>
              <a:rPr lang="en-US" sz="2000" dirty="0" smtClean="0">
                <a:solidFill>
                  <a:schemeClr val="hlink"/>
                </a:solidFill>
              </a:rPr>
              <a:t>LIST OF TABLES					    iv</a:t>
            </a:r>
          </a:p>
          <a:p>
            <a:pPr eaLnBrk="1" hangingPunct="1">
              <a:buFontTx/>
              <a:buNone/>
            </a:pPr>
            <a:r>
              <a:rPr lang="en-US" sz="2000" dirty="0" smtClean="0">
                <a:solidFill>
                  <a:srgbClr val="FF3300"/>
                </a:solidFill>
              </a:rPr>
              <a:t>LIST OF FIGURES					    vi</a:t>
            </a:r>
          </a:p>
          <a:p>
            <a:pPr eaLnBrk="1" hangingPunct="1">
              <a:buFontTx/>
              <a:buNone/>
            </a:pPr>
            <a:r>
              <a:rPr lang="en-US" sz="2000" dirty="0" smtClean="0">
                <a:solidFill>
                  <a:schemeClr val="accent2"/>
                </a:solidFill>
              </a:rPr>
              <a:t>Chapter</a:t>
            </a:r>
          </a:p>
          <a:p>
            <a:pPr eaLnBrk="1" hangingPunct="1">
              <a:buFontTx/>
              <a:buNone/>
            </a:pPr>
            <a:r>
              <a:rPr lang="en-US" sz="2000" dirty="0" smtClean="0"/>
              <a:t>     </a:t>
            </a:r>
            <a:r>
              <a:rPr lang="en-US" sz="2000" dirty="0" smtClean="0">
                <a:solidFill>
                  <a:srgbClr val="990000"/>
                </a:solidFill>
              </a:rPr>
              <a:t> I.	INTRODUCTION				     1</a:t>
            </a:r>
          </a:p>
          <a:p>
            <a:pPr eaLnBrk="1" hangingPunct="1">
              <a:buFontTx/>
              <a:buNone/>
            </a:pPr>
            <a:r>
              <a:rPr lang="en-US" sz="2000" dirty="0" smtClean="0"/>
              <a:t>     </a:t>
            </a:r>
            <a:r>
              <a:rPr lang="en-US" sz="2000" dirty="0" smtClean="0">
                <a:solidFill>
                  <a:srgbClr val="FF3300"/>
                </a:solidFill>
              </a:rPr>
              <a:t>II.     REVIEW OF LITERATURE			   23</a:t>
            </a:r>
          </a:p>
          <a:p>
            <a:pPr eaLnBrk="1" hangingPunct="1">
              <a:buFontTx/>
              <a:buNone/>
            </a:pPr>
            <a:r>
              <a:rPr lang="en-US" sz="2000" dirty="0" smtClean="0"/>
              <a:t>    </a:t>
            </a:r>
            <a:r>
              <a:rPr lang="en-US" sz="2000" dirty="0" smtClean="0">
                <a:solidFill>
                  <a:schemeClr val="accent2"/>
                </a:solidFill>
              </a:rPr>
              <a:t>III.     RESEARCH METHODOLOGY			   46</a:t>
            </a:r>
          </a:p>
          <a:p>
            <a:pPr eaLnBrk="1" hangingPunct="1">
              <a:buFontTx/>
              <a:buNone/>
            </a:pPr>
            <a:r>
              <a:rPr lang="en-US" sz="2000" dirty="0" smtClean="0"/>
              <a:t>		   </a:t>
            </a:r>
            <a:r>
              <a:rPr lang="en-US" sz="2000" dirty="0" smtClean="0">
                <a:solidFill>
                  <a:srgbClr val="FF3300"/>
                </a:solidFill>
              </a:rPr>
              <a:t> Research Design				   48</a:t>
            </a:r>
          </a:p>
          <a:p>
            <a:pPr eaLnBrk="1" hangingPunct="1">
              <a:buFontTx/>
              <a:buNone/>
            </a:pPr>
            <a:r>
              <a:rPr lang="en-US" sz="2000" dirty="0" smtClean="0"/>
              <a:t>    IV.	</a:t>
            </a:r>
            <a:r>
              <a:rPr lang="en-US" sz="2000" dirty="0" smtClean="0">
                <a:solidFill>
                  <a:schemeClr val="accent2"/>
                </a:solidFill>
              </a:rPr>
              <a:t>DATA INTERPRETATION AND ANALYSIS	 123</a:t>
            </a:r>
          </a:p>
          <a:p>
            <a:pPr eaLnBrk="1" hangingPunct="1">
              <a:buFontTx/>
              <a:buNone/>
            </a:pPr>
            <a:r>
              <a:rPr lang="en-US" sz="2000" dirty="0" smtClean="0"/>
              <a:t>	V.	</a:t>
            </a:r>
            <a:r>
              <a:rPr lang="en-US" sz="2000" dirty="0" smtClean="0">
                <a:solidFill>
                  <a:srgbClr val="FF3300"/>
                </a:solidFill>
              </a:rPr>
              <a:t>MAJOR FINDINGS AND CONCLUSIONS	 	156</a:t>
            </a:r>
          </a:p>
          <a:p>
            <a:pPr eaLnBrk="1" hangingPunct="1">
              <a:buFontTx/>
              <a:buNone/>
            </a:pPr>
            <a:r>
              <a:rPr lang="en-US" sz="2000" dirty="0" smtClean="0"/>
              <a:t>		</a:t>
            </a:r>
            <a:r>
              <a:rPr lang="en-US" sz="2000" dirty="0" smtClean="0">
                <a:solidFill>
                  <a:srgbClr val="990000"/>
                </a:solidFill>
              </a:rPr>
              <a:t>BIBLIOGRAPHY					 198 	</a:t>
            </a:r>
            <a:r>
              <a:rPr lang="en-US" sz="2000" dirty="0" smtClean="0"/>
              <a:t>	</a:t>
            </a:r>
            <a:r>
              <a:rPr lang="en-US" sz="2000" dirty="0" smtClean="0">
                <a:solidFill>
                  <a:schemeClr val="accent2"/>
                </a:solidFill>
              </a:rPr>
              <a:t>APPENDIXES					  231	</a:t>
            </a:r>
            <a:r>
              <a:rPr lang="en-US" sz="2000" dirty="0" smtClean="0"/>
              <a:t>				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90EDF83-DD35-42D5-BF9B-69FCFDC1EDFF}" type="datetime1">
              <a:rPr lang="en-US"/>
              <a:pPr>
                <a:defRPr/>
              </a:pPr>
              <a:t>4/12/2017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84AAD8-5074-4231-9406-16C7AE167DA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social work research</a:t>
            </a:r>
            <a:endParaRPr lang="en-US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3300"/>
                </a:solidFill>
              </a:rPr>
              <a:t>SAMPLE LIST OF TABLES</a:t>
            </a:r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077200" cy="36576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mtClean="0">
                <a:solidFill>
                  <a:srgbClr val="990000"/>
                </a:solidFill>
              </a:rPr>
              <a:t>LIST OF TABLES</a:t>
            </a:r>
          </a:p>
          <a:p>
            <a:pPr eaLnBrk="1" hangingPunct="1">
              <a:buFontTx/>
              <a:buNone/>
            </a:pPr>
            <a:r>
              <a:rPr lang="en-US" smtClean="0">
                <a:solidFill>
                  <a:schemeClr val="accent2"/>
                </a:solidFill>
              </a:rPr>
              <a:t>Table						Page</a:t>
            </a:r>
          </a:p>
          <a:p>
            <a:pPr eaLnBrk="1" hangingPunct="1">
              <a:buFontTx/>
              <a:buNone/>
            </a:pPr>
            <a:r>
              <a:rPr lang="en-US" smtClean="0">
                <a:solidFill>
                  <a:srgbClr val="0070C0"/>
                </a:solidFill>
              </a:rPr>
              <a:t>	1.	Age of Respondents		  12</a:t>
            </a:r>
          </a:p>
          <a:p>
            <a:pPr eaLnBrk="1" hangingPunct="1">
              <a:buFontTx/>
              <a:buNone/>
            </a:pPr>
            <a:r>
              <a:rPr lang="en-US" smtClean="0"/>
              <a:t>	</a:t>
            </a:r>
            <a:r>
              <a:rPr lang="en-US" smtClean="0">
                <a:solidFill>
                  <a:srgbClr val="FF3300"/>
                </a:solidFill>
              </a:rPr>
              <a:t>2.	Marital Status			  15</a:t>
            </a:r>
          </a:p>
          <a:p>
            <a:pPr eaLnBrk="1" hangingPunct="1">
              <a:buFontTx/>
              <a:buNone/>
            </a:pPr>
            <a:r>
              <a:rPr lang="en-US" smtClean="0"/>
              <a:t>	</a:t>
            </a:r>
            <a:r>
              <a:rPr lang="en-US" smtClean="0">
                <a:solidFill>
                  <a:srgbClr val="990000"/>
                </a:solidFill>
              </a:rPr>
              <a:t>3.	Monthly Income			  23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6700A01-99A9-462C-A386-FD8410081F62}" type="datetime1">
              <a:rPr lang="en-US"/>
              <a:pPr>
                <a:defRPr/>
              </a:pPr>
              <a:t>4/12/2017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E78201-598F-41B1-B679-2210E87E6A7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social work research</a:t>
            </a:r>
            <a:endParaRPr lang="en-US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29362</TotalTime>
  <Words>1013</Words>
  <Application>Microsoft Office PowerPoint</Application>
  <PresentationFormat>On-screen Show (4:3)</PresentationFormat>
  <Paragraphs>304</Paragraphs>
  <Slides>23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Flow</vt:lpstr>
      <vt:lpstr>Semester II:  GC - Generic Compulsory Method Course  G VIII</vt:lpstr>
      <vt:lpstr>Slide 2</vt:lpstr>
      <vt:lpstr>Slide 3</vt:lpstr>
      <vt:lpstr>Slide 4</vt:lpstr>
      <vt:lpstr>Organizing A Research Report (Style) </vt:lpstr>
      <vt:lpstr>Title Page</vt:lpstr>
      <vt:lpstr>TITLE PAGE</vt:lpstr>
      <vt:lpstr>SAMPLE TABLE OF CONTENTS</vt:lpstr>
      <vt:lpstr>SAMPLE LIST OF TABLES</vt:lpstr>
      <vt:lpstr>PAGE AND CHAPTER FORMAT</vt:lpstr>
      <vt:lpstr>     TABLE FORMAT-UNIVARIATE</vt:lpstr>
      <vt:lpstr>TABLE FORMAT- BIVARIATE</vt:lpstr>
      <vt:lpstr>Slide 13</vt:lpstr>
      <vt:lpstr>Slide 14</vt:lpstr>
      <vt:lpstr>FUNCTIONS OF RESEARCH REPORT</vt:lpstr>
      <vt:lpstr>Major steps in planning report</vt:lpstr>
      <vt:lpstr>Slide 17</vt:lpstr>
      <vt:lpstr>Slide 18</vt:lpstr>
      <vt:lpstr>Slide 19</vt:lpstr>
      <vt:lpstr>Bibliography</vt:lpstr>
      <vt:lpstr>Slide 21</vt:lpstr>
      <vt:lpstr>Slide 22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I   INTRODUCTION TO RESEARCH</dc:title>
  <dc:creator>ak</dc:creator>
  <cp:lastModifiedBy>Dr. Pathare</cp:lastModifiedBy>
  <cp:revision>369</cp:revision>
  <dcterms:created xsi:type="dcterms:W3CDTF">2008-06-21T00:02:03Z</dcterms:created>
  <dcterms:modified xsi:type="dcterms:W3CDTF">2017-04-12T06:47:28Z</dcterms:modified>
</cp:coreProperties>
</file>