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70" r:id="rId2"/>
    <p:sldId id="462" r:id="rId3"/>
    <p:sldId id="972" r:id="rId4"/>
    <p:sldId id="1006" r:id="rId5"/>
    <p:sldId id="1012" r:id="rId6"/>
    <p:sldId id="1013" r:id="rId7"/>
    <p:sldId id="1014" r:id="rId8"/>
    <p:sldId id="1015" r:id="rId9"/>
    <p:sldId id="1016" r:id="rId10"/>
    <p:sldId id="1017" r:id="rId11"/>
    <p:sldId id="1018" r:id="rId12"/>
    <p:sldId id="1019" r:id="rId13"/>
    <p:sldId id="1011" r:id="rId14"/>
    <p:sldId id="1025" r:id="rId15"/>
    <p:sldId id="1020" r:id="rId16"/>
    <p:sldId id="1022" r:id="rId17"/>
    <p:sldId id="1024" r:id="rId18"/>
    <p:sldId id="1008" r:id="rId19"/>
    <p:sldId id="1023" r:id="rId20"/>
    <p:sldId id="1026" r:id="rId21"/>
    <p:sldId id="1009" r:id="rId22"/>
    <p:sldId id="916" r:id="rId23"/>
    <p:sldId id="915" r:id="rId24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397" autoAdjust="0"/>
    <p:restoredTop sz="94750" autoAdjust="0"/>
  </p:normalViewPr>
  <p:slideViewPr>
    <p:cSldViewPr>
      <p:cViewPr>
        <p:scale>
          <a:sx n="50" d="100"/>
          <a:sy n="50" d="100"/>
        </p:scale>
        <p:origin x="-8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/>
            </a:lvl1pPr>
          </a:lstStyle>
          <a:p>
            <a:pPr>
              <a:defRPr/>
            </a:pPr>
            <a:fld id="{25C723B7-F072-43E3-BB8C-B5E31471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3A5EFA-729F-49EE-A238-7252A95794CE}" type="datetimeFigureOut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EAFACE-2ADA-419A-AF1E-F97AB43CC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F8B252-0070-4E49-8823-3D8AC39FB2E6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E6D73C-24D3-46B6-9E9B-E5D922003BBE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133FA-136E-4200-8EC9-B503080B7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B9584-0E07-4172-90DB-5305AD5F4A42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32A2-7F95-4B46-B737-7D279812F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F7C68-3025-493D-882A-85EB62AB78EF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25384-F44D-42BD-9E10-C20A17961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B076-C402-4063-A168-E17F11F48962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5E289-FDA1-40D2-95CC-2BC4C3B71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481B-2239-4F45-977F-576B37CFFAE4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E079E-EA8D-4864-BB93-904ED090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403646-95E9-49C3-9853-A40106CB9545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E198-6EE6-4044-9BF9-DDD8BB7A8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D36BF-2330-4364-B8EB-6E9D0D4B83FD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6BDEE-EE53-43E8-8DF7-B8A70002D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96821-7FB6-41F6-8A46-4198477728BA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3BBF6-8617-4796-B96B-5FE25404D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37CB2-BE83-4452-A22D-6D464D3C0580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81C6A-F741-4830-972B-BDD895D8B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0EF6C-7F9E-4B95-B384-A7FD8B7F6E11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F489E-F89E-4CF0-8B26-E2D82F588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A2351-6B58-4B32-948E-754280B8F0A4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2235A-E502-434C-9956-C082D7E3F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6F11E4-DB45-46C2-87FF-0172CF37EE38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AC0DF-6652-4FFD-A03E-3F803C4A7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9ABFE68-FC63-486D-B7C8-0C9A9311B1BC}" type="datetime9">
              <a:rPr lang="en-US" smtClean="0"/>
              <a:pPr>
                <a:defRPr/>
              </a:pPr>
              <a:t>4/12/2017 10:02:17 AM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social work research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B8830AF-728B-42BC-BC59-663477E9A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1" r:id="rId2"/>
    <p:sldLayoutId id="2147483773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74" r:id="rId9"/>
    <p:sldLayoutId id="2147483767" r:id="rId10"/>
    <p:sldLayoutId id="2147483768" r:id="rId11"/>
    <p:sldLayoutId id="2147483769" r:id="rId12"/>
  </p:sldLayoutIdLst>
  <p:transition spd="slow">
    <p:push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te.com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775" cy="3429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FF00"/>
                </a:solidFill>
              </a:rPr>
              <a:t>Semester II: </a:t>
            </a:r>
            <a:r>
              <a:rPr lang="en-US" sz="4800" dirty="0" smtClean="0">
                <a:solidFill>
                  <a:srgbClr val="FFC000"/>
                </a:solidFill>
              </a:rPr>
              <a:t/>
            </a:r>
            <a:br>
              <a:rPr lang="en-US" sz="4800" dirty="0" smtClean="0">
                <a:solidFill>
                  <a:srgbClr val="FFC000"/>
                </a:solidFill>
              </a:rPr>
            </a:br>
            <a:r>
              <a:rPr lang="en-US" sz="4800" dirty="0" smtClean="0">
                <a:solidFill>
                  <a:srgbClr val="FFC000"/>
                </a:solidFill>
              </a:rPr>
              <a:t>GC - Generic Compulsory Method Course </a:t>
            </a:r>
            <a:br>
              <a:rPr lang="en-US" sz="4800" dirty="0" smtClean="0">
                <a:solidFill>
                  <a:srgbClr val="FFC000"/>
                </a:solidFill>
              </a:rPr>
            </a:br>
            <a:r>
              <a:rPr lang="en-US" sz="4800" dirty="0" smtClean="0">
                <a:solidFill>
                  <a:srgbClr val="FFFF00"/>
                </a:solidFill>
              </a:rPr>
              <a:t>G VIII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657600"/>
            <a:ext cx="8610600" cy="2286000"/>
          </a:xfrm>
        </p:spPr>
        <p:txBody>
          <a:bodyPr/>
          <a:lstStyle/>
          <a:p>
            <a:pPr marR="0" algn="ctr" eaLnBrk="1" hangingPunct="1"/>
            <a:r>
              <a:rPr lang="en-US" sz="4800" b="1" dirty="0" smtClean="0">
                <a:solidFill>
                  <a:srgbClr val="C9FAFC"/>
                </a:solidFill>
              </a:rPr>
              <a:t>Social Work Research &amp; Statistical Applications</a:t>
            </a:r>
            <a:endParaRPr lang="en-US" sz="3600" b="1" dirty="0" smtClean="0">
              <a:solidFill>
                <a:srgbClr val="C9FAFC"/>
              </a:solidFill>
            </a:endParaRPr>
          </a:p>
          <a:p>
            <a:pPr marR="0" eaLnBrk="1" hangingPunct="1"/>
            <a:r>
              <a:rPr lang="en-US" sz="3600" b="1" dirty="0" smtClean="0">
                <a:solidFill>
                  <a:srgbClr val="002060"/>
                </a:solidFill>
              </a:rPr>
              <a:t>Dr. Jaimon Varghese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0000"/>
                </a:solidFill>
              </a:rPr>
              <a:t>PAGE AND CHAPTER FORMAT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FF3300"/>
                </a:solidFill>
              </a:rPr>
              <a:t>CHAPTER  III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>
                <a:solidFill>
                  <a:srgbClr val="990000"/>
                </a:solidFill>
              </a:rPr>
              <a:t>RESEARCH METHODOLOGY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Introduction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Research Design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Population and Sample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Size of Sample.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Method and Tools of Data Collection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Primary Data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Secondary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CB997D1-0E55-4A42-9403-A4C3EA6350D4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73B97-8093-4775-93A5-D77394686C2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0000"/>
                </a:solidFill>
              </a:rPr>
              <a:t>     TABLE FORMAT-UNIVARIATE</a:t>
            </a:r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1792288" y="1776413"/>
            <a:ext cx="6032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b="1">
                <a:solidFill>
                  <a:srgbClr val="990000"/>
                </a:solidFill>
                <a:cs typeface="Times New Roman" pitchFamily="18" charset="0"/>
              </a:rPr>
              <a:t>TABLE 4.7</a:t>
            </a:r>
            <a:endParaRPr lang="en-US" sz="2000">
              <a:solidFill>
                <a:srgbClr val="990000"/>
              </a:solidFill>
            </a:endParaRPr>
          </a:p>
          <a:p>
            <a:pPr algn="ctr"/>
            <a:r>
              <a:rPr lang="en-US" sz="20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LIFE SATISFACTION AMONG RESPONDENTS</a:t>
            </a:r>
            <a:endParaRPr lang="en-US" sz="20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>
              <a:solidFill>
                <a:srgbClr val="FF3300"/>
              </a:solidFill>
            </a:endParaRPr>
          </a:p>
        </p:txBody>
      </p:sp>
      <p:graphicFrame>
        <p:nvGraphicFramePr>
          <p:cNvPr id="10244" name="Group 4"/>
          <p:cNvGraphicFramePr>
            <a:graphicFrameLocks noGrp="1"/>
          </p:cNvGraphicFramePr>
          <p:nvPr/>
        </p:nvGraphicFramePr>
        <p:xfrm>
          <a:off x="2209800" y="2552700"/>
          <a:ext cx="5638800" cy="3234056"/>
        </p:xfrm>
        <a:graphic>
          <a:graphicData uri="http://schemas.openxmlformats.org/drawingml/2006/table">
            <a:tbl>
              <a:tblPr/>
              <a:tblGrid>
                <a:gridCol w="2057400"/>
                <a:gridCol w="1981200"/>
                <a:gridCol w="1600200"/>
              </a:tblGrid>
              <a:tr h="3603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Life Satisfaction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Distribution of Respondents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3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Frequencies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Percentages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29.1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Medium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49.8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High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21.1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Total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100.0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6AB5A3-DCDE-47FA-8115-8B11A1822A84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DE0A5-A552-4A38-BDE3-A9C5B05CD22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3300"/>
                </a:solidFill>
              </a:rPr>
              <a:t>TABLE FORMAT- BIVARIATE</a:t>
            </a:r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1828800" y="1447800"/>
            <a:ext cx="54594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 algn="ctr"/>
            <a:r>
              <a:rPr lang="en-US" sz="2000" b="1" dirty="0">
                <a:cs typeface="Times New Roman" pitchFamily="18" charset="0"/>
              </a:rPr>
              <a:t>TABLE 4.9</a:t>
            </a:r>
            <a:endParaRPr lang="en-US" sz="2000" dirty="0"/>
          </a:p>
          <a:p>
            <a:pPr indent="457200" algn="ctr"/>
            <a:r>
              <a:rPr lang="en-US" sz="2000" b="1" dirty="0">
                <a:cs typeface="Times New Roman" pitchFamily="18" charset="0"/>
              </a:rPr>
              <a:t>LONELINESS AND LIFE SATISFACTION</a:t>
            </a:r>
            <a:endParaRPr lang="en-US" sz="2000" dirty="0"/>
          </a:p>
          <a:p>
            <a:pPr indent="457200" algn="ctr"/>
            <a:endParaRPr lang="en-US" sz="2000" dirty="0"/>
          </a:p>
        </p:txBody>
      </p:sp>
      <p:graphicFrame>
        <p:nvGraphicFramePr>
          <p:cNvPr id="11268" name="Group 4"/>
          <p:cNvGraphicFramePr>
            <a:graphicFrameLocks noGrp="1"/>
          </p:cNvGraphicFramePr>
          <p:nvPr/>
        </p:nvGraphicFramePr>
        <p:xfrm>
          <a:off x="533400" y="2255495"/>
          <a:ext cx="7942263" cy="3717927"/>
        </p:xfrm>
        <a:graphic>
          <a:graphicData uri="http://schemas.openxmlformats.org/drawingml/2006/table">
            <a:tbl>
              <a:tblPr/>
              <a:tblGrid>
                <a:gridCol w="1452563"/>
                <a:gridCol w="1385887"/>
                <a:gridCol w="1619250"/>
                <a:gridCol w="1635125"/>
                <a:gridCol w="1849438"/>
              </a:tblGrid>
              <a:tr h="4238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Loneliness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                  Life Satisfaction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TOTAL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High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Medium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Low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18(21.7)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51 (61.4)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14 (16.9)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83 (100.0)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Medium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36(26.5)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67 (49.3)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33 (24.3)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136 (100.0)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High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6 (9.1)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24 (36.4)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36 (54.5)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66 (100.0)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Total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60(21.1)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142 (49.8)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83 (29.1)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ea typeface="Times New Roman" charset="0"/>
                          <a:cs typeface="Arial" charset="0"/>
                        </a:rPr>
                        <a:t>285 (100.0)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564" name="Rectangle 44"/>
          <p:cNvSpPr>
            <a:spLocks noChangeArrowheads="1"/>
          </p:cNvSpPr>
          <p:nvPr/>
        </p:nvSpPr>
        <p:spPr bwMode="auto">
          <a:xfrm>
            <a:off x="1239838" y="6117883"/>
            <a:ext cx="7708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/>
            <a:r>
              <a:rPr lang="en-US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</a:t>
            </a:r>
            <a:r>
              <a:rPr lang="en-US" b="1" i="1" baseline="30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dirty="0">
                <a:solidFill>
                  <a:schemeClr val="accent2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= 31.086	</a:t>
            </a:r>
            <a:r>
              <a:rPr lang="en-US" b="1" dirty="0" err="1">
                <a:solidFill>
                  <a:schemeClr val="accent2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df</a:t>
            </a:r>
            <a:r>
              <a:rPr lang="en-US" b="1" dirty="0">
                <a:solidFill>
                  <a:schemeClr val="accent2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 = 4	p = .000 (significant)		  </a:t>
            </a:r>
            <a:r>
              <a:rPr lang="en-US" b="1" dirty="0" smtClean="0">
                <a:solidFill>
                  <a:schemeClr val="accent2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r </a:t>
            </a:r>
            <a:r>
              <a:rPr lang="en-US" b="1" dirty="0">
                <a:solidFill>
                  <a:schemeClr val="accent2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= 0.314</a:t>
            </a:r>
            <a:endParaRPr lang="en-US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2A3F29-CAAA-458F-8F8D-31A94A7B3698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BC4F0-5E67-4405-A8C7-DED22FB8D5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social work research</a:t>
            </a:r>
            <a:endParaRPr lang="en-US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Unit 5: </a:t>
            </a: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Presentation and Dissemination of research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</a:pPr>
            <a:r>
              <a:rPr lang="en-US" sz="2000" b="1" dirty="0" smtClean="0">
                <a:solidFill>
                  <a:srgbClr val="002060"/>
                </a:solidFill>
              </a:rPr>
              <a:t>Types of research report</a:t>
            </a:r>
          </a:p>
          <a:p>
            <a:pPr marL="812800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Quantitative report </a:t>
            </a:r>
          </a:p>
          <a:p>
            <a:pPr marL="812800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Qualitative report</a:t>
            </a:r>
          </a:p>
          <a:p>
            <a:pPr marL="812800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Audio visual report</a:t>
            </a:r>
          </a:p>
          <a:p>
            <a:pPr marL="1270000" lvl="1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Poster</a:t>
            </a:r>
          </a:p>
          <a:p>
            <a:pPr marL="1270000" lvl="1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Media presentation (</a:t>
            </a:r>
            <a:r>
              <a:rPr lang="en-US" sz="2000" b="1" dirty="0" err="1" smtClean="0">
                <a:solidFill>
                  <a:srgbClr val="0070C0"/>
                </a:solidFill>
              </a:rPr>
              <a:t>ppt</a:t>
            </a:r>
            <a:r>
              <a:rPr lang="en-US" sz="2000" b="1" dirty="0" smtClean="0">
                <a:solidFill>
                  <a:srgbClr val="0070C0"/>
                </a:solidFill>
              </a:rPr>
              <a:t> / documentary)</a:t>
            </a:r>
          </a:p>
          <a:p>
            <a:pPr marL="812800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Research based publications</a:t>
            </a:r>
          </a:p>
          <a:p>
            <a:pPr marL="1270000" lvl="1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Journal article (printed / online)</a:t>
            </a:r>
          </a:p>
          <a:p>
            <a:pPr marL="1270000" lvl="1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Book</a:t>
            </a:r>
          </a:p>
          <a:p>
            <a:pPr marL="1270000" lvl="1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Article in edited book</a:t>
            </a:r>
          </a:p>
          <a:p>
            <a:pPr marL="1270000" lvl="1" indent="-8128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Press release (feature / editorial / cover story)</a:t>
            </a:r>
          </a:p>
          <a:p>
            <a:pPr marL="1270000" lvl="1" indent="-812800">
              <a:spcBef>
                <a:spcPts val="1200"/>
              </a:spcBef>
              <a:buFont typeface="Arial" pitchFamily="34" charset="0"/>
              <a:buChar char="•"/>
            </a:pPr>
            <a:endParaRPr lang="en-US" sz="2000" b="1" dirty="0" smtClean="0">
              <a:solidFill>
                <a:srgbClr val="0070C0"/>
              </a:solidFill>
            </a:endParaRPr>
          </a:p>
          <a:p>
            <a:pPr marL="812800" indent="-812800">
              <a:spcBef>
                <a:spcPts val="120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 marL="812800" indent="-812800">
              <a:spcBef>
                <a:spcPts val="1200"/>
              </a:spcBef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4/12/2017 11:31:56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334001"/>
          </a:xfrm>
        </p:spPr>
        <p:txBody>
          <a:bodyPr/>
          <a:lstStyle/>
          <a:p>
            <a:pPr eaLnBrk="1" hangingPunct="1"/>
            <a:r>
              <a:rPr lang="en-IN" sz="3200" b="1" dirty="0" smtClean="0">
                <a:solidFill>
                  <a:srgbClr val="0070C0"/>
                </a:solidFill>
              </a:rPr>
              <a:t>Types of reports for differing readership</a:t>
            </a:r>
          </a:p>
          <a:p>
            <a:pPr lvl="1" eaLnBrk="1" hangingPunct="1"/>
            <a:r>
              <a:rPr lang="en-IN" sz="3200" b="1" dirty="0" smtClean="0">
                <a:solidFill>
                  <a:srgbClr val="7030A0"/>
                </a:solidFill>
              </a:rPr>
              <a:t>Research scholars</a:t>
            </a:r>
          </a:p>
          <a:p>
            <a:pPr lvl="1" eaLnBrk="1" hangingPunct="1"/>
            <a:r>
              <a:rPr lang="en-IN" sz="3200" b="1" dirty="0" smtClean="0">
                <a:solidFill>
                  <a:srgbClr val="7030A0"/>
                </a:solidFill>
              </a:rPr>
              <a:t>Practitioners / administrators / planners</a:t>
            </a:r>
          </a:p>
          <a:p>
            <a:pPr lvl="1" eaLnBrk="1" hangingPunct="1"/>
            <a:r>
              <a:rPr lang="en-IN" sz="3200" b="1" dirty="0" smtClean="0">
                <a:solidFill>
                  <a:srgbClr val="7030A0"/>
                </a:solidFill>
              </a:rPr>
              <a:t>Teachers / Students</a:t>
            </a:r>
          </a:p>
          <a:p>
            <a:pPr lvl="1" eaLnBrk="1" hangingPunct="1"/>
            <a:r>
              <a:rPr lang="en-IN" sz="3200" b="1" dirty="0" smtClean="0">
                <a:solidFill>
                  <a:srgbClr val="7030A0"/>
                </a:solidFill>
              </a:rPr>
              <a:t>General readers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16066D-FA3A-450B-A757-1664C94C6AB5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78990-3234-4591-B477-8533A6C383B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4295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FF33CC"/>
                </a:solidFill>
              </a:rPr>
              <a:t>FUNCTIONS OF RESEARCH REPORT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4999037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0070C0"/>
                </a:solidFill>
              </a:rPr>
              <a:t>Research report is communicating the research findings along with suggestions </a:t>
            </a:r>
          </a:p>
          <a:p>
            <a:pPr eaLnBrk="1" hangingPunct="1"/>
            <a:r>
              <a:rPr lang="en-US" sz="3200" b="1" dirty="0" smtClean="0">
                <a:solidFill>
                  <a:srgbClr val="0070C0"/>
                </a:solidFill>
              </a:rPr>
              <a:t>Research report becomes part of the general store of knowledge </a:t>
            </a:r>
          </a:p>
          <a:p>
            <a:pPr eaLnBrk="1" hangingPunct="1"/>
            <a:r>
              <a:rPr lang="en-US" sz="3200" b="1" dirty="0" smtClean="0">
                <a:solidFill>
                  <a:srgbClr val="0070C0"/>
                </a:solidFill>
              </a:rPr>
              <a:t>Publication of research finding brings forth more research questions to be answered and new hypotheses to be investigated further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16066D-FA3A-450B-A757-1664C94C6AB5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78990-3234-4591-B477-8533A6C383B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FF33CC"/>
                </a:solidFill>
              </a:rPr>
              <a:t>Major steps in planning report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724400"/>
          </a:xfrm>
        </p:spPr>
        <p:txBody>
          <a:bodyPr/>
          <a:lstStyle/>
          <a:p>
            <a:pPr eaLnBrk="1" hangingPunct="1"/>
            <a:r>
              <a:rPr lang="en-IN" b="1" dirty="0" smtClean="0">
                <a:solidFill>
                  <a:srgbClr val="0070C0"/>
                </a:solidFill>
              </a:rPr>
              <a:t>Steps of preparing report</a:t>
            </a:r>
          </a:p>
          <a:p>
            <a:pPr lvl="1" eaLnBrk="1" hangingPunct="1"/>
            <a:r>
              <a:rPr lang="en-IN" b="1" dirty="0" smtClean="0">
                <a:solidFill>
                  <a:srgbClr val="7030A0"/>
                </a:solidFill>
              </a:rPr>
              <a:t>Data analysis (tabulation / chart / std dev. / test of </a:t>
            </a:r>
            <a:r>
              <a:rPr lang="en-IN" b="1" dirty="0" err="1" smtClean="0">
                <a:solidFill>
                  <a:srgbClr val="7030A0"/>
                </a:solidFill>
              </a:rPr>
              <a:t>signi</a:t>
            </a:r>
            <a:r>
              <a:rPr lang="en-IN" b="1" dirty="0" smtClean="0">
                <a:solidFill>
                  <a:srgbClr val="7030A0"/>
                </a:solidFill>
              </a:rPr>
              <a:t>) interpretation</a:t>
            </a:r>
          </a:p>
          <a:p>
            <a:pPr lvl="1" eaLnBrk="1" hangingPunct="1"/>
            <a:r>
              <a:rPr lang="en-IN" b="1" dirty="0" err="1" smtClean="0">
                <a:solidFill>
                  <a:srgbClr val="7030A0"/>
                </a:solidFill>
              </a:rPr>
              <a:t>Chapterisation</a:t>
            </a:r>
            <a:endParaRPr lang="en-IN" b="1" dirty="0" smtClean="0">
              <a:solidFill>
                <a:srgbClr val="7030A0"/>
              </a:solidFill>
            </a:endParaRPr>
          </a:p>
          <a:p>
            <a:pPr lvl="2" eaLnBrk="1" hangingPunct="1"/>
            <a:r>
              <a:rPr lang="en-IN" b="1" dirty="0" smtClean="0">
                <a:solidFill>
                  <a:srgbClr val="7030A0"/>
                </a:solidFill>
              </a:rPr>
              <a:t>Introduction</a:t>
            </a:r>
          </a:p>
          <a:p>
            <a:pPr lvl="2" eaLnBrk="1" hangingPunct="1"/>
            <a:r>
              <a:rPr lang="en-IN" b="1" dirty="0" smtClean="0">
                <a:solidFill>
                  <a:srgbClr val="7030A0"/>
                </a:solidFill>
              </a:rPr>
              <a:t>Data based chapters (based on objectives)</a:t>
            </a:r>
          </a:p>
          <a:p>
            <a:pPr lvl="2" eaLnBrk="1" hangingPunct="1"/>
            <a:r>
              <a:rPr lang="en-IN" b="1" dirty="0" smtClean="0">
                <a:solidFill>
                  <a:srgbClr val="7030A0"/>
                </a:solidFill>
              </a:rPr>
              <a:t>Concluding chapter (findings, suggestions)</a:t>
            </a:r>
          </a:p>
          <a:p>
            <a:pPr lvl="1" eaLnBrk="1" hangingPunct="1"/>
            <a:r>
              <a:rPr lang="en-IN" b="1" dirty="0" smtClean="0">
                <a:solidFill>
                  <a:srgbClr val="7030A0"/>
                </a:solidFill>
              </a:rPr>
              <a:t>Prepare the bibliography</a:t>
            </a:r>
          </a:p>
          <a:p>
            <a:pPr lvl="1" eaLnBrk="1" hangingPunct="1"/>
            <a:r>
              <a:rPr lang="en-IN" b="1" dirty="0" smtClean="0">
                <a:solidFill>
                  <a:srgbClr val="7030A0"/>
                </a:solidFill>
              </a:rPr>
              <a:t>Prepare the preliminary pages</a:t>
            </a:r>
          </a:p>
          <a:p>
            <a:pPr lvl="1" eaLnBrk="1" hangingPunct="1"/>
            <a:r>
              <a:rPr lang="en-IN" b="1" dirty="0" smtClean="0">
                <a:solidFill>
                  <a:srgbClr val="7030A0"/>
                </a:solidFill>
              </a:rPr>
              <a:t>Prepare the abstract (research summary)</a:t>
            </a:r>
          </a:p>
          <a:p>
            <a:pPr lvl="2" eaLnBrk="1" hangingPunct="1"/>
            <a:r>
              <a:rPr lang="en-IN" b="1" dirty="0" smtClean="0">
                <a:solidFill>
                  <a:srgbClr val="7030A0"/>
                </a:solidFill>
              </a:rPr>
              <a:t>Introduction &amp; methodology</a:t>
            </a:r>
          </a:p>
          <a:p>
            <a:pPr lvl="2" eaLnBrk="1" hangingPunct="1"/>
            <a:r>
              <a:rPr lang="en-IN" b="1" dirty="0" smtClean="0">
                <a:solidFill>
                  <a:srgbClr val="7030A0"/>
                </a:solidFill>
              </a:rPr>
              <a:t>Major Findings &amp; suggestions</a:t>
            </a:r>
          </a:p>
          <a:p>
            <a:pPr lvl="2" eaLnBrk="1" hangingPunct="1"/>
            <a:endParaRPr lang="en-IN" b="1" dirty="0" smtClean="0">
              <a:solidFill>
                <a:srgbClr val="7030A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16066D-FA3A-450B-A757-1664C94C6AB5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78990-3234-4591-B477-8533A6C383B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724400"/>
          </a:xfrm>
        </p:spPr>
        <p:txBody>
          <a:bodyPr/>
          <a:lstStyle/>
          <a:p>
            <a:pPr eaLnBrk="1" hangingPunct="1"/>
            <a:r>
              <a:rPr lang="en-IN" sz="3600" b="1" dirty="0" smtClean="0">
                <a:solidFill>
                  <a:srgbClr val="0070C0"/>
                </a:solidFill>
              </a:rPr>
              <a:t>planning outline of report</a:t>
            </a:r>
          </a:p>
          <a:p>
            <a:pPr lvl="1" eaLnBrk="1" hangingPunct="1"/>
            <a:r>
              <a:rPr lang="en-IN" sz="3600" b="1" dirty="0" smtClean="0">
                <a:solidFill>
                  <a:srgbClr val="7030A0"/>
                </a:solidFill>
              </a:rPr>
              <a:t>Chapter scheme in advance</a:t>
            </a:r>
          </a:p>
          <a:p>
            <a:pPr lvl="1" eaLnBrk="1" hangingPunct="1"/>
            <a:r>
              <a:rPr lang="en-IN" sz="3600" b="1" dirty="0" smtClean="0">
                <a:solidFill>
                  <a:srgbClr val="7030A0"/>
                </a:solidFill>
              </a:rPr>
              <a:t>Preliminaries and Annexure </a:t>
            </a:r>
          </a:p>
          <a:p>
            <a:pPr lvl="1" eaLnBrk="1" hangingPunct="1"/>
            <a:r>
              <a:rPr lang="en-IN" sz="3600" b="1" dirty="0" smtClean="0">
                <a:solidFill>
                  <a:srgbClr val="7030A0"/>
                </a:solidFill>
              </a:rPr>
              <a:t>Abstract</a:t>
            </a:r>
          </a:p>
          <a:p>
            <a:pPr eaLnBrk="1" hangingPunct="1"/>
            <a:r>
              <a:rPr lang="en-IN" sz="3200" b="1" dirty="0" smtClean="0">
                <a:solidFill>
                  <a:srgbClr val="0070C0"/>
                </a:solidFill>
              </a:rPr>
              <a:t>Editing for accuracy and neatness</a:t>
            </a:r>
          </a:p>
          <a:p>
            <a:pPr lvl="1" eaLnBrk="1" hangingPunct="1"/>
            <a:r>
              <a:rPr lang="en-IN" sz="3200" b="1" dirty="0" smtClean="0">
                <a:solidFill>
                  <a:srgbClr val="7030A0"/>
                </a:solidFill>
              </a:rPr>
              <a:t>Language &amp; grammar</a:t>
            </a:r>
          </a:p>
          <a:p>
            <a:pPr lvl="1" eaLnBrk="1" hangingPunct="1"/>
            <a:r>
              <a:rPr lang="en-IN" sz="3200" b="1" dirty="0" smtClean="0">
                <a:solidFill>
                  <a:srgbClr val="7030A0"/>
                </a:solidFill>
              </a:rPr>
              <a:t>Logical flow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16066D-FA3A-450B-A757-1664C94C6AB5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78990-3234-4591-B477-8533A6C383B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Unit 5: </a:t>
            </a: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Presentation and Dissemination of research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4. Foot-note, references, bibliography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0070C0"/>
                </a:solidFill>
              </a:rPr>
              <a:t>referencing, </a:t>
            </a:r>
            <a:r>
              <a:rPr lang="en-IN" sz="2400" b="1" dirty="0" smtClean="0">
                <a:solidFill>
                  <a:srgbClr val="C00000"/>
                </a:solidFill>
              </a:rPr>
              <a:t>(Author, YEAR: page)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0070C0"/>
                </a:solidFill>
              </a:rPr>
              <a:t>Footnotes / endnotes (demonstrate)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0070C0"/>
                </a:solidFill>
              </a:rPr>
              <a:t>Bibliographies 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IN" sz="2400" b="1" dirty="0" smtClean="0">
                <a:solidFill>
                  <a:srgbClr val="C00000"/>
                </a:solidFill>
              </a:rPr>
              <a:t>Author/s (YEAR) </a:t>
            </a:r>
            <a:r>
              <a:rPr lang="en-IN" sz="2400" b="1" i="1" dirty="0" smtClean="0">
                <a:solidFill>
                  <a:srgbClr val="C00000"/>
                </a:solidFill>
              </a:rPr>
              <a:t>Title of Book </a:t>
            </a:r>
            <a:r>
              <a:rPr lang="en-IN" sz="2400" b="1" i="1" dirty="0" smtClean="0">
                <a:solidFill>
                  <a:srgbClr val="00B0F0"/>
                </a:solidFill>
              </a:rPr>
              <a:t>/ Title of Article, </a:t>
            </a:r>
            <a:r>
              <a:rPr lang="en-IN" sz="2400" b="1" dirty="0" smtClean="0">
                <a:solidFill>
                  <a:srgbClr val="00B0F0"/>
                </a:solidFill>
              </a:rPr>
              <a:t>in Author/s (YEAR) </a:t>
            </a:r>
            <a:r>
              <a:rPr lang="en-IN" sz="2400" b="1" i="1" dirty="0" smtClean="0">
                <a:solidFill>
                  <a:srgbClr val="00B0F0"/>
                </a:solidFill>
              </a:rPr>
              <a:t>Title of Book, </a:t>
            </a:r>
            <a:r>
              <a:rPr lang="en-IN" sz="2400" b="1" i="1" dirty="0" smtClean="0">
                <a:solidFill>
                  <a:srgbClr val="002060"/>
                </a:solidFill>
              </a:rPr>
              <a:t>/ Title of Article </a:t>
            </a:r>
            <a:r>
              <a:rPr lang="en-IN" sz="2400" b="1" dirty="0" smtClean="0">
                <a:solidFill>
                  <a:srgbClr val="002060"/>
                </a:solidFill>
              </a:rPr>
              <a:t>in Title of Journal / Periodical / News Paper, vol. No. Issue No. Date,</a:t>
            </a:r>
            <a:r>
              <a:rPr lang="en-IN" sz="2400" b="1" dirty="0" smtClean="0">
                <a:solidFill>
                  <a:srgbClr val="C00000"/>
                </a:solidFill>
              </a:rPr>
              <a:t> Place: Name of Publisher</a:t>
            </a:r>
          </a:p>
          <a:p>
            <a:pPr marL="812800" indent="-812800">
              <a:spcBef>
                <a:spcPts val="1200"/>
              </a:spcBef>
            </a:pPr>
            <a:endParaRPr lang="en-US" sz="2800" b="1" dirty="0" smtClean="0">
              <a:solidFill>
                <a:srgbClr val="0070C0"/>
              </a:solidFill>
            </a:endParaRPr>
          </a:p>
          <a:p>
            <a:pPr marL="812800" indent="-812800">
              <a:spcBef>
                <a:spcPts val="1200"/>
              </a:spcBef>
            </a:pP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4/12/2017 10:02:28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229600" cy="4648200"/>
          </a:xfrm>
        </p:spPr>
        <p:txBody>
          <a:bodyPr/>
          <a:lstStyle/>
          <a:p>
            <a:pPr eaLnBrk="1" hangingPunct="1"/>
            <a:r>
              <a:rPr lang="en-IN" sz="3200" b="1" dirty="0" smtClean="0">
                <a:solidFill>
                  <a:srgbClr val="FF0000"/>
                </a:solidFill>
              </a:rPr>
              <a:t>Footnotes</a:t>
            </a:r>
            <a:r>
              <a:rPr lang="en-IN" sz="3200" b="1" dirty="0" smtClean="0">
                <a:solidFill>
                  <a:srgbClr val="0070C0"/>
                </a:solidFill>
              </a:rPr>
              <a:t> </a:t>
            </a:r>
            <a:r>
              <a:rPr lang="en-IN" b="1" dirty="0" smtClean="0">
                <a:solidFill>
                  <a:srgbClr val="0070C0"/>
                </a:solidFill>
              </a:rPr>
              <a:t>/ endnotes (old style)</a:t>
            </a:r>
          </a:p>
          <a:p>
            <a:pPr lvl="1" eaLnBrk="1" hangingPunct="1"/>
            <a:r>
              <a:rPr lang="en-IN" b="1" dirty="0" smtClean="0">
                <a:solidFill>
                  <a:srgbClr val="0070C0"/>
                </a:solidFill>
              </a:rPr>
              <a:t>Referencing</a:t>
            </a:r>
          </a:p>
          <a:p>
            <a:pPr lvl="1" eaLnBrk="1" hangingPunct="1"/>
            <a:r>
              <a:rPr lang="en-IN" b="1" dirty="0" smtClean="0">
                <a:solidFill>
                  <a:srgbClr val="0070C0"/>
                </a:solidFill>
              </a:rPr>
              <a:t>Bibliography</a:t>
            </a:r>
          </a:p>
          <a:p>
            <a:pPr lvl="1" eaLnBrk="1" hangingPunct="1"/>
            <a:r>
              <a:rPr lang="en-IN" b="1" dirty="0" smtClean="0">
                <a:solidFill>
                  <a:srgbClr val="0070C0"/>
                </a:solidFill>
              </a:rPr>
              <a:t>Explanation / interpretation</a:t>
            </a:r>
          </a:p>
          <a:p>
            <a:pPr lvl="1" eaLnBrk="1" hangingPunct="1"/>
            <a:r>
              <a:rPr lang="en-IN" b="1" dirty="0" smtClean="0">
                <a:solidFill>
                  <a:srgbClr val="0070C0"/>
                </a:solidFill>
              </a:rPr>
              <a:t>Full quotation</a:t>
            </a:r>
          </a:p>
          <a:p>
            <a:pPr lvl="1" eaLnBrk="1" hangingPunct="1"/>
            <a:r>
              <a:rPr lang="en-IN" b="1" dirty="0" smtClean="0">
                <a:solidFill>
                  <a:srgbClr val="0070C0"/>
                </a:solidFill>
              </a:rPr>
              <a:t>Additional information which may disturb / distract the logical flow of the main text</a:t>
            </a:r>
          </a:p>
          <a:p>
            <a:pPr lvl="1" eaLnBrk="1" hangingPunct="1"/>
            <a:endParaRPr lang="en-IN" b="1" dirty="0" smtClean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16066D-FA3A-450B-A757-1664C94C6AB5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78990-3234-4591-B477-8533A6C383B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G VIII </a:t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Social Work Research &amp; Statistical Applications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533400" y="1371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6600CC"/>
                </a:solidFill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</a:rPr>
              <a:t>UNIT – 1:  </a:t>
            </a:r>
            <a:r>
              <a:rPr lang="en-US" sz="2800" b="1" dirty="0" smtClean="0">
                <a:solidFill>
                  <a:srgbClr val="6600CC"/>
                </a:solidFill>
              </a:rPr>
              <a:t>Fundamentals of scientific methods and research</a:t>
            </a:r>
          </a:p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00B0F0"/>
                </a:solidFill>
              </a:rPr>
              <a:t>UNIT -  2:  </a:t>
            </a:r>
            <a:r>
              <a:rPr lang="en-US" sz="2800" b="1" dirty="0" smtClean="0">
                <a:solidFill>
                  <a:srgbClr val="6600CC"/>
                </a:solidFill>
              </a:rPr>
              <a:t>Research design, Sources of data </a:t>
            </a:r>
          </a:p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00B0F0"/>
                </a:solidFill>
              </a:rPr>
              <a:t>UNIT – 3: </a:t>
            </a:r>
            <a:r>
              <a:rPr lang="en-US" sz="2800" b="1" dirty="0" smtClean="0">
                <a:solidFill>
                  <a:srgbClr val="6600CC"/>
                </a:solidFill>
              </a:rPr>
              <a:t>Data collection and processing </a:t>
            </a:r>
          </a:p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00B0F0"/>
                </a:solidFill>
              </a:rPr>
              <a:t>UNIT – 4: </a:t>
            </a:r>
            <a:r>
              <a:rPr lang="en-US" sz="2800" b="1" dirty="0" smtClean="0">
                <a:solidFill>
                  <a:srgbClr val="6600CC"/>
                </a:solidFill>
              </a:rPr>
              <a:t>Statistics for research, techniques and its application </a:t>
            </a:r>
          </a:p>
          <a:p>
            <a:pPr marL="812800" indent="-812800">
              <a:spcBef>
                <a:spcPct val="20000"/>
              </a:spcBef>
            </a:pPr>
            <a:r>
              <a:rPr lang="en-US" sz="2800" b="1" dirty="0" smtClean="0">
                <a:solidFill>
                  <a:srgbClr val="00B0F0"/>
                </a:solidFill>
              </a:rPr>
              <a:t>UNIT – 5: </a:t>
            </a:r>
            <a:r>
              <a:rPr lang="en-US" sz="2800" b="1" dirty="0" smtClean="0">
                <a:solidFill>
                  <a:srgbClr val="6600CC"/>
                </a:solidFill>
              </a:rPr>
              <a:t>Presentation and Dissemination of research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4/12/2017 10:02:20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74295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FF33CC"/>
                </a:solidFill>
              </a:rPr>
              <a:t>Bibliography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1"/>
          </a:xfrm>
        </p:spPr>
        <p:txBody>
          <a:bodyPr/>
          <a:lstStyle/>
          <a:p>
            <a:pPr lvl="1" eaLnBrk="1" hangingPunct="1"/>
            <a:r>
              <a:rPr lang="en-IN" b="1" dirty="0" smtClean="0">
                <a:solidFill>
                  <a:srgbClr val="FF33CC"/>
                </a:solidFill>
              </a:rPr>
              <a:t>Book</a:t>
            </a:r>
            <a:r>
              <a:rPr lang="en-IN" b="1" dirty="0" smtClean="0">
                <a:solidFill>
                  <a:srgbClr val="0070C0"/>
                </a:solidFill>
              </a:rPr>
              <a:t>:</a:t>
            </a:r>
          </a:p>
          <a:p>
            <a:pPr lvl="2" eaLnBrk="1" hangingPunct="1">
              <a:buNone/>
            </a:pPr>
            <a:r>
              <a:rPr lang="en-IN" sz="2000" b="1" dirty="0" smtClean="0">
                <a:solidFill>
                  <a:srgbClr val="C00000"/>
                </a:solidFill>
              </a:rPr>
              <a:t>Author/s (YEAR) </a:t>
            </a:r>
            <a:r>
              <a:rPr lang="en-IN" sz="2000" b="1" i="1" dirty="0" smtClean="0">
                <a:solidFill>
                  <a:srgbClr val="C00000"/>
                </a:solidFill>
              </a:rPr>
              <a:t>Title of Book ,</a:t>
            </a:r>
            <a:r>
              <a:rPr lang="en-IN" sz="2000" b="1" dirty="0" smtClean="0">
                <a:solidFill>
                  <a:srgbClr val="C00000"/>
                </a:solidFill>
              </a:rPr>
              <a:t>Place: Name of Publisher</a:t>
            </a:r>
            <a:br>
              <a:rPr lang="en-IN" sz="2000" b="1" dirty="0" smtClean="0">
                <a:solidFill>
                  <a:srgbClr val="C00000"/>
                </a:solidFill>
              </a:rPr>
            </a:br>
            <a:endParaRPr lang="en-IN" sz="2000" b="1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IN" b="1" dirty="0" smtClean="0">
                <a:solidFill>
                  <a:srgbClr val="FF33CC"/>
                </a:solidFill>
              </a:rPr>
              <a:t>Article in edited book:</a:t>
            </a:r>
          </a:p>
          <a:p>
            <a:pPr lvl="2" eaLnBrk="1" hangingPunct="1">
              <a:buNone/>
            </a:pPr>
            <a:r>
              <a:rPr lang="en-IN" sz="2000" b="1" dirty="0" smtClean="0">
                <a:solidFill>
                  <a:srgbClr val="00B0F0"/>
                </a:solidFill>
              </a:rPr>
              <a:t>Author/s (YEAR) </a:t>
            </a:r>
            <a:r>
              <a:rPr lang="en-IN" sz="2000" b="1" i="1" dirty="0" smtClean="0">
                <a:solidFill>
                  <a:srgbClr val="00B0F0"/>
                </a:solidFill>
              </a:rPr>
              <a:t>Title of Article, </a:t>
            </a:r>
            <a:r>
              <a:rPr lang="en-IN" sz="2000" b="1" dirty="0" smtClean="0">
                <a:solidFill>
                  <a:srgbClr val="00B0F0"/>
                </a:solidFill>
              </a:rPr>
              <a:t>in Editor/s (YEAR) </a:t>
            </a:r>
            <a:r>
              <a:rPr lang="en-IN" sz="2000" b="1" i="1" dirty="0" smtClean="0">
                <a:solidFill>
                  <a:srgbClr val="00B0F0"/>
                </a:solidFill>
              </a:rPr>
              <a:t>Title of Book, </a:t>
            </a:r>
            <a:r>
              <a:rPr lang="en-IN" sz="2000" b="1" dirty="0" smtClean="0">
                <a:solidFill>
                  <a:srgbClr val="00B0F0"/>
                </a:solidFill>
              </a:rPr>
              <a:t>Place: Name of Publisher </a:t>
            </a:r>
            <a:br>
              <a:rPr lang="en-IN" sz="2000" b="1" dirty="0" smtClean="0">
                <a:solidFill>
                  <a:srgbClr val="00B0F0"/>
                </a:solidFill>
              </a:rPr>
            </a:br>
            <a:endParaRPr lang="en-IN" sz="2000" b="1" dirty="0" smtClean="0">
              <a:solidFill>
                <a:srgbClr val="00B0F0"/>
              </a:solidFill>
            </a:endParaRPr>
          </a:p>
          <a:p>
            <a:pPr lvl="1" eaLnBrk="1" hangingPunct="1"/>
            <a:r>
              <a:rPr lang="en-IN" b="1" dirty="0" smtClean="0">
                <a:solidFill>
                  <a:srgbClr val="FF33CC"/>
                </a:solidFill>
              </a:rPr>
              <a:t>Article in Journal:</a:t>
            </a:r>
          </a:p>
          <a:p>
            <a:pPr lvl="2" eaLnBrk="1" hangingPunct="1">
              <a:buNone/>
            </a:pPr>
            <a:r>
              <a:rPr lang="en-IN" sz="2000" b="1" dirty="0" smtClean="0">
                <a:solidFill>
                  <a:srgbClr val="002060"/>
                </a:solidFill>
              </a:rPr>
              <a:t>Author/s (YEAR) </a:t>
            </a:r>
            <a:r>
              <a:rPr lang="en-IN" sz="2000" b="1" i="1" dirty="0" smtClean="0">
                <a:solidFill>
                  <a:srgbClr val="002060"/>
                </a:solidFill>
              </a:rPr>
              <a:t>Title of Article </a:t>
            </a:r>
            <a:r>
              <a:rPr lang="en-IN" sz="2000" b="1" dirty="0" smtClean="0">
                <a:solidFill>
                  <a:srgbClr val="002060"/>
                </a:solidFill>
              </a:rPr>
              <a:t>in Title of Journal / Periodical / News Paper, vol. No. Issue No. Date, Place: Name of Publisher</a:t>
            </a:r>
            <a:br>
              <a:rPr lang="en-IN" sz="2000" b="1" dirty="0" smtClean="0">
                <a:solidFill>
                  <a:srgbClr val="002060"/>
                </a:solidFill>
              </a:rPr>
            </a:br>
            <a:endParaRPr lang="en-IN" sz="2000" b="1" dirty="0" smtClean="0">
              <a:solidFill>
                <a:srgbClr val="002060"/>
              </a:solidFill>
            </a:endParaRPr>
          </a:p>
          <a:p>
            <a:pPr lvl="1" eaLnBrk="1" hangingPunct="1"/>
            <a:r>
              <a:rPr lang="en-IN" b="1" dirty="0" smtClean="0">
                <a:solidFill>
                  <a:srgbClr val="FF33CC"/>
                </a:solidFill>
              </a:rPr>
              <a:t>Article in website:</a:t>
            </a:r>
          </a:p>
          <a:p>
            <a:pPr lvl="2" eaLnBrk="1" hangingPunct="1">
              <a:buNone/>
            </a:pPr>
            <a:r>
              <a:rPr lang="en-IN" sz="2000" b="1" dirty="0" smtClean="0">
                <a:solidFill>
                  <a:srgbClr val="00B0F0"/>
                </a:solidFill>
              </a:rPr>
              <a:t>Author/s (YEAR) </a:t>
            </a:r>
            <a:r>
              <a:rPr lang="en-IN" sz="2000" b="1" i="1" dirty="0" smtClean="0">
                <a:solidFill>
                  <a:srgbClr val="00B0F0"/>
                </a:solidFill>
              </a:rPr>
              <a:t>Title of Article, </a:t>
            </a:r>
            <a:r>
              <a:rPr lang="en-IN" sz="2000" b="1" dirty="0" smtClean="0">
                <a:solidFill>
                  <a:srgbClr val="00B0F0"/>
                </a:solidFill>
              </a:rPr>
              <a:t>in </a:t>
            </a:r>
            <a:r>
              <a:rPr lang="en-IN" sz="2000" b="1" dirty="0" err="1" smtClean="0">
                <a:solidFill>
                  <a:srgbClr val="00B0F0"/>
                </a:solidFill>
                <a:hlinkClick r:id="rId2"/>
              </a:rPr>
              <a:t>www.site.com</a:t>
            </a:r>
            <a:r>
              <a:rPr lang="en-IN" sz="2000" b="1" dirty="0" smtClean="0">
                <a:solidFill>
                  <a:srgbClr val="00B0F0"/>
                </a:solidFill>
              </a:rPr>
              <a:t> retrieved on Date </a:t>
            </a:r>
            <a:br>
              <a:rPr lang="en-IN" sz="2000" b="1" dirty="0" smtClean="0">
                <a:solidFill>
                  <a:srgbClr val="00B0F0"/>
                </a:solidFill>
              </a:rPr>
            </a:br>
            <a:endParaRPr lang="en-IN" sz="2000" b="1" dirty="0" smtClean="0">
              <a:solidFill>
                <a:srgbClr val="00B0F0"/>
              </a:solidFill>
            </a:endParaRPr>
          </a:p>
          <a:p>
            <a:pPr lvl="2" eaLnBrk="1" hangingPunct="1">
              <a:buNone/>
            </a:pPr>
            <a:endParaRPr lang="en-IN" sz="2000" b="1" dirty="0" smtClean="0">
              <a:solidFill>
                <a:srgbClr val="002060"/>
              </a:solidFill>
            </a:endParaRPr>
          </a:p>
          <a:p>
            <a:pPr lvl="2" eaLnBrk="1" hangingPunct="1"/>
            <a:endParaRPr lang="en-IN" sz="2000" b="1" dirty="0" smtClean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416066D-FA3A-450B-A757-1664C94C6AB5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78990-3234-4591-B477-8533A6C383B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Unit 5: </a:t>
            </a: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Presentation and Dissemination of research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Preparation of abstract and publication.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IN" sz="3200" b="1" dirty="0" smtClean="0">
                <a:solidFill>
                  <a:srgbClr val="0070C0"/>
                </a:solidFill>
              </a:rPr>
              <a:t>preparing research abstract</a:t>
            </a:r>
          </a:p>
          <a:p>
            <a:pPr lvl="1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IN" sz="3200" b="1" dirty="0" smtClean="0">
                <a:solidFill>
                  <a:srgbClr val="7030A0"/>
                </a:solidFill>
              </a:rPr>
              <a:t>Introduction</a:t>
            </a:r>
          </a:p>
          <a:p>
            <a:pPr lvl="1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IN" sz="3200" b="1" dirty="0" smtClean="0">
                <a:solidFill>
                  <a:srgbClr val="7030A0"/>
                </a:solidFill>
              </a:rPr>
              <a:t>Methodology</a:t>
            </a:r>
          </a:p>
          <a:p>
            <a:pPr lvl="1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IN" sz="3200" b="1" dirty="0" smtClean="0">
                <a:solidFill>
                  <a:srgbClr val="7030A0"/>
                </a:solidFill>
              </a:rPr>
              <a:t>Findings and suggestions</a:t>
            </a:r>
          </a:p>
          <a:p>
            <a:pPr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IN" sz="3200" b="1" dirty="0" smtClean="0">
                <a:solidFill>
                  <a:srgbClr val="0070C0"/>
                </a:solidFill>
              </a:rPr>
              <a:t>Dissemination of research findings</a:t>
            </a:r>
          </a:p>
          <a:p>
            <a:pPr lvl="1" eaLnBrk="1" hangingPunct="1">
              <a:spcBef>
                <a:spcPts val="1200"/>
              </a:spcBef>
              <a:buFont typeface="Arial" pitchFamily="34" charset="0"/>
              <a:buChar char="•"/>
            </a:pPr>
            <a:r>
              <a:rPr lang="en-IN" sz="3200" b="1" dirty="0" smtClean="0">
                <a:solidFill>
                  <a:srgbClr val="7030A0"/>
                </a:solidFill>
              </a:rPr>
              <a:t>Publication of the research report</a:t>
            </a:r>
            <a:endParaRPr lang="en-US" sz="3200" dirty="0" smtClean="0">
              <a:solidFill>
                <a:srgbClr val="7030A0"/>
              </a:solidFill>
            </a:endParaRPr>
          </a:p>
          <a:p>
            <a:pPr marL="812800" indent="-812800">
              <a:spcBef>
                <a:spcPts val="1200"/>
              </a:spcBef>
            </a:pPr>
            <a:endParaRPr lang="en-US" sz="2800" b="1" dirty="0" smtClean="0">
              <a:solidFill>
                <a:srgbClr val="0070C0"/>
              </a:solidFill>
            </a:endParaRPr>
          </a:p>
          <a:p>
            <a:pPr marL="812800" indent="-812800">
              <a:spcBef>
                <a:spcPts val="1200"/>
              </a:spcBef>
            </a:pP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4/12/2017 10:02:28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3810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Reference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609600" y="13716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Ivan Diamonds and Juliet Jefferies (2001) </a:t>
            </a:r>
            <a:r>
              <a:rPr lang="en-US" sz="2400" b="1" i="1" dirty="0" smtClean="0">
                <a:solidFill>
                  <a:srgbClr val="FF33CC"/>
                </a:solidFill>
              </a:rPr>
              <a:t>Beginning Statistics – An Introduction to Social Scientists,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London: Sage Publications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Dr DK </a:t>
            </a:r>
            <a:r>
              <a:rPr lang="en-US" sz="2400" b="1" dirty="0" err="1" smtClean="0">
                <a:solidFill>
                  <a:srgbClr val="0070C0"/>
                </a:solidFill>
              </a:rPr>
              <a:t>Laldas</a:t>
            </a:r>
            <a:r>
              <a:rPr lang="en-US" sz="2400" b="1" dirty="0" smtClean="0">
                <a:solidFill>
                  <a:srgbClr val="0070C0"/>
                </a:solidFill>
              </a:rPr>
              <a:t> (2008) </a:t>
            </a:r>
            <a:r>
              <a:rPr lang="en-US" sz="2400" b="1" i="1" dirty="0" smtClean="0">
                <a:solidFill>
                  <a:srgbClr val="FF33CC"/>
                </a:solidFill>
              </a:rPr>
              <a:t>Practice of Social Research</a:t>
            </a:r>
            <a:r>
              <a:rPr lang="en-US" sz="2400" b="1" dirty="0" smtClean="0">
                <a:solidFill>
                  <a:srgbClr val="0070C0"/>
                </a:solidFill>
              </a:rPr>
              <a:t> at Research Methodology Workshop at CSRD-ISWR, Ahmednagar on 23-26, July, 2008.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Dr DK </a:t>
            </a:r>
            <a:r>
              <a:rPr lang="en-US" sz="2400" b="1" dirty="0" err="1" smtClean="0">
                <a:solidFill>
                  <a:srgbClr val="0070C0"/>
                </a:solidFill>
              </a:rPr>
              <a:t>Laldas</a:t>
            </a:r>
            <a:r>
              <a:rPr lang="en-US" sz="2400" b="1" dirty="0" smtClean="0">
                <a:solidFill>
                  <a:srgbClr val="0070C0"/>
                </a:solidFill>
              </a:rPr>
              <a:t> (2000) </a:t>
            </a:r>
            <a:r>
              <a:rPr lang="en-US" sz="2400" b="1" i="1" dirty="0" smtClean="0">
                <a:solidFill>
                  <a:srgbClr val="FF33CC"/>
                </a:solidFill>
              </a:rPr>
              <a:t>Practice of Social Research: Social Work Perspective, </a:t>
            </a:r>
            <a:r>
              <a:rPr lang="en-US" sz="2400" b="1" dirty="0" err="1" smtClean="0">
                <a:solidFill>
                  <a:srgbClr val="0070C0"/>
                </a:solidFill>
              </a:rPr>
              <a:t>Jaipur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2400" b="1" dirty="0" err="1" smtClean="0">
                <a:solidFill>
                  <a:srgbClr val="0070C0"/>
                </a:solidFill>
              </a:rPr>
              <a:t>Rawat</a:t>
            </a:r>
            <a:r>
              <a:rPr lang="en-US" sz="2400" b="1" dirty="0" smtClean="0">
                <a:solidFill>
                  <a:srgbClr val="0070C0"/>
                </a:solidFill>
              </a:rPr>
              <a:t> Publications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</a:rPr>
              <a:t>Dr DK </a:t>
            </a:r>
            <a:r>
              <a:rPr lang="en-US" sz="2400" b="1" dirty="0" err="1" smtClean="0">
                <a:solidFill>
                  <a:srgbClr val="0070C0"/>
                </a:solidFill>
              </a:rPr>
              <a:t>Laldas</a:t>
            </a:r>
            <a:r>
              <a:rPr lang="en-US" sz="2400" b="1" dirty="0" smtClean="0">
                <a:solidFill>
                  <a:srgbClr val="0070C0"/>
                </a:solidFill>
              </a:rPr>
              <a:t> (2005) </a:t>
            </a:r>
            <a:r>
              <a:rPr lang="en-US" sz="2400" b="1" i="1" dirty="0" smtClean="0">
                <a:solidFill>
                  <a:srgbClr val="FF33CC"/>
                </a:solidFill>
              </a:rPr>
              <a:t>Designs of  Social Research, </a:t>
            </a:r>
            <a:r>
              <a:rPr lang="en-US" sz="2400" b="1" dirty="0" err="1" smtClean="0">
                <a:solidFill>
                  <a:srgbClr val="0070C0"/>
                </a:solidFill>
              </a:rPr>
              <a:t>Jaipur</a:t>
            </a:r>
            <a:r>
              <a:rPr lang="en-US" sz="2400" b="1" dirty="0" smtClean="0">
                <a:solidFill>
                  <a:srgbClr val="0070C0"/>
                </a:solidFill>
              </a:rPr>
              <a:t> : </a:t>
            </a:r>
            <a:r>
              <a:rPr lang="en-US" sz="2400" b="1" dirty="0" err="1" smtClean="0">
                <a:solidFill>
                  <a:srgbClr val="0070C0"/>
                </a:solidFill>
              </a:rPr>
              <a:t>Rawat</a:t>
            </a:r>
            <a:r>
              <a:rPr lang="en-US" sz="2400" b="1" dirty="0" smtClean="0">
                <a:solidFill>
                  <a:srgbClr val="0070C0"/>
                </a:solidFill>
              </a:rPr>
              <a:t>  Publications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400" b="1" dirty="0">
              <a:solidFill>
                <a:srgbClr val="FF33CC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DCAEDEA-2A44-45A8-AA00-D2C2BF465F6B}" type="datetime9">
              <a:rPr lang="en-US" smtClean="0"/>
              <a:pPr>
                <a:defRPr/>
              </a:pPr>
              <a:t>4/12/2017 10:02:29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15164-BDE7-46CF-A59D-24CE0499549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/>
          <a:lstStyle/>
          <a:p>
            <a:pPr algn="ctr"/>
            <a:r>
              <a:rPr lang="en-US" sz="9600" dirty="0" smtClean="0">
                <a:solidFill>
                  <a:srgbClr val="FF33CC"/>
                </a:solidFill>
                <a:latin typeface="Brush Script MT" pitchFamily="66" charset="0"/>
              </a:rPr>
              <a:t>Thank You</a:t>
            </a:r>
            <a:endParaRPr lang="en-US" sz="9600" dirty="0">
              <a:solidFill>
                <a:srgbClr val="FF33CC"/>
              </a:solidFill>
              <a:latin typeface="Brush Script MT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B74758-0D55-4B86-B979-B73CBA248B53}" type="datetime9">
              <a:rPr lang="en-US" smtClean="0"/>
              <a:pPr>
                <a:defRPr/>
              </a:pPr>
              <a:t>4/12/2017 10:02:29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5E289-FDA1-40D2-95CC-2BC4C3B7103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Unit 5: </a:t>
            </a: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Presentation and Dissemination of research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12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1 Research reporting: </a:t>
            </a:r>
            <a:r>
              <a:rPr lang="en-US" sz="2800" b="1" dirty="0" smtClean="0">
                <a:solidFill>
                  <a:srgbClr val="002060"/>
                </a:solidFill>
              </a:rPr>
              <a:t>Contents, style and types of research report</a:t>
            </a:r>
          </a:p>
          <a:p>
            <a:pPr marL="812800" indent="-812800">
              <a:spcBef>
                <a:spcPts val="12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2. Functions of research report </a:t>
            </a:r>
          </a:p>
          <a:p>
            <a:pPr marL="812800" indent="-812800">
              <a:spcBef>
                <a:spcPts val="12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3  Major steps in planning report</a:t>
            </a:r>
          </a:p>
          <a:p>
            <a:pPr marL="812800" indent="-812800">
              <a:spcBef>
                <a:spcPts val="12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4. Foot-note, references, bibliography, preparation of abstract and publication.</a:t>
            </a:r>
          </a:p>
          <a:p>
            <a:pPr marL="812800" indent="-812800">
              <a:spcBef>
                <a:spcPts val="1200"/>
              </a:spcBef>
            </a:pP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4/12/2017 10:02:21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Unit 5: </a:t>
            </a: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Presentation and Dissemination of research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ts val="600"/>
              </a:spcBef>
            </a:pPr>
            <a:r>
              <a:rPr lang="en-US" sz="2400" b="1" dirty="0" smtClean="0">
                <a:solidFill>
                  <a:srgbClr val="0070C0"/>
                </a:solidFill>
              </a:rPr>
              <a:t>Research reporting: </a:t>
            </a:r>
            <a:r>
              <a:rPr lang="en-US" sz="2400" b="1" dirty="0" smtClean="0">
                <a:solidFill>
                  <a:srgbClr val="FF0000"/>
                </a:solidFill>
              </a:rPr>
              <a:t>Contents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Introduction</a:t>
            </a:r>
          </a:p>
          <a:p>
            <a:pPr marL="1270000" lvl="1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Problem</a:t>
            </a:r>
          </a:p>
          <a:p>
            <a:pPr marL="1270000" lvl="1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Context</a:t>
            </a:r>
          </a:p>
          <a:p>
            <a:pPr marL="1270000" lvl="1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Literature review</a:t>
            </a:r>
          </a:p>
          <a:p>
            <a:pPr marL="1270000" lvl="1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Methodology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Objective based chapters of data analysis (3-5)</a:t>
            </a:r>
          </a:p>
          <a:p>
            <a:pPr marL="812800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Conclusion</a:t>
            </a:r>
          </a:p>
          <a:p>
            <a:pPr marL="1270000" lvl="1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Summary of findings</a:t>
            </a:r>
          </a:p>
          <a:p>
            <a:pPr marL="1270000" lvl="1" indent="-8128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Suggestions</a:t>
            </a:r>
          </a:p>
          <a:p>
            <a:pPr marL="812800" indent="-812800">
              <a:spcBef>
                <a:spcPts val="600"/>
              </a:spcBef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812800" indent="-812800">
              <a:spcBef>
                <a:spcPts val="600"/>
              </a:spcBef>
            </a:pP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37F141-6D6E-4533-8BFC-737C71077A75}" type="datetime9">
              <a:rPr lang="en-US" smtClean="0"/>
              <a:pPr>
                <a:defRPr/>
              </a:pPr>
              <a:t>4/12/2017 10:02:21 AM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910A6-5A3F-4213-8A9F-58FE099D98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i="1" dirty="0" smtClean="0">
                <a:solidFill>
                  <a:srgbClr val="990000"/>
                </a:solidFill>
              </a:rPr>
              <a:t>Organizing A Research Report (Style)</a:t>
            </a:r>
            <a:r>
              <a:rPr lang="en-US" sz="3600" b="1" dirty="0" smtClean="0">
                <a:solidFill>
                  <a:srgbClr val="990000"/>
                </a:solidFill>
              </a:rPr>
              <a:t/>
            </a:r>
            <a:br>
              <a:rPr lang="en-US" sz="3600" b="1" dirty="0" smtClean="0">
                <a:solidFill>
                  <a:srgbClr val="990000"/>
                </a:solidFill>
              </a:rPr>
            </a:br>
            <a:endParaRPr lang="en-US" sz="3600" b="1" dirty="0" smtClean="0">
              <a:solidFill>
                <a:srgbClr val="990000"/>
              </a:solidFill>
            </a:endParaRPr>
          </a:p>
        </p:txBody>
      </p:sp>
      <p:graphicFrame>
        <p:nvGraphicFramePr>
          <p:cNvPr id="4099" name="Group 3"/>
          <p:cNvGraphicFramePr>
            <a:graphicFrameLocks noGrp="1"/>
          </p:cNvGraphicFramePr>
          <p:nvPr>
            <p:ph type="tbl" idx="1"/>
          </p:nvPr>
        </p:nvGraphicFramePr>
        <p:xfrm>
          <a:off x="228600" y="1600200"/>
          <a:ext cx="8686800" cy="4575810"/>
        </p:xfrm>
        <a:graphic>
          <a:graphicData uri="http://schemas.openxmlformats.org/drawingml/2006/table">
            <a:tbl>
              <a:tblPr/>
              <a:tblGrid>
                <a:gridCol w="2582863"/>
                <a:gridCol w="3970337"/>
                <a:gridCol w="2133600"/>
              </a:tblGrid>
              <a:tr h="773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The Preliminaries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The Text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The Reference Material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Title Page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Certificate of director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Certificate of supervisor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Declaration by student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Acknowledgements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Table of Contents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List of Tables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List of Figures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Ch. 1. Introduction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Ch. 2. Review of  literature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Ch.3.  Design of the study &amp; profile of the area of study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Ch. 4. Socio economic profile of respondents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Ch. 5. Problems faced by the respondents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Ch. 6. Measures of prevention of the problems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Ch. 7. Conclusion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Bibliography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"/>
                        <a:tabLst>
                          <a:tab pos="4572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Interview Schedule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D0C8274-677E-44C7-983C-C5A0250830C9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FDE85-1B51-4DAC-BBBD-1C66EA337DE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Unit 5: </a:t>
            </a:r>
            <a:r>
              <a:rPr lang="en-US" sz="2800" b="1" dirty="0" smtClean="0">
                <a:solidFill>
                  <a:srgbClr val="C00000"/>
                </a:solidFill>
              </a:rPr>
              <a:t/>
            </a:r>
            <a:br>
              <a:rPr lang="en-US" sz="2800" b="1" dirty="0" smtClean="0">
                <a:solidFill>
                  <a:srgbClr val="C00000"/>
                </a:solidFill>
              </a:rPr>
            </a:br>
            <a:r>
              <a:rPr lang="en-US" sz="2800" b="1" dirty="0" smtClean="0">
                <a:solidFill>
                  <a:srgbClr val="C00000"/>
                </a:solidFill>
              </a:rPr>
              <a:t>Presentation and Dissemination of research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Title Page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990000"/>
                </a:solidFill>
              </a:rPr>
              <a:t>Title of the Thesis</a:t>
            </a:r>
          </a:p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Name of the Research Scholar</a:t>
            </a:r>
          </a:p>
          <a:p>
            <a:pPr eaLnBrk="1" hangingPunct="1"/>
            <a:r>
              <a:rPr lang="en-US" dirty="0" smtClean="0">
                <a:solidFill>
                  <a:srgbClr val="FF3300"/>
                </a:solidFill>
              </a:rPr>
              <a:t>Degree for which the Thesis is presented</a:t>
            </a:r>
          </a:p>
          <a:p>
            <a:pPr eaLnBrk="1" hangingPunct="1"/>
            <a:r>
              <a:rPr lang="en-US" dirty="0" smtClean="0">
                <a:solidFill>
                  <a:srgbClr val="990000"/>
                </a:solidFill>
              </a:rPr>
              <a:t>Name of the Faculty / Department</a:t>
            </a:r>
          </a:p>
          <a:p>
            <a:pPr eaLnBrk="1" hangingPunct="1"/>
            <a:r>
              <a:rPr lang="en-US" dirty="0" smtClean="0">
                <a:solidFill>
                  <a:srgbClr val="0070C0"/>
                </a:solidFill>
              </a:rPr>
              <a:t>Name of the Institution</a:t>
            </a:r>
          </a:p>
          <a:p>
            <a:pPr eaLnBrk="1" hangingPunct="1"/>
            <a:r>
              <a:rPr lang="en-US" dirty="0" smtClean="0">
                <a:solidFill>
                  <a:srgbClr val="990000"/>
                </a:solidFill>
              </a:rPr>
              <a:t>Month and Year of Submission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7E25F02-FB98-400F-A12B-CF9E989E5B90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907CA-62AB-490C-ABCD-57AC9B4072B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533400"/>
          </a:xfrm>
        </p:spPr>
        <p:txBody>
          <a:bodyPr/>
          <a:lstStyle/>
          <a:p>
            <a:pPr eaLnBrk="1" hangingPunct="1"/>
            <a:r>
              <a:rPr lang="en-US" sz="2400" b="1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 PAGE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solidFill>
                  <a:srgbClr val="990000"/>
                </a:solidFill>
              </a:rPr>
              <a:t>LIFE SATISFACTION AMONG OLDER ADULTS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solidFill>
                  <a:srgbClr val="990000"/>
                </a:solidFill>
              </a:rPr>
              <a:t>: A STUDY IN HYDERABAD AND SECUNDERABAD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800" b="1" dirty="0" smtClean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solidFill>
                  <a:srgbClr val="0070C0"/>
                </a:solidFill>
              </a:rPr>
              <a:t>By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err="1" smtClean="0">
                <a:solidFill>
                  <a:srgbClr val="0070C0"/>
                </a:solidFill>
              </a:rPr>
              <a:t>Mrs.T.Saraswati</a:t>
            </a:r>
            <a:endParaRPr lang="en-GB" sz="1800" i="1" dirty="0" smtClean="0">
              <a:solidFill>
                <a:srgbClr val="0070C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800" i="1" dirty="0" smtClean="0">
              <a:solidFill>
                <a:schemeClr val="hlink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800" i="1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solidFill>
                  <a:srgbClr val="FF3300"/>
                </a:solidFill>
              </a:rPr>
              <a:t>Research Supervisor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err="1" smtClean="0">
                <a:solidFill>
                  <a:srgbClr val="FF3300"/>
                </a:solidFill>
              </a:rPr>
              <a:t>Dr.D.K.LALDAS</a:t>
            </a:r>
            <a:endParaRPr lang="en-GB" sz="1800" dirty="0" smtClean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800" dirty="0" smtClean="0">
              <a:solidFill>
                <a:srgbClr val="0070C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800" dirty="0" smtClean="0">
              <a:solidFill>
                <a:srgbClr val="0070C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solidFill>
                  <a:srgbClr val="0070C0"/>
                </a:solidFill>
              </a:rPr>
              <a:t>THESIS SUBMITTED TO OSMANIA UNIVERSITY </a:t>
            </a:r>
            <a:endParaRPr lang="en-GB" sz="1800" dirty="0" smtClean="0">
              <a:solidFill>
                <a:srgbClr val="0070C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solidFill>
                  <a:srgbClr val="990000"/>
                </a:solidFill>
              </a:rPr>
              <a:t>Faculty of Social Sciences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800" b="1" dirty="0" smtClean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solidFill>
                  <a:srgbClr val="FF3300"/>
                </a:solidFill>
              </a:rPr>
              <a:t>For the Award of the Degree of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solidFill>
                  <a:srgbClr val="FF3300"/>
                </a:solidFill>
              </a:rPr>
              <a:t>Doctor of Philosophy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>
                <a:solidFill>
                  <a:srgbClr val="FF3300"/>
                </a:solidFill>
              </a:rPr>
              <a:t>In Social Work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800" b="1" dirty="0" smtClean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err="1" smtClean="0"/>
              <a:t>Roda</a:t>
            </a:r>
            <a:r>
              <a:rPr lang="en-GB" sz="1800" b="1" dirty="0" smtClean="0"/>
              <a:t> </a:t>
            </a:r>
            <a:r>
              <a:rPr lang="en-GB" sz="1800" b="1" dirty="0" err="1" smtClean="0"/>
              <a:t>Mistry</a:t>
            </a:r>
            <a:r>
              <a:rPr lang="en-GB" sz="1800" b="1" dirty="0" smtClean="0"/>
              <a:t> Post Graduate, College of Social Work And Research Centre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err="1" smtClean="0"/>
              <a:t>Osmania</a:t>
            </a:r>
            <a:r>
              <a:rPr lang="en-GB" sz="1800" b="1" dirty="0" smtClean="0"/>
              <a:t> University, Hyderabad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April 2005</a:t>
            </a:r>
            <a:endParaRPr lang="en-US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800" b="1" dirty="0" smtClean="0"/>
              <a:t/>
            </a:r>
            <a:br>
              <a:rPr lang="en-US" sz="800" b="1" dirty="0" smtClean="0"/>
            </a:br>
            <a:r>
              <a:rPr lang="en-GB" sz="800" dirty="0" smtClean="0"/>
              <a:t/>
            </a:r>
            <a:br>
              <a:rPr lang="en-GB" sz="800" dirty="0" smtClean="0"/>
            </a:br>
            <a:endParaRPr lang="en-US" sz="800" dirty="0" smtClean="0"/>
          </a:p>
          <a:p>
            <a:pPr eaLnBrk="1" hangingPunct="1">
              <a:lnSpc>
                <a:spcPct val="80000"/>
              </a:lnSpc>
            </a:pPr>
            <a:r>
              <a:rPr lang="en-GB" sz="800" dirty="0" smtClean="0"/>
              <a:t/>
            </a:r>
            <a:br>
              <a:rPr lang="en-GB" sz="800" dirty="0" smtClean="0"/>
            </a:br>
            <a:endParaRPr lang="en-US" sz="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1D5EE53-0955-45FD-B54B-7CB3F6FFD886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B8832-B186-4F87-A89B-6D48CBAF2B2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SAMPLE TABLE OF CONTENTS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 smtClean="0"/>
              <a:t>								</a:t>
            </a:r>
            <a:r>
              <a:rPr lang="en-US" sz="2000" dirty="0" smtClean="0">
                <a:solidFill>
                  <a:srgbClr val="990000"/>
                </a:solidFill>
              </a:rPr>
              <a:t>Page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rgbClr val="990000"/>
                </a:solidFill>
              </a:rPr>
              <a:t>ACKNOWLEDGEMENTS				    ii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chemeClr val="hlink"/>
                </a:solidFill>
              </a:rPr>
              <a:t>LIST OF TABLES					    iv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rgbClr val="FF3300"/>
                </a:solidFill>
              </a:rPr>
              <a:t>LIST OF FIGURES					    vi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Chapter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990000"/>
                </a:solidFill>
              </a:rPr>
              <a:t> I.	INTRODUCTION				     1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FF3300"/>
                </a:solidFill>
              </a:rPr>
              <a:t>II.     REVIEW OF LITERATURE			   23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    </a:t>
            </a:r>
            <a:r>
              <a:rPr lang="en-US" sz="2000" dirty="0" smtClean="0">
                <a:solidFill>
                  <a:schemeClr val="accent2"/>
                </a:solidFill>
              </a:rPr>
              <a:t>III.     RESEARCH METHODOLOGY			   46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		   </a:t>
            </a:r>
            <a:r>
              <a:rPr lang="en-US" sz="2000" dirty="0" smtClean="0">
                <a:solidFill>
                  <a:srgbClr val="FF3300"/>
                </a:solidFill>
              </a:rPr>
              <a:t> Research Design				   48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    IV.	</a:t>
            </a:r>
            <a:r>
              <a:rPr lang="en-US" sz="2000" dirty="0" smtClean="0">
                <a:solidFill>
                  <a:schemeClr val="accent2"/>
                </a:solidFill>
              </a:rPr>
              <a:t>DATA INTERPRETATION AND ANALYSIS	 123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	V.	</a:t>
            </a:r>
            <a:r>
              <a:rPr lang="en-US" sz="2000" dirty="0" smtClean="0">
                <a:solidFill>
                  <a:srgbClr val="FF3300"/>
                </a:solidFill>
              </a:rPr>
              <a:t>MAJOR FINDINGS AND CONCLUSIONS	 	156</a:t>
            </a:r>
          </a:p>
          <a:p>
            <a:pPr eaLnBrk="1" hangingPunct="1">
              <a:buFontTx/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990000"/>
                </a:solidFill>
              </a:rPr>
              <a:t>BIBLIOGRAPHY					 198 	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APPENDIXES					  231	</a:t>
            </a:r>
            <a:r>
              <a:rPr lang="en-US" sz="2000" dirty="0" smtClean="0"/>
              <a:t>			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90EDF83-DD35-42D5-BF9B-69FCFDC1EDFF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4AAD8-5074-4231-9406-16C7AE167DA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SAMPLE LIST OF TABLES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0772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>
                <a:solidFill>
                  <a:srgbClr val="990000"/>
                </a:solidFill>
              </a:rPr>
              <a:t>LIST OF TABLES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chemeClr val="accent2"/>
                </a:solidFill>
              </a:rPr>
              <a:t>Table						Page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0070C0"/>
                </a:solidFill>
              </a:rPr>
              <a:t>	1.	Age of Respondents		  12</a:t>
            </a:r>
          </a:p>
          <a:p>
            <a:pPr eaLnBrk="1" hangingPunct="1">
              <a:buFontTx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FF3300"/>
                </a:solidFill>
              </a:rPr>
              <a:t>2.	Marital Status			  15</a:t>
            </a:r>
          </a:p>
          <a:p>
            <a:pPr eaLnBrk="1" hangingPunct="1">
              <a:buFontTx/>
              <a:buNone/>
            </a:pPr>
            <a:r>
              <a:rPr lang="en-US" smtClean="0"/>
              <a:t>	</a:t>
            </a:r>
            <a:r>
              <a:rPr lang="en-US" smtClean="0">
                <a:solidFill>
                  <a:srgbClr val="990000"/>
                </a:solidFill>
              </a:rPr>
              <a:t>3.	Monthly Income			  23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6700A01-99A9-462C-A386-FD8410081F62}" type="datetime1">
              <a:rPr lang="en-US"/>
              <a:pPr>
                <a:defRPr/>
              </a:pPr>
              <a:t>4/12/2017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78201-598F-41B1-B679-2210E87E6A7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social work research</a:t>
            </a:r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29362</TotalTime>
  <Words>1013</Words>
  <Application>Microsoft Office PowerPoint</Application>
  <PresentationFormat>On-screen Show (4:3)</PresentationFormat>
  <Paragraphs>304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Semester II:  GC - Generic Compulsory Method Course  G VIII</vt:lpstr>
      <vt:lpstr>Slide 2</vt:lpstr>
      <vt:lpstr>Slide 3</vt:lpstr>
      <vt:lpstr>Slide 4</vt:lpstr>
      <vt:lpstr>Organizing A Research Report (Style) </vt:lpstr>
      <vt:lpstr>Title Page</vt:lpstr>
      <vt:lpstr>TITLE PAGE</vt:lpstr>
      <vt:lpstr>SAMPLE TABLE OF CONTENTS</vt:lpstr>
      <vt:lpstr>SAMPLE LIST OF TABLES</vt:lpstr>
      <vt:lpstr>PAGE AND CHAPTER FORMAT</vt:lpstr>
      <vt:lpstr>     TABLE FORMAT-UNIVARIATE</vt:lpstr>
      <vt:lpstr>TABLE FORMAT- BIVARIATE</vt:lpstr>
      <vt:lpstr>Slide 13</vt:lpstr>
      <vt:lpstr>Slide 14</vt:lpstr>
      <vt:lpstr>FUNCTIONS OF RESEARCH REPORT</vt:lpstr>
      <vt:lpstr>Major steps in planning report</vt:lpstr>
      <vt:lpstr>Slide 17</vt:lpstr>
      <vt:lpstr>Slide 18</vt:lpstr>
      <vt:lpstr>Slide 19</vt:lpstr>
      <vt:lpstr>Bibliography</vt:lpstr>
      <vt:lpstr>Slide 21</vt:lpstr>
      <vt:lpstr>Slide 22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I   INTRODUCTION TO RESEARCH</dc:title>
  <dc:creator>ak</dc:creator>
  <cp:lastModifiedBy>Dr. Pathare</cp:lastModifiedBy>
  <cp:revision>369</cp:revision>
  <dcterms:created xsi:type="dcterms:W3CDTF">2008-06-21T00:02:03Z</dcterms:created>
  <dcterms:modified xsi:type="dcterms:W3CDTF">2017-04-12T06:47:28Z</dcterms:modified>
</cp:coreProperties>
</file>