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348" r:id="rId3"/>
    <p:sldId id="287" r:id="rId4"/>
    <p:sldId id="258" r:id="rId5"/>
    <p:sldId id="261" r:id="rId6"/>
    <p:sldId id="285" r:id="rId7"/>
    <p:sldId id="286" r:id="rId8"/>
    <p:sldId id="289" r:id="rId9"/>
    <p:sldId id="262" r:id="rId10"/>
    <p:sldId id="263" r:id="rId11"/>
    <p:sldId id="264" r:id="rId12"/>
    <p:sldId id="290" r:id="rId13"/>
    <p:sldId id="291" r:id="rId14"/>
    <p:sldId id="303" r:id="rId15"/>
    <p:sldId id="292" r:id="rId16"/>
    <p:sldId id="293" r:id="rId17"/>
    <p:sldId id="304" r:id="rId18"/>
    <p:sldId id="305" r:id="rId19"/>
    <p:sldId id="306" r:id="rId20"/>
    <p:sldId id="307" r:id="rId21"/>
    <p:sldId id="265" r:id="rId22"/>
    <p:sldId id="266" r:id="rId23"/>
    <p:sldId id="267" r:id="rId24"/>
    <p:sldId id="268" r:id="rId25"/>
    <p:sldId id="269" r:id="rId26"/>
    <p:sldId id="270" r:id="rId27"/>
    <p:sldId id="308" r:id="rId28"/>
    <p:sldId id="309" r:id="rId29"/>
    <p:sldId id="310" r:id="rId30"/>
    <p:sldId id="379" r:id="rId31"/>
    <p:sldId id="311" r:id="rId32"/>
    <p:sldId id="312" r:id="rId33"/>
    <p:sldId id="271"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67" r:id="rId49"/>
    <p:sldId id="368" r:id="rId50"/>
    <p:sldId id="369" r:id="rId51"/>
    <p:sldId id="376" r:id="rId52"/>
    <p:sldId id="377" r:id="rId53"/>
    <p:sldId id="375" r:id="rId54"/>
    <p:sldId id="378" r:id="rId55"/>
    <p:sldId id="371" r:id="rId56"/>
    <p:sldId id="372" r:id="rId57"/>
    <p:sldId id="374" r:id="rId58"/>
    <p:sldId id="317" r:id="rId59"/>
    <p:sldId id="346" r:id="rId60"/>
    <p:sldId id="314" r:id="rId61"/>
    <p:sldId id="316" r:id="rId62"/>
    <p:sldId id="315" r:id="rId63"/>
    <p:sldId id="318" r:id="rId64"/>
    <p:sldId id="345" r:id="rId65"/>
    <p:sldId id="319" r:id="rId66"/>
    <p:sldId id="320" r:id="rId67"/>
    <p:sldId id="321" r:id="rId68"/>
    <p:sldId id="322" r:id="rId69"/>
    <p:sldId id="323" r:id="rId70"/>
    <p:sldId id="27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571" y="3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1400A-9195-4928-9641-1A19D1B91269}" type="datetimeFigureOut">
              <a:rPr lang="en-US" smtClean="0"/>
              <a:pPr/>
              <a:t>1/17/2019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93E35-C5B7-48C2-AA46-A7ACAAAAA2E5}" type="slidenum">
              <a:rPr lang="en-IN" smtClean="0"/>
              <a:pPr/>
              <a:t>‹#›</a:t>
            </a:fld>
            <a:endParaRPr lang="en-IN"/>
          </a:p>
        </p:txBody>
      </p:sp>
    </p:spTree>
    <p:extLst>
      <p:ext uri="{BB962C8B-B14F-4D97-AF65-F5344CB8AC3E}">
        <p14:creationId xmlns:p14="http://schemas.microsoft.com/office/powerpoint/2010/main" xmlns="" val="367011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C4C090D-6B23-4B24-94B3-052EC1BF461F}" type="slidenum">
              <a:rPr lang="en-US" smtClean="0"/>
              <a:pPr>
                <a:defRPr/>
              </a:pPr>
              <a:t>2</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42</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43</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44</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45</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46</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47</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48</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49</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63</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64</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34</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65</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66</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67</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68</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69</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35</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36</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37</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38</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39</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40</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10514A-57F7-4E4D-B368-0E64CF109B00}" type="slidenum">
              <a:rPr lang="en-US" smtClean="0"/>
              <a:pPr>
                <a:defRPr/>
              </a:pPr>
              <a:t>41</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C5894001-004A-4FAA-B991-5FEF6D61E353}" type="datetimeFigureOut">
              <a:rPr lang="en-US" smtClean="0"/>
              <a:pPr/>
              <a:t>1/17/2019</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5767531D-E113-42A6-B151-977A2B9C882D}" type="slidenum">
              <a:rPr lang="en-US" smtClean="0"/>
              <a:pPr/>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94001-004A-4FAA-B991-5FEF6D61E353}"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7531D-E113-42A6-B151-977A2B9C88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94001-004A-4FAA-B991-5FEF6D61E353}"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7531D-E113-42A6-B151-977A2B9C88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94001-004A-4FAA-B991-5FEF6D61E353}"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7531D-E113-42A6-B151-977A2B9C88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94001-004A-4FAA-B991-5FEF6D61E353}"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7531D-E113-42A6-B151-977A2B9C88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5894001-004A-4FAA-B991-5FEF6D61E353}"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7531D-E113-42A6-B151-977A2B9C882D}"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5894001-004A-4FAA-B991-5FEF6D61E353}" type="datetimeFigureOut">
              <a:rPr lang="en-US" smtClean="0"/>
              <a:pPr/>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7531D-E113-42A6-B151-977A2B9C882D}"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894001-004A-4FAA-B991-5FEF6D61E353}" type="datetimeFigureOut">
              <a:rPr lang="en-US" smtClean="0"/>
              <a:pPr/>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7531D-E113-42A6-B151-977A2B9C88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94001-004A-4FAA-B991-5FEF6D61E353}" type="datetimeFigureOut">
              <a:rPr lang="en-US" smtClean="0"/>
              <a:pPr/>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67531D-E113-42A6-B151-977A2B9C88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94001-004A-4FAA-B991-5FEF6D61E353}"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7531D-E113-42A6-B151-977A2B9C88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94001-004A-4FAA-B991-5FEF6D61E353}"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7531D-E113-42A6-B151-977A2B9C88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C5894001-004A-4FAA-B991-5FEF6D61E353}" type="datetimeFigureOut">
              <a:rPr lang="en-US" smtClean="0"/>
              <a:pPr/>
              <a:t>1/17/2019</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5767531D-E113-42A6-B151-977A2B9C88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3276600"/>
            <a:ext cx="5562600" cy="2438400"/>
          </a:xfrm>
        </p:spPr>
        <p:txBody>
          <a:bodyPr>
            <a:noAutofit/>
          </a:bodyPr>
          <a:lstStyle/>
          <a:p>
            <a:r>
              <a:rPr lang="en-US" sz="5400" b="1" dirty="0" smtClean="0">
                <a:solidFill>
                  <a:srgbClr val="FF33CC"/>
                </a:solidFill>
              </a:rPr>
              <a:t>Social Casework as a Method of Social Work</a:t>
            </a:r>
            <a:endParaRPr lang="en-US" sz="5400" dirty="0"/>
          </a:p>
        </p:txBody>
      </p:sp>
      <p:sp>
        <p:nvSpPr>
          <p:cNvPr id="3" name="Subtitle 2"/>
          <p:cNvSpPr>
            <a:spLocks noGrp="1"/>
          </p:cNvSpPr>
          <p:nvPr>
            <p:ph type="subTitle" idx="1"/>
          </p:nvPr>
        </p:nvSpPr>
        <p:spPr>
          <a:xfrm rot="360000">
            <a:off x="598281" y="4266706"/>
            <a:ext cx="2073894" cy="1391851"/>
          </a:xfrm>
        </p:spPr>
        <p:txBody>
          <a:bodyPr>
            <a:normAutofit/>
          </a:bodyPr>
          <a:lstStyle/>
          <a:p>
            <a:r>
              <a:rPr lang="en-US" sz="2400" b="1" dirty="0" smtClean="0"/>
              <a:t>Dr. </a:t>
            </a:r>
            <a:r>
              <a:rPr lang="en-US" sz="2400" b="1" dirty="0"/>
              <a:t>J</a:t>
            </a:r>
            <a:r>
              <a:rPr lang="en-US" sz="2400" b="1" dirty="0" smtClean="0"/>
              <a:t>aimon Varghese</a:t>
            </a:r>
          </a:p>
        </p:txBody>
      </p:sp>
    </p:spTree>
    <p:extLst>
      <p:ext uri="{BB962C8B-B14F-4D97-AF65-F5344CB8AC3E}">
        <p14:creationId xmlns:p14="http://schemas.microsoft.com/office/powerpoint/2010/main" xmlns="" val="281610153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248400"/>
          </a:xfrm>
        </p:spPr>
        <p:txBody>
          <a:bodyPr>
            <a:normAutofit/>
          </a:bodyPr>
          <a:lstStyle/>
          <a:p>
            <a:endParaRPr lang="en-US" dirty="0" smtClean="0"/>
          </a:p>
          <a:p>
            <a:r>
              <a:rPr lang="en-US" sz="3200" dirty="0" smtClean="0"/>
              <a:t>The </a:t>
            </a:r>
            <a:r>
              <a:rPr lang="en-US" sz="3200" dirty="0">
                <a:solidFill>
                  <a:srgbClr val="FF0000"/>
                </a:solidFill>
              </a:rPr>
              <a:t>FOCUS</a:t>
            </a:r>
            <a:r>
              <a:rPr lang="en-US" sz="3200" dirty="0"/>
              <a:t> of the </a:t>
            </a:r>
            <a:r>
              <a:rPr lang="en-US" sz="3200" dirty="0">
                <a:solidFill>
                  <a:srgbClr val="FF0000"/>
                </a:solidFill>
              </a:rPr>
              <a:t>COS </a:t>
            </a:r>
            <a:r>
              <a:rPr lang="en-US" sz="3200" dirty="0"/>
              <a:t>was on the </a:t>
            </a:r>
            <a:r>
              <a:rPr lang="en-US" sz="3200" dirty="0" smtClean="0">
                <a:solidFill>
                  <a:srgbClr val="FF0000"/>
                </a:solidFill>
              </a:rPr>
              <a:t>INDIVIDUAL</a:t>
            </a:r>
            <a:r>
              <a:rPr lang="en-US" sz="3200" dirty="0" smtClean="0"/>
              <a:t> </a:t>
            </a:r>
            <a:r>
              <a:rPr lang="en-US" sz="3200" dirty="0"/>
              <a:t>and reflected the belief that poverty was a character defect. </a:t>
            </a:r>
            <a:endParaRPr lang="en-US" sz="3200" dirty="0" smtClean="0"/>
          </a:p>
          <a:p>
            <a:r>
              <a:rPr lang="en-US" sz="3200" dirty="0" smtClean="0"/>
              <a:t>By </a:t>
            </a:r>
            <a:r>
              <a:rPr lang="en-US" sz="3200" dirty="0" smtClean="0">
                <a:solidFill>
                  <a:srgbClr val="FF0000"/>
                </a:solidFill>
              </a:rPr>
              <a:t>REHABILITATING </a:t>
            </a:r>
            <a:r>
              <a:rPr lang="en-US" sz="3200" dirty="0" smtClean="0"/>
              <a:t>individuals</a:t>
            </a:r>
            <a:r>
              <a:rPr lang="en-US" sz="3200" dirty="0"/>
              <a:t>, COS participants believed that poverty would be eliminated. </a:t>
            </a:r>
            <a:endParaRPr lang="en-US" sz="3200" dirty="0" smtClean="0"/>
          </a:p>
          <a:p>
            <a:r>
              <a:rPr lang="en-US" sz="3200" dirty="0" smtClean="0"/>
              <a:t>These </a:t>
            </a:r>
            <a:r>
              <a:rPr lang="en-US" sz="3200" dirty="0"/>
              <a:t>principles gave rise to the use of </a:t>
            </a:r>
            <a:r>
              <a:rPr lang="en-US" sz="3200" dirty="0">
                <a:solidFill>
                  <a:srgbClr val="FF0000"/>
                </a:solidFill>
              </a:rPr>
              <a:t>FRIENDLY VISITORS</a:t>
            </a:r>
            <a:r>
              <a:rPr lang="en-US" sz="3200" dirty="0"/>
              <a:t>, at first volunteers and later paid professionals trained to guide people to change behaviors that contributed to poverty and become productive.</a:t>
            </a:r>
          </a:p>
          <a:p>
            <a:pPr marL="0" indent="0">
              <a:buNone/>
            </a:pPr>
            <a:endParaRPr lang="en-US" sz="3200" dirty="0"/>
          </a:p>
        </p:txBody>
      </p:sp>
    </p:spTree>
    <p:extLst>
      <p:ext uri="{BB962C8B-B14F-4D97-AF65-F5344CB8AC3E}">
        <p14:creationId xmlns:p14="http://schemas.microsoft.com/office/powerpoint/2010/main" xmlns="" val="373702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lstStyle/>
          <a:p>
            <a:r>
              <a:rPr lang="en-US" dirty="0" smtClean="0"/>
              <a:t> </a:t>
            </a:r>
            <a:r>
              <a:rPr lang="en-US" sz="3200" dirty="0" smtClean="0">
                <a:solidFill>
                  <a:schemeClr val="tx1"/>
                </a:solidFill>
              </a:rPr>
              <a:t>Mary Richmond was the </a:t>
            </a:r>
            <a:r>
              <a:rPr lang="en-US" sz="3200" dirty="0" smtClean="0">
                <a:solidFill>
                  <a:srgbClr val="FF0000"/>
                </a:solidFill>
              </a:rPr>
              <a:t>key figure of COS Movement</a:t>
            </a:r>
            <a:r>
              <a:rPr lang="en-US" sz="3200" dirty="0" smtClean="0"/>
              <a:t>, </a:t>
            </a:r>
            <a:r>
              <a:rPr lang="en-US" sz="3200" dirty="0" smtClean="0">
                <a:solidFill>
                  <a:schemeClr val="tx1"/>
                </a:solidFill>
              </a:rPr>
              <a:t>who began her career as a friendly visitor in Baltimore in </a:t>
            </a:r>
            <a:r>
              <a:rPr lang="en-US" sz="3200" dirty="0" smtClean="0">
                <a:solidFill>
                  <a:srgbClr val="FF0000"/>
                </a:solidFill>
              </a:rPr>
              <a:t>1891.</a:t>
            </a:r>
          </a:p>
          <a:p>
            <a:r>
              <a:rPr lang="en-US" sz="3200" dirty="0"/>
              <a:t> </a:t>
            </a:r>
            <a:r>
              <a:rPr lang="en-US" sz="3200" dirty="0" smtClean="0">
                <a:solidFill>
                  <a:schemeClr val="tx1"/>
                </a:solidFill>
              </a:rPr>
              <a:t>She wrote</a:t>
            </a:r>
            <a:r>
              <a:rPr lang="en-US" sz="3200" dirty="0" smtClean="0"/>
              <a:t> </a:t>
            </a:r>
            <a:r>
              <a:rPr lang="en-US" sz="3200" dirty="0" smtClean="0">
                <a:solidFill>
                  <a:srgbClr val="FF0000"/>
                </a:solidFill>
              </a:rPr>
              <a:t>Social Diagnosis in 1917 </a:t>
            </a:r>
            <a:r>
              <a:rPr lang="en-US" sz="3200" dirty="0" smtClean="0">
                <a:solidFill>
                  <a:schemeClr val="tx1"/>
                </a:solidFill>
              </a:rPr>
              <a:t>which was the first social work practice book to present professional ways to identify client’s problems.</a:t>
            </a:r>
          </a:p>
          <a:p>
            <a:r>
              <a:rPr lang="en-US" sz="3200" dirty="0"/>
              <a:t> </a:t>
            </a:r>
            <a:r>
              <a:rPr lang="en-US" sz="3200" dirty="0" smtClean="0">
                <a:solidFill>
                  <a:schemeClr val="tx1"/>
                </a:solidFill>
              </a:rPr>
              <a:t>Her efforts contributed to the establishment of the first social work school</a:t>
            </a:r>
            <a:r>
              <a:rPr lang="en-US" sz="3200" dirty="0" smtClean="0"/>
              <a:t>, </a:t>
            </a:r>
            <a:r>
              <a:rPr lang="en-US" sz="3200" dirty="0" smtClean="0">
                <a:solidFill>
                  <a:srgbClr val="FF0000"/>
                </a:solidFill>
              </a:rPr>
              <a:t>THE NEW YORK SCHOOL OF APPLIED PHILANTRHOPHY (1898)</a:t>
            </a:r>
            <a:r>
              <a:rPr lang="en-US" sz="3200" dirty="0" smtClean="0"/>
              <a:t>, </a:t>
            </a:r>
            <a:r>
              <a:rPr lang="en-US" sz="3200" dirty="0" smtClean="0">
                <a:solidFill>
                  <a:schemeClr val="tx1"/>
                </a:solidFill>
              </a:rPr>
              <a:t>which</a:t>
            </a:r>
            <a:r>
              <a:rPr lang="en-US" sz="3200" dirty="0" smtClean="0"/>
              <a:t> </a:t>
            </a:r>
            <a:r>
              <a:rPr lang="en-US" sz="3200" dirty="0" smtClean="0">
                <a:solidFill>
                  <a:schemeClr val="tx1"/>
                </a:solidFill>
              </a:rPr>
              <a:t>later became the </a:t>
            </a:r>
            <a:r>
              <a:rPr lang="en-US" sz="3200" dirty="0" smtClean="0">
                <a:solidFill>
                  <a:srgbClr val="FF0000"/>
                </a:solidFill>
              </a:rPr>
              <a:t>COLUMBIA UNIVERSITY SCHOOL OF SOCIAL WORK.</a:t>
            </a:r>
            <a:endParaRPr lang="en-US" sz="3200" dirty="0">
              <a:solidFill>
                <a:srgbClr val="FF0000"/>
              </a:solidFill>
            </a:endParaRPr>
          </a:p>
        </p:txBody>
      </p:sp>
    </p:spTree>
    <p:extLst>
      <p:ext uri="{BB962C8B-B14F-4D97-AF65-F5344CB8AC3E}">
        <p14:creationId xmlns:p14="http://schemas.microsoft.com/office/powerpoint/2010/main" xmlns="" val="352188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06437"/>
          </a:xfrm>
        </p:spPr>
        <p:txBody>
          <a:bodyPr/>
          <a:lstStyle/>
          <a:p>
            <a:r>
              <a:rPr lang="en-US" dirty="0" smtClean="0"/>
              <a:t>Mary Richmond</a:t>
            </a:r>
            <a:endParaRPr lang="en-US" dirty="0"/>
          </a:p>
        </p:txBody>
      </p:sp>
      <p:sp>
        <p:nvSpPr>
          <p:cNvPr id="3" name="Content Placeholder 2"/>
          <p:cNvSpPr>
            <a:spLocks noGrp="1"/>
          </p:cNvSpPr>
          <p:nvPr>
            <p:ph idx="1"/>
          </p:nvPr>
        </p:nvSpPr>
        <p:spPr>
          <a:xfrm>
            <a:off x="152400" y="1295400"/>
            <a:ext cx="8839200" cy="5257800"/>
          </a:xfrm>
        </p:spPr>
        <p:txBody>
          <a:bodyPr/>
          <a:lstStyle/>
          <a:p>
            <a:r>
              <a:rPr lang="en-US" sz="3600" dirty="0">
                <a:solidFill>
                  <a:schemeClr val="tx1"/>
                </a:solidFill>
              </a:rPr>
              <a:t>Mary Ellen Richmond's work with families and their social problems, as well as her research, provided valuable insight into how charity evolved into social work. She successfully created a model for social casework (also known as case management</a:t>
            </a:r>
            <a:r>
              <a:rPr lang="en-US" sz="3600" dirty="0" smtClean="0">
                <a:solidFill>
                  <a:schemeClr val="tx1"/>
                </a:solidFill>
              </a:rPr>
              <a:t>).</a:t>
            </a:r>
            <a:endParaRPr lang="en-US" dirty="0"/>
          </a:p>
        </p:txBody>
      </p:sp>
    </p:spTree>
    <p:extLst>
      <p:ext uri="{BB962C8B-B14F-4D97-AF65-F5344CB8AC3E}">
        <p14:creationId xmlns:p14="http://schemas.microsoft.com/office/powerpoint/2010/main" xmlns="" val="76878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249237"/>
          </a:xfrm>
        </p:spPr>
        <p:txBody>
          <a:bodyPr/>
          <a:lstStyle/>
          <a:p>
            <a:endParaRPr lang="en-US" dirty="0"/>
          </a:p>
        </p:txBody>
      </p:sp>
      <p:sp>
        <p:nvSpPr>
          <p:cNvPr id="3" name="Content Placeholder 2"/>
          <p:cNvSpPr>
            <a:spLocks noGrp="1"/>
          </p:cNvSpPr>
          <p:nvPr>
            <p:ph idx="1"/>
          </p:nvPr>
        </p:nvSpPr>
        <p:spPr>
          <a:xfrm>
            <a:off x="381000" y="914400"/>
            <a:ext cx="8305800" cy="5486400"/>
          </a:xfrm>
        </p:spPr>
        <p:txBody>
          <a:bodyPr>
            <a:normAutofit/>
          </a:bodyPr>
          <a:lstStyle/>
          <a:p>
            <a:r>
              <a:rPr lang="en-US" sz="3600" dirty="0">
                <a:solidFill>
                  <a:schemeClr val="tx1"/>
                </a:solidFill>
              </a:rPr>
              <a:t>Mary Ellen Richmond (</a:t>
            </a:r>
            <a:r>
              <a:rPr lang="en-US" sz="3600" dirty="0">
                <a:solidFill>
                  <a:srgbClr val="FF0000"/>
                </a:solidFill>
              </a:rPr>
              <a:t>1861</a:t>
            </a:r>
            <a:r>
              <a:rPr lang="en-US" sz="3600" dirty="0">
                <a:solidFill>
                  <a:schemeClr val="tx1"/>
                </a:solidFill>
              </a:rPr>
              <a:t>-1928) was born in Belleville, Illinois. A few years later, after the death of her parents, she was sent to live with her grandmother and aunts in Baltimore, Maryland. Her grandmother, an active women's </a:t>
            </a:r>
            <a:r>
              <a:rPr lang="en-US" sz="3600" dirty="0" smtClean="0">
                <a:solidFill>
                  <a:schemeClr val="tx1"/>
                </a:solidFill>
              </a:rPr>
              <a:t>activist, </a:t>
            </a:r>
            <a:r>
              <a:rPr lang="en-US" sz="3600" dirty="0">
                <a:solidFill>
                  <a:schemeClr val="tx1"/>
                </a:solidFill>
              </a:rPr>
              <a:t>was known as a spiritualist and a radical. </a:t>
            </a:r>
            <a:endParaRPr lang="en-US" sz="3200" dirty="0"/>
          </a:p>
        </p:txBody>
      </p:sp>
    </p:spTree>
    <p:extLst>
      <p:ext uri="{BB962C8B-B14F-4D97-AF65-F5344CB8AC3E}">
        <p14:creationId xmlns:p14="http://schemas.microsoft.com/office/powerpoint/2010/main" xmlns="" val="2347477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73037"/>
          </a:xfrm>
        </p:spPr>
        <p:txBody>
          <a:bodyPr/>
          <a:lstStyle/>
          <a:p>
            <a:endParaRPr lang="en-US" dirty="0"/>
          </a:p>
        </p:txBody>
      </p:sp>
      <p:sp>
        <p:nvSpPr>
          <p:cNvPr id="3" name="Content Placeholder 2"/>
          <p:cNvSpPr>
            <a:spLocks noGrp="1"/>
          </p:cNvSpPr>
          <p:nvPr>
            <p:ph idx="1"/>
          </p:nvPr>
        </p:nvSpPr>
        <p:spPr>
          <a:xfrm>
            <a:off x="228600" y="990600"/>
            <a:ext cx="8458200" cy="5334000"/>
          </a:xfrm>
        </p:spPr>
        <p:txBody>
          <a:bodyPr>
            <a:normAutofit/>
          </a:bodyPr>
          <a:lstStyle/>
          <a:p>
            <a:r>
              <a:rPr lang="en-US" sz="4000" dirty="0">
                <a:solidFill>
                  <a:schemeClr val="tx1"/>
                </a:solidFill>
              </a:rPr>
              <a:t>Richmond grew up surrounded by discussions of </a:t>
            </a:r>
            <a:r>
              <a:rPr lang="en-US" sz="4000" dirty="0" smtClean="0">
                <a:solidFill>
                  <a:schemeClr val="tx1"/>
                </a:solidFill>
              </a:rPr>
              <a:t>sufferings, </a:t>
            </a:r>
            <a:r>
              <a:rPr lang="en-US" sz="4000" dirty="0">
                <a:solidFill>
                  <a:schemeClr val="tx1"/>
                </a:solidFill>
              </a:rPr>
              <a:t>racial problems, </a:t>
            </a:r>
            <a:r>
              <a:rPr lang="en-US" sz="4000" dirty="0" smtClean="0">
                <a:solidFill>
                  <a:schemeClr val="tx1"/>
                </a:solidFill>
              </a:rPr>
              <a:t>spiritualism. </a:t>
            </a:r>
            <a:r>
              <a:rPr lang="en-US" sz="4000" dirty="0">
                <a:solidFill>
                  <a:schemeClr val="tx1"/>
                </a:solidFill>
              </a:rPr>
              <a:t>This upbringing promoted critical thinking and social activism in her.</a:t>
            </a:r>
          </a:p>
          <a:p>
            <a:endParaRPr lang="en-US" sz="4000" dirty="0"/>
          </a:p>
        </p:txBody>
      </p:sp>
    </p:spTree>
    <p:extLst>
      <p:ext uri="{BB962C8B-B14F-4D97-AF65-F5344CB8AC3E}">
        <p14:creationId xmlns:p14="http://schemas.microsoft.com/office/powerpoint/2010/main" xmlns="" val="389142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73037"/>
          </a:xfrm>
        </p:spPr>
        <p:txBody>
          <a:bodyPr/>
          <a:lstStyle/>
          <a:p>
            <a:endParaRPr lang="en-US" dirty="0"/>
          </a:p>
        </p:txBody>
      </p:sp>
      <p:sp>
        <p:nvSpPr>
          <p:cNvPr id="3" name="Content Placeholder 2"/>
          <p:cNvSpPr>
            <a:spLocks noGrp="1"/>
          </p:cNvSpPr>
          <p:nvPr>
            <p:ph idx="1"/>
          </p:nvPr>
        </p:nvSpPr>
        <p:spPr>
          <a:xfrm>
            <a:off x="152400" y="838200"/>
            <a:ext cx="8839200" cy="5715000"/>
          </a:xfrm>
        </p:spPr>
        <p:txBody>
          <a:bodyPr>
            <a:normAutofit/>
          </a:bodyPr>
          <a:lstStyle/>
          <a:p>
            <a:r>
              <a:rPr lang="en-US" sz="3200" dirty="0"/>
              <a:t>Since Richmond's grandmother and aunts were not fond of the traditional education system, she was home schooled until the age of eleven when she entered a public school. </a:t>
            </a:r>
            <a:endParaRPr lang="en-US" sz="3200" dirty="0" smtClean="0"/>
          </a:p>
          <a:p>
            <a:r>
              <a:rPr lang="en-US" sz="3200" dirty="0" smtClean="0"/>
              <a:t>Social </a:t>
            </a:r>
            <a:r>
              <a:rPr lang="en-US" sz="3200" dirty="0"/>
              <a:t>interaction or relationships were not her strong point and she dedicated herself to reading literature. </a:t>
            </a:r>
            <a:endParaRPr lang="en-US" sz="3200" dirty="0" smtClean="0"/>
          </a:p>
          <a:p>
            <a:r>
              <a:rPr lang="en-US" sz="3200" dirty="0" smtClean="0"/>
              <a:t>She </a:t>
            </a:r>
            <a:r>
              <a:rPr lang="en-US" sz="3200" dirty="0"/>
              <a:t>graduated from high school at the age of sixteen and went with one of her aunts to New York. </a:t>
            </a:r>
            <a:endParaRPr lang="en-US" sz="3200" dirty="0" smtClean="0"/>
          </a:p>
        </p:txBody>
      </p:sp>
    </p:spTree>
    <p:extLst>
      <p:ext uri="{BB962C8B-B14F-4D97-AF65-F5344CB8AC3E}">
        <p14:creationId xmlns:p14="http://schemas.microsoft.com/office/powerpoint/2010/main" xmlns="" val="317448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6837"/>
          </a:xfrm>
        </p:spPr>
        <p:txBody>
          <a:bodyPr/>
          <a:lstStyle/>
          <a:p>
            <a:endParaRPr lang="en-US" dirty="0"/>
          </a:p>
        </p:txBody>
      </p:sp>
      <p:sp>
        <p:nvSpPr>
          <p:cNvPr id="3" name="Content Placeholder 2"/>
          <p:cNvSpPr>
            <a:spLocks noGrp="1"/>
          </p:cNvSpPr>
          <p:nvPr>
            <p:ph idx="1"/>
          </p:nvPr>
        </p:nvSpPr>
        <p:spPr>
          <a:xfrm>
            <a:off x="228600" y="685800"/>
            <a:ext cx="8610600" cy="5867400"/>
          </a:xfrm>
        </p:spPr>
        <p:txBody>
          <a:bodyPr>
            <a:normAutofit lnSpcReduction="10000"/>
          </a:bodyPr>
          <a:lstStyle/>
          <a:p>
            <a:r>
              <a:rPr lang="en-US" sz="3600" dirty="0"/>
              <a:t>She took a job at a publishing house doing a variety of clerical and mechanical tasks, a very difficult life with twelve-hour workdays. </a:t>
            </a:r>
          </a:p>
          <a:p>
            <a:r>
              <a:rPr lang="en-US" sz="3600" dirty="0"/>
              <a:t>Her aunt soon became ill and returned to Baltimore, leaving Mary on her own at the age of seventeen. Mary's life was one of loneliness, hard work, and </a:t>
            </a:r>
            <a:r>
              <a:rPr lang="en-US" sz="3600" dirty="0" smtClean="0"/>
              <a:t>poverty stricken. </a:t>
            </a:r>
            <a:r>
              <a:rPr lang="en-US" sz="3600" dirty="0"/>
              <a:t>She had health problems and often did not have money for food or decent clothing.</a:t>
            </a:r>
          </a:p>
          <a:p>
            <a:endParaRPr lang="en-US" sz="3600" dirty="0"/>
          </a:p>
          <a:p>
            <a:endParaRPr lang="en-US" sz="2800" dirty="0"/>
          </a:p>
        </p:txBody>
      </p:sp>
    </p:spTree>
    <p:extLst>
      <p:ext uri="{BB962C8B-B14F-4D97-AF65-F5344CB8AC3E}">
        <p14:creationId xmlns:p14="http://schemas.microsoft.com/office/powerpoint/2010/main" xmlns="" val="394307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325437"/>
          </a:xfrm>
        </p:spPr>
        <p:txBody>
          <a:bodyPr/>
          <a:lstStyle/>
          <a:p>
            <a:endParaRPr lang="en-US" dirty="0"/>
          </a:p>
        </p:txBody>
      </p:sp>
      <p:sp>
        <p:nvSpPr>
          <p:cNvPr id="3" name="Content Placeholder 2"/>
          <p:cNvSpPr>
            <a:spLocks noGrp="1"/>
          </p:cNvSpPr>
          <p:nvPr>
            <p:ph idx="1"/>
          </p:nvPr>
        </p:nvSpPr>
        <p:spPr>
          <a:xfrm>
            <a:off x="304800" y="990600"/>
            <a:ext cx="8305800" cy="5410200"/>
          </a:xfrm>
        </p:spPr>
        <p:txBody>
          <a:bodyPr/>
          <a:lstStyle/>
          <a:p>
            <a:r>
              <a:rPr lang="en-US" sz="3600" dirty="0"/>
              <a:t>After two years in New York, Richmond returned to Baltimore and worked for several years as a bookkeeper. During this time, she became involved with the </a:t>
            </a:r>
            <a:r>
              <a:rPr lang="en-US" sz="3600" dirty="0">
                <a:solidFill>
                  <a:srgbClr val="FF0000"/>
                </a:solidFill>
              </a:rPr>
              <a:t>Unitarian Church </a:t>
            </a:r>
            <a:r>
              <a:rPr lang="en-US" sz="3600" dirty="0"/>
              <a:t>and developed social skills as she met new friends. Additionally, she sought something in life to bring personal fulfillment</a:t>
            </a:r>
            <a:r>
              <a:rPr lang="en-US" dirty="0"/>
              <a:t>. </a:t>
            </a:r>
          </a:p>
        </p:txBody>
      </p:sp>
    </p:spTree>
    <p:extLst>
      <p:ext uri="{BB962C8B-B14F-4D97-AF65-F5344CB8AC3E}">
        <p14:creationId xmlns:p14="http://schemas.microsoft.com/office/powerpoint/2010/main" xmlns="" val="1997165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554037"/>
          </a:xfrm>
        </p:spPr>
        <p:txBody>
          <a:bodyPr/>
          <a:lstStyle/>
          <a:p>
            <a:endParaRPr lang="en-US" dirty="0"/>
          </a:p>
        </p:txBody>
      </p:sp>
      <p:sp>
        <p:nvSpPr>
          <p:cNvPr id="3" name="Content Placeholder 2"/>
          <p:cNvSpPr>
            <a:spLocks noGrp="1"/>
          </p:cNvSpPr>
          <p:nvPr>
            <p:ph idx="1"/>
          </p:nvPr>
        </p:nvSpPr>
        <p:spPr>
          <a:xfrm>
            <a:off x="152400" y="1143000"/>
            <a:ext cx="8686800" cy="5181600"/>
          </a:xfrm>
        </p:spPr>
        <p:txBody>
          <a:bodyPr>
            <a:noAutofit/>
          </a:bodyPr>
          <a:lstStyle/>
          <a:p>
            <a:r>
              <a:rPr lang="en-US" sz="3600" dirty="0"/>
              <a:t>In </a:t>
            </a:r>
            <a:r>
              <a:rPr lang="en-US" sz="3600" dirty="0">
                <a:solidFill>
                  <a:srgbClr val="FF0000"/>
                </a:solidFill>
              </a:rPr>
              <a:t>1888</a:t>
            </a:r>
            <a:r>
              <a:rPr lang="en-US" sz="3600" dirty="0"/>
              <a:t>, Richmond applied for a job as </a:t>
            </a:r>
            <a:r>
              <a:rPr lang="en-US" sz="3600" dirty="0">
                <a:solidFill>
                  <a:srgbClr val="FF0000"/>
                </a:solidFill>
              </a:rPr>
              <a:t>Assistant Treasurer with the Charity Organization Society (COS) </a:t>
            </a:r>
            <a:r>
              <a:rPr lang="en-US" sz="3600" dirty="0"/>
              <a:t>of Baltimore. The Charity Organization Societies in several cities were the first organizations to develop a structured social work profession, providing social services to the poor, disabled, and needy (especially children).</a:t>
            </a:r>
          </a:p>
        </p:txBody>
      </p:sp>
    </p:spTree>
    <p:extLst>
      <p:ext uri="{BB962C8B-B14F-4D97-AF65-F5344CB8AC3E}">
        <p14:creationId xmlns:p14="http://schemas.microsoft.com/office/powerpoint/2010/main" xmlns="" val="1430694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401637"/>
          </a:xfrm>
        </p:spPr>
        <p:txBody>
          <a:bodyPr/>
          <a:lstStyle/>
          <a:p>
            <a:endParaRPr lang="en-US" dirty="0"/>
          </a:p>
        </p:txBody>
      </p:sp>
      <p:sp>
        <p:nvSpPr>
          <p:cNvPr id="3" name="Content Placeholder 2"/>
          <p:cNvSpPr>
            <a:spLocks noGrp="1"/>
          </p:cNvSpPr>
          <p:nvPr>
            <p:ph idx="1"/>
          </p:nvPr>
        </p:nvSpPr>
        <p:spPr>
          <a:xfrm>
            <a:off x="381000" y="685800"/>
            <a:ext cx="8382000" cy="5791200"/>
          </a:xfrm>
        </p:spPr>
        <p:txBody>
          <a:bodyPr>
            <a:noAutofit/>
          </a:bodyPr>
          <a:lstStyle/>
          <a:p>
            <a:r>
              <a:rPr lang="en-US" sz="3200" dirty="0"/>
              <a:t>Richmond was responsible for increasing the </a:t>
            </a:r>
            <a:r>
              <a:rPr lang="en-US" sz="3200" dirty="0">
                <a:solidFill>
                  <a:srgbClr val="FF0000"/>
                </a:solidFill>
              </a:rPr>
              <a:t>public's awareness of the COS </a:t>
            </a:r>
            <a:r>
              <a:rPr lang="en-US" sz="3200" dirty="0"/>
              <a:t>and for </a:t>
            </a:r>
            <a:r>
              <a:rPr lang="en-US" sz="3200" dirty="0">
                <a:solidFill>
                  <a:srgbClr val="FF0000"/>
                </a:solidFill>
              </a:rPr>
              <a:t>fundraising</a:t>
            </a:r>
            <a:r>
              <a:rPr lang="en-US" sz="3200" dirty="0"/>
              <a:t>. She made speeches to organizations and groups around Baltimore. She soon was trained to become a "</a:t>
            </a:r>
            <a:r>
              <a:rPr lang="en-US" sz="3200" dirty="0">
                <a:solidFill>
                  <a:srgbClr val="FF0000"/>
                </a:solidFill>
              </a:rPr>
              <a:t>friendly visitor," </a:t>
            </a:r>
            <a:endParaRPr lang="en-US" sz="3200" dirty="0" smtClean="0">
              <a:solidFill>
                <a:srgbClr val="FF0000"/>
              </a:solidFill>
            </a:endParaRPr>
          </a:p>
          <a:p>
            <a:r>
              <a:rPr lang="en-US" sz="3200" dirty="0"/>
              <a:t>In </a:t>
            </a:r>
            <a:r>
              <a:rPr lang="en-US" sz="3200" dirty="0">
                <a:solidFill>
                  <a:srgbClr val="FF0000"/>
                </a:solidFill>
              </a:rPr>
              <a:t>1891</a:t>
            </a:r>
            <a:r>
              <a:rPr lang="en-US" sz="3200" dirty="0"/>
              <a:t>, Richmond was elected as the </a:t>
            </a:r>
            <a:r>
              <a:rPr lang="en-US" sz="3200" dirty="0">
                <a:solidFill>
                  <a:srgbClr val="FF0000"/>
                </a:solidFill>
              </a:rPr>
              <a:t>General Secretary of the COS</a:t>
            </a:r>
            <a:r>
              <a:rPr lang="en-US" sz="3200" dirty="0"/>
              <a:t> of Baltimore. </a:t>
            </a:r>
            <a:endParaRPr lang="en-US" sz="3200" dirty="0" smtClean="0"/>
          </a:p>
          <a:p>
            <a:r>
              <a:rPr lang="en-US" sz="3200" dirty="0"/>
              <a:t>Richmond became the </a:t>
            </a:r>
            <a:r>
              <a:rPr lang="en-US" sz="3200" dirty="0">
                <a:solidFill>
                  <a:srgbClr val="FF0000"/>
                </a:solidFill>
              </a:rPr>
              <a:t>director</a:t>
            </a:r>
            <a:r>
              <a:rPr lang="en-US" sz="3200" dirty="0"/>
              <a:t> of the </a:t>
            </a:r>
            <a:r>
              <a:rPr lang="en-US" sz="3200" dirty="0">
                <a:solidFill>
                  <a:srgbClr val="FF0000"/>
                </a:solidFill>
              </a:rPr>
              <a:t>Charity Organizational Department</a:t>
            </a:r>
            <a:r>
              <a:rPr lang="en-US" sz="3200" dirty="0"/>
              <a:t> of the Russell Sage Foundation in New York in 1909</a:t>
            </a:r>
          </a:p>
        </p:txBody>
      </p:sp>
    </p:spTree>
    <p:extLst>
      <p:ext uri="{BB962C8B-B14F-4D97-AF65-F5344CB8AC3E}">
        <p14:creationId xmlns:p14="http://schemas.microsoft.com/office/powerpoint/2010/main" xmlns="" val="117174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0" y="609600"/>
            <a:ext cx="8305800" cy="990600"/>
          </a:xfrm>
          <a:prstGeom prst="rect">
            <a:avLst/>
          </a:prstGeom>
          <a:noFill/>
          <a:ln w="9525">
            <a:noFill/>
            <a:miter lim="800000"/>
            <a:headEnd/>
            <a:tailEnd/>
          </a:ln>
        </p:spPr>
        <p:txBody>
          <a:bodyPr anchor="ctr"/>
          <a:lstStyle/>
          <a:p>
            <a:pPr algn="ctr"/>
            <a:r>
              <a:rPr lang="en-US" sz="2800" b="1" dirty="0" smtClean="0">
                <a:solidFill>
                  <a:srgbClr val="FF33CC"/>
                </a:solidFill>
              </a:rPr>
              <a:t>1. Social Casework as a Method of Social Work</a:t>
            </a:r>
            <a:endParaRPr lang="en-US" sz="2800" b="1" dirty="0">
              <a:solidFill>
                <a:srgbClr val="FF33CC"/>
              </a:solidFill>
            </a:endParaRPr>
          </a:p>
        </p:txBody>
      </p:sp>
      <p:sp>
        <p:nvSpPr>
          <p:cNvPr id="12291" name="Rectangle 3"/>
          <p:cNvSpPr>
            <a:spLocks noChangeArrowheads="1"/>
          </p:cNvSpPr>
          <p:nvPr/>
        </p:nvSpPr>
        <p:spPr bwMode="auto">
          <a:xfrm>
            <a:off x="1447800" y="1828800"/>
            <a:ext cx="6781800" cy="4343400"/>
          </a:xfrm>
          <a:prstGeom prst="rect">
            <a:avLst/>
          </a:prstGeom>
          <a:noFill/>
          <a:ln w="9525">
            <a:noFill/>
            <a:miter lim="800000"/>
            <a:headEnd/>
            <a:tailEnd/>
          </a:ln>
        </p:spPr>
        <p:txBody>
          <a:bodyPr/>
          <a:lstStyle/>
          <a:p>
            <a:pPr marL="812800" indent="-812800">
              <a:spcBef>
                <a:spcPts val="1200"/>
              </a:spcBef>
            </a:pPr>
            <a:r>
              <a:rPr lang="en-US" sz="2400" b="1" dirty="0" smtClean="0">
                <a:solidFill>
                  <a:srgbClr val="0070C0"/>
                </a:solidFill>
              </a:rPr>
              <a:t>1.	Introduction to Social Work Methods </a:t>
            </a:r>
          </a:p>
          <a:p>
            <a:pPr marL="812800" indent="-812800">
              <a:spcBef>
                <a:spcPts val="1200"/>
              </a:spcBef>
            </a:pPr>
            <a:r>
              <a:rPr lang="en-US" sz="2400" b="1" dirty="0" smtClean="0">
                <a:solidFill>
                  <a:srgbClr val="0070C0"/>
                </a:solidFill>
              </a:rPr>
              <a:t>2.	History and Development of Social Case Work in UK, USA and India</a:t>
            </a:r>
          </a:p>
          <a:p>
            <a:pPr marL="812800" indent="-812800">
              <a:spcBef>
                <a:spcPts val="1200"/>
              </a:spcBef>
            </a:pPr>
            <a:r>
              <a:rPr lang="en-US" sz="2400" b="1" dirty="0" smtClean="0">
                <a:solidFill>
                  <a:srgbClr val="0070C0"/>
                </a:solidFill>
              </a:rPr>
              <a:t>3.	Philosophical assumptions and values of case work as a method</a:t>
            </a:r>
          </a:p>
          <a:p>
            <a:pPr marL="812800" indent="-812800">
              <a:spcBef>
                <a:spcPts val="1200"/>
              </a:spcBef>
            </a:pPr>
            <a:r>
              <a:rPr lang="en-US" sz="2400" b="1" dirty="0" smtClean="0">
                <a:solidFill>
                  <a:srgbClr val="0070C0"/>
                </a:solidFill>
              </a:rPr>
              <a:t>4.	Concept, Definitions, and knowledge base for Social Case Work</a:t>
            </a:r>
          </a:p>
          <a:p>
            <a:pPr marL="812800" indent="-812800">
              <a:spcBef>
                <a:spcPts val="1200"/>
              </a:spcBef>
            </a:pPr>
            <a:r>
              <a:rPr lang="en-US" sz="2400" b="1" dirty="0" smtClean="0">
                <a:solidFill>
                  <a:srgbClr val="0070C0"/>
                </a:solidFill>
              </a:rPr>
              <a:t>5.	Components of Case Work – Person, Problem, Place and Process</a:t>
            </a:r>
          </a:p>
        </p:txBody>
      </p:sp>
      <p:sp>
        <p:nvSpPr>
          <p:cNvPr id="4" name="Date Placeholder 3"/>
          <p:cNvSpPr>
            <a:spLocks noGrp="1"/>
          </p:cNvSpPr>
          <p:nvPr>
            <p:ph type="dt" sz="quarter" idx="10"/>
          </p:nvPr>
        </p:nvSpPr>
        <p:spPr/>
        <p:txBody>
          <a:bodyPr/>
          <a:lstStyle/>
          <a:p>
            <a:pPr>
              <a:defRPr/>
            </a:pPr>
            <a:fld id="{9429C1DC-CF7F-4479-8D92-13F51AB8BBD1}" type="datetime9">
              <a:rPr lang="en-IN" smtClean="0"/>
              <a:pPr>
                <a:defRPr/>
              </a:pPr>
              <a:t>17-01-2019 14:05:58</a:t>
            </a:fld>
            <a:endParaRPr lang="en-US"/>
          </a:p>
        </p:txBody>
      </p:sp>
      <p:sp>
        <p:nvSpPr>
          <p:cNvPr id="5" name="Slide Number Placeholder 4"/>
          <p:cNvSpPr>
            <a:spLocks noGrp="1"/>
          </p:cNvSpPr>
          <p:nvPr>
            <p:ph type="sldNum" sz="quarter" idx="12"/>
          </p:nvPr>
        </p:nvSpPr>
        <p:spPr/>
        <p:txBody>
          <a:bodyPr/>
          <a:lstStyle/>
          <a:p>
            <a:pPr>
              <a:defRPr/>
            </a:pPr>
            <a:fld id="{73FD9F9F-0644-4D51-B345-C344D02C5CC3}" type="slidenum">
              <a:rPr lang="en-US" smtClean="0"/>
              <a:pPr>
                <a:defRPr/>
              </a:pPr>
              <a:t>2</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82000" cy="6019800"/>
          </a:xfrm>
        </p:spPr>
        <p:txBody>
          <a:bodyPr>
            <a:noAutofit/>
          </a:bodyPr>
          <a:lstStyle/>
          <a:p>
            <a:r>
              <a:rPr lang="en-US" sz="3200" dirty="0"/>
              <a:t>Richmond also believed in focusing on the </a:t>
            </a:r>
            <a:r>
              <a:rPr lang="en-US" sz="3200" dirty="0">
                <a:solidFill>
                  <a:srgbClr val="FF0000"/>
                </a:solidFill>
              </a:rPr>
              <a:t>strengths of the person </a:t>
            </a:r>
            <a:r>
              <a:rPr lang="en-US" sz="3200" dirty="0"/>
              <a:t>or </a:t>
            </a:r>
            <a:r>
              <a:rPr lang="en-US" sz="3200" dirty="0">
                <a:solidFill>
                  <a:srgbClr val="FF0000"/>
                </a:solidFill>
              </a:rPr>
              <a:t>family</a:t>
            </a:r>
            <a:r>
              <a:rPr lang="en-US" sz="3200" dirty="0"/>
              <a:t> rather than blaming them for being bad. Much of her focus was on </a:t>
            </a:r>
            <a:r>
              <a:rPr lang="en-US" sz="3200" dirty="0">
                <a:solidFill>
                  <a:srgbClr val="FF0000"/>
                </a:solidFill>
              </a:rPr>
              <a:t>children, families, and medical social work. </a:t>
            </a:r>
            <a:endParaRPr lang="en-US" sz="3200" dirty="0" smtClean="0">
              <a:solidFill>
                <a:srgbClr val="FF0000"/>
              </a:solidFill>
            </a:endParaRPr>
          </a:p>
          <a:p>
            <a:r>
              <a:rPr lang="en-US" sz="3200" dirty="0" smtClean="0"/>
              <a:t>She </a:t>
            </a:r>
            <a:r>
              <a:rPr lang="en-US" sz="3200" dirty="0"/>
              <a:t>concentrated on the community as being a resource for any needy person or family. Her ideas on social work were quite revolutionary for the time and have made a resurgence after decades of an approach which blamed the person for their problems. </a:t>
            </a:r>
            <a:r>
              <a:rPr lang="en-US" sz="3200" dirty="0">
                <a:solidFill>
                  <a:srgbClr val="FF0000"/>
                </a:solidFill>
              </a:rPr>
              <a:t>These ideas are now the basis for current social work education</a:t>
            </a:r>
          </a:p>
        </p:txBody>
      </p:sp>
    </p:spTree>
    <p:extLst>
      <p:ext uri="{BB962C8B-B14F-4D97-AF65-F5344CB8AC3E}">
        <p14:creationId xmlns:p14="http://schemas.microsoft.com/office/powerpoint/2010/main" xmlns="" val="1562225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477837"/>
          </a:xfrm>
        </p:spPr>
        <p:txBody>
          <a:bodyPr/>
          <a:lstStyle/>
          <a:p>
            <a:endParaRPr lang="en-US" dirty="0"/>
          </a:p>
        </p:txBody>
      </p:sp>
      <p:sp>
        <p:nvSpPr>
          <p:cNvPr id="3" name="Content Placeholder 2"/>
          <p:cNvSpPr>
            <a:spLocks noGrp="1"/>
          </p:cNvSpPr>
          <p:nvPr>
            <p:ph idx="1"/>
          </p:nvPr>
        </p:nvSpPr>
        <p:spPr>
          <a:xfrm>
            <a:off x="152400" y="1143000"/>
            <a:ext cx="8686800" cy="5410200"/>
          </a:xfrm>
        </p:spPr>
        <p:txBody>
          <a:bodyPr/>
          <a:lstStyle/>
          <a:p>
            <a:r>
              <a:rPr lang="en-US" dirty="0" smtClean="0"/>
              <a:t> </a:t>
            </a:r>
            <a:r>
              <a:rPr lang="en-US" sz="3600" dirty="0" smtClean="0">
                <a:solidFill>
                  <a:schemeClr val="tx1"/>
                </a:solidFill>
              </a:rPr>
              <a:t>In spite of the good intentions of COS workers, changing the behavior of the poor people was not enough to solve the social problems of the period</a:t>
            </a:r>
            <a:r>
              <a:rPr lang="en-US" dirty="0" smtClean="0"/>
              <a:t>…</a:t>
            </a:r>
            <a:endParaRPr lang="en-US" dirty="0"/>
          </a:p>
        </p:txBody>
      </p:sp>
    </p:spTree>
    <p:extLst>
      <p:ext uri="{BB962C8B-B14F-4D97-AF65-F5344CB8AC3E}">
        <p14:creationId xmlns:p14="http://schemas.microsoft.com/office/powerpoint/2010/main" xmlns="" val="1515020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6563"/>
            <a:ext cx="8686800" cy="706437"/>
          </a:xfrm>
        </p:spPr>
        <p:txBody>
          <a:bodyPr/>
          <a:lstStyle/>
          <a:p>
            <a:r>
              <a:rPr lang="en-US" b="1" dirty="0" smtClean="0"/>
              <a:t>The Settlement Movement,1887</a:t>
            </a:r>
            <a:endParaRPr lang="en-US" b="1" dirty="0"/>
          </a:p>
        </p:txBody>
      </p:sp>
      <p:sp>
        <p:nvSpPr>
          <p:cNvPr id="3" name="Content Placeholder 2"/>
          <p:cNvSpPr>
            <a:spLocks noGrp="1"/>
          </p:cNvSpPr>
          <p:nvPr>
            <p:ph idx="1"/>
          </p:nvPr>
        </p:nvSpPr>
        <p:spPr>
          <a:xfrm>
            <a:off x="228600" y="1600200"/>
            <a:ext cx="8686800" cy="4953000"/>
          </a:xfrm>
        </p:spPr>
        <p:txBody>
          <a:bodyPr>
            <a:normAutofit/>
          </a:bodyPr>
          <a:lstStyle/>
          <a:p>
            <a:pPr>
              <a:buNone/>
            </a:pPr>
            <a:endParaRPr lang="en-US" sz="4000" dirty="0">
              <a:solidFill>
                <a:srgbClr val="FF0000"/>
              </a:solidFill>
            </a:endParaRPr>
          </a:p>
        </p:txBody>
      </p:sp>
    </p:spTree>
    <p:extLst>
      <p:ext uri="{BB962C8B-B14F-4D97-AF65-F5344CB8AC3E}">
        <p14:creationId xmlns:p14="http://schemas.microsoft.com/office/powerpoint/2010/main" xmlns="" val="325542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630237"/>
          </a:xfrm>
        </p:spPr>
        <p:txBody>
          <a:bodyPr/>
          <a:lstStyle/>
          <a:p>
            <a:r>
              <a:rPr lang="en-US" dirty="0" smtClean="0">
                <a:solidFill>
                  <a:srgbClr val="FF0000"/>
                </a:solidFill>
              </a:rPr>
              <a:t>Objective</a:t>
            </a:r>
            <a:endParaRPr lang="en-US" dirty="0">
              <a:solidFill>
                <a:srgbClr val="FF0000"/>
              </a:solidFill>
            </a:endParaRPr>
          </a:p>
        </p:txBody>
      </p:sp>
      <p:sp>
        <p:nvSpPr>
          <p:cNvPr id="3" name="Content Placeholder 2"/>
          <p:cNvSpPr>
            <a:spLocks noGrp="1"/>
          </p:cNvSpPr>
          <p:nvPr>
            <p:ph idx="1"/>
          </p:nvPr>
        </p:nvSpPr>
        <p:spPr>
          <a:xfrm>
            <a:off x="152400" y="1447800"/>
            <a:ext cx="8686800" cy="4541925"/>
          </a:xfrm>
        </p:spPr>
        <p:txBody>
          <a:bodyPr/>
          <a:lstStyle/>
          <a:p>
            <a:pPr algn="just"/>
            <a:r>
              <a:rPr lang="en-US" dirty="0" smtClean="0"/>
              <a:t> </a:t>
            </a:r>
            <a:r>
              <a:rPr lang="en-US" sz="4000" dirty="0" smtClean="0">
                <a:solidFill>
                  <a:schemeClr val="tx1"/>
                </a:solidFill>
              </a:rPr>
              <a:t>The Settlement Movement was based on the belief that in order to help the poor people, workers had to </a:t>
            </a:r>
            <a:r>
              <a:rPr lang="en-US" sz="4000" dirty="0" smtClean="0">
                <a:solidFill>
                  <a:srgbClr val="FF0000"/>
                </a:solidFill>
              </a:rPr>
              <a:t>live within the community</a:t>
            </a:r>
            <a:r>
              <a:rPr lang="en-US" sz="4000" dirty="0" smtClean="0">
                <a:solidFill>
                  <a:schemeClr val="tx1"/>
                </a:solidFill>
              </a:rPr>
              <a:t> and provide services from their dwelling or settlement.</a:t>
            </a:r>
          </a:p>
          <a:p>
            <a:pPr marL="0" indent="0" algn="just">
              <a:buNone/>
            </a:pPr>
            <a:r>
              <a:rPr lang="en-US" sz="4000" dirty="0" smtClean="0">
                <a:solidFill>
                  <a:schemeClr val="tx1"/>
                </a:solidFill>
              </a:rPr>
              <a:t> </a:t>
            </a:r>
            <a:endParaRPr lang="en-US" sz="4000" dirty="0">
              <a:solidFill>
                <a:schemeClr val="tx1"/>
              </a:solidFill>
            </a:endParaRPr>
          </a:p>
        </p:txBody>
      </p:sp>
    </p:spTree>
    <p:extLst>
      <p:ext uri="{BB962C8B-B14F-4D97-AF65-F5344CB8AC3E}">
        <p14:creationId xmlns:p14="http://schemas.microsoft.com/office/powerpoint/2010/main" xmlns="" val="4064215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82637"/>
          </a:xfrm>
        </p:spPr>
        <p:txBody>
          <a:bodyPr/>
          <a:lstStyle/>
          <a:p>
            <a:r>
              <a:rPr lang="en-US" dirty="0" smtClean="0">
                <a:solidFill>
                  <a:srgbClr val="FF0000"/>
                </a:solidFill>
              </a:rPr>
              <a:t>Philosophy of the movement</a:t>
            </a:r>
            <a:endParaRPr lang="en-US" dirty="0">
              <a:solidFill>
                <a:srgbClr val="FF0000"/>
              </a:solidFill>
            </a:endParaRPr>
          </a:p>
        </p:txBody>
      </p:sp>
      <p:sp>
        <p:nvSpPr>
          <p:cNvPr id="3" name="Content Placeholder 2"/>
          <p:cNvSpPr>
            <a:spLocks noGrp="1"/>
          </p:cNvSpPr>
          <p:nvPr>
            <p:ph idx="1"/>
          </p:nvPr>
        </p:nvSpPr>
        <p:spPr>
          <a:xfrm>
            <a:off x="304800" y="1600200"/>
            <a:ext cx="8001000" cy="4389525"/>
          </a:xfrm>
        </p:spPr>
        <p:txBody>
          <a:bodyPr/>
          <a:lstStyle/>
          <a:p>
            <a:pPr marL="0" indent="0" algn="just">
              <a:buNone/>
            </a:pPr>
            <a:r>
              <a:rPr lang="en-US" dirty="0" smtClean="0"/>
              <a:t>“</a:t>
            </a:r>
            <a:r>
              <a:rPr lang="en-US" sz="4800" dirty="0" smtClean="0">
                <a:solidFill>
                  <a:schemeClr val="tx1"/>
                </a:solidFill>
              </a:rPr>
              <a:t>the individual well being was directly to external surroundings</a:t>
            </a:r>
            <a:r>
              <a:rPr lang="en-US" sz="4800" dirty="0" smtClean="0"/>
              <a:t>”</a:t>
            </a:r>
            <a:endParaRPr lang="en-US" sz="4800" dirty="0"/>
          </a:p>
        </p:txBody>
      </p:sp>
    </p:spTree>
    <p:extLst>
      <p:ext uri="{BB962C8B-B14F-4D97-AF65-F5344CB8AC3E}">
        <p14:creationId xmlns:p14="http://schemas.microsoft.com/office/powerpoint/2010/main" xmlns="" val="403807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38388"/>
            <a:ext cx="8305800" cy="3951337"/>
          </a:xfrm>
        </p:spPr>
        <p:txBody>
          <a:bodyPr>
            <a:normAutofit/>
          </a:bodyPr>
          <a:lstStyle/>
          <a:p>
            <a:r>
              <a:rPr lang="en-US" sz="4000" dirty="0" smtClean="0">
                <a:solidFill>
                  <a:schemeClr val="tx1"/>
                </a:solidFill>
              </a:rPr>
              <a:t> Most of the Settlement House were located in poor neighborhoods, and much of the workers efforts involved helping immigrants adjust to life in the United States</a:t>
            </a:r>
            <a:endParaRPr lang="en-US" sz="4000" dirty="0">
              <a:solidFill>
                <a:schemeClr val="tx1"/>
              </a:solidFill>
            </a:endParaRPr>
          </a:p>
        </p:txBody>
      </p:sp>
    </p:spTree>
    <p:extLst>
      <p:ext uri="{BB962C8B-B14F-4D97-AF65-F5344CB8AC3E}">
        <p14:creationId xmlns:p14="http://schemas.microsoft.com/office/powerpoint/2010/main" xmlns="" val="1403882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401637"/>
          </a:xfrm>
        </p:spPr>
        <p:txBody>
          <a:bodyPr/>
          <a:lstStyle/>
          <a:p>
            <a:endParaRPr lang="en-US" dirty="0"/>
          </a:p>
        </p:txBody>
      </p:sp>
      <p:sp>
        <p:nvSpPr>
          <p:cNvPr id="3" name="Content Placeholder 2"/>
          <p:cNvSpPr>
            <a:spLocks noGrp="1"/>
          </p:cNvSpPr>
          <p:nvPr>
            <p:ph idx="1"/>
          </p:nvPr>
        </p:nvSpPr>
        <p:spPr>
          <a:xfrm>
            <a:off x="228600" y="1143000"/>
            <a:ext cx="8382000" cy="5334000"/>
          </a:xfrm>
        </p:spPr>
        <p:txBody>
          <a:bodyPr>
            <a:normAutofit/>
          </a:bodyPr>
          <a:lstStyle/>
          <a:p>
            <a:pPr algn="just"/>
            <a:r>
              <a:rPr lang="en-US" sz="3600" dirty="0" smtClean="0">
                <a:solidFill>
                  <a:schemeClr val="tx1"/>
                </a:solidFill>
              </a:rPr>
              <a:t>The ultimate goal was to shrink the gap between people who were poor and people of the wealthier classes .</a:t>
            </a:r>
          </a:p>
          <a:p>
            <a:pPr algn="just"/>
            <a:r>
              <a:rPr lang="en-US" sz="3600" dirty="0">
                <a:solidFill>
                  <a:schemeClr val="tx1"/>
                </a:solidFill>
              </a:rPr>
              <a:t> </a:t>
            </a:r>
            <a:r>
              <a:rPr lang="en-US" sz="3600" dirty="0" smtClean="0">
                <a:solidFill>
                  <a:schemeClr val="tx1"/>
                </a:solidFill>
              </a:rPr>
              <a:t>Therefore, to help the individuals, settlement workers focused on </a:t>
            </a:r>
            <a:r>
              <a:rPr lang="en-US" sz="3600" dirty="0" smtClean="0">
                <a:solidFill>
                  <a:srgbClr val="FF0000"/>
                </a:solidFill>
              </a:rPr>
              <a:t>changing the environment</a:t>
            </a:r>
            <a:r>
              <a:rPr lang="en-US" sz="3600" dirty="0" smtClean="0">
                <a:solidFill>
                  <a:schemeClr val="tx1"/>
                </a:solidFill>
              </a:rPr>
              <a:t> by advocating for better neighborhood services, public health programs, and employment conditions.</a:t>
            </a:r>
            <a:endParaRPr lang="en-US" sz="3600" dirty="0">
              <a:solidFill>
                <a:schemeClr val="tx1"/>
              </a:solidFill>
            </a:endParaRPr>
          </a:p>
        </p:txBody>
      </p:sp>
    </p:spTree>
    <p:extLst>
      <p:ext uri="{BB962C8B-B14F-4D97-AF65-F5344CB8AC3E}">
        <p14:creationId xmlns:p14="http://schemas.microsoft.com/office/powerpoint/2010/main" xmlns="" val="3920815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554037"/>
          </a:xfrm>
        </p:spPr>
        <p:txBody>
          <a:bodyPr/>
          <a:lstStyle/>
          <a:p>
            <a:r>
              <a:rPr lang="en-US" dirty="0" smtClean="0"/>
              <a:t>Jane Addams</a:t>
            </a:r>
            <a:endParaRPr lang="en-US" dirty="0"/>
          </a:p>
        </p:txBody>
      </p:sp>
      <p:sp>
        <p:nvSpPr>
          <p:cNvPr id="3" name="Content Placeholder 2"/>
          <p:cNvSpPr>
            <a:spLocks noGrp="1"/>
          </p:cNvSpPr>
          <p:nvPr>
            <p:ph idx="1"/>
          </p:nvPr>
        </p:nvSpPr>
        <p:spPr>
          <a:xfrm>
            <a:off x="228600" y="1219200"/>
            <a:ext cx="8763000" cy="5181600"/>
          </a:xfrm>
        </p:spPr>
        <p:txBody>
          <a:bodyPr>
            <a:normAutofit/>
          </a:bodyPr>
          <a:lstStyle/>
          <a:p>
            <a:r>
              <a:rPr lang="en-US" sz="4000" dirty="0"/>
              <a:t>Born on </a:t>
            </a:r>
            <a:r>
              <a:rPr lang="en-US" sz="4000" dirty="0">
                <a:solidFill>
                  <a:srgbClr val="FF0000"/>
                </a:solidFill>
              </a:rPr>
              <a:t>September 6, 1860, </a:t>
            </a:r>
            <a:r>
              <a:rPr lang="en-US" sz="4000" dirty="0"/>
              <a:t>in Cedarville, </a:t>
            </a:r>
            <a:r>
              <a:rPr lang="en-US" sz="4000" dirty="0">
                <a:solidFill>
                  <a:srgbClr val="FF0000"/>
                </a:solidFill>
              </a:rPr>
              <a:t>Illinois</a:t>
            </a:r>
            <a:r>
              <a:rPr lang="en-US" sz="4000" dirty="0"/>
              <a:t>, Jane Addams co-founded one of the first settlements in the United States, the </a:t>
            </a:r>
            <a:r>
              <a:rPr lang="en-US" sz="4000" dirty="0">
                <a:solidFill>
                  <a:srgbClr val="FF0000"/>
                </a:solidFill>
              </a:rPr>
              <a:t>Hull House </a:t>
            </a:r>
            <a:r>
              <a:rPr lang="en-US" sz="4000" dirty="0"/>
              <a:t>in </a:t>
            </a:r>
            <a:r>
              <a:rPr lang="en-US" sz="4000" dirty="0">
                <a:solidFill>
                  <a:srgbClr val="FF0000"/>
                </a:solidFill>
              </a:rPr>
              <a:t>Chicago</a:t>
            </a:r>
            <a:r>
              <a:rPr lang="en-US" sz="4000" dirty="0"/>
              <a:t>, Illinois, in </a:t>
            </a:r>
            <a:r>
              <a:rPr lang="en-US" sz="4000" dirty="0">
                <a:solidFill>
                  <a:srgbClr val="FF0000"/>
                </a:solidFill>
              </a:rPr>
              <a:t>1889,</a:t>
            </a:r>
            <a:r>
              <a:rPr lang="en-US" sz="4000" dirty="0"/>
              <a:t> and was named a co-winner of the 1931 </a:t>
            </a:r>
            <a:r>
              <a:rPr lang="en-US" sz="4000" dirty="0">
                <a:solidFill>
                  <a:srgbClr val="FF0000"/>
                </a:solidFill>
              </a:rPr>
              <a:t>Nobel Peace Prize</a:t>
            </a:r>
            <a:r>
              <a:rPr lang="en-US" sz="3200" dirty="0">
                <a:solidFill>
                  <a:srgbClr val="FF0000"/>
                </a:solidFill>
              </a:rPr>
              <a:t>. </a:t>
            </a:r>
            <a:endParaRPr lang="en-US" sz="3200" dirty="0" smtClean="0">
              <a:solidFill>
                <a:srgbClr val="FF0000"/>
              </a:solidFill>
            </a:endParaRPr>
          </a:p>
        </p:txBody>
      </p:sp>
    </p:spTree>
    <p:extLst>
      <p:ext uri="{BB962C8B-B14F-4D97-AF65-F5344CB8AC3E}">
        <p14:creationId xmlns:p14="http://schemas.microsoft.com/office/powerpoint/2010/main" xmlns="" val="2113999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249237"/>
          </a:xfrm>
        </p:spPr>
        <p:txBody>
          <a:bodyPr/>
          <a:lstStyle/>
          <a:p>
            <a:endParaRPr lang="en-US" dirty="0"/>
          </a:p>
        </p:txBody>
      </p:sp>
      <p:sp>
        <p:nvSpPr>
          <p:cNvPr id="3" name="Content Placeholder 2"/>
          <p:cNvSpPr>
            <a:spLocks noGrp="1"/>
          </p:cNvSpPr>
          <p:nvPr>
            <p:ph idx="1"/>
          </p:nvPr>
        </p:nvSpPr>
        <p:spPr>
          <a:xfrm>
            <a:off x="381000" y="914400"/>
            <a:ext cx="8229600" cy="5075325"/>
          </a:xfrm>
        </p:spPr>
        <p:txBody>
          <a:bodyPr>
            <a:normAutofit/>
          </a:bodyPr>
          <a:lstStyle/>
          <a:p>
            <a:r>
              <a:rPr lang="en-US" sz="3200" dirty="0" smtClean="0"/>
              <a:t>Her father was the state </a:t>
            </a:r>
            <a:r>
              <a:rPr lang="en-US" sz="3200" dirty="0"/>
              <a:t>senator and businessman, </a:t>
            </a:r>
            <a:r>
              <a:rPr lang="en-US" sz="3200" dirty="0" smtClean="0"/>
              <a:t>and so Addams </a:t>
            </a:r>
            <a:r>
              <a:rPr lang="en-US" sz="3200" dirty="0"/>
              <a:t>lived a life of privilege. Her father had many important friends, including President Abraham Lincoln.</a:t>
            </a:r>
          </a:p>
          <a:p>
            <a:pPr marL="0" indent="0">
              <a:buNone/>
            </a:pPr>
            <a:endParaRPr lang="en-US" sz="2800" dirty="0"/>
          </a:p>
        </p:txBody>
      </p:sp>
    </p:spTree>
    <p:extLst>
      <p:ext uri="{BB962C8B-B14F-4D97-AF65-F5344CB8AC3E}">
        <p14:creationId xmlns:p14="http://schemas.microsoft.com/office/powerpoint/2010/main" xmlns="" val="96956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249237"/>
          </a:xfrm>
        </p:spPr>
        <p:txBody>
          <a:bodyPr/>
          <a:lstStyle/>
          <a:p>
            <a:endParaRPr lang="en-US" dirty="0"/>
          </a:p>
        </p:txBody>
      </p:sp>
      <p:sp>
        <p:nvSpPr>
          <p:cNvPr id="3" name="Content Placeholder 2"/>
          <p:cNvSpPr>
            <a:spLocks noGrp="1"/>
          </p:cNvSpPr>
          <p:nvPr>
            <p:ph idx="1"/>
          </p:nvPr>
        </p:nvSpPr>
        <p:spPr>
          <a:xfrm>
            <a:off x="152400" y="914400"/>
            <a:ext cx="8686800" cy="5638800"/>
          </a:xfrm>
        </p:spPr>
        <p:txBody>
          <a:bodyPr>
            <a:normAutofit lnSpcReduction="10000"/>
          </a:bodyPr>
          <a:lstStyle/>
          <a:p>
            <a:r>
              <a:rPr lang="en-US" sz="3600" dirty="0"/>
              <a:t>On one trip with friend Ellen Gates Starr, the </a:t>
            </a:r>
            <a:r>
              <a:rPr lang="en-US" sz="3600" dirty="0">
                <a:solidFill>
                  <a:srgbClr val="FF0000"/>
                </a:solidFill>
              </a:rPr>
              <a:t>27-year-old Addams </a:t>
            </a:r>
            <a:r>
              <a:rPr lang="en-US" sz="3600" dirty="0"/>
              <a:t>visited the famed </a:t>
            </a:r>
            <a:r>
              <a:rPr lang="en-US" sz="3600" dirty="0">
                <a:solidFill>
                  <a:srgbClr val="FF0000"/>
                </a:solidFill>
              </a:rPr>
              <a:t>Toynbee </a:t>
            </a:r>
            <a:r>
              <a:rPr lang="en-US" sz="3600" dirty="0" smtClean="0">
                <a:solidFill>
                  <a:srgbClr val="FF0000"/>
                </a:solidFill>
              </a:rPr>
              <a:t>Hall, </a:t>
            </a:r>
            <a:r>
              <a:rPr lang="en-US" sz="3600" dirty="0" smtClean="0">
                <a:solidFill>
                  <a:schemeClr val="tx1"/>
                </a:solidFill>
              </a:rPr>
              <a:t>founded by</a:t>
            </a:r>
            <a:r>
              <a:rPr lang="en-US" sz="3600" dirty="0"/>
              <a:t> </a:t>
            </a:r>
            <a:r>
              <a:rPr lang="en-US" sz="3600" dirty="0">
                <a:solidFill>
                  <a:srgbClr val="FF0000"/>
                </a:solidFill>
              </a:rPr>
              <a:t>Canon Samuel Barnett and Henrietta in 1884</a:t>
            </a:r>
            <a:r>
              <a:rPr lang="en-US" sz="3600" dirty="0" smtClean="0">
                <a:solidFill>
                  <a:srgbClr val="FF0000"/>
                </a:solidFill>
              </a:rPr>
              <a:t> </a:t>
            </a:r>
            <a:r>
              <a:rPr lang="en-US" sz="3600" dirty="0"/>
              <a:t>in </a:t>
            </a:r>
            <a:r>
              <a:rPr lang="en-US" sz="3600" dirty="0">
                <a:solidFill>
                  <a:srgbClr val="FF0000"/>
                </a:solidFill>
              </a:rPr>
              <a:t>London</a:t>
            </a:r>
            <a:r>
              <a:rPr lang="en-US" sz="3600" dirty="0"/>
              <a:t>, England, </a:t>
            </a:r>
            <a:r>
              <a:rPr lang="en-US" sz="3600" dirty="0">
                <a:solidFill>
                  <a:srgbClr val="FF0000"/>
                </a:solidFill>
              </a:rPr>
              <a:t>a special facility established to help the poor. </a:t>
            </a:r>
            <a:endParaRPr lang="en-US" sz="3600" dirty="0" smtClean="0">
              <a:solidFill>
                <a:srgbClr val="FF0000"/>
              </a:solidFill>
            </a:endParaRPr>
          </a:p>
          <a:p>
            <a:r>
              <a:rPr lang="en-US" sz="3600" dirty="0" smtClean="0"/>
              <a:t>She </a:t>
            </a:r>
            <a:r>
              <a:rPr lang="en-US" sz="3600" dirty="0"/>
              <a:t>and Starr were so impressed by the settlement house that they sought to create one in Chicago. It wouldn't be long before their dream became reality.</a:t>
            </a:r>
          </a:p>
          <a:p>
            <a:endParaRPr lang="en-US" dirty="0"/>
          </a:p>
        </p:txBody>
      </p:sp>
    </p:spTree>
    <p:extLst>
      <p:ext uri="{BB962C8B-B14F-4D97-AF65-F5344CB8AC3E}">
        <p14:creationId xmlns:p14="http://schemas.microsoft.com/office/powerpoint/2010/main" xmlns="" val="53055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2"/>
            <a:ext cx="8041440" cy="3449637"/>
          </a:xfrm>
        </p:spPr>
        <p:txBody>
          <a:bodyPr/>
          <a:lstStyle/>
          <a:p>
            <a:r>
              <a:rPr lang="en-US" sz="7200" b="1" dirty="0" smtClean="0"/>
              <a:t>History of Social Case work in USA</a:t>
            </a:r>
            <a:endParaRPr lang="en-US" sz="7200" b="1" dirty="0"/>
          </a:p>
        </p:txBody>
      </p:sp>
      <p:sp>
        <p:nvSpPr>
          <p:cNvPr id="3" name="Content Placeholder 2"/>
          <p:cNvSpPr>
            <a:spLocks noGrp="1"/>
          </p:cNvSpPr>
          <p:nvPr>
            <p:ph idx="1"/>
          </p:nvPr>
        </p:nvSpPr>
        <p:spPr>
          <a:xfrm>
            <a:off x="838200" y="5105400"/>
            <a:ext cx="7467600" cy="884325"/>
          </a:xfrm>
        </p:spPr>
        <p:txBody>
          <a:bodyPr/>
          <a:lstStyle/>
          <a:p>
            <a:endParaRPr lang="en-US" dirty="0"/>
          </a:p>
        </p:txBody>
      </p:sp>
    </p:spTree>
    <p:extLst>
      <p:ext uri="{BB962C8B-B14F-4D97-AF65-F5344CB8AC3E}">
        <p14:creationId xmlns:p14="http://schemas.microsoft.com/office/powerpoint/2010/main" xmlns="" val="589788379"/>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6563"/>
            <a:ext cx="8686800" cy="706437"/>
          </a:xfrm>
        </p:spPr>
        <p:txBody>
          <a:bodyPr/>
          <a:lstStyle/>
          <a:p>
            <a:endParaRPr lang="en-US" b="1" dirty="0"/>
          </a:p>
        </p:txBody>
      </p:sp>
      <p:sp>
        <p:nvSpPr>
          <p:cNvPr id="3" name="Content Placeholder 2"/>
          <p:cNvSpPr>
            <a:spLocks noGrp="1"/>
          </p:cNvSpPr>
          <p:nvPr>
            <p:ph idx="1"/>
          </p:nvPr>
        </p:nvSpPr>
        <p:spPr>
          <a:xfrm>
            <a:off x="228600" y="1600200"/>
            <a:ext cx="8686800" cy="4953000"/>
          </a:xfrm>
        </p:spPr>
        <p:txBody>
          <a:bodyPr>
            <a:normAutofit/>
          </a:bodyPr>
          <a:lstStyle/>
          <a:p>
            <a:r>
              <a:rPr lang="en-US" sz="3200" dirty="0" smtClean="0"/>
              <a:t> </a:t>
            </a:r>
            <a:r>
              <a:rPr lang="en-US" sz="4000" dirty="0" smtClean="0"/>
              <a:t>They opened  the </a:t>
            </a:r>
            <a:r>
              <a:rPr lang="en-US" sz="4000" dirty="0" smtClean="0">
                <a:solidFill>
                  <a:srgbClr val="FF0000"/>
                </a:solidFill>
              </a:rPr>
              <a:t>Neighborhood Guild Settlement</a:t>
            </a:r>
            <a:r>
              <a:rPr lang="en-US" sz="4000" dirty="0" smtClean="0"/>
              <a:t> in </a:t>
            </a:r>
            <a:r>
              <a:rPr lang="en-US" sz="4000" dirty="0" smtClean="0">
                <a:solidFill>
                  <a:srgbClr val="FF0000"/>
                </a:solidFill>
              </a:rPr>
              <a:t>New York City.</a:t>
            </a:r>
          </a:p>
          <a:p>
            <a:r>
              <a:rPr lang="en-US" sz="4000" dirty="0">
                <a:solidFill>
                  <a:srgbClr val="FF0000"/>
                </a:solidFill>
              </a:rPr>
              <a:t> </a:t>
            </a:r>
            <a:r>
              <a:rPr lang="en-US" sz="4000" dirty="0" smtClean="0">
                <a:solidFill>
                  <a:schemeClr val="tx1"/>
                </a:solidFill>
              </a:rPr>
              <a:t>The second settlement,</a:t>
            </a:r>
            <a:r>
              <a:rPr lang="en-US" sz="4000" dirty="0" smtClean="0">
                <a:solidFill>
                  <a:srgbClr val="FF0000"/>
                </a:solidFill>
              </a:rPr>
              <a:t> Hull House</a:t>
            </a:r>
            <a:r>
              <a:rPr lang="en-US" sz="4000" dirty="0" smtClean="0">
                <a:solidFill>
                  <a:schemeClr val="tx1"/>
                </a:solidFill>
              </a:rPr>
              <a:t>, was opened in Chicago in 1889. </a:t>
            </a:r>
          </a:p>
          <a:p>
            <a:r>
              <a:rPr lang="en-US" sz="4000" dirty="0">
                <a:solidFill>
                  <a:schemeClr val="tx1"/>
                </a:solidFill>
              </a:rPr>
              <a:t> </a:t>
            </a:r>
            <a:r>
              <a:rPr lang="en-US" sz="4000" dirty="0" smtClean="0">
                <a:solidFill>
                  <a:schemeClr val="tx1"/>
                </a:solidFill>
              </a:rPr>
              <a:t>Hull house was directed by </a:t>
            </a:r>
            <a:r>
              <a:rPr lang="en-US" sz="4000" dirty="0" smtClean="0">
                <a:solidFill>
                  <a:srgbClr val="FF0000"/>
                </a:solidFill>
              </a:rPr>
              <a:t>Jane Addams</a:t>
            </a:r>
          </a:p>
          <a:p>
            <a:pPr marL="0" indent="0">
              <a:buNone/>
            </a:pPr>
            <a:endParaRPr lang="en-US" sz="4000" dirty="0">
              <a:solidFill>
                <a:srgbClr val="FF0000"/>
              </a:solidFill>
            </a:endParaRPr>
          </a:p>
        </p:txBody>
      </p:sp>
    </p:spTree>
    <p:extLst>
      <p:ext uri="{BB962C8B-B14F-4D97-AF65-F5344CB8AC3E}">
        <p14:creationId xmlns:p14="http://schemas.microsoft.com/office/powerpoint/2010/main" xmlns="" val="3255426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1440" cy="173037"/>
          </a:xfrm>
        </p:spPr>
        <p:txBody>
          <a:bodyPr/>
          <a:lstStyle/>
          <a:p>
            <a:endParaRPr lang="en-US" dirty="0"/>
          </a:p>
        </p:txBody>
      </p:sp>
      <p:sp>
        <p:nvSpPr>
          <p:cNvPr id="3" name="Content Placeholder 2"/>
          <p:cNvSpPr>
            <a:spLocks noGrp="1"/>
          </p:cNvSpPr>
          <p:nvPr>
            <p:ph idx="1"/>
          </p:nvPr>
        </p:nvSpPr>
        <p:spPr>
          <a:xfrm>
            <a:off x="152400" y="457200"/>
            <a:ext cx="8763000" cy="6019800"/>
          </a:xfrm>
        </p:spPr>
        <p:txBody>
          <a:bodyPr>
            <a:noAutofit/>
          </a:bodyPr>
          <a:lstStyle/>
          <a:p>
            <a:r>
              <a:rPr lang="en-US" sz="3200" dirty="0"/>
              <a:t>In </a:t>
            </a:r>
            <a:r>
              <a:rPr lang="en-US" sz="3200" dirty="0">
                <a:solidFill>
                  <a:srgbClr val="FF0000"/>
                </a:solidFill>
              </a:rPr>
              <a:t>1889, Addams and Starr </a:t>
            </a:r>
            <a:r>
              <a:rPr lang="en-US" sz="3200" dirty="0"/>
              <a:t>opened one of the </a:t>
            </a:r>
            <a:r>
              <a:rPr lang="en-US" sz="3200" dirty="0">
                <a:solidFill>
                  <a:srgbClr val="FF0000"/>
                </a:solidFill>
              </a:rPr>
              <a:t>first settlements </a:t>
            </a:r>
            <a:r>
              <a:rPr lang="en-US" sz="3200" dirty="0"/>
              <a:t>in both the United States and North America, and the first in the city of Chicago: </a:t>
            </a:r>
            <a:r>
              <a:rPr lang="en-US" sz="3200" dirty="0">
                <a:solidFill>
                  <a:srgbClr val="FF0000"/>
                </a:solidFill>
              </a:rPr>
              <a:t>Hull House</a:t>
            </a:r>
            <a:r>
              <a:rPr lang="en-US" sz="3200" dirty="0"/>
              <a:t>, which was named after the building's original owner. </a:t>
            </a:r>
            <a:endParaRPr lang="en-US" sz="3200" dirty="0" smtClean="0"/>
          </a:p>
          <a:p>
            <a:r>
              <a:rPr lang="en-US" sz="3200" dirty="0" smtClean="0"/>
              <a:t>The </a:t>
            </a:r>
            <a:r>
              <a:rPr lang="en-US" sz="3200" dirty="0"/>
              <a:t>house provided </a:t>
            </a:r>
            <a:r>
              <a:rPr lang="en-US" sz="3200" dirty="0">
                <a:solidFill>
                  <a:srgbClr val="FF0000"/>
                </a:solidFill>
              </a:rPr>
              <a:t>services</a:t>
            </a:r>
            <a:r>
              <a:rPr lang="en-US" sz="3200" dirty="0"/>
              <a:t> for the </a:t>
            </a:r>
            <a:r>
              <a:rPr lang="en-US" sz="3200" dirty="0">
                <a:solidFill>
                  <a:srgbClr val="FF0000"/>
                </a:solidFill>
              </a:rPr>
              <a:t>immigrant and poor population</a:t>
            </a:r>
            <a:r>
              <a:rPr lang="en-US" sz="3200" dirty="0"/>
              <a:t> living in the Chicago area. Over the years, the organization grew to include more than </a:t>
            </a:r>
            <a:r>
              <a:rPr lang="en-US" sz="3200" dirty="0">
                <a:solidFill>
                  <a:srgbClr val="FF0000"/>
                </a:solidFill>
              </a:rPr>
              <a:t>10 buildings </a:t>
            </a:r>
            <a:r>
              <a:rPr lang="en-US" sz="3200" dirty="0"/>
              <a:t>and extended its services to include </a:t>
            </a:r>
            <a:r>
              <a:rPr lang="en-US" sz="3200" dirty="0">
                <a:solidFill>
                  <a:srgbClr val="FF0000"/>
                </a:solidFill>
              </a:rPr>
              <a:t>child care, educational courses, an art gallery, a public kitchen and several other social programs</a:t>
            </a:r>
            <a:r>
              <a:rPr lang="en-US" sz="3200" dirty="0"/>
              <a:t>.</a:t>
            </a:r>
          </a:p>
          <a:p>
            <a:endParaRPr lang="en-US" sz="3200" dirty="0"/>
          </a:p>
        </p:txBody>
      </p:sp>
    </p:spTree>
    <p:extLst>
      <p:ext uri="{BB962C8B-B14F-4D97-AF65-F5344CB8AC3E}">
        <p14:creationId xmlns:p14="http://schemas.microsoft.com/office/powerpoint/2010/main" xmlns="" val="1993255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676400"/>
            <a:ext cx="8229600" cy="4313325"/>
          </a:xfrm>
        </p:spPr>
        <p:txBody>
          <a:bodyPr/>
          <a:lstStyle/>
          <a:p>
            <a:r>
              <a:rPr lang="en-US" sz="3600" dirty="0"/>
              <a:t>Addams also served as the first female president of the </a:t>
            </a:r>
            <a:r>
              <a:rPr lang="en-US" sz="3600" dirty="0">
                <a:solidFill>
                  <a:srgbClr val="FF0000"/>
                </a:solidFill>
              </a:rPr>
              <a:t>National Conference of Social Work</a:t>
            </a:r>
            <a:r>
              <a:rPr lang="en-US" sz="3600" dirty="0"/>
              <a:t>, established the </a:t>
            </a:r>
            <a:r>
              <a:rPr lang="en-US" sz="3600" dirty="0">
                <a:solidFill>
                  <a:srgbClr val="FF0000"/>
                </a:solidFill>
              </a:rPr>
              <a:t>National Federation of Settlements</a:t>
            </a:r>
            <a:r>
              <a:rPr lang="en-US" sz="3600" dirty="0"/>
              <a:t> and served as president of the </a:t>
            </a:r>
            <a:r>
              <a:rPr lang="en-US" sz="3600" dirty="0">
                <a:solidFill>
                  <a:srgbClr val="FF0000"/>
                </a:solidFill>
              </a:rPr>
              <a:t>Women's International League for Peace and Freedom</a:t>
            </a:r>
            <a:r>
              <a:rPr lang="en-US" sz="3600" dirty="0"/>
              <a:t>. She died in </a:t>
            </a:r>
            <a:r>
              <a:rPr lang="en-US" sz="3600" dirty="0">
                <a:solidFill>
                  <a:srgbClr val="FF0000"/>
                </a:solidFill>
              </a:rPr>
              <a:t>1935 </a:t>
            </a:r>
            <a:r>
              <a:rPr lang="en-US" sz="3600" dirty="0"/>
              <a:t>in Chicago.</a:t>
            </a:r>
          </a:p>
          <a:p>
            <a:endParaRPr lang="en-US" sz="3200" dirty="0"/>
          </a:p>
          <a:p>
            <a:endParaRPr lang="en-US" dirty="0"/>
          </a:p>
        </p:txBody>
      </p:sp>
    </p:spTree>
    <p:extLst>
      <p:ext uri="{BB962C8B-B14F-4D97-AF65-F5344CB8AC3E}">
        <p14:creationId xmlns:p14="http://schemas.microsoft.com/office/powerpoint/2010/main" xmlns="" val="440207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554037"/>
          </a:xfrm>
        </p:spPr>
        <p:txBody>
          <a:bodyPr/>
          <a:lstStyle/>
          <a:p>
            <a:r>
              <a:rPr lang="en-US" dirty="0" smtClean="0">
                <a:solidFill>
                  <a:srgbClr val="FF0000"/>
                </a:solidFill>
              </a:rPr>
              <a:t>Difference between Settlers and COS</a:t>
            </a:r>
            <a:endParaRPr lang="en-US" dirty="0">
              <a:solidFill>
                <a:srgbClr val="FF0000"/>
              </a:solidFill>
            </a:endParaRPr>
          </a:p>
        </p:txBody>
      </p:sp>
      <p:sp>
        <p:nvSpPr>
          <p:cNvPr id="3" name="Content Placeholder 2"/>
          <p:cNvSpPr>
            <a:spLocks noGrp="1"/>
          </p:cNvSpPr>
          <p:nvPr>
            <p:ph idx="1"/>
          </p:nvPr>
        </p:nvSpPr>
        <p:spPr>
          <a:xfrm>
            <a:off x="0" y="1524000"/>
            <a:ext cx="8915400" cy="5029200"/>
          </a:xfrm>
        </p:spPr>
        <p:txBody>
          <a:bodyPr>
            <a:normAutofit fontScale="92500"/>
          </a:bodyPr>
          <a:lstStyle/>
          <a:p>
            <a:pPr algn="just"/>
            <a:r>
              <a:rPr lang="en-US" dirty="0" smtClean="0"/>
              <a:t> </a:t>
            </a:r>
            <a:r>
              <a:rPr lang="en-US" sz="3600" dirty="0" smtClean="0">
                <a:solidFill>
                  <a:schemeClr val="tx1"/>
                </a:solidFill>
              </a:rPr>
              <a:t>The settlers defined problems </a:t>
            </a:r>
            <a:r>
              <a:rPr lang="en-US" sz="3600" dirty="0" smtClean="0">
                <a:solidFill>
                  <a:srgbClr val="FF0000"/>
                </a:solidFill>
              </a:rPr>
              <a:t>environmentally </a:t>
            </a:r>
            <a:r>
              <a:rPr lang="en-US" sz="3600" dirty="0" smtClean="0">
                <a:solidFill>
                  <a:schemeClr val="tx1"/>
                </a:solidFill>
              </a:rPr>
              <a:t>and engaged in social improvement.</a:t>
            </a:r>
          </a:p>
          <a:p>
            <a:pPr algn="just"/>
            <a:r>
              <a:rPr lang="en-US" sz="3600" dirty="0">
                <a:solidFill>
                  <a:schemeClr val="tx1"/>
                </a:solidFill>
              </a:rPr>
              <a:t> </a:t>
            </a:r>
            <a:r>
              <a:rPr lang="en-US" sz="3600" dirty="0" smtClean="0">
                <a:solidFill>
                  <a:schemeClr val="tx1"/>
                </a:solidFill>
              </a:rPr>
              <a:t>The COS for the most part defined problems as </a:t>
            </a:r>
            <a:r>
              <a:rPr lang="en-US" sz="3600" dirty="0" smtClean="0">
                <a:solidFill>
                  <a:srgbClr val="FF0000"/>
                </a:solidFill>
              </a:rPr>
              <a:t>personal deficiencies</a:t>
            </a:r>
            <a:r>
              <a:rPr lang="en-US" sz="3600" dirty="0" smtClean="0">
                <a:solidFill>
                  <a:schemeClr val="tx1"/>
                </a:solidFill>
              </a:rPr>
              <a:t> and emphasized the need for moral uplift to achieve social betterment.</a:t>
            </a:r>
          </a:p>
          <a:p>
            <a:pPr algn="just"/>
            <a:r>
              <a:rPr lang="en-US" sz="3600" dirty="0" smtClean="0">
                <a:solidFill>
                  <a:schemeClr val="tx1"/>
                </a:solidFill>
              </a:rPr>
              <a:t>It was Mary Richmond who brought a reconciliation of these two approaches by the classical text of social case work ‘ Social Diagnosis’ in 1917.</a:t>
            </a:r>
            <a:endParaRPr lang="en-US" sz="3600" dirty="0">
              <a:solidFill>
                <a:schemeClr val="tx1"/>
              </a:solidFill>
            </a:endParaRPr>
          </a:p>
        </p:txBody>
      </p:sp>
    </p:spTree>
    <p:extLst>
      <p:ext uri="{BB962C8B-B14F-4D97-AF65-F5344CB8AC3E}">
        <p14:creationId xmlns:p14="http://schemas.microsoft.com/office/powerpoint/2010/main" xmlns="" val="3517489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381000"/>
            <a:ext cx="7772400" cy="533400"/>
          </a:xfrm>
          <a:prstGeom prst="rect">
            <a:avLst/>
          </a:prstGeom>
          <a:noFill/>
          <a:ln w="9525">
            <a:noFill/>
            <a:miter lim="800000"/>
            <a:headEnd/>
            <a:tailEnd/>
          </a:ln>
        </p:spPr>
        <p:txBody>
          <a:bodyPr anchor="ctr"/>
          <a:lstStyle/>
          <a:p>
            <a:pPr algn="ctr"/>
            <a:r>
              <a:rPr lang="en-US" sz="2800" b="1" dirty="0" smtClean="0">
                <a:solidFill>
                  <a:srgbClr val="FF33CC"/>
                </a:solidFill>
              </a:rPr>
              <a:t>Ida Cannon (1877-1960)</a:t>
            </a:r>
            <a:endParaRPr lang="en-US" sz="2800" b="1" dirty="0">
              <a:solidFill>
                <a:srgbClr val="FF33CC"/>
              </a:solidFill>
            </a:endParaRPr>
          </a:p>
        </p:txBody>
      </p:sp>
      <p:sp>
        <p:nvSpPr>
          <p:cNvPr id="11267" name="Rectangle 3"/>
          <p:cNvSpPr>
            <a:spLocks noChangeArrowheads="1"/>
          </p:cNvSpPr>
          <p:nvPr/>
        </p:nvSpPr>
        <p:spPr bwMode="auto">
          <a:xfrm>
            <a:off x="533400" y="990600"/>
            <a:ext cx="8229600" cy="54102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Graduated from the Boston School for Social Work, Cannon started practice as a medical social worker</a:t>
            </a:r>
          </a:p>
          <a:p>
            <a:pPr marL="812800" indent="-812800">
              <a:spcBef>
                <a:spcPts val="1200"/>
              </a:spcBef>
              <a:buFont typeface="Arial" pitchFamily="34" charset="0"/>
              <a:buChar char="•"/>
            </a:pPr>
            <a:r>
              <a:rPr lang="en-US" sz="2400" b="1" dirty="0" smtClean="0">
                <a:solidFill>
                  <a:srgbClr val="0070C0"/>
                </a:solidFill>
              </a:rPr>
              <a:t>In </a:t>
            </a:r>
            <a:r>
              <a:rPr lang="en-US" sz="2400" b="1" dirty="0" smtClean="0">
                <a:solidFill>
                  <a:srgbClr val="FF0000"/>
                </a:solidFill>
              </a:rPr>
              <a:t>1915</a:t>
            </a:r>
            <a:r>
              <a:rPr lang="en-US" sz="2400" b="1" dirty="0" smtClean="0">
                <a:solidFill>
                  <a:srgbClr val="0070C0"/>
                </a:solidFill>
              </a:rPr>
              <a:t>, she became "Chief of Social Service", &amp; established the first organized social work department in a hospital.</a:t>
            </a:r>
          </a:p>
          <a:p>
            <a:pPr marL="812800" indent="-812800">
              <a:spcBef>
                <a:spcPts val="1200"/>
              </a:spcBef>
              <a:buFont typeface="Arial" pitchFamily="34" charset="0"/>
              <a:buChar char="•"/>
            </a:pPr>
            <a:r>
              <a:rPr lang="en-US" sz="2400" b="1" dirty="0" smtClean="0">
                <a:solidFill>
                  <a:srgbClr val="0070C0"/>
                </a:solidFill>
              </a:rPr>
              <a:t>Travelling extensively, Cannon brought her ideas to hospitals throughout the United States. </a:t>
            </a:r>
          </a:p>
          <a:p>
            <a:pPr marL="812800" indent="-812800">
              <a:spcBef>
                <a:spcPts val="1200"/>
              </a:spcBef>
              <a:buFont typeface="Arial" pitchFamily="34" charset="0"/>
              <a:buChar char="•"/>
            </a:pPr>
            <a:r>
              <a:rPr lang="en-US" sz="2400" b="1" dirty="0" smtClean="0">
                <a:solidFill>
                  <a:srgbClr val="0070C0"/>
                </a:solidFill>
              </a:rPr>
              <a:t>She helped develop a standardized program for training medical social workers. </a:t>
            </a:r>
          </a:p>
          <a:p>
            <a:pPr marL="812800" indent="-812800">
              <a:spcBef>
                <a:spcPts val="1200"/>
              </a:spcBef>
              <a:buFont typeface="Arial" pitchFamily="34" charset="0"/>
              <a:buChar char="•"/>
            </a:pPr>
            <a:r>
              <a:rPr lang="en-US" sz="2400" b="1" dirty="0" smtClean="0">
                <a:solidFill>
                  <a:srgbClr val="0070C0"/>
                </a:solidFill>
              </a:rPr>
              <a:t>In </a:t>
            </a:r>
            <a:r>
              <a:rPr lang="en-US" sz="2400" b="1" dirty="0" smtClean="0">
                <a:solidFill>
                  <a:srgbClr val="FF0000"/>
                </a:solidFill>
              </a:rPr>
              <a:t>1918</a:t>
            </a:r>
            <a:r>
              <a:rPr lang="en-US" sz="2400" b="1" dirty="0" smtClean="0">
                <a:solidFill>
                  <a:srgbClr val="0070C0"/>
                </a:solidFill>
              </a:rPr>
              <a:t> Cannon founded the American Association of Hospital Social Workers.</a:t>
            </a: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14:07:07</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34</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381000"/>
            <a:ext cx="7772400" cy="533400"/>
          </a:xfrm>
          <a:prstGeom prst="rect">
            <a:avLst/>
          </a:prstGeom>
          <a:noFill/>
          <a:ln w="9525">
            <a:noFill/>
            <a:miter lim="800000"/>
            <a:headEnd/>
            <a:tailEnd/>
          </a:ln>
        </p:spPr>
        <p:txBody>
          <a:bodyPr anchor="ctr"/>
          <a:lstStyle/>
          <a:p>
            <a:pPr algn="ctr"/>
            <a:r>
              <a:rPr lang="en-US" sz="2800" b="1" dirty="0" smtClean="0">
                <a:solidFill>
                  <a:srgbClr val="FF33CC"/>
                </a:solidFill>
              </a:rPr>
              <a:t>Ida Cannon (1877-1960)</a:t>
            </a:r>
            <a:endParaRPr lang="en-US" sz="2800" b="1" dirty="0">
              <a:solidFill>
                <a:srgbClr val="FF33CC"/>
              </a:solidFill>
            </a:endParaRPr>
          </a:p>
        </p:txBody>
      </p:sp>
      <p:sp>
        <p:nvSpPr>
          <p:cNvPr id="11267" name="Rectangle 3"/>
          <p:cNvSpPr>
            <a:spLocks noChangeArrowheads="1"/>
          </p:cNvSpPr>
          <p:nvPr/>
        </p:nvSpPr>
        <p:spPr bwMode="auto">
          <a:xfrm>
            <a:off x="533400" y="990600"/>
            <a:ext cx="8229600" cy="54102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Trained in nursing and social work, Cannon insisted that social workers needed specialized medical knowledge along with firm grounding in casework. </a:t>
            </a:r>
          </a:p>
          <a:p>
            <a:pPr marL="812800" indent="-812800">
              <a:spcBef>
                <a:spcPts val="1200"/>
              </a:spcBef>
              <a:buFont typeface="Arial" pitchFamily="34" charset="0"/>
              <a:buChar char="•"/>
            </a:pPr>
            <a:r>
              <a:rPr lang="en-US" sz="2400" b="1" dirty="0" smtClean="0">
                <a:solidFill>
                  <a:srgbClr val="0070C0"/>
                </a:solidFill>
              </a:rPr>
              <a:t>She insisted to document social work activity in the patient's medical chart, </a:t>
            </a:r>
          </a:p>
          <a:p>
            <a:pPr marL="812800" indent="-812800">
              <a:spcBef>
                <a:spcPts val="1200"/>
              </a:spcBef>
              <a:buFont typeface="Arial" pitchFamily="34" charset="0"/>
              <a:buChar char="•"/>
            </a:pPr>
            <a:r>
              <a:rPr lang="en-US" sz="2400" b="1" dirty="0" smtClean="0">
                <a:solidFill>
                  <a:srgbClr val="0070C0"/>
                </a:solidFill>
              </a:rPr>
              <a:t>Showed how to collaborate with physicians and nurses to meet the needs of their sickest, neediest patients </a:t>
            </a:r>
          </a:p>
          <a:p>
            <a:pPr marL="812800" indent="-812800">
              <a:spcBef>
                <a:spcPts val="1200"/>
              </a:spcBef>
              <a:buFont typeface="Arial" pitchFamily="34" charset="0"/>
              <a:buChar char="•"/>
            </a:pPr>
            <a:r>
              <a:rPr lang="en-US" sz="2400" b="1" dirty="0" smtClean="0">
                <a:solidFill>
                  <a:srgbClr val="0070C0"/>
                </a:solidFill>
              </a:rPr>
              <a:t>She studied the effects of occupation on disease and worried that in the immensity of individual needs, there would be insufficient time and energy for effective intervention by physicians</a:t>
            </a: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14:07:22</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35</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381000"/>
            <a:ext cx="7772400" cy="533400"/>
          </a:xfrm>
          <a:prstGeom prst="rect">
            <a:avLst/>
          </a:prstGeom>
          <a:noFill/>
          <a:ln w="9525">
            <a:noFill/>
            <a:miter lim="800000"/>
            <a:headEnd/>
            <a:tailEnd/>
          </a:ln>
        </p:spPr>
        <p:txBody>
          <a:bodyPr anchor="ctr"/>
          <a:lstStyle/>
          <a:p>
            <a:pPr algn="ctr"/>
            <a:r>
              <a:rPr lang="en-US" sz="2800" b="1" dirty="0" smtClean="0">
                <a:solidFill>
                  <a:srgbClr val="FF33CC"/>
                </a:solidFill>
              </a:rPr>
              <a:t>Ida Cannon (1877-1960)</a:t>
            </a:r>
            <a:endParaRPr lang="en-US" sz="2800" b="1" dirty="0">
              <a:solidFill>
                <a:srgbClr val="FF33CC"/>
              </a:solidFill>
            </a:endParaRPr>
          </a:p>
        </p:txBody>
      </p:sp>
      <p:sp>
        <p:nvSpPr>
          <p:cNvPr id="11267" name="Rectangle 3"/>
          <p:cNvSpPr>
            <a:spLocks noChangeArrowheads="1"/>
          </p:cNvSpPr>
          <p:nvPr/>
        </p:nvSpPr>
        <p:spPr bwMode="auto">
          <a:xfrm>
            <a:off x="533400" y="990600"/>
            <a:ext cx="8229600" cy="54102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In 1930, while addressing an august gathering of health professionals, Ida said,  "The medical Social Service movement recognizes that there should be within the hospital someone definitely assigned to represent the patient's point of view and to work out with the physician, an adaptation of the medical treatment in the light of the patient's social condition".</a:t>
            </a: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14:07:37</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36</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457200"/>
            <a:ext cx="7772400" cy="762000"/>
          </a:xfrm>
          <a:prstGeom prst="rect">
            <a:avLst/>
          </a:prstGeom>
          <a:noFill/>
          <a:ln w="9525">
            <a:noFill/>
            <a:miter lim="800000"/>
            <a:headEnd/>
            <a:tailEnd/>
          </a:ln>
        </p:spPr>
        <p:txBody>
          <a:bodyPr anchor="ctr"/>
          <a:lstStyle/>
          <a:p>
            <a:pPr algn="ctr"/>
            <a:r>
              <a:rPr lang="en-US" sz="2800" b="1" dirty="0" smtClean="0">
                <a:solidFill>
                  <a:srgbClr val="FF33CC"/>
                </a:solidFill>
              </a:rPr>
              <a:t>Lydia </a:t>
            </a:r>
            <a:r>
              <a:rPr lang="en-US" sz="2800" b="1" dirty="0" err="1" smtClean="0">
                <a:solidFill>
                  <a:srgbClr val="FF33CC"/>
                </a:solidFill>
              </a:rPr>
              <a:t>Rapoport</a:t>
            </a:r>
            <a:r>
              <a:rPr lang="en-US" sz="2800" b="1" dirty="0" smtClean="0">
                <a:solidFill>
                  <a:srgbClr val="FF33CC"/>
                </a:solidFill>
              </a:rPr>
              <a:t> (1923-1971)</a:t>
            </a:r>
            <a:endParaRPr lang="en-US" sz="2800" b="1" dirty="0">
              <a:solidFill>
                <a:srgbClr val="FF33CC"/>
              </a:solidFill>
            </a:endParaRPr>
          </a:p>
        </p:txBody>
      </p:sp>
      <p:sp>
        <p:nvSpPr>
          <p:cNvPr id="11267" name="Rectangle 3"/>
          <p:cNvSpPr>
            <a:spLocks noChangeArrowheads="1"/>
          </p:cNvSpPr>
          <p:nvPr/>
        </p:nvSpPr>
        <p:spPr bwMode="auto">
          <a:xfrm>
            <a:off x="609600" y="1295400"/>
            <a:ext cx="7924800" cy="51054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Eminent theorist, educator, and practitioner, Lydia </a:t>
            </a:r>
            <a:r>
              <a:rPr lang="en-US" sz="2400" b="1" dirty="0" err="1" smtClean="0">
                <a:solidFill>
                  <a:srgbClr val="0070C0"/>
                </a:solidFill>
              </a:rPr>
              <a:t>Rapoport</a:t>
            </a:r>
            <a:r>
              <a:rPr lang="en-US" sz="2400" b="1" dirty="0" smtClean="0">
                <a:solidFill>
                  <a:srgbClr val="0070C0"/>
                </a:solidFill>
              </a:rPr>
              <a:t> is best known as a pioneer in the field of short term preventive casework.</a:t>
            </a:r>
          </a:p>
          <a:p>
            <a:pPr marL="812800" indent="-812800">
              <a:spcBef>
                <a:spcPts val="1200"/>
              </a:spcBef>
              <a:buFont typeface="Arial" pitchFamily="34" charset="0"/>
              <a:buChar char="•"/>
            </a:pPr>
            <a:r>
              <a:rPr lang="en-US" sz="2400" b="1" dirty="0" smtClean="0">
                <a:solidFill>
                  <a:srgbClr val="0070C0"/>
                </a:solidFill>
              </a:rPr>
              <a:t>She earned her MSW degree from Smith College School of Social Work in 1944, as the youngest graduate in the school's history.</a:t>
            </a:r>
          </a:p>
          <a:p>
            <a:pPr marL="812800" indent="-812800">
              <a:spcBef>
                <a:spcPts val="1200"/>
              </a:spcBef>
              <a:buFont typeface="Arial" pitchFamily="34" charset="0"/>
              <a:buChar char="•"/>
            </a:pPr>
            <a:r>
              <a:rPr lang="en-US" sz="2400" b="1" dirty="0" err="1" smtClean="0">
                <a:solidFill>
                  <a:srgbClr val="0070C0"/>
                </a:solidFill>
              </a:rPr>
              <a:t>Rapoport</a:t>
            </a:r>
            <a:r>
              <a:rPr lang="en-US" sz="2400" b="1" dirty="0" smtClean="0">
                <a:solidFill>
                  <a:srgbClr val="0070C0"/>
                </a:solidFill>
              </a:rPr>
              <a:t> began her career in the mental health field in Chicago and she earned a certificate in child therapy from the Institute of Psychoanalysis. </a:t>
            </a:r>
          </a:p>
          <a:p>
            <a:pPr marL="812800" indent="-812800">
              <a:spcBef>
                <a:spcPts val="1200"/>
              </a:spcBef>
              <a:buFont typeface="Arial" pitchFamily="34" charset="0"/>
              <a:buChar char="•"/>
            </a:pP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14:07:45</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37</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457200"/>
            <a:ext cx="7772400" cy="762000"/>
          </a:xfrm>
          <a:prstGeom prst="rect">
            <a:avLst/>
          </a:prstGeom>
          <a:noFill/>
          <a:ln w="9525">
            <a:noFill/>
            <a:miter lim="800000"/>
            <a:headEnd/>
            <a:tailEnd/>
          </a:ln>
        </p:spPr>
        <p:txBody>
          <a:bodyPr anchor="ctr"/>
          <a:lstStyle/>
          <a:p>
            <a:pPr algn="ctr"/>
            <a:r>
              <a:rPr lang="en-US" sz="2800" b="1" dirty="0" smtClean="0">
                <a:solidFill>
                  <a:srgbClr val="FF33CC"/>
                </a:solidFill>
              </a:rPr>
              <a:t>Lydia </a:t>
            </a:r>
            <a:r>
              <a:rPr lang="en-US" sz="2800" b="1" dirty="0" err="1" smtClean="0">
                <a:solidFill>
                  <a:srgbClr val="FF33CC"/>
                </a:solidFill>
              </a:rPr>
              <a:t>Rapoport</a:t>
            </a:r>
            <a:r>
              <a:rPr lang="en-US" sz="2800" b="1" dirty="0" smtClean="0">
                <a:solidFill>
                  <a:srgbClr val="FF33CC"/>
                </a:solidFill>
              </a:rPr>
              <a:t> (1923-1971)</a:t>
            </a:r>
            <a:endParaRPr lang="en-US" sz="2800" b="1" dirty="0">
              <a:solidFill>
                <a:srgbClr val="FF33CC"/>
              </a:solidFill>
            </a:endParaRPr>
          </a:p>
        </p:txBody>
      </p:sp>
      <p:sp>
        <p:nvSpPr>
          <p:cNvPr id="11267" name="Rectangle 3"/>
          <p:cNvSpPr>
            <a:spLocks noChangeArrowheads="1"/>
          </p:cNvSpPr>
          <p:nvPr/>
        </p:nvSpPr>
        <p:spPr bwMode="auto">
          <a:xfrm>
            <a:off x="381000" y="1295400"/>
            <a:ext cx="8305800" cy="51054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From 1954 until her early death, she was a member of the faculty of the University of California School of Social Welfare at Berkeley and a director of their psychiatric social work programs.</a:t>
            </a:r>
          </a:p>
          <a:p>
            <a:pPr marL="812800" indent="-812800">
              <a:spcBef>
                <a:spcPts val="1200"/>
              </a:spcBef>
              <a:buFont typeface="Arial" pitchFamily="34" charset="0"/>
              <a:buChar char="•"/>
            </a:pPr>
            <a:r>
              <a:rPr lang="en-US" sz="2400" b="1" dirty="0" smtClean="0">
                <a:solidFill>
                  <a:srgbClr val="0070C0"/>
                </a:solidFill>
              </a:rPr>
              <a:t>She was the first United Nations inter-regional family welfare and family planning advisor in the Middle East. </a:t>
            </a:r>
          </a:p>
          <a:p>
            <a:pPr marL="812800" indent="-812800">
              <a:spcBef>
                <a:spcPts val="1200"/>
              </a:spcBef>
              <a:buFont typeface="Arial" pitchFamily="34" charset="0"/>
              <a:buChar char="•"/>
            </a:pP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14:07:45</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38</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0"/>
            <a:ext cx="7772400" cy="762000"/>
          </a:xfrm>
          <a:prstGeom prst="rect">
            <a:avLst/>
          </a:prstGeom>
          <a:noFill/>
          <a:ln w="9525">
            <a:noFill/>
            <a:miter lim="800000"/>
            <a:headEnd/>
            <a:tailEnd/>
          </a:ln>
        </p:spPr>
        <p:txBody>
          <a:bodyPr anchor="ctr"/>
          <a:lstStyle/>
          <a:p>
            <a:pPr algn="ctr"/>
            <a:r>
              <a:rPr lang="en-US" sz="2800" b="1" dirty="0" smtClean="0">
                <a:solidFill>
                  <a:srgbClr val="FF33CC"/>
                </a:solidFill>
              </a:rPr>
              <a:t>Lydia </a:t>
            </a:r>
            <a:r>
              <a:rPr lang="en-US" sz="2800" b="1" dirty="0" err="1" smtClean="0">
                <a:solidFill>
                  <a:srgbClr val="FF33CC"/>
                </a:solidFill>
              </a:rPr>
              <a:t>Rapoport</a:t>
            </a:r>
            <a:r>
              <a:rPr lang="en-US" sz="2800" b="1" dirty="0" smtClean="0">
                <a:solidFill>
                  <a:srgbClr val="FF33CC"/>
                </a:solidFill>
              </a:rPr>
              <a:t> (1923-1971)</a:t>
            </a:r>
            <a:endParaRPr lang="en-US" sz="2800" b="1" dirty="0">
              <a:solidFill>
                <a:srgbClr val="FF33CC"/>
              </a:solidFill>
            </a:endParaRPr>
          </a:p>
        </p:txBody>
      </p:sp>
      <p:sp>
        <p:nvSpPr>
          <p:cNvPr id="11267" name="Rectangle 3"/>
          <p:cNvSpPr>
            <a:spLocks noChangeArrowheads="1"/>
          </p:cNvSpPr>
          <p:nvPr/>
        </p:nvSpPr>
        <p:spPr bwMode="auto">
          <a:xfrm>
            <a:off x="304800" y="838200"/>
            <a:ext cx="8534400" cy="55626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Her view of social casework is an open-ended flexible thought system capable of adaptation to a variety of problems without losing its overall social purpose. </a:t>
            </a:r>
          </a:p>
          <a:p>
            <a:pPr marL="812800" indent="-812800">
              <a:spcBef>
                <a:spcPts val="1200"/>
              </a:spcBef>
              <a:buFont typeface="Arial" pitchFamily="34" charset="0"/>
              <a:buChar char="•"/>
            </a:pPr>
            <a:r>
              <a:rPr lang="en-US" sz="2400" b="1" dirty="0" smtClean="0">
                <a:solidFill>
                  <a:srgbClr val="0070C0"/>
                </a:solidFill>
              </a:rPr>
              <a:t>Creativity in Social Work: Selected Writings of Lydia </a:t>
            </a:r>
            <a:r>
              <a:rPr lang="en-US" sz="2400" b="1" dirty="0" err="1" smtClean="0">
                <a:solidFill>
                  <a:srgbClr val="0070C0"/>
                </a:solidFill>
              </a:rPr>
              <a:t>Rapoport</a:t>
            </a:r>
            <a:r>
              <a:rPr lang="en-US" sz="2400" b="1" dirty="0" smtClean="0">
                <a:solidFill>
                  <a:srgbClr val="0070C0"/>
                </a:solidFill>
              </a:rPr>
              <a:t>, a compendium of her best known work, exemplifies her preventive approach. </a:t>
            </a:r>
          </a:p>
          <a:p>
            <a:pPr marL="812800" indent="-812800">
              <a:spcBef>
                <a:spcPts val="1200"/>
              </a:spcBef>
              <a:buFont typeface="Arial" pitchFamily="34" charset="0"/>
              <a:buChar char="•"/>
            </a:pPr>
            <a:r>
              <a:rPr lang="en-US" sz="2400" b="1" dirty="0" smtClean="0">
                <a:solidFill>
                  <a:srgbClr val="0070C0"/>
                </a:solidFill>
              </a:rPr>
              <a:t>In promoting and using the public health model of prevention in casework, and contrasting it to the psychiatric model and its emphasis on pathology, she influenced the theory and practice of short term treatment to a major degree.</a:t>
            </a: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14:07:45</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39</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04800"/>
            <a:ext cx="8041440" cy="990600"/>
          </a:xfrm>
        </p:spPr>
        <p:txBody>
          <a:bodyPr/>
          <a:lstStyle/>
          <a:p>
            <a:r>
              <a:rPr lang="en-US" b="1" dirty="0" smtClean="0">
                <a:solidFill>
                  <a:srgbClr val="FF0000"/>
                </a:solidFill>
              </a:rPr>
              <a:t>Industrial Growth led to migration</a:t>
            </a:r>
            <a:endParaRPr lang="en-US" b="1" dirty="0">
              <a:solidFill>
                <a:srgbClr val="FF0000"/>
              </a:solidFill>
            </a:endParaRPr>
          </a:p>
        </p:txBody>
      </p:sp>
      <p:sp>
        <p:nvSpPr>
          <p:cNvPr id="3" name="Content Placeholder 2"/>
          <p:cNvSpPr>
            <a:spLocks noGrp="1"/>
          </p:cNvSpPr>
          <p:nvPr>
            <p:ph idx="1"/>
          </p:nvPr>
        </p:nvSpPr>
        <p:spPr>
          <a:xfrm>
            <a:off x="228600" y="2057400"/>
            <a:ext cx="8763000" cy="4572000"/>
          </a:xfrm>
        </p:spPr>
        <p:txBody>
          <a:bodyPr>
            <a:normAutofit/>
          </a:bodyPr>
          <a:lstStyle/>
          <a:p>
            <a:pPr marL="0" indent="0" algn="just">
              <a:buNone/>
            </a:pPr>
            <a:r>
              <a:rPr lang="en-US" dirty="0" smtClean="0"/>
              <a:t> </a:t>
            </a:r>
            <a:r>
              <a:rPr lang="en-US" sz="4400" dirty="0">
                <a:solidFill>
                  <a:schemeClr val="tx1"/>
                </a:solidFill>
              </a:rPr>
              <a:t>During the early 1800s, most people lived in small communities and farming was the primary livelihood</a:t>
            </a:r>
            <a:r>
              <a:rPr lang="en-US" sz="4400" dirty="0" smtClean="0">
                <a:solidFill>
                  <a:schemeClr val="tx1"/>
                </a:solidFill>
              </a:rPr>
              <a:t>.</a:t>
            </a:r>
          </a:p>
          <a:p>
            <a:pPr marL="0" indent="0" algn="just">
              <a:buNone/>
            </a:pPr>
            <a:r>
              <a:rPr lang="en-US" sz="4400" dirty="0" smtClean="0">
                <a:solidFill>
                  <a:schemeClr val="tx1"/>
                </a:solidFill>
              </a:rPr>
              <a:t> </a:t>
            </a:r>
            <a:endParaRPr lang="en-US" sz="4400" dirty="0">
              <a:solidFill>
                <a:schemeClr val="tx1"/>
              </a:solidFill>
            </a:endParaRPr>
          </a:p>
        </p:txBody>
      </p:sp>
    </p:spTree>
    <p:extLst>
      <p:ext uri="{BB962C8B-B14F-4D97-AF65-F5344CB8AC3E}">
        <p14:creationId xmlns:p14="http://schemas.microsoft.com/office/powerpoint/2010/main" xmlns="" val="1935703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609600"/>
            <a:ext cx="7772400" cy="609600"/>
          </a:xfrm>
          <a:prstGeom prst="rect">
            <a:avLst/>
          </a:prstGeom>
          <a:noFill/>
          <a:ln w="9525">
            <a:noFill/>
            <a:miter lim="800000"/>
            <a:headEnd/>
            <a:tailEnd/>
          </a:ln>
        </p:spPr>
        <p:txBody>
          <a:bodyPr anchor="ctr"/>
          <a:lstStyle/>
          <a:p>
            <a:pPr algn="ctr"/>
            <a:r>
              <a:rPr lang="en-US" sz="2800" b="1" dirty="0" smtClean="0">
                <a:solidFill>
                  <a:srgbClr val="FF33CC"/>
                </a:solidFill>
              </a:rPr>
              <a:t>Florence Hollis (1907 – 1987)</a:t>
            </a:r>
          </a:p>
        </p:txBody>
      </p:sp>
      <p:sp>
        <p:nvSpPr>
          <p:cNvPr id="11267" name="Rectangle 3"/>
          <p:cNvSpPr>
            <a:spLocks noChangeArrowheads="1"/>
          </p:cNvSpPr>
          <p:nvPr/>
        </p:nvSpPr>
        <p:spPr bwMode="auto">
          <a:xfrm>
            <a:off x="457200" y="1371600"/>
            <a:ext cx="8305800" cy="50292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Hollis received a master's degree from Smith College School of Social Work and doctoral degree in Social Work from Bryn </a:t>
            </a:r>
            <a:r>
              <a:rPr lang="en-US" sz="2400" b="1" dirty="0" err="1" smtClean="0">
                <a:solidFill>
                  <a:srgbClr val="0070C0"/>
                </a:solidFill>
              </a:rPr>
              <a:t>Mawr</a:t>
            </a:r>
            <a:r>
              <a:rPr lang="en-US" sz="2400" b="1" dirty="0" smtClean="0">
                <a:solidFill>
                  <a:srgbClr val="0070C0"/>
                </a:solidFill>
              </a:rPr>
              <a:t> College.</a:t>
            </a:r>
          </a:p>
          <a:p>
            <a:pPr marL="812800" indent="-812800">
              <a:spcBef>
                <a:spcPts val="1200"/>
              </a:spcBef>
              <a:buFont typeface="Arial" pitchFamily="34" charset="0"/>
              <a:buChar char="•"/>
            </a:pPr>
            <a:r>
              <a:rPr lang="en-US" sz="2400" b="1" dirty="0" smtClean="0">
                <a:solidFill>
                  <a:srgbClr val="0070C0"/>
                </a:solidFill>
              </a:rPr>
              <a:t>Her master level thesis, "Emotional Factors in the Attitudes of Clients Toward Relief: Seven Case Studies," was published in 1931.</a:t>
            </a:r>
          </a:p>
          <a:p>
            <a:pPr marL="812800" indent="-812800">
              <a:spcBef>
                <a:spcPts val="1200"/>
              </a:spcBef>
              <a:buFont typeface="Arial" pitchFamily="34" charset="0"/>
              <a:buChar char="•"/>
            </a:pPr>
            <a:r>
              <a:rPr lang="en-US" sz="2400" b="1" dirty="0" smtClean="0">
                <a:solidFill>
                  <a:srgbClr val="0070C0"/>
                </a:solidFill>
              </a:rPr>
              <a:t>In September 1931, Hollis took a post as district superintendent at the Family Society of Philadelphia later assumed the position of district secretary at the Institute of Family Service (Associated Charities) in Cleveland, where she was responsible for administration and supervision of case workers.</a:t>
            </a:r>
          </a:p>
          <a:p>
            <a:pPr marL="812800" indent="-812800">
              <a:spcBef>
                <a:spcPts val="1200"/>
              </a:spcBef>
              <a:buFont typeface="Arial" pitchFamily="34" charset="0"/>
              <a:buChar char="•"/>
            </a:pPr>
            <a:endParaRPr lang="en-US" sz="2400" b="1" dirty="0" smtClean="0">
              <a:solidFill>
                <a:srgbClr val="0070C0"/>
              </a:solidFill>
            </a:endParaRPr>
          </a:p>
          <a:p>
            <a:pPr marL="812800" indent="-812800">
              <a:spcBef>
                <a:spcPts val="1200"/>
              </a:spcBef>
              <a:buFont typeface="Arial" pitchFamily="34" charset="0"/>
              <a:buChar char="•"/>
            </a:pPr>
            <a:endParaRPr lang="en-US" sz="2400" b="1" dirty="0" smtClean="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14:07:45</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40</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457200"/>
            <a:ext cx="7772400" cy="609600"/>
          </a:xfrm>
          <a:prstGeom prst="rect">
            <a:avLst/>
          </a:prstGeom>
          <a:noFill/>
          <a:ln w="9525">
            <a:noFill/>
            <a:miter lim="800000"/>
            <a:headEnd/>
            <a:tailEnd/>
          </a:ln>
        </p:spPr>
        <p:txBody>
          <a:bodyPr anchor="ctr"/>
          <a:lstStyle/>
          <a:p>
            <a:pPr algn="ctr"/>
            <a:r>
              <a:rPr lang="en-US" sz="2800" b="1" dirty="0" smtClean="0">
                <a:solidFill>
                  <a:srgbClr val="FF33CC"/>
                </a:solidFill>
              </a:rPr>
              <a:t>Florence Hollis (1907 – 1987)</a:t>
            </a:r>
            <a:endParaRPr lang="en-US" sz="2800" b="1" dirty="0">
              <a:solidFill>
                <a:srgbClr val="FF33CC"/>
              </a:solidFill>
            </a:endParaRPr>
          </a:p>
        </p:txBody>
      </p:sp>
      <p:sp>
        <p:nvSpPr>
          <p:cNvPr id="11267" name="Rectangle 3"/>
          <p:cNvSpPr>
            <a:spLocks noChangeArrowheads="1"/>
          </p:cNvSpPr>
          <p:nvPr/>
        </p:nvSpPr>
        <p:spPr bwMode="auto">
          <a:xfrm>
            <a:off x="457200" y="1143000"/>
            <a:ext cx="8229600" cy="52578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Hollis's teaching career began in 1934 when she taught one course in casework at Western Reserve University, while still maintaining her position as district secretary in Cleveland. </a:t>
            </a:r>
          </a:p>
          <a:p>
            <a:pPr marL="812800" indent="-812800">
              <a:spcBef>
                <a:spcPts val="1200"/>
              </a:spcBef>
              <a:buFont typeface="Arial" pitchFamily="34" charset="0"/>
              <a:buChar char="•"/>
            </a:pPr>
            <a:r>
              <a:rPr lang="en-US" sz="2400" b="1" dirty="0" smtClean="0">
                <a:solidFill>
                  <a:srgbClr val="0070C0"/>
                </a:solidFill>
              </a:rPr>
              <a:t>In 1937 she was appointed fulltime assistant professor. </a:t>
            </a:r>
          </a:p>
          <a:p>
            <a:pPr marL="812800" indent="-812800">
              <a:spcBef>
                <a:spcPts val="1200"/>
              </a:spcBef>
              <a:buFont typeface="Arial" pitchFamily="34" charset="0"/>
              <a:buChar char="•"/>
            </a:pPr>
            <a:r>
              <a:rPr lang="en-US" sz="2400" b="1" dirty="0" smtClean="0">
                <a:solidFill>
                  <a:srgbClr val="0070C0"/>
                </a:solidFill>
              </a:rPr>
              <a:t>The following year she began a study of documentation of success stories of social casework. </a:t>
            </a:r>
          </a:p>
          <a:p>
            <a:pPr marL="812800" indent="-812800">
              <a:spcBef>
                <a:spcPts val="1200"/>
              </a:spcBef>
              <a:buFont typeface="Arial" pitchFamily="34" charset="0"/>
              <a:buChar char="•"/>
            </a:pPr>
            <a:r>
              <a:rPr lang="en-US" sz="2400" b="1" dirty="0" smtClean="0">
                <a:solidFill>
                  <a:srgbClr val="0070C0"/>
                </a:solidFill>
              </a:rPr>
              <a:t>Her findings were published in 1939, in Social Casework in Practice: Six Case Studies. </a:t>
            </a:r>
          </a:p>
          <a:p>
            <a:pPr marL="812800" indent="-812800">
              <a:spcBef>
                <a:spcPts val="1200"/>
              </a:spcBef>
              <a:buFont typeface="Arial" pitchFamily="34" charset="0"/>
              <a:buChar char="•"/>
            </a:pP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14:07:45</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41</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457200"/>
            <a:ext cx="7772400" cy="609600"/>
          </a:xfrm>
          <a:prstGeom prst="rect">
            <a:avLst/>
          </a:prstGeom>
          <a:noFill/>
          <a:ln w="9525">
            <a:noFill/>
            <a:miter lim="800000"/>
            <a:headEnd/>
            <a:tailEnd/>
          </a:ln>
        </p:spPr>
        <p:txBody>
          <a:bodyPr anchor="ctr"/>
          <a:lstStyle/>
          <a:p>
            <a:pPr algn="ctr"/>
            <a:r>
              <a:rPr lang="en-US" sz="2800" b="1" dirty="0" smtClean="0">
                <a:solidFill>
                  <a:srgbClr val="FF33CC"/>
                </a:solidFill>
              </a:rPr>
              <a:t>Florence Hollis (1907 – 1987)</a:t>
            </a:r>
            <a:endParaRPr lang="en-US" sz="2800" b="1" dirty="0">
              <a:solidFill>
                <a:srgbClr val="FF33CC"/>
              </a:solidFill>
            </a:endParaRPr>
          </a:p>
        </p:txBody>
      </p:sp>
      <p:sp>
        <p:nvSpPr>
          <p:cNvPr id="11267" name="Rectangle 3"/>
          <p:cNvSpPr>
            <a:spLocks noChangeArrowheads="1"/>
          </p:cNvSpPr>
          <p:nvPr/>
        </p:nvSpPr>
        <p:spPr bwMode="auto">
          <a:xfrm>
            <a:off x="457200" y="1143000"/>
            <a:ext cx="8229600" cy="52578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She received a fellowship to study (doctoral research) the social and psychological factors contributing to marital difficulties. </a:t>
            </a:r>
          </a:p>
          <a:p>
            <a:pPr marL="812800" indent="-812800">
              <a:spcBef>
                <a:spcPts val="1200"/>
              </a:spcBef>
              <a:buFont typeface="Arial" pitchFamily="34" charset="0"/>
              <a:buChar char="•"/>
            </a:pPr>
            <a:r>
              <a:rPr lang="en-US" sz="2400" b="1" dirty="0" smtClean="0">
                <a:solidFill>
                  <a:srgbClr val="0070C0"/>
                </a:solidFill>
              </a:rPr>
              <a:t>Hollis's doctoral dissertation, completed in 1947, was published in 1949 under the title ‘Women in Marital Conflict’.</a:t>
            </a:r>
          </a:p>
          <a:p>
            <a:pPr marL="812800" indent="-812800">
              <a:spcBef>
                <a:spcPts val="1200"/>
              </a:spcBef>
              <a:buFont typeface="Arial" pitchFamily="34" charset="0"/>
              <a:buChar char="•"/>
            </a:pPr>
            <a:r>
              <a:rPr lang="en-US" sz="2400" b="1" dirty="0" smtClean="0">
                <a:solidFill>
                  <a:srgbClr val="0070C0"/>
                </a:solidFill>
              </a:rPr>
              <a:t>While working on her doctorate, she taught at the New York School of Social Work, (later Columbia University School of Social Work), and also served as Director of Publications for the Family Service Association of America, editing the Journal of Social Case Work (previously The Family.) </a:t>
            </a:r>
          </a:p>
          <a:p>
            <a:pPr marL="812800" indent="-812800">
              <a:spcBef>
                <a:spcPts val="1200"/>
              </a:spcBef>
              <a:buFont typeface="Arial" pitchFamily="34" charset="0"/>
              <a:buChar char="•"/>
            </a:pPr>
            <a:endParaRPr lang="en-US" sz="2400" b="1" dirty="0" smtClean="0">
              <a:solidFill>
                <a:srgbClr val="0070C0"/>
              </a:solidFill>
            </a:endParaRPr>
          </a:p>
          <a:p>
            <a:pPr marL="812800" indent="-812800">
              <a:spcBef>
                <a:spcPts val="1200"/>
              </a:spcBef>
              <a:buFont typeface="Arial" pitchFamily="34" charset="0"/>
              <a:buChar char="•"/>
            </a:pP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14:07:45</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42</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457200"/>
            <a:ext cx="7772400" cy="609600"/>
          </a:xfrm>
          <a:prstGeom prst="rect">
            <a:avLst/>
          </a:prstGeom>
          <a:noFill/>
          <a:ln w="9525">
            <a:noFill/>
            <a:miter lim="800000"/>
            <a:headEnd/>
            <a:tailEnd/>
          </a:ln>
        </p:spPr>
        <p:txBody>
          <a:bodyPr anchor="ctr"/>
          <a:lstStyle/>
          <a:p>
            <a:pPr algn="ctr"/>
            <a:r>
              <a:rPr lang="en-US" sz="2800" b="1" dirty="0" smtClean="0">
                <a:solidFill>
                  <a:srgbClr val="FF33CC"/>
                </a:solidFill>
              </a:rPr>
              <a:t>Florence Hollis (1907 – 1987)</a:t>
            </a:r>
            <a:endParaRPr lang="en-US" sz="2800" b="1" dirty="0">
              <a:solidFill>
                <a:srgbClr val="FF33CC"/>
              </a:solidFill>
            </a:endParaRPr>
          </a:p>
        </p:txBody>
      </p:sp>
      <p:sp>
        <p:nvSpPr>
          <p:cNvPr id="11267" name="Rectangle 3"/>
          <p:cNvSpPr>
            <a:spLocks noChangeArrowheads="1"/>
          </p:cNvSpPr>
          <p:nvPr/>
        </p:nvSpPr>
        <p:spPr bwMode="auto">
          <a:xfrm>
            <a:off x="457200" y="1143000"/>
            <a:ext cx="8229600" cy="52578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For much of the next twenty years, Hollis continued to teach at Columbia and to maintain a small clinical practice at the Community Service Society of New York. </a:t>
            </a:r>
          </a:p>
          <a:p>
            <a:pPr marL="812800" indent="-812800">
              <a:spcBef>
                <a:spcPts val="1200"/>
              </a:spcBef>
              <a:buFont typeface="Arial" pitchFamily="34" charset="0"/>
              <a:buChar char="•"/>
            </a:pPr>
            <a:r>
              <a:rPr lang="en-US" sz="2400" b="1" dirty="0" smtClean="0">
                <a:solidFill>
                  <a:srgbClr val="0070C0"/>
                </a:solidFill>
              </a:rPr>
              <a:t>From 1955 to 1962, she taught summers at the Smith College School for Social Work. </a:t>
            </a:r>
          </a:p>
          <a:p>
            <a:pPr marL="812800" indent="-812800">
              <a:spcBef>
                <a:spcPts val="1200"/>
              </a:spcBef>
              <a:buFont typeface="Arial" pitchFamily="34" charset="0"/>
              <a:buChar char="•"/>
            </a:pPr>
            <a:r>
              <a:rPr lang="en-US" sz="2400" b="1" dirty="0" smtClean="0">
                <a:solidFill>
                  <a:srgbClr val="0070C0"/>
                </a:solidFill>
              </a:rPr>
              <a:t>Beginning in the late 1940s she started to develop ideas for a classification system used to describe the techniques used by caseworkers in their direct work with clients</a:t>
            </a:r>
          </a:p>
          <a:p>
            <a:pPr marL="812800" indent="-812800">
              <a:spcBef>
                <a:spcPts val="1200"/>
              </a:spcBef>
              <a:buFont typeface="Arial" pitchFamily="34" charset="0"/>
              <a:buChar char="•"/>
            </a:pP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14:07:45</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43</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457200"/>
            <a:ext cx="7772400" cy="609600"/>
          </a:xfrm>
          <a:prstGeom prst="rect">
            <a:avLst/>
          </a:prstGeom>
          <a:noFill/>
          <a:ln w="9525">
            <a:noFill/>
            <a:miter lim="800000"/>
            <a:headEnd/>
            <a:tailEnd/>
          </a:ln>
        </p:spPr>
        <p:txBody>
          <a:bodyPr anchor="ctr"/>
          <a:lstStyle/>
          <a:p>
            <a:pPr algn="ctr"/>
            <a:r>
              <a:rPr lang="en-US" sz="2800" b="1" dirty="0" smtClean="0">
                <a:solidFill>
                  <a:srgbClr val="FF33CC"/>
                </a:solidFill>
              </a:rPr>
              <a:t>Florence Hollis (1907 – 1987)</a:t>
            </a:r>
            <a:endParaRPr lang="en-US" sz="2800" b="1" dirty="0">
              <a:solidFill>
                <a:srgbClr val="FF33CC"/>
              </a:solidFill>
            </a:endParaRPr>
          </a:p>
        </p:txBody>
      </p:sp>
      <p:sp>
        <p:nvSpPr>
          <p:cNvPr id="11267" name="Rectangle 3"/>
          <p:cNvSpPr>
            <a:spLocks noChangeArrowheads="1"/>
          </p:cNvSpPr>
          <p:nvPr/>
        </p:nvSpPr>
        <p:spPr bwMode="auto">
          <a:xfrm>
            <a:off x="457200" y="1143000"/>
            <a:ext cx="8229600" cy="52578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The study funded by National Institute of Mental Health grant was published in 1964, a widely acclaimed book ‘Casework: A Psychosocial Therapy’ </a:t>
            </a:r>
          </a:p>
          <a:p>
            <a:pPr marL="812800" indent="-812800">
              <a:spcBef>
                <a:spcPts val="1200"/>
              </a:spcBef>
              <a:buFont typeface="Arial" pitchFamily="34" charset="0"/>
              <a:buChar char="•"/>
            </a:pPr>
            <a:r>
              <a:rPr lang="en-US" sz="2400" b="1" dirty="0" smtClean="0">
                <a:solidFill>
                  <a:srgbClr val="0070C0"/>
                </a:solidFill>
              </a:rPr>
              <a:t>The first edition was translated into several languages. Subsequent revised editions, published in 1972, 1981, and 1990 (three years after her death), continued to attract a wide audience. </a:t>
            </a: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14:07:45</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44</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381000"/>
            <a:ext cx="7772400" cy="990600"/>
          </a:xfrm>
          <a:prstGeom prst="rect">
            <a:avLst/>
          </a:prstGeom>
          <a:noFill/>
          <a:ln w="9525">
            <a:noFill/>
            <a:miter lim="800000"/>
            <a:headEnd/>
            <a:tailEnd/>
          </a:ln>
        </p:spPr>
        <p:txBody>
          <a:bodyPr anchor="ctr"/>
          <a:lstStyle/>
          <a:p>
            <a:pPr algn="ctr"/>
            <a:r>
              <a:rPr lang="en-US" sz="2800" b="1" dirty="0" smtClean="0">
                <a:solidFill>
                  <a:srgbClr val="FF33CC"/>
                </a:solidFill>
              </a:rPr>
              <a:t>Helen Harris Perlman (1906 - 2004)</a:t>
            </a:r>
            <a:endParaRPr lang="en-US" sz="2800" b="1" dirty="0">
              <a:solidFill>
                <a:srgbClr val="FF33CC"/>
              </a:solidFill>
            </a:endParaRPr>
          </a:p>
        </p:txBody>
      </p:sp>
      <p:sp>
        <p:nvSpPr>
          <p:cNvPr id="11267" name="Rectangle 3"/>
          <p:cNvSpPr>
            <a:spLocks noChangeArrowheads="1"/>
          </p:cNvSpPr>
          <p:nvPr/>
        </p:nvSpPr>
        <p:spPr bwMode="auto">
          <a:xfrm>
            <a:off x="609600" y="1219200"/>
            <a:ext cx="8001000" cy="51816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Helen Harris Perlman graduated in 1926 from the University of Minnesota with a B.A. in English.  </a:t>
            </a:r>
          </a:p>
          <a:p>
            <a:pPr marL="812800" indent="-812800">
              <a:spcBef>
                <a:spcPts val="1200"/>
              </a:spcBef>
              <a:buFont typeface="Arial" pitchFamily="34" charset="0"/>
              <a:buChar char="•"/>
            </a:pPr>
            <a:r>
              <a:rPr lang="en-US" sz="2400" b="1" dirty="0" smtClean="0">
                <a:solidFill>
                  <a:srgbClr val="0070C0"/>
                </a:solidFill>
              </a:rPr>
              <a:t>She started her career as a summer caseworker for the Chicago Jewish Service Bureau. </a:t>
            </a:r>
          </a:p>
          <a:p>
            <a:pPr marL="812800" indent="-812800">
              <a:spcBef>
                <a:spcPts val="1200"/>
              </a:spcBef>
              <a:buFont typeface="Arial" pitchFamily="34" charset="0"/>
              <a:buChar char="•"/>
            </a:pPr>
            <a:r>
              <a:rPr lang="en-US" sz="2400" b="1" dirty="0" smtClean="0">
                <a:solidFill>
                  <a:srgbClr val="0070C0"/>
                </a:solidFill>
              </a:rPr>
              <a:t>She got a great deal of satisfaction helping people ‘I got a great deal of satisfaction from being able to help people. I found that in many cases, families faced the same kind of problems and conflicts that one encountered in the great works of literature.’</a:t>
            </a: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14:07:45</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45</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381000"/>
            <a:ext cx="7772400" cy="990600"/>
          </a:xfrm>
          <a:prstGeom prst="rect">
            <a:avLst/>
          </a:prstGeom>
          <a:noFill/>
          <a:ln w="9525">
            <a:noFill/>
            <a:miter lim="800000"/>
            <a:headEnd/>
            <a:tailEnd/>
          </a:ln>
        </p:spPr>
        <p:txBody>
          <a:bodyPr anchor="ctr"/>
          <a:lstStyle/>
          <a:p>
            <a:pPr algn="ctr"/>
            <a:r>
              <a:rPr lang="en-US" sz="2800" b="1" dirty="0" smtClean="0">
                <a:solidFill>
                  <a:srgbClr val="FF33CC"/>
                </a:solidFill>
              </a:rPr>
              <a:t>Helen Harris Perlman (1906 - 2004)</a:t>
            </a:r>
            <a:endParaRPr lang="en-US" sz="2800" b="1" dirty="0">
              <a:solidFill>
                <a:srgbClr val="FF33CC"/>
              </a:solidFill>
            </a:endParaRPr>
          </a:p>
        </p:txBody>
      </p:sp>
      <p:sp>
        <p:nvSpPr>
          <p:cNvPr id="11267" name="Rectangle 3"/>
          <p:cNvSpPr>
            <a:spLocks noChangeArrowheads="1"/>
          </p:cNvSpPr>
          <p:nvPr/>
        </p:nvSpPr>
        <p:spPr bwMode="auto">
          <a:xfrm>
            <a:off x="609600" y="1219200"/>
            <a:ext cx="8001000" cy="51816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After receiving the Commonwealth Fund scholarship, she completed her Masters in Social Work at the New York School of Social Work, now the Columbia University School of Social Work. </a:t>
            </a:r>
          </a:p>
          <a:p>
            <a:pPr marL="812800" indent="-812800">
              <a:spcBef>
                <a:spcPts val="1200"/>
              </a:spcBef>
              <a:buFont typeface="Arial" pitchFamily="34" charset="0"/>
              <a:buChar char="•"/>
            </a:pPr>
            <a:r>
              <a:rPr lang="en-US" sz="2400" b="1" dirty="0" smtClean="0">
                <a:solidFill>
                  <a:srgbClr val="0070C0"/>
                </a:solidFill>
              </a:rPr>
              <a:t>She joined the faculty of the School of Social Service Administration, University of Chicago, in 1945 and later became the Distinguished Service Professor </a:t>
            </a:r>
            <a:r>
              <a:rPr lang="en-US" sz="2400" b="1" i="1" dirty="0" err="1" smtClean="0">
                <a:solidFill>
                  <a:srgbClr val="0070C0"/>
                </a:solidFill>
              </a:rPr>
              <a:t>Emerita</a:t>
            </a:r>
            <a:r>
              <a:rPr lang="en-US" sz="2400" b="1" i="1" dirty="0" smtClean="0">
                <a:solidFill>
                  <a:srgbClr val="0070C0"/>
                </a:solidFill>
              </a:rPr>
              <a:t> </a:t>
            </a:r>
            <a:r>
              <a:rPr lang="en-US" sz="2400" b="1" dirty="0" smtClean="0">
                <a:solidFill>
                  <a:srgbClr val="0070C0"/>
                </a:solidFill>
              </a:rPr>
              <a:t>&amp; a known speaker. </a:t>
            </a:r>
          </a:p>
          <a:p>
            <a:pPr marL="812800" indent="-812800">
              <a:spcBef>
                <a:spcPts val="1200"/>
              </a:spcBef>
              <a:buFont typeface="Arial" pitchFamily="34" charset="0"/>
              <a:buChar char="•"/>
            </a:pPr>
            <a:r>
              <a:rPr lang="en-US" sz="2400" b="1" dirty="0" smtClean="0">
                <a:solidFill>
                  <a:srgbClr val="0070C0"/>
                </a:solidFill>
              </a:rPr>
              <a:t>She is best known for her work carrying forward and integrating concepts that emerged from diverging schools of psychoanalytic thought.</a:t>
            </a:r>
          </a:p>
          <a:p>
            <a:pPr marL="812800" indent="-812800">
              <a:spcBef>
                <a:spcPts val="1200"/>
              </a:spcBef>
              <a:buFont typeface="Arial" pitchFamily="34" charset="0"/>
              <a:buChar char="•"/>
            </a:pP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14:07:45</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46</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381000"/>
            <a:ext cx="7772400" cy="990600"/>
          </a:xfrm>
          <a:prstGeom prst="rect">
            <a:avLst/>
          </a:prstGeom>
          <a:noFill/>
          <a:ln w="9525">
            <a:noFill/>
            <a:miter lim="800000"/>
            <a:headEnd/>
            <a:tailEnd/>
          </a:ln>
        </p:spPr>
        <p:txBody>
          <a:bodyPr anchor="ctr"/>
          <a:lstStyle/>
          <a:p>
            <a:pPr algn="ctr"/>
            <a:r>
              <a:rPr lang="en-US" sz="2800" b="1" dirty="0" smtClean="0">
                <a:solidFill>
                  <a:srgbClr val="FF33CC"/>
                </a:solidFill>
              </a:rPr>
              <a:t>Helen Harris Perlman (1906 - 2004)</a:t>
            </a:r>
            <a:endParaRPr lang="en-US" sz="2800" b="1" dirty="0">
              <a:solidFill>
                <a:srgbClr val="FF33CC"/>
              </a:solidFill>
            </a:endParaRPr>
          </a:p>
        </p:txBody>
      </p:sp>
      <p:sp>
        <p:nvSpPr>
          <p:cNvPr id="11267" name="Rectangle 3"/>
          <p:cNvSpPr>
            <a:spLocks noChangeArrowheads="1"/>
          </p:cNvSpPr>
          <p:nvPr/>
        </p:nvSpPr>
        <p:spPr bwMode="auto">
          <a:xfrm>
            <a:off x="609600" y="1219200"/>
            <a:ext cx="8001000" cy="51816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Her most widely read work, </a:t>
            </a:r>
            <a:r>
              <a:rPr lang="en-US" sz="2400" b="1" i="1" dirty="0" smtClean="0">
                <a:solidFill>
                  <a:srgbClr val="0070C0"/>
                </a:solidFill>
              </a:rPr>
              <a:t>‘Social Casework: A Problem Solving Process’</a:t>
            </a:r>
            <a:r>
              <a:rPr lang="en-US" sz="2400" b="1" dirty="0" smtClean="0">
                <a:solidFill>
                  <a:srgbClr val="0070C0"/>
                </a:solidFill>
              </a:rPr>
              <a:t>, a text book in schools of social work worldwide was published in 1957. </a:t>
            </a:r>
          </a:p>
          <a:p>
            <a:pPr marL="812800" indent="-812800">
              <a:spcBef>
                <a:spcPts val="1200"/>
              </a:spcBef>
              <a:buFont typeface="Arial" pitchFamily="34" charset="0"/>
              <a:buChar char="•"/>
            </a:pPr>
            <a:r>
              <a:rPr lang="en-US" sz="2400" b="1" dirty="0" smtClean="0">
                <a:solidFill>
                  <a:srgbClr val="0070C0"/>
                </a:solidFill>
              </a:rPr>
              <a:t>She also wrote more than 75 articles and seven other books </a:t>
            </a:r>
          </a:p>
          <a:p>
            <a:pPr marL="812800" indent="-812800">
              <a:spcBef>
                <a:spcPts val="1200"/>
              </a:spcBef>
              <a:buFont typeface="Arial" pitchFamily="34" charset="0"/>
              <a:buChar char="•"/>
            </a:pPr>
            <a:r>
              <a:rPr lang="en-US" sz="2400" b="1" dirty="0" smtClean="0">
                <a:solidFill>
                  <a:srgbClr val="0070C0"/>
                </a:solidFill>
              </a:rPr>
              <a:t>Her thinking diverged markedly from the then-current popularity of long-term psychotherapy. </a:t>
            </a:r>
          </a:p>
          <a:p>
            <a:pPr marL="812800" indent="-812800">
              <a:spcBef>
                <a:spcPts val="1200"/>
              </a:spcBef>
              <a:buFont typeface="Arial" pitchFamily="34" charset="0"/>
              <a:buChar char="•"/>
            </a:pPr>
            <a:r>
              <a:rPr lang="en-US" sz="2400" b="1" dirty="0" smtClean="0">
                <a:solidFill>
                  <a:srgbClr val="0070C0"/>
                </a:solidFill>
              </a:rPr>
              <a:t>She didn't think that people always needed in-depth therapy, but a short-term therapy which is a common form of help. </a:t>
            </a: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14:07:45</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47</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381000"/>
            <a:ext cx="7772400" cy="990600"/>
          </a:xfrm>
          <a:prstGeom prst="rect">
            <a:avLst/>
          </a:prstGeom>
          <a:noFill/>
          <a:ln w="9525">
            <a:noFill/>
            <a:miter lim="800000"/>
            <a:headEnd/>
            <a:tailEnd/>
          </a:ln>
        </p:spPr>
        <p:txBody>
          <a:bodyPr anchor="ctr"/>
          <a:lstStyle/>
          <a:p>
            <a:pPr algn="ctr"/>
            <a:r>
              <a:rPr lang="en-US" sz="2800" b="1" dirty="0" smtClean="0">
                <a:solidFill>
                  <a:srgbClr val="FF33CC"/>
                </a:solidFill>
              </a:rPr>
              <a:t>Helen Harris Perlman (1906 - 2004)</a:t>
            </a:r>
            <a:endParaRPr lang="en-US" sz="2800" b="1" dirty="0">
              <a:solidFill>
                <a:srgbClr val="FF33CC"/>
              </a:solidFill>
            </a:endParaRPr>
          </a:p>
        </p:txBody>
      </p:sp>
      <p:sp>
        <p:nvSpPr>
          <p:cNvPr id="11267" name="Rectangle 3"/>
          <p:cNvSpPr>
            <a:spLocks noChangeArrowheads="1"/>
          </p:cNvSpPr>
          <p:nvPr/>
        </p:nvSpPr>
        <p:spPr bwMode="auto">
          <a:xfrm>
            <a:off x="609600" y="1219200"/>
            <a:ext cx="8001000" cy="51816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She is the founder of the present scheme of social casework: Person – Problem – Place – Process</a:t>
            </a:r>
          </a:p>
          <a:p>
            <a:pPr marL="812800" indent="-812800">
              <a:spcBef>
                <a:spcPts val="1200"/>
              </a:spcBef>
              <a:buFont typeface="Arial" pitchFamily="34" charset="0"/>
              <a:buChar char="•"/>
            </a:pPr>
            <a:r>
              <a:rPr lang="en-US" sz="2400" b="1" dirty="0" smtClean="0">
                <a:solidFill>
                  <a:srgbClr val="0070C0"/>
                </a:solidFill>
              </a:rPr>
              <a:t>A </a:t>
            </a:r>
            <a:r>
              <a:rPr lang="en-US" sz="2400" b="1" i="1" dirty="0" smtClean="0">
                <a:solidFill>
                  <a:srgbClr val="7030A0"/>
                </a:solidFill>
              </a:rPr>
              <a:t>person</a:t>
            </a:r>
            <a:r>
              <a:rPr lang="en-US" sz="2400" b="1" dirty="0" smtClean="0">
                <a:solidFill>
                  <a:srgbClr val="0070C0"/>
                </a:solidFill>
              </a:rPr>
              <a:t> with a </a:t>
            </a:r>
            <a:r>
              <a:rPr lang="en-US" sz="2400" b="1" i="1" dirty="0" smtClean="0">
                <a:solidFill>
                  <a:srgbClr val="7030A0"/>
                </a:solidFill>
              </a:rPr>
              <a:t>problem</a:t>
            </a:r>
            <a:r>
              <a:rPr lang="en-US" sz="2400" b="1" dirty="0" smtClean="0">
                <a:solidFill>
                  <a:srgbClr val="0070C0"/>
                </a:solidFill>
              </a:rPr>
              <a:t> comes to a </a:t>
            </a:r>
            <a:r>
              <a:rPr lang="en-US" sz="2400" b="1" i="1" dirty="0" smtClean="0">
                <a:solidFill>
                  <a:srgbClr val="7030A0"/>
                </a:solidFill>
              </a:rPr>
              <a:t>place</a:t>
            </a:r>
            <a:r>
              <a:rPr lang="en-US" sz="2400" b="1" dirty="0" smtClean="0">
                <a:solidFill>
                  <a:srgbClr val="0070C0"/>
                </a:solidFill>
              </a:rPr>
              <a:t> where a professional helps him through a </a:t>
            </a:r>
            <a:r>
              <a:rPr lang="en-US" sz="2400" b="1" i="1" dirty="0" smtClean="0">
                <a:solidFill>
                  <a:srgbClr val="7030A0"/>
                </a:solidFill>
              </a:rPr>
              <a:t>process</a:t>
            </a:r>
            <a:r>
              <a:rPr lang="en-US" sz="2400" b="1" dirty="0" smtClean="0">
                <a:solidFill>
                  <a:srgbClr val="0070C0"/>
                </a:solidFill>
              </a:rPr>
              <a:t>. </a:t>
            </a:r>
          </a:p>
          <a:p>
            <a:pPr marL="812800" indent="-812800">
              <a:spcBef>
                <a:spcPts val="1200"/>
              </a:spcBef>
              <a:buFont typeface="Arial" pitchFamily="34" charset="0"/>
              <a:buChar char="•"/>
            </a:pPr>
            <a:r>
              <a:rPr lang="en-US" sz="2400" b="1" dirty="0" smtClean="0">
                <a:solidFill>
                  <a:srgbClr val="0070C0"/>
                </a:solidFill>
              </a:rPr>
              <a:t>‘Social case work is a process used by certain human welfare agencies to help individuals to cope more effectively with their problems in social functioning’ </a:t>
            </a:r>
            <a:r>
              <a:rPr lang="en-US" sz="2400" b="1" i="1" dirty="0" smtClean="0">
                <a:solidFill>
                  <a:srgbClr val="7030A0"/>
                </a:solidFill>
              </a:rPr>
              <a:t>(Perlman, 1957:4)</a:t>
            </a:r>
            <a:r>
              <a:rPr lang="en-US" sz="2400" b="1" dirty="0" smtClean="0">
                <a:solidFill>
                  <a:srgbClr val="0070C0"/>
                </a:solidFill>
              </a:rPr>
              <a:t>. </a:t>
            </a:r>
          </a:p>
          <a:p>
            <a:pPr marL="1270000" lvl="1" indent="-812800">
              <a:spcBef>
                <a:spcPts val="1200"/>
              </a:spcBef>
              <a:buFont typeface="Arial" pitchFamily="34" charset="0"/>
              <a:buChar char="•"/>
            </a:pPr>
            <a:endParaRPr lang="en-US" sz="2400" b="1" dirty="0" smtClean="0">
              <a:solidFill>
                <a:srgbClr val="0070C0"/>
              </a:solidFill>
            </a:endParaRPr>
          </a:p>
          <a:p>
            <a:pPr marL="1270000" lvl="1" indent="-812800">
              <a:spcBef>
                <a:spcPts val="1200"/>
              </a:spcBef>
              <a:buFont typeface="Arial" pitchFamily="34" charset="0"/>
              <a:buChar char="•"/>
            </a:pPr>
            <a:endParaRPr lang="en-US" sz="2400" b="1" dirty="0" smtClean="0">
              <a:solidFill>
                <a:srgbClr val="0070C0"/>
              </a:solidFill>
            </a:endParaRPr>
          </a:p>
          <a:p>
            <a:pPr marL="812800" indent="-812800">
              <a:spcBef>
                <a:spcPts val="1200"/>
              </a:spcBef>
              <a:buFont typeface="Arial" pitchFamily="34" charset="0"/>
              <a:buChar char="•"/>
            </a:pP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14:07:45</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48</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381000"/>
            <a:ext cx="7772400" cy="990600"/>
          </a:xfrm>
          <a:prstGeom prst="rect">
            <a:avLst/>
          </a:prstGeom>
          <a:noFill/>
          <a:ln w="9525">
            <a:noFill/>
            <a:miter lim="800000"/>
            <a:headEnd/>
            <a:tailEnd/>
          </a:ln>
        </p:spPr>
        <p:txBody>
          <a:bodyPr anchor="ctr"/>
          <a:lstStyle/>
          <a:p>
            <a:pPr algn="ctr"/>
            <a:r>
              <a:rPr lang="en-US" sz="2800" b="1" dirty="0" smtClean="0">
                <a:solidFill>
                  <a:srgbClr val="FF33CC"/>
                </a:solidFill>
              </a:rPr>
              <a:t>Helen Harris Perlman (1906 - 2004)</a:t>
            </a:r>
            <a:endParaRPr lang="en-US" sz="2800" b="1" dirty="0">
              <a:solidFill>
                <a:srgbClr val="FF33CC"/>
              </a:solidFill>
            </a:endParaRPr>
          </a:p>
        </p:txBody>
      </p:sp>
      <p:sp>
        <p:nvSpPr>
          <p:cNvPr id="11267" name="Rectangle 3"/>
          <p:cNvSpPr>
            <a:spLocks noChangeArrowheads="1"/>
          </p:cNvSpPr>
          <p:nvPr/>
        </p:nvSpPr>
        <p:spPr bwMode="auto">
          <a:xfrm>
            <a:off x="609600" y="1219200"/>
            <a:ext cx="8001000" cy="51816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She was honored by the National Association of Social Work, the Association of Clinical Social Workers, and the Council of Social Work Education</a:t>
            </a:r>
          </a:p>
          <a:p>
            <a:pPr marL="812800" indent="-812800">
              <a:spcBef>
                <a:spcPts val="1200"/>
              </a:spcBef>
              <a:buFont typeface="Arial" pitchFamily="34" charset="0"/>
              <a:buChar char="•"/>
            </a:pPr>
            <a:r>
              <a:rPr lang="en-US" sz="2400" b="1" dirty="0" smtClean="0">
                <a:solidFill>
                  <a:srgbClr val="0070C0"/>
                </a:solidFill>
              </a:rPr>
              <a:t>She received honorary degrees from Boston University, the University of Southern Florida and her alma mater the University of Minnesota.</a:t>
            </a: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14:07:45</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49</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554037"/>
          </a:xfrm>
        </p:spPr>
        <p:txBody>
          <a:bodyPr/>
          <a:lstStyle/>
          <a:p>
            <a:endParaRPr lang="en-US" dirty="0"/>
          </a:p>
        </p:txBody>
      </p:sp>
      <p:sp>
        <p:nvSpPr>
          <p:cNvPr id="3" name="Content Placeholder 2"/>
          <p:cNvSpPr>
            <a:spLocks noGrp="1"/>
          </p:cNvSpPr>
          <p:nvPr>
            <p:ph idx="1"/>
          </p:nvPr>
        </p:nvSpPr>
        <p:spPr>
          <a:xfrm>
            <a:off x="304800" y="1143000"/>
            <a:ext cx="8458200" cy="4846725"/>
          </a:xfrm>
        </p:spPr>
        <p:txBody>
          <a:bodyPr>
            <a:normAutofit/>
          </a:bodyPr>
          <a:lstStyle/>
          <a:p>
            <a:r>
              <a:rPr lang="en-US" sz="4000" dirty="0"/>
              <a:t>Two attempt to respond to social need that developed during the later part of 1800s were</a:t>
            </a:r>
            <a:r>
              <a:rPr lang="en-US" sz="3200" dirty="0"/>
              <a:t> </a:t>
            </a:r>
            <a:endParaRPr lang="en-US" sz="3200" dirty="0" smtClean="0"/>
          </a:p>
          <a:p>
            <a:pPr marL="0" indent="0">
              <a:buNone/>
            </a:pPr>
            <a:r>
              <a:rPr lang="en-US" sz="4000" dirty="0" smtClean="0">
                <a:solidFill>
                  <a:srgbClr val="FF0000"/>
                </a:solidFill>
              </a:rPr>
              <a:t>The </a:t>
            </a:r>
            <a:r>
              <a:rPr lang="en-US" sz="4000" dirty="0">
                <a:solidFill>
                  <a:srgbClr val="FF0000"/>
                </a:solidFill>
              </a:rPr>
              <a:t>Charity Organization Societies and </a:t>
            </a:r>
            <a:endParaRPr lang="en-US" sz="4000" dirty="0" smtClean="0">
              <a:solidFill>
                <a:srgbClr val="FF0000"/>
              </a:solidFill>
            </a:endParaRPr>
          </a:p>
          <a:p>
            <a:pPr marL="0" indent="0">
              <a:buNone/>
            </a:pPr>
            <a:r>
              <a:rPr lang="en-US" sz="4000" dirty="0" smtClean="0">
                <a:solidFill>
                  <a:srgbClr val="FF0000"/>
                </a:solidFill>
              </a:rPr>
              <a:t>The </a:t>
            </a:r>
            <a:r>
              <a:rPr lang="en-US" sz="4000" dirty="0">
                <a:solidFill>
                  <a:srgbClr val="FF0000"/>
                </a:solidFill>
              </a:rPr>
              <a:t>Settlement </a:t>
            </a:r>
            <a:r>
              <a:rPr lang="en-US" sz="4000" dirty="0" smtClean="0">
                <a:solidFill>
                  <a:srgbClr val="FF0000"/>
                </a:solidFill>
              </a:rPr>
              <a:t>Movement.</a:t>
            </a:r>
            <a:endParaRPr lang="en-US" sz="4000" dirty="0">
              <a:solidFill>
                <a:srgbClr val="FF0000"/>
              </a:solidFill>
            </a:endParaRPr>
          </a:p>
        </p:txBody>
      </p:sp>
    </p:spTree>
    <p:extLst>
      <p:ext uri="{BB962C8B-B14F-4D97-AF65-F5344CB8AC3E}">
        <p14:creationId xmlns:p14="http://schemas.microsoft.com/office/powerpoint/2010/main" xmlns="" val="3178984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2038388"/>
            <a:ext cx="8839200" cy="3951337"/>
          </a:xfrm>
        </p:spPr>
        <p:txBody>
          <a:bodyPr>
            <a:normAutofit/>
          </a:bodyPr>
          <a:lstStyle/>
          <a:p>
            <a:pPr marL="0" indent="0">
              <a:buNone/>
            </a:pPr>
            <a:r>
              <a:rPr lang="en-US" sz="3600" b="1" u="sng" dirty="0" smtClean="0"/>
              <a:t>HISTORY OF SOCIAL CASE WORK IN UK</a:t>
            </a:r>
          </a:p>
        </p:txBody>
      </p:sp>
    </p:spTree>
    <p:extLst>
      <p:ext uri="{BB962C8B-B14F-4D97-AF65-F5344CB8AC3E}">
        <p14:creationId xmlns:p14="http://schemas.microsoft.com/office/powerpoint/2010/main" xmlns="" val="315901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5532525"/>
          </a:xfrm>
        </p:spPr>
        <p:txBody>
          <a:bodyPr>
            <a:normAutofit/>
          </a:bodyPr>
          <a:lstStyle/>
          <a:p>
            <a:pPr marL="0" indent="0">
              <a:buNone/>
            </a:pPr>
            <a:r>
              <a:rPr lang="en-US" sz="3600" b="1" u="sng" dirty="0" smtClean="0"/>
              <a:t>HISTORY OF SOCIAL CASE WORK IN UK</a:t>
            </a:r>
          </a:p>
          <a:p>
            <a:r>
              <a:rPr lang="en-US" sz="3600" dirty="0" smtClean="0"/>
              <a:t>In the 15,000 parishes of England, relief was given either in workhouse or as 'outdoor' relief in the home. </a:t>
            </a:r>
          </a:p>
          <a:p>
            <a:r>
              <a:rPr lang="en-IN" sz="3600" dirty="0" smtClean="0"/>
              <a:t>Act of 1722 permitted parishes to combine both these types of assistance</a:t>
            </a:r>
            <a:endParaRPr lang="en-US" sz="3600" dirty="0" smtClean="0"/>
          </a:p>
        </p:txBody>
      </p:sp>
    </p:spTree>
    <p:extLst>
      <p:ext uri="{BB962C8B-B14F-4D97-AF65-F5344CB8AC3E}">
        <p14:creationId xmlns:p14="http://schemas.microsoft.com/office/powerpoint/2010/main" xmlns="" val="315901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5532525"/>
          </a:xfrm>
        </p:spPr>
        <p:txBody>
          <a:bodyPr>
            <a:normAutofit/>
          </a:bodyPr>
          <a:lstStyle/>
          <a:p>
            <a:pPr marL="0" indent="0">
              <a:buNone/>
            </a:pPr>
            <a:r>
              <a:rPr lang="en-US" sz="3600" b="1" u="sng" dirty="0" smtClean="0"/>
              <a:t>HISTORY OF SOCIAL CASE WORK IN UK</a:t>
            </a:r>
          </a:p>
          <a:p>
            <a:r>
              <a:rPr lang="en-US" sz="3600" dirty="0" smtClean="0"/>
              <a:t>the Settlement Act of 1795, which provided that a person had to be actually chargeable and not in grave ill-health before action could be taken to remove </a:t>
            </a:r>
            <a:r>
              <a:rPr lang="en-IN" sz="3600" dirty="0" smtClean="0"/>
              <a:t>him</a:t>
            </a:r>
          </a:p>
          <a:p>
            <a:r>
              <a:rPr lang="en-IN" sz="3600" dirty="0" smtClean="0"/>
              <a:t>In 1844, 231,000 were relieved </a:t>
            </a:r>
            <a:r>
              <a:rPr lang="en-US" sz="3600" dirty="0" smtClean="0"/>
              <a:t>in the workhouses of the country-1,247,000 outside them.  In1848 the figures were 306,000 inside, 1,571,000 relieved outside</a:t>
            </a:r>
            <a:endParaRPr lang="en-US" sz="3600" b="1" u="sng" dirty="0"/>
          </a:p>
        </p:txBody>
      </p:sp>
    </p:spTree>
    <p:extLst>
      <p:ext uri="{BB962C8B-B14F-4D97-AF65-F5344CB8AC3E}">
        <p14:creationId xmlns:p14="http://schemas.microsoft.com/office/powerpoint/2010/main" xmlns="" val="315901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5532525"/>
          </a:xfrm>
        </p:spPr>
        <p:txBody>
          <a:bodyPr>
            <a:normAutofit fontScale="92500" lnSpcReduction="10000"/>
          </a:bodyPr>
          <a:lstStyle/>
          <a:p>
            <a:pPr marL="0" indent="0">
              <a:buNone/>
            </a:pPr>
            <a:r>
              <a:rPr lang="en-US" sz="3600" b="1" u="sng" dirty="0" smtClean="0"/>
              <a:t>HISTORY OF SOCIAL CASE WORK IN UK</a:t>
            </a:r>
          </a:p>
          <a:p>
            <a:r>
              <a:rPr lang="en-US" sz="3600" dirty="0" smtClean="0"/>
              <a:t>there were seven types of organizations concerned with social case work during the early part of the century </a:t>
            </a:r>
          </a:p>
          <a:p>
            <a:r>
              <a:rPr lang="en-US" sz="3600" dirty="0" smtClean="0"/>
              <a:t>all charitable organizations m the nineteenth century were started to meet a local need, even if they were extended later to meet a wider one. </a:t>
            </a:r>
          </a:p>
          <a:p>
            <a:r>
              <a:rPr lang="en-US" sz="3600" dirty="0" smtClean="0"/>
              <a:t>the 'Strangers' Friend Society‘ started as far back as 1785 in London and another in 1789 in Liverpool</a:t>
            </a:r>
          </a:p>
        </p:txBody>
      </p:sp>
    </p:spTree>
    <p:extLst>
      <p:ext uri="{BB962C8B-B14F-4D97-AF65-F5344CB8AC3E}">
        <p14:creationId xmlns:p14="http://schemas.microsoft.com/office/powerpoint/2010/main" xmlns="" val="315901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5532525"/>
          </a:xfrm>
        </p:spPr>
        <p:txBody>
          <a:bodyPr>
            <a:normAutofit/>
          </a:bodyPr>
          <a:lstStyle/>
          <a:p>
            <a:pPr marL="0" indent="0">
              <a:buNone/>
            </a:pPr>
            <a:r>
              <a:rPr lang="en-US" sz="3600" b="1" u="sng" dirty="0" smtClean="0"/>
              <a:t>HISTORY OF SOCIAL CASE WORK IN UK</a:t>
            </a:r>
          </a:p>
          <a:p>
            <a:r>
              <a:rPr lang="en-US" sz="3600" dirty="0" smtClean="0"/>
              <a:t>There were 704,350 people, i.e. one-twelfth of the population, belonged to 9,672 Friendly Societies in 1803</a:t>
            </a:r>
          </a:p>
          <a:p>
            <a:r>
              <a:rPr lang="en-US" sz="3600" dirty="0" err="1" smtClean="0"/>
              <a:t>Goschen</a:t>
            </a:r>
            <a:r>
              <a:rPr lang="en-US" sz="3600" dirty="0" smtClean="0"/>
              <a:t> Minute of the Poor Law Board 1869 on 'The Relief to the Poor in the Metropolis’</a:t>
            </a:r>
          </a:p>
          <a:p>
            <a:pPr>
              <a:buNone/>
            </a:pPr>
            <a:endParaRPr lang="en-US" sz="3600" b="1" u="sng" dirty="0" smtClean="0"/>
          </a:p>
        </p:txBody>
      </p:sp>
    </p:spTree>
    <p:extLst>
      <p:ext uri="{BB962C8B-B14F-4D97-AF65-F5344CB8AC3E}">
        <p14:creationId xmlns:p14="http://schemas.microsoft.com/office/powerpoint/2010/main" xmlns="" val="315901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5943600"/>
          </a:xfrm>
        </p:spPr>
        <p:txBody>
          <a:bodyPr>
            <a:normAutofit lnSpcReduction="10000"/>
          </a:bodyPr>
          <a:lstStyle/>
          <a:p>
            <a:pPr marL="0" indent="0">
              <a:buNone/>
            </a:pPr>
            <a:r>
              <a:rPr lang="en-US" sz="3600" b="1" u="sng" dirty="0" smtClean="0"/>
              <a:t>HISTORY OF SOCIAL CASE WORK IN UK</a:t>
            </a:r>
          </a:p>
          <a:p>
            <a:r>
              <a:rPr lang="en-IN" sz="3600" dirty="0" smtClean="0"/>
              <a:t>Dr. </a:t>
            </a:r>
            <a:r>
              <a:rPr lang="en-IN" sz="3600" dirty="0" err="1" smtClean="0"/>
              <a:t>Hawksley</a:t>
            </a:r>
            <a:r>
              <a:rPr lang="en-IN" sz="3600" dirty="0" smtClean="0"/>
              <a:t> </a:t>
            </a:r>
            <a:r>
              <a:rPr lang="en-US" sz="3600" dirty="0" smtClean="0"/>
              <a:t>on </a:t>
            </a:r>
            <a:r>
              <a:rPr lang="en-US" sz="3600" i="1" dirty="0" smtClean="0"/>
              <a:t>The Charities of London, and some errors of their administration, with suggestions for an improved system of Private and Official Charitable Relief, </a:t>
            </a:r>
            <a:r>
              <a:rPr lang="en-US" sz="3600" dirty="0" smtClean="0"/>
              <a:t>in which he suggested a scheme for the central organization of all charities in London, and their administration through district offices, to be financed by a tax of one per cent on the annual </a:t>
            </a:r>
            <a:r>
              <a:rPr lang="en-IN" sz="3600" dirty="0" smtClean="0"/>
              <a:t>income of each charity</a:t>
            </a:r>
            <a:endParaRPr lang="en-US" sz="3600" b="1" u="sng" dirty="0"/>
          </a:p>
        </p:txBody>
      </p:sp>
    </p:spTree>
    <p:extLst>
      <p:ext uri="{BB962C8B-B14F-4D97-AF65-F5344CB8AC3E}">
        <p14:creationId xmlns:p14="http://schemas.microsoft.com/office/powerpoint/2010/main" xmlns="" val="315901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5532525"/>
          </a:xfrm>
        </p:spPr>
        <p:txBody>
          <a:bodyPr>
            <a:normAutofit/>
          </a:bodyPr>
          <a:lstStyle/>
          <a:p>
            <a:pPr marL="0" indent="0">
              <a:buNone/>
            </a:pPr>
            <a:r>
              <a:rPr lang="en-US" sz="3600" b="1" u="sng" dirty="0" smtClean="0"/>
              <a:t>HISTORY OF SOCIAL CASE WORK IN UK</a:t>
            </a:r>
          </a:p>
          <a:p>
            <a:r>
              <a:rPr lang="en-IN" sz="3600" dirty="0" smtClean="0"/>
              <a:t>by April 1869, at </a:t>
            </a:r>
            <a:r>
              <a:rPr lang="en-US" sz="3600" dirty="0" smtClean="0"/>
              <a:t>the instigation of Lord </a:t>
            </a:r>
            <a:r>
              <a:rPr lang="en-US" sz="3600" dirty="0" err="1" smtClean="0"/>
              <a:t>Lichfield</a:t>
            </a:r>
            <a:r>
              <a:rPr lang="en-US" sz="3600" dirty="0" smtClean="0"/>
              <a:t>, offices had been found at 15, Buckingham Street, and a 'Society for Organizing Charitable Relief and Repressing </a:t>
            </a:r>
            <a:r>
              <a:rPr lang="en-US" sz="3600" dirty="0" err="1" smtClean="0"/>
              <a:t>Mendicity</a:t>
            </a:r>
            <a:r>
              <a:rPr lang="en-US" sz="3600" dirty="0" smtClean="0"/>
              <a:t>' came into being. </a:t>
            </a:r>
          </a:p>
          <a:p>
            <a:r>
              <a:rPr lang="en-US" sz="3600" dirty="0" smtClean="0"/>
              <a:t>A year later the simpler title 'Charity Organization Society' was substituted</a:t>
            </a:r>
          </a:p>
        </p:txBody>
      </p:sp>
    </p:spTree>
    <p:extLst>
      <p:ext uri="{BB962C8B-B14F-4D97-AF65-F5344CB8AC3E}">
        <p14:creationId xmlns:p14="http://schemas.microsoft.com/office/powerpoint/2010/main" xmlns="" val="315901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5943600"/>
          </a:xfrm>
        </p:spPr>
        <p:txBody>
          <a:bodyPr>
            <a:normAutofit lnSpcReduction="10000"/>
          </a:bodyPr>
          <a:lstStyle/>
          <a:p>
            <a:pPr marL="0" indent="0">
              <a:buNone/>
            </a:pPr>
            <a:r>
              <a:rPr lang="en-US" sz="3600" b="1" u="sng" dirty="0" smtClean="0"/>
              <a:t>HISTORY OF SOCIAL CASE WORK IN UK</a:t>
            </a:r>
          </a:p>
          <a:p>
            <a:r>
              <a:rPr lang="en-US" sz="3600" dirty="0" smtClean="0"/>
              <a:t>Mr. C. B. P. </a:t>
            </a:r>
            <a:r>
              <a:rPr lang="en-US" sz="3600" dirty="0" err="1" smtClean="0"/>
              <a:t>Bosanque</a:t>
            </a:r>
            <a:r>
              <a:rPr lang="en-US" sz="3600" dirty="0" smtClean="0"/>
              <a:t>, the first fulltime secretary (1870-75)</a:t>
            </a:r>
          </a:p>
          <a:p>
            <a:r>
              <a:rPr lang="en-IN" sz="3600" dirty="0" smtClean="0"/>
              <a:t>Charles Stewart Loch (1875-1914)</a:t>
            </a:r>
          </a:p>
          <a:p>
            <a:r>
              <a:rPr lang="en-US" sz="3600" b="1" dirty="0" smtClean="0"/>
              <a:t>Principles of C.O.S. </a:t>
            </a:r>
          </a:p>
          <a:p>
            <a:pPr lvl="1"/>
            <a:r>
              <a:rPr lang="en-US" sz="3400" dirty="0" smtClean="0"/>
              <a:t>organization and co-operation in charity; </a:t>
            </a:r>
          </a:p>
          <a:p>
            <a:pPr lvl="1"/>
            <a:r>
              <a:rPr lang="en-US" sz="3400" dirty="0" smtClean="0"/>
              <a:t>help for deserving cases only; </a:t>
            </a:r>
          </a:p>
          <a:p>
            <a:pPr lvl="1"/>
            <a:r>
              <a:rPr lang="en-US" sz="3400" dirty="0" smtClean="0"/>
              <a:t>the limited scope of charity; </a:t>
            </a:r>
          </a:p>
          <a:p>
            <a:pPr lvl="1"/>
            <a:r>
              <a:rPr lang="en-US" sz="3400" dirty="0" smtClean="0"/>
              <a:t>the help to be sufficient to promote regeneration</a:t>
            </a:r>
            <a:endParaRPr lang="en-US" sz="3400" b="1" u="sng" dirty="0" smtClean="0"/>
          </a:p>
        </p:txBody>
      </p:sp>
    </p:spTree>
    <p:extLst>
      <p:ext uri="{BB962C8B-B14F-4D97-AF65-F5344CB8AC3E}">
        <p14:creationId xmlns:p14="http://schemas.microsoft.com/office/powerpoint/2010/main" xmlns="" val="315901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554037"/>
          </a:xfrm>
        </p:spPr>
        <p:txBody>
          <a:bodyPr/>
          <a:lstStyle/>
          <a:p>
            <a:endParaRPr lang="en-US" dirty="0"/>
          </a:p>
        </p:txBody>
      </p:sp>
      <p:sp>
        <p:nvSpPr>
          <p:cNvPr id="3" name="Content Placeholder 2"/>
          <p:cNvSpPr>
            <a:spLocks noGrp="1"/>
          </p:cNvSpPr>
          <p:nvPr>
            <p:ph idx="1"/>
          </p:nvPr>
        </p:nvSpPr>
        <p:spPr>
          <a:xfrm>
            <a:off x="533400" y="1295400"/>
            <a:ext cx="8229600" cy="4876800"/>
          </a:xfrm>
        </p:spPr>
        <p:txBody>
          <a:bodyPr>
            <a:normAutofit/>
          </a:bodyPr>
          <a:lstStyle/>
          <a:p>
            <a:r>
              <a:rPr lang="en-US" dirty="0" smtClean="0"/>
              <a:t> </a:t>
            </a:r>
            <a:r>
              <a:rPr lang="en-US" sz="3600" dirty="0" smtClean="0"/>
              <a:t>Even the concept of COS was first introduced in UK to deal with  poverty.</a:t>
            </a:r>
          </a:p>
          <a:p>
            <a:r>
              <a:rPr lang="en-US" sz="3600" b="1" dirty="0" smtClean="0">
                <a:solidFill>
                  <a:srgbClr val="FF0000"/>
                </a:solidFill>
              </a:rPr>
              <a:t>1869</a:t>
            </a:r>
            <a:r>
              <a:rPr lang="en-US" sz="3600" dirty="0" smtClean="0"/>
              <a:t>: Charity Organization Society (COS) in London (UK) appointed kindhearted volunteers called ‘friendly visitors’ to visit poor families, assess their need, provide help, guidance and advice </a:t>
            </a:r>
          </a:p>
          <a:p>
            <a:pPr marL="0" indent="0">
              <a:buNone/>
            </a:pPr>
            <a:endParaRPr lang="en-US" sz="3600" dirty="0"/>
          </a:p>
        </p:txBody>
      </p:sp>
    </p:spTree>
    <p:extLst>
      <p:ext uri="{BB962C8B-B14F-4D97-AF65-F5344CB8AC3E}">
        <p14:creationId xmlns:p14="http://schemas.microsoft.com/office/powerpoint/2010/main" xmlns="" val="3384973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06437"/>
          </a:xfrm>
        </p:spPr>
        <p:txBody>
          <a:bodyPr/>
          <a:lstStyle/>
          <a:p>
            <a:endParaRPr lang="en-US" dirty="0"/>
          </a:p>
        </p:txBody>
      </p:sp>
      <p:sp>
        <p:nvSpPr>
          <p:cNvPr id="3" name="Content Placeholder 2"/>
          <p:cNvSpPr>
            <a:spLocks noGrp="1"/>
          </p:cNvSpPr>
          <p:nvPr>
            <p:ph idx="1"/>
          </p:nvPr>
        </p:nvSpPr>
        <p:spPr>
          <a:xfrm>
            <a:off x="381000" y="1371600"/>
            <a:ext cx="8382000" cy="4618125"/>
          </a:xfrm>
        </p:spPr>
        <p:txBody>
          <a:bodyPr>
            <a:noAutofit/>
          </a:bodyPr>
          <a:lstStyle/>
          <a:p>
            <a:pPr marL="0" indent="0">
              <a:buNone/>
            </a:pPr>
            <a:r>
              <a:rPr lang="en-US" sz="3600" b="1" dirty="0">
                <a:solidFill>
                  <a:srgbClr val="FF0000"/>
                </a:solidFill>
              </a:rPr>
              <a:t>Toynbee Hall</a:t>
            </a:r>
            <a:r>
              <a:rPr lang="en-US" sz="3600" dirty="0"/>
              <a:t> </a:t>
            </a:r>
            <a:r>
              <a:rPr lang="en-US" sz="3600" dirty="0" smtClean="0"/>
              <a:t>is in </a:t>
            </a:r>
            <a:r>
              <a:rPr lang="en-US" sz="3600" dirty="0"/>
              <a:t>the East End of London, and is the home to a charity of the same name. It works to bridge the gap between people of all social and financial backgrounds, with a focus on working towards a future without poverty. </a:t>
            </a:r>
            <a:r>
              <a:rPr lang="en-US" sz="3600" dirty="0" smtClean="0"/>
              <a:t>It was founded by </a:t>
            </a:r>
            <a:r>
              <a:rPr lang="en-US" sz="3600" dirty="0"/>
              <a:t> </a:t>
            </a:r>
            <a:r>
              <a:rPr lang="en-US" sz="3600" dirty="0">
                <a:solidFill>
                  <a:srgbClr val="FF0000"/>
                </a:solidFill>
              </a:rPr>
              <a:t>Canon Samuel Barnett and Henrietta</a:t>
            </a:r>
            <a:r>
              <a:rPr lang="en-US" sz="3600" dirty="0"/>
              <a:t> in </a:t>
            </a:r>
            <a:r>
              <a:rPr lang="en-US" sz="3600" dirty="0" smtClean="0">
                <a:solidFill>
                  <a:srgbClr val="FF0000"/>
                </a:solidFill>
              </a:rPr>
              <a:t>1884</a:t>
            </a:r>
            <a:r>
              <a:rPr lang="en-US" sz="3600" dirty="0" smtClean="0"/>
              <a:t>.</a:t>
            </a:r>
            <a:endParaRPr lang="en-US" sz="3600" dirty="0"/>
          </a:p>
        </p:txBody>
      </p:sp>
    </p:spTree>
    <p:extLst>
      <p:ext uri="{BB962C8B-B14F-4D97-AF65-F5344CB8AC3E}">
        <p14:creationId xmlns:p14="http://schemas.microsoft.com/office/powerpoint/2010/main" xmlns="" val="313082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325437"/>
          </a:xfrm>
        </p:spPr>
        <p:txBody>
          <a:bodyPr/>
          <a:lstStyle/>
          <a:p>
            <a:r>
              <a:rPr lang="en-US" sz="3200" b="1" u="sng" dirty="0"/>
              <a:t>CHARITY ORGANIZATION SOCIETIES in USA</a:t>
            </a:r>
            <a:endParaRPr lang="en-US" sz="3200" dirty="0"/>
          </a:p>
        </p:txBody>
      </p:sp>
      <p:sp>
        <p:nvSpPr>
          <p:cNvPr id="3" name="Content Placeholder 2"/>
          <p:cNvSpPr>
            <a:spLocks noGrp="1"/>
          </p:cNvSpPr>
          <p:nvPr>
            <p:ph idx="1"/>
          </p:nvPr>
        </p:nvSpPr>
        <p:spPr>
          <a:xfrm>
            <a:off x="228600" y="1143000"/>
            <a:ext cx="8610600" cy="5410200"/>
          </a:xfrm>
        </p:spPr>
        <p:txBody>
          <a:bodyPr>
            <a:noAutofit/>
          </a:bodyPr>
          <a:lstStyle/>
          <a:p>
            <a:pPr marL="0" indent="0">
              <a:buNone/>
            </a:pPr>
            <a:r>
              <a:rPr lang="en-US" sz="3600" dirty="0">
                <a:solidFill>
                  <a:schemeClr val="tx1"/>
                </a:solidFill>
              </a:rPr>
              <a:t>The COS movement was </a:t>
            </a:r>
            <a:r>
              <a:rPr lang="en-US" sz="3600" dirty="0" smtClean="0">
                <a:solidFill>
                  <a:schemeClr val="tx1"/>
                </a:solidFill>
              </a:rPr>
              <a:t>introduced by- </a:t>
            </a:r>
            <a:r>
              <a:rPr lang="en-US" sz="3600" dirty="0" smtClean="0">
                <a:solidFill>
                  <a:srgbClr val="FF0000"/>
                </a:solidFill>
              </a:rPr>
              <a:t>Rev</a:t>
            </a:r>
            <a:r>
              <a:rPr lang="en-US" sz="3600" dirty="0">
                <a:solidFill>
                  <a:srgbClr val="FF0000"/>
                </a:solidFill>
              </a:rPr>
              <a:t>. Stephen Humphreys </a:t>
            </a:r>
            <a:r>
              <a:rPr lang="en-US" sz="3600" dirty="0" err="1" smtClean="0">
                <a:solidFill>
                  <a:srgbClr val="FF0000"/>
                </a:solidFill>
              </a:rPr>
              <a:t>Gurteen</a:t>
            </a:r>
            <a:r>
              <a:rPr lang="en-US" sz="3600" dirty="0" smtClean="0">
                <a:solidFill>
                  <a:srgbClr val="FF0000"/>
                </a:solidFill>
              </a:rPr>
              <a:t> and</a:t>
            </a:r>
          </a:p>
          <a:p>
            <a:r>
              <a:rPr lang="en-US" sz="3600" dirty="0" smtClean="0">
                <a:solidFill>
                  <a:srgbClr val="FF0000"/>
                </a:solidFill>
              </a:rPr>
              <a:t>T</a:t>
            </a:r>
            <a:r>
              <a:rPr lang="en-US" sz="3600" dirty="0">
                <a:solidFill>
                  <a:srgbClr val="FF0000"/>
                </a:solidFill>
              </a:rPr>
              <a:t>. Guilford Smith</a:t>
            </a:r>
            <a:r>
              <a:rPr lang="en-US" sz="3600" dirty="0">
                <a:solidFill>
                  <a:schemeClr val="tx1"/>
                </a:solidFill>
              </a:rPr>
              <a:t>, a young successful business man and a parishioner at St. Mary’s </a:t>
            </a:r>
            <a:r>
              <a:rPr lang="en-US" sz="3600" dirty="0" smtClean="0">
                <a:solidFill>
                  <a:schemeClr val="tx1"/>
                </a:solidFill>
              </a:rPr>
              <a:t>Church.</a:t>
            </a:r>
          </a:p>
          <a:p>
            <a:r>
              <a:rPr lang="en-US" sz="3600" dirty="0">
                <a:solidFill>
                  <a:schemeClr val="tx1"/>
                </a:solidFill>
              </a:rPr>
              <a:t> </a:t>
            </a:r>
            <a:r>
              <a:rPr lang="en-US" sz="3600" dirty="0" smtClean="0">
                <a:solidFill>
                  <a:schemeClr val="tx1"/>
                </a:solidFill>
              </a:rPr>
              <a:t>They were greatly concerned about the destitution in USA</a:t>
            </a:r>
          </a:p>
          <a:p>
            <a:endParaRPr lang="en-US" sz="3600" dirty="0">
              <a:solidFill>
                <a:schemeClr val="tx1"/>
              </a:solidFill>
            </a:endParaRPr>
          </a:p>
        </p:txBody>
      </p:sp>
    </p:spTree>
    <p:extLst>
      <p:ext uri="{BB962C8B-B14F-4D97-AF65-F5344CB8AC3E}">
        <p14:creationId xmlns:p14="http://schemas.microsoft.com/office/powerpoint/2010/main" xmlns="" val="4160003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8601"/>
            <a:ext cx="8041440" cy="609600"/>
          </a:xfrm>
        </p:spPr>
        <p:txBody>
          <a:bodyPr/>
          <a:lstStyle/>
          <a:p>
            <a:r>
              <a:rPr lang="en-US" dirty="0" smtClean="0"/>
              <a:t>The Almoners</a:t>
            </a:r>
            <a:endParaRPr lang="en-US" dirty="0"/>
          </a:p>
        </p:txBody>
      </p:sp>
      <p:sp>
        <p:nvSpPr>
          <p:cNvPr id="3" name="Content Placeholder 2"/>
          <p:cNvSpPr>
            <a:spLocks noGrp="1"/>
          </p:cNvSpPr>
          <p:nvPr>
            <p:ph idx="1"/>
          </p:nvPr>
        </p:nvSpPr>
        <p:spPr>
          <a:xfrm>
            <a:off x="76200" y="914400"/>
            <a:ext cx="8991600" cy="5715000"/>
          </a:xfrm>
        </p:spPr>
        <p:txBody>
          <a:bodyPr>
            <a:normAutofit/>
          </a:bodyPr>
          <a:lstStyle/>
          <a:p>
            <a:r>
              <a:rPr lang="en-US" sz="4000" b="1" dirty="0" smtClean="0"/>
              <a:t> Almoner</a:t>
            </a:r>
            <a:r>
              <a:rPr lang="en-US" sz="4000" b="1" dirty="0"/>
              <a:t>,</a:t>
            </a:r>
            <a:r>
              <a:rPr lang="en-US" sz="4000" dirty="0"/>
              <a:t>  originally, an </a:t>
            </a:r>
            <a:r>
              <a:rPr lang="en-US" sz="4000" dirty="0">
                <a:solidFill>
                  <a:srgbClr val="FF0000"/>
                </a:solidFill>
              </a:rPr>
              <a:t>officer</a:t>
            </a:r>
            <a:r>
              <a:rPr lang="en-US" sz="4000" dirty="0"/>
              <a:t> </a:t>
            </a:r>
            <a:r>
              <a:rPr lang="en-US" sz="4000" dirty="0">
                <a:solidFill>
                  <a:srgbClr val="FF0000"/>
                </a:solidFill>
              </a:rPr>
              <a:t>responsible for distributing alms to the poor</a:t>
            </a:r>
            <a:r>
              <a:rPr lang="en-US" sz="4000" dirty="0"/>
              <a:t>, usually connected with a </a:t>
            </a:r>
            <a:r>
              <a:rPr lang="en-US" sz="4000" dirty="0">
                <a:solidFill>
                  <a:srgbClr val="FF0000"/>
                </a:solidFill>
              </a:rPr>
              <a:t>religious house </a:t>
            </a:r>
            <a:r>
              <a:rPr lang="en-US" sz="4000" dirty="0"/>
              <a:t>or other institution but also a position with some governments</a:t>
            </a:r>
            <a:r>
              <a:rPr lang="en-US" sz="4000" dirty="0" smtClean="0"/>
              <a:t>.</a:t>
            </a:r>
          </a:p>
          <a:p>
            <a:pPr marL="0" indent="0">
              <a:buNone/>
            </a:pPr>
            <a:endParaRPr lang="en-US" sz="4000" b="1" dirty="0" smtClean="0">
              <a:solidFill>
                <a:srgbClr val="0070C0"/>
              </a:solidFill>
            </a:endParaRPr>
          </a:p>
          <a:p>
            <a:endParaRPr lang="en-US" sz="4000" dirty="0"/>
          </a:p>
        </p:txBody>
      </p:sp>
    </p:spTree>
    <p:extLst>
      <p:ext uri="{BB962C8B-B14F-4D97-AF65-F5344CB8AC3E}">
        <p14:creationId xmlns:p14="http://schemas.microsoft.com/office/powerpoint/2010/main" xmlns="" val="27914018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73037"/>
          </a:xfrm>
        </p:spPr>
        <p:txBody>
          <a:bodyPr/>
          <a:lstStyle/>
          <a:p>
            <a:endParaRPr lang="en-US" dirty="0"/>
          </a:p>
        </p:txBody>
      </p:sp>
      <p:sp>
        <p:nvSpPr>
          <p:cNvPr id="3" name="Content Placeholder 2"/>
          <p:cNvSpPr>
            <a:spLocks noGrp="1"/>
          </p:cNvSpPr>
          <p:nvPr>
            <p:ph idx="1"/>
          </p:nvPr>
        </p:nvSpPr>
        <p:spPr>
          <a:xfrm>
            <a:off x="152400" y="838200"/>
            <a:ext cx="8839200" cy="5715000"/>
          </a:xfrm>
        </p:spPr>
        <p:txBody>
          <a:bodyPr>
            <a:normAutofit/>
          </a:bodyPr>
          <a:lstStyle/>
          <a:p>
            <a:r>
              <a:rPr lang="en-US" sz="3200" dirty="0">
                <a:solidFill>
                  <a:srgbClr val="FF0000"/>
                </a:solidFill>
              </a:rPr>
              <a:t>1890’s:</a:t>
            </a:r>
            <a:r>
              <a:rPr lang="en-US" sz="3200" dirty="0">
                <a:solidFill>
                  <a:schemeClr val="tx1"/>
                </a:solidFill>
              </a:rPr>
              <a:t> </a:t>
            </a:r>
            <a:r>
              <a:rPr lang="en-US" sz="3200" dirty="0" smtClean="0">
                <a:solidFill>
                  <a:schemeClr val="tx1"/>
                </a:solidFill>
              </a:rPr>
              <a:t> Later on, almoners were </a:t>
            </a:r>
            <a:r>
              <a:rPr lang="en-US" sz="3200" dirty="0">
                <a:solidFill>
                  <a:schemeClr val="tx1"/>
                </a:solidFill>
              </a:rPr>
              <a:t>appointed by hospitals at the instance of </a:t>
            </a:r>
            <a:r>
              <a:rPr lang="en-US" sz="3200" dirty="0">
                <a:solidFill>
                  <a:srgbClr val="FF0000"/>
                </a:solidFill>
              </a:rPr>
              <a:t>Sir </a:t>
            </a:r>
            <a:r>
              <a:rPr lang="en-US" sz="3200" dirty="0" smtClean="0">
                <a:solidFill>
                  <a:srgbClr val="FF0000"/>
                </a:solidFill>
              </a:rPr>
              <a:t>Charles Stuart Loch (1849-1923)</a:t>
            </a:r>
            <a:r>
              <a:rPr lang="en-US" sz="3200" dirty="0" smtClean="0">
                <a:solidFill>
                  <a:schemeClr val="tx1"/>
                </a:solidFill>
              </a:rPr>
              <a:t> </a:t>
            </a:r>
            <a:r>
              <a:rPr lang="en-US" sz="3200" dirty="0">
                <a:solidFill>
                  <a:schemeClr val="tx1"/>
                </a:solidFill>
              </a:rPr>
              <a:t>in </a:t>
            </a:r>
            <a:r>
              <a:rPr lang="en-US" sz="3200" dirty="0" smtClean="0">
                <a:solidFill>
                  <a:schemeClr val="tx1"/>
                </a:solidFill>
              </a:rPr>
              <a:t>England (secretary to the council of London Charity </a:t>
            </a:r>
            <a:r>
              <a:rPr lang="en-US" sz="3200" dirty="0" err="1" smtClean="0">
                <a:solidFill>
                  <a:schemeClr val="tx1"/>
                </a:solidFill>
              </a:rPr>
              <a:t>Organisation</a:t>
            </a:r>
            <a:r>
              <a:rPr lang="en-US" sz="3200" dirty="0" smtClean="0">
                <a:solidFill>
                  <a:schemeClr val="tx1"/>
                </a:solidFill>
              </a:rPr>
              <a:t> Societies), </a:t>
            </a:r>
            <a:r>
              <a:rPr lang="en-US" sz="3200" dirty="0">
                <a:solidFill>
                  <a:schemeClr val="tx1"/>
                </a:solidFill>
              </a:rPr>
              <a:t>the predecessors of hospital social workers, who visited the patient’s house, assess their ability to pay, prepare family history of patients to assist the physicians, help the treatment (refer to Providence) and rehabilitation of the patients</a:t>
            </a:r>
          </a:p>
          <a:p>
            <a:endParaRPr lang="en-US" dirty="0">
              <a:solidFill>
                <a:schemeClr val="tx1"/>
              </a:solidFill>
            </a:endParaRPr>
          </a:p>
        </p:txBody>
      </p:sp>
    </p:spTree>
    <p:extLst>
      <p:ext uri="{BB962C8B-B14F-4D97-AF65-F5344CB8AC3E}">
        <p14:creationId xmlns:p14="http://schemas.microsoft.com/office/powerpoint/2010/main" xmlns="" val="1703169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477837"/>
          </a:xfrm>
        </p:spPr>
        <p:txBody>
          <a:bodyPr/>
          <a:lstStyle/>
          <a:p>
            <a:endParaRPr lang="en-US" dirty="0"/>
          </a:p>
        </p:txBody>
      </p:sp>
      <p:sp>
        <p:nvSpPr>
          <p:cNvPr id="3" name="Content Placeholder 2"/>
          <p:cNvSpPr>
            <a:spLocks noGrp="1"/>
          </p:cNvSpPr>
          <p:nvPr>
            <p:ph idx="1"/>
          </p:nvPr>
        </p:nvSpPr>
        <p:spPr>
          <a:xfrm>
            <a:off x="304800" y="990600"/>
            <a:ext cx="8534400" cy="4999125"/>
          </a:xfrm>
        </p:spPr>
        <p:txBody>
          <a:bodyPr/>
          <a:lstStyle/>
          <a:p>
            <a:pPr fontAlgn="base"/>
            <a:r>
              <a:rPr lang="en-US" sz="3200" dirty="0"/>
              <a:t>In modern times the term almoner has also been used in Britain for a </a:t>
            </a:r>
            <a:r>
              <a:rPr lang="en-US" sz="3200" dirty="0">
                <a:solidFill>
                  <a:srgbClr val="FF0000"/>
                </a:solidFill>
              </a:rPr>
              <a:t>trained social worker</a:t>
            </a:r>
            <a:r>
              <a:rPr lang="en-US" sz="3200" dirty="0"/>
              <a:t>, usually a woman, qualified to work in a medical setting. In this sense “</a:t>
            </a:r>
            <a:r>
              <a:rPr lang="en-US" sz="3200" dirty="0">
                <a:solidFill>
                  <a:srgbClr val="FF0000"/>
                </a:solidFill>
              </a:rPr>
              <a:t>almoner</a:t>
            </a:r>
            <a:r>
              <a:rPr lang="en-US" sz="3200" dirty="0"/>
              <a:t>” was </a:t>
            </a:r>
            <a:r>
              <a:rPr lang="en-US" sz="3200" dirty="0" smtClean="0"/>
              <a:t>succeeded </a:t>
            </a:r>
            <a:r>
              <a:rPr lang="en-US" sz="3200" dirty="0"/>
              <a:t>in 1964 by the title </a:t>
            </a:r>
            <a:r>
              <a:rPr lang="en-US" sz="3200" dirty="0">
                <a:solidFill>
                  <a:srgbClr val="FF0000"/>
                </a:solidFill>
              </a:rPr>
              <a:t>medical social </a:t>
            </a:r>
            <a:r>
              <a:rPr lang="en-US" sz="3200" dirty="0" smtClean="0">
                <a:solidFill>
                  <a:srgbClr val="FF0000"/>
                </a:solidFill>
              </a:rPr>
              <a:t>worker</a:t>
            </a:r>
            <a:r>
              <a:rPr lang="en-US" sz="3200" dirty="0" smtClean="0"/>
              <a:t>. </a:t>
            </a:r>
            <a:r>
              <a:rPr lang="en-US" sz="3200" dirty="0" smtClean="0">
                <a:solidFill>
                  <a:srgbClr val="FF0000"/>
                </a:solidFill>
              </a:rPr>
              <a:t>Medical </a:t>
            </a:r>
            <a:r>
              <a:rPr lang="en-US" sz="3200" dirty="0">
                <a:solidFill>
                  <a:srgbClr val="FF0000"/>
                </a:solidFill>
              </a:rPr>
              <a:t>social workers </a:t>
            </a:r>
            <a:r>
              <a:rPr lang="en-US" sz="3200" dirty="0"/>
              <a:t>are employed by </a:t>
            </a:r>
            <a:r>
              <a:rPr lang="en-US" sz="3200" dirty="0">
                <a:solidFill>
                  <a:srgbClr val="FF0000"/>
                </a:solidFill>
              </a:rPr>
              <a:t>hospitals</a:t>
            </a:r>
            <a:r>
              <a:rPr lang="en-US" sz="3200" dirty="0"/>
              <a:t> and </a:t>
            </a:r>
            <a:r>
              <a:rPr lang="en-US" sz="3200" dirty="0">
                <a:solidFill>
                  <a:srgbClr val="FF0000"/>
                </a:solidFill>
              </a:rPr>
              <a:t>public health departments.</a:t>
            </a:r>
          </a:p>
          <a:p>
            <a:pPr marL="0" indent="0">
              <a:buNone/>
            </a:pPr>
            <a:endParaRPr lang="en-US" dirty="0"/>
          </a:p>
          <a:p>
            <a:endParaRPr lang="en-US" dirty="0"/>
          </a:p>
        </p:txBody>
      </p:sp>
    </p:spTree>
    <p:extLst>
      <p:ext uri="{BB962C8B-B14F-4D97-AF65-F5344CB8AC3E}">
        <p14:creationId xmlns:p14="http://schemas.microsoft.com/office/powerpoint/2010/main" xmlns="" val="2213210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609600"/>
            <a:ext cx="8305800" cy="990600"/>
          </a:xfrm>
          <a:prstGeom prst="rect">
            <a:avLst/>
          </a:prstGeom>
          <a:noFill/>
          <a:ln w="9525">
            <a:noFill/>
            <a:miter lim="800000"/>
            <a:headEnd/>
            <a:tailEnd/>
          </a:ln>
        </p:spPr>
        <p:txBody>
          <a:bodyPr anchor="ctr"/>
          <a:lstStyle/>
          <a:p>
            <a:pPr algn="ctr"/>
            <a:r>
              <a:rPr lang="en-US" sz="2800" b="1" dirty="0" smtClean="0">
                <a:solidFill>
                  <a:srgbClr val="FF33CC"/>
                </a:solidFill>
              </a:rPr>
              <a:t>1.c.</a:t>
            </a:r>
            <a:r>
              <a:rPr lang="en-US" sz="2800" b="1" dirty="0">
                <a:solidFill>
                  <a:srgbClr val="FF33CC"/>
                </a:solidFill>
              </a:rPr>
              <a:t>	</a:t>
            </a:r>
            <a:r>
              <a:rPr lang="en-US" sz="2800" b="1" dirty="0" smtClean="0">
                <a:solidFill>
                  <a:srgbClr val="FF33CC"/>
                </a:solidFill>
              </a:rPr>
              <a:t>History and Development of Social Casework in India (as a professional method)</a:t>
            </a:r>
            <a:endParaRPr lang="en-US" sz="2800" b="1" dirty="0">
              <a:solidFill>
                <a:srgbClr val="FF33CC"/>
              </a:solidFill>
            </a:endParaRPr>
          </a:p>
        </p:txBody>
      </p:sp>
      <p:sp>
        <p:nvSpPr>
          <p:cNvPr id="11267" name="Rectangle 3"/>
          <p:cNvSpPr>
            <a:spLocks noChangeArrowheads="1"/>
          </p:cNvSpPr>
          <p:nvPr/>
        </p:nvSpPr>
        <p:spPr bwMode="auto">
          <a:xfrm>
            <a:off x="685800" y="1676400"/>
            <a:ext cx="7620000" cy="45720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400" b="1" dirty="0" smtClean="0">
                <a:solidFill>
                  <a:srgbClr val="0070C0"/>
                </a:solidFill>
              </a:rPr>
              <a:t>N. M Joshi, one of the founders of the trade union movement in India, had established in 1911, an </a:t>
            </a:r>
            <a:r>
              <a:rPr lang="en-US" sz="2400" b="1" dirty="0" err="1" smtClean="0">
                <a:solidFill>
                  <a:srgbClr val="0070C0"/>
                </a:solidFill>
              </a:rPr>
              <a:t>organisation</a:t>
            </a:r>
            <a:r>
              <a:rPr lang="en-US" sz="2400" b="1" dirty="0" smtClean="0">
                <a:solidFill>
                  <a:srgbClr val="0070C0"/>
                </a:solidFill>
              </a:rPr>
              <a:t> called the Social Service League in Bombay. The Social Service League conducted training programmes for volunteers, whose services were later </a:t>
            </a:r>
            <a:r>
              <a:rPr lang="en-US" sz="2400" b="1" dirty="0" err="1" smtClean="0">
                <a:solidFill>
                  <a:srgbClr val="0070C0"/>
                </a:solidFill>
              </a:rPr>
              <a:t>utilised</a:t>
            </a:r>
            <a:r>
              <a:rPr lang="en-US" sz="2400" b="1" dirty="0" smtClean="0">
                <a:solidFill>
                  <a:srgbClr val="0070C0"/>
                </a:solidFill>
              </a:rPr>
              <a:t> for relief work among people suffering from famines, epidemics, floods and such other disasters, and also for welfare programmes among the poor and the destitute</a:t>
            </a:r>
          </a:p>
          <a:p>
            <a:pPr marL="812800" indent="-812800">
              <a:spcBef>
                <a:spcPts val="1200"/>
              </a:spcBef>
              <a:buFont typeface="Arial" pitchFamily="34" charset="0"/>
              <a:buChar char="•"/>
            </a:pPr>
            <a:endParaRPr lang="en-US" sz="24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14:07:46</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63</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609600"/>
            <a:ext cx="8305800" cy="990600"/>
          </a:xfrm>
          <a:prstGeom prst="rect">
            <a:avLst/>
          </a:prstGeom>
          <a:noFill/>
          <a:ln w="9525">
            <a:noFill/>
            <a:miter lim="800000"/>
            <a:headEnd/>
            <a:tailEnd/>
          </a:ln>
        </p:spPr>
        <p:txBody>
          <a:bodyPr anchor="ctr"/>
          <a:lstStyle/>
          <a:p>
            <a:pPr algn="ctr"/>
            <a:r>
              <a:rPr lang="en-US" sz="2800" b="1" dirty="0" smtClean="0">
                <a:solidFill>
                  <a:srgbClr val="FF33CC"/>
                </a:solidFill>
              </a:rPr>
              <a:t>1.c.</a:t>
            </a:r>
            <a:r>
              <a:rPr lang="en-US" sz="2800" b="1" dirty="0">
                <a:solidFill>
                  <a:srgbClr val="FF33CC"/>
                </a:solidFill>
              </a:rPr>
              <a:t>	</a:t>
            </a:r>
            <a:r>
              <a:rPr lang="en-US" sz="2800" b="1" dirty="0" smtClean="0">
                <a:solidFill>
                  <a:srgbClr val="FF33CC"/>
                </a:solidFill>
              </a:rPr>
              <a:t>History and Development of Social Casework in India (as a professional method)</a:t>
            </a:r>
            <a:endParaRPr lang="en-US" sz="2800" b="1" dirty="0">
              <a:solidFill>
                <a:srgbClr val="FF33CC"/>
              </a:solidFill>
            </a:endParaRPr>
          </a:p>
        </p:txBody>
      </p:sp>
      <p:sp>
        <p:nvSpPr>
          <p:cNvPr id="11267" name="Rectangle 3"/>
          <p:cNvSpPr>
            <a:spLocks noChangeArrowheads="1"/>
          </p:cNvSpPr>
          <p:nvPr/>
        </p:nvSpPr>
        <p:spPr bwMode="auto">
          <a:xfrm>
            <a:off x="685800" y="1676400"/>
            <a:ext cx="7620000" cy="45720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000" b="1" dirty="0" smtClean="0">
                <a:solidFill>
                  <a:srgbClr val="FF0000"/>
                </a:solidFill>
              </a:rPr>
              <a:t>1936</a:t>
            </a:r>
            <a:r>
              <a:rPr lang="en-US" sz="2000" b="1" dirty="0" smtClean="0">
                <a:solidFill>
                  <a:srgbClr val="0070C0"/>
                </a:solidFill>
              </a:rPr>
              <a:t>: training in social work at Sir </a:t>
            </a:r>
            <a:r>
              <a:rPr lang="en-US" sz="2000" b="1" dirty="0" err="1" smtClean="0">
                <a:solidFill>
                  <a:srgbClr val="0070C0"/>
                </a:solidFill>
              </a:rPr>
              <a:t>Dorabji</a:t>
            </a:r>
            <a:r>
              <a:rPr lang="en-US" sz="2000" b="1" dirty="0" smtClean="0">
                <a:solidFill>
                  <a:srgbClr val="0070C0"/>
                </a:solidFill>
              </a:rPr>
              <a:t> Tata Graduate School of Social work as a generalist practice (no separate course on case work, but the content of social work training was essentially case work and case management – qualities, skills and knowledge required for friendly visitors at </a:t>
            </a:r>
            <a:r>
              <a:rPr lang="en-US" sz="2000" b="1" dirty="0" err="1" smtClean="0">
                <a:solidFill>
                  <a:srgbClr val="0070C0"/>
                </a:solidFill>
              </a:rPr>
              <a:t>Nagpada</a:t>
            </a:r>
            <a:r>
              <a:rPr lang="en-US" sz="2000" b="1" dirty="0" smtClean="0">
                <a:solidFill>
                  <a:srgbClr val="0070C0"/>
                </a:solidFill>
              </a:rPr>
              <a:t> settlement house)</a:t>
            </a:r>
          </a:p>
          <a:p>
            <a:pPr marL="812800" indent="-812800">
              <a:spcBef>
                <a:spcPts val="1200"/>
              </a:spcBef>
              <a:buFont typeface="Arial" pitchFamily="34" charset="0"/>
              <a:buChar char="•"/>
            </a:pPr>
            <a:r>
              <a:rPr lang="en-US" sz="2000" b="1" dirty="0" smtClean="0">
                <a:solidFill>
                  <a:srgbClr val="FF0000"/>
                </a:solidFill>
              </a:rPr>
              <a:t>1946</a:t>
            </a:r>
            <a:r>
              <a:rPr lang="en-US" sz="2000" b="1" dirty="0" smtClean="0">
                <a:solidFill>
                  <a:srgbClr val="0070C0"/>
                </a:solidFill>
              </a:rPr>
              <a:t>: training in social case work as a </a:t>
            </a:r>
            <a:r>
              <a:rPr lang="en-US" sz="2000" b="1" dirty="0" err="1" smtClean="0">
                <a:solidFill>
                  <a:srgbClr val="0070C0"/>
                </a:solidFill>
              </a:rPr>
              <a:t>specialisation</a:t>
            </a:r>
            <a:r>
              <a:rPr lang="en-US" sz="2000" b="1" dirty="0" smtClean="0">
                <a:solidFill>
                  <a:srgbClr val="0070C0"/>
                </a:solidFill>
              </a:rPr>
              <a:t> (as a separate paper)</a:t>
            </a:r>
          </a:p>
          <a:p>
            <a:pPr marL="812800" indent="-812800">
              <a:spcBef>
                <a:spcPts val="1200"/>
              </a:spcBef>
              <a:buFont typeface="Arial" pitchFamily="34" charset="0"/>
              <a:buChar char="•"/>
            </a:pPr>
            <a:r>
              <a:rPr lang="en-US" sz="2000" b="1" dirty="0" smtClean="0">
                <a:solidFill>
                  <a:srgbClr val="0070C0"/>
                </a:solidFill>
              </a:rPr>
              <a:t>Grace Mathew (</a:t>
            </a:r>
            <a:r>
              <a:rPr lang="en-US" sz="2000" b="1" dirty="0" smtClean="0">
                <a:solidFill>
                  <a:srgbClr val="FF0000"/>
                </a:solidFill>
              </a:rPr>
              <a:t>1992</a:t>
            </a:r>
            <a:r>
              <a:rPr lang="en-US" sz="2000" b="1" dirty="0" smtClean="0">
                <a:solidFill>
                  <a:srgbClr val="0070C0"/>
                </a:solidFill>
              </a:rPr>
              <a:t>) </a:t>
            </a:r>
            <a:r>
              <a:rPr lang="en-US" sz="2000" b="1" i="1" dirty="0" smtClean="0">
                <a:solidFill>
                  <a:srgbClr val="7030A0"/>
                </a:solidFill>
              </a:rPr>
              <a:t>An Introduction to Social Case Work,</a:t>
            </a:r>
            <a:r>
              <a:rPr lang="en-US" sz="2000" b="1" dirty="0" smtClean="0">
                <a:solidFill>
                  <a:srgbClr val="0070C0"/>
                </a:solidFill>
              </a:rPr>
              <a:t> Bombay: Tata Institute of Social Sciences: the first recording of case work experience in India</a:t>
            </a:r>
          </a:p>
          <a:p>
            <a:pPr marL="812800" indent="-812800">
              <a:spcBef>
                <a:spcPts val="1200"/>
              </a:spcBef>
              <a:buFont typeface="Arial" pitchFamily="34" charset="0"/>
              <a:buChar char="•"/>
            </a:pPr>
            <a:endParaRPr lang="en-US" sz="2000" b="1" dirty="0" smtClean="0">
              <a:solidFill>
                <a:srgbClr val="0070C0"/>
              </a:solidFill>
            </a:endParaRPr>
          </a:p>
          <a:p>
            <a:pPr marL="812800" indent="-812800">
              <a:spcBef>
                <a:spcPts val="1200"/>
              </a:spcBef>
              <a:buFont typeface="Arial" pitchFamily="34" charset="0"/>
              <a:buChar char="•"/>
            </a:pPr>
            <a:endParaRPr lang="en-US" sz="20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14:07:46</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64</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09600" y="609600"/>
            <a:ext cx="7772400" cy="990600"/>
          </a:xfrm>
          <a:prstGeom prst="rect">
            <a:avLst/>
          </a:prstGeom>
          <a:noFill/>
          <a:ln w="9525">
            <a:noFill/>
            <a:miter lim="800000"/>
            <a:headEnd/>
            <a:tailEnd/>
          </a:ln>
        </p:spPr>
        <p:txBody>
          <a:bodyPr anchor="ctr"/>
          <a:lstStyle/>
          <a:p>
            <a:pPr algn="ctr"/>
            <a:r>
              <a:rPr lang="en-US" sz="2800" b="1" dirty="0" smtClean="0">
                <a:solidFill>
                  <a:srgbClr val="FF33CC"/>
                </a:solidFill>
              </a:rPr>
              <a:t>1.c.</a:t>
            </a:r>
            <a:r>
              <a:rPr lang="en-US" sz="2800" b="1" dirty="0">
                <a:solidFill>
                  <a:srgbClr val="FF33CC"/>
                </a:solidFill>
              </a:rPr>
              <a:t>	</a:t>
            </a:r>
            <a:r>
              <a:rPr lang="en-US" sz="2800" b="1" dirty="0" smtClean="0">
                <a:solidFill>
                  <a:srgbClr val="FF33CC"/>
                </a:solidFill>
              </a:rPr>
              <a:t>History and Development of Social Casework in India (in practice)</a:t>
            </a:r>
            <a:endParaRPr lang="en-US" sz="2800" b="1" dirty="0">
              <a:solidFill>
                <a:srgbClr val="FF33CC"/>
              </a:solidFill>
            </a:endParaRPr>
          </a:p>
        </p:txBody>
      </p:sp>
      <p:sp>
        <p:nvSpPr>
          <p:cNvPr id="11267" name="Rectangle 3"/>
          <p:cNvSpPr>
            <a:spLocks noChangeArrowheads="1"/>
          </p:cNvSpPr>
          <p:nvPr/>
        </p:nvSpPr>
        <p:spPr bwMode="auto">
          <a:xfrm>
            <a:off x="685800" y="1676400"/>
            <a:ext cx="7620000" cy="45720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000" b="1" dirty="0" smtClean="0">
                <a:solidFill>
                  <a:srgbClr val="0070C0"/>
                </a:solidFill>
              </a:rPr>
              <a:t>12</a:t>
            </a:r>
            <a:r>
              <a:rPr lang="en-US" sz="2000" b="1" baseline="30000" dirty="0" smtClean="0">
                <a:solidFill>
                  <a:srgbClr val="0070C0"/>
                </a:solidFill>
              </a:rPr>
              <a:t>th</a:t>
            </a:r>
            <a:r>
              <a:rPr lang="en-US" sz="2000" b="1" dirty="0" smtClean="0">
                <a:solidFill>
                  <a:srgbClr val="0070C0"/>
                </a:solidFill>
              </a:rPr>
              <a:t> century BC: Vedic period: </a:t>
            </a:r>
            <a:r>
              <a:rPr lang="en-US" sz="2000" b="1" dirty="0" err="1" smtClean="0">
                <a:solidFill>
                  <a:srgbClr val="0070C0"/>
                </a:solidFill>
              </a:rPr>
              <a:t>Bhagavat</a:t>
            </a:r>
            <a:r>
              <a:rPr lang="en-US" sz="2000" b="1" dirty="0" smtClean="0">
                <a:solidFill>
                  <a:srgbClr val="0070C0"/>
                </a:solidFill>
              </a:rPr>
              <a:t> </a:t>
            </a:r>
            <a:r>
              <a:rPr lang="en-US" sz="2000" b="1" dirty="0" err="1" smtClean="0">
                <a:solidFill>
                  <a:srgbClr val="0070C0"/>
                </a:solidFill>
              </a:rPr>
              <a:t>Gita</a:t>
            </a:r>
            <a:r>
              <a:rPr lang="en-US" sz="2000" b="1" dirty="0" smtClean="0">
                <a:solidFill>
                  <a:srgbClr val="0070C0"/>
                </a:solidFill>
              </a:rPr>
              <a:t> – Counselling by Krishna to </a:t>
            </a:r>
            <a:r>
              <a:rPr lang="en-US" sz="2000" b="1" dirty="0" err="1" smtClean="0">
                <a:solidFill>
                  <a:srgbClr val="0070C0"/>
                </a:solidFill>
              </a:rPr>
              <a:t>Arjuna</a:t>
            </a:r>
            <a:r>
              <a:rPr lang="en-US" sz="2000" b="1" dirty="0" smtClean="0">
                <a:solidFill>
                  <a:srgbClr val="0070C0"/>
                </a:solidFill>
              </a:rPr>
              <a:t> ‘kill the brethren’; ‘you are just fulfilling the mission assigned to you by me: </a:t>
            </a:r>
            <a:r>
              <a:rPr lang="en-US" sz="2000" b="1" dirty="0" err="1" smtClean="0">
                <a:solidFill>
                  <a:srgbClr val="0070C0"/>
                </a:solidFill>
              </a:rPr>
              <a:t>nishkamakarma</a:t>
            </a:r>
            <a:r>
              <a:rPr lang="en-US" sz="2000" b="1" dirty="0" smtClean="0">
                <a:solidFill>
                  <a:srgbClr val="0070C0"/>
                </a:solidFill>
              </a:rPr>
              <a:t>’</a:t>
            </a:r>
          </a:p>
          <a:p>
            <a:pPr marL="812800" indent="-812800">
              <a:spcBef>
                <a:spcPts val="1200"/>
              </a:spcBef>
              <a:buFont typeface="Arial" pitchFamily="34" charset="0"/>
              <a:buChar char="•"/>
            </a:pPr>
            <a:r>
              <a:rPr lang="en-US" sz="2000" b="1" dirty="0" err="1" smtClean="0">
                <a:solidFill>
                  <a:srgbClr val="0070C0"/>
                </a:solidFill>
              </a:rPr>
              <a:t>Yogacharyas</a:t>
            </a:r>
            <a:r>
              <a:rPr lang="en-US" sz="2000" b="1" dirty="0" smtClean="0">
                <a:solidFill>
                  <a:srgbClr val="0070C0"/>
                </a:solidFill>
              </a:rPr>
              <a:t> (</a:t>
            </a:r>
            <a:r>
              <a:rPr lang="en-US" sz="2000" b="1" dirty="0" err="1" smtClean="0">
                <a:solidFill>
                  <a:srgbClr val="0070C0"/>
                </a:solidFill>
              </a:rPr>
              <a:t>Madhava</a:t>
            </a:r>
            <a:r>
              <a:rPr lang="en-US" sz="2000" b="1" dirty="0" smtClean="0">
                <a:solidFill>
                  <a:srgbClr val="0070C0"/>
                </a:solidFill>
              </a:rPr>
              <a:t>, </a:t>
            </a:r>
            <a:r>
              <a:rPr lang="en-US" sz="2000" b="1" dirty="0" err="1" smtClean="0">
                <a:solidFill>
                  <a:srgbClr val="0070C0"/>
                </a:solidFill>
              </a:rPr>
              <a:t>Ramanuja</a:t>
            </a:r>
            <a:r>
              <a:rPr lang="en-US" sz="2000" b="1" dirty="0" smtClean="0">
                <a:solidFill>
                  <a:srgbClr val="0070C0"/>
                </a:solidFill>
              </a:rPr>
              <a:t>, </a:t>
            </a:r>
            <a:r>
              <a:rPr lang="en-US" sz="2000" b="1" dirty="0" err="1" smtClean="0">
                <a:solidFill>
                  <a:srgbClr val="0070C0"/>
                </a:solidFill>
              </a:rPr>
              <a:t>Vyas</a:t>
            </a:r>
            <a:r>
              <a:rPr lang="en-US" sz="2000" b="1" dirty="0" smtClean="0">
                <a:solidFill>
                  <a:srgbClr val="0070C0"/>
                </a:solidFill>
              </a:rPr>
              <a:t>, </a:t>
            </a:r>
            <a:r>
              <a:rPr lang="en-US" sz="2000" b="1" dirty="0" err="1" smtClean="0">
                <a:solidFill>
                  <a:srgbClr val="0070C0"/>
                </a:solidFill>
              </a:rPr>
              <a:t>Valmiki</a:t>
            </a:r>
            <a:r>
              <a:rPr lang="en-US" sz="2000" b="1" dirty="0" smtClean="0">
                <a:solidFill>
                  <a:srgbClr val="0070C0"/>
                </a:solidFill>
              </a:rPr>
              <a:t>) counselling the kings</a:t>
            </a:r>
          </a:p>
          <a:p>
            <a:pPr marL="812800" indent="-812800">
              <a:spcBef>
                <a:spcPts val="1200"/>
              </a:spcBef>
              <a:buFont typeface="Arial" pitchFamily="34" charset="0"/>
              <a:buChar char="•"/>
            </a:pPr>
            <a:r>
              <a:rPr lang="en-US" sz="2000" b="1" dirty="0" smtClean="0">
                <a:solidFill>
                  <a:srgbClr val="0070C0"/>
                </a:solidFill>
              </a:rPr>
              <a:t>6</a:t>
            </a:r>
            <a:r>
              <a:rPr lang="en-US" sz="2000" b="1" baseline="30000" dirty="0" smtClean="0">
                <a:solidFill>
                  <a:srgbClr val="0070C0"/>
                </a:solidFill>
              </a:rPr>
              <a:t>th</a:t>
            </a:r>
            <a:r>
              <a:rPr lang="en-US" sz="2000" b="1" dirty="0" smtClean="0">
                <a:solidFill>
                  <a:srgbClr val="0070C0"/>
                </a:solidFill>
              </a:rPr>
              <a:t> Century BC: Sri </a:t>
            </a:r>
            <a:r>
              <a:rPr lang="en-US" sz="2000" b="1" dirty="0" err="1" smtClean="0">
                <a:solidFill>
                  <a:srgbClr val="0070C0"/>
                </a:solidFill>
              </a:rPr>
              <a:t>Budha</a:t>
            </a:r>
            <a:r>
              <a:rPr lang="en-US" sz="2000" b="1" dirty="0" smtClean="0">
                <a:solidFill>
                  <a:srgbClr val="0070C0"/>
                </a:solidFill>
              </a:rPr>
              <a:t> and </a:t>
            </a:r>
            <a:r>
              <a:rPr lang="en-US" sz="2000" b="1" dirty="0" err="1" smtClean="0">
                <a:solidFill>
                  <a:srgbClr val="0070C0"/>
                </a:solidFill>
              </a:rPr>
              <a:t>Jaina</a:t>
            </a:r>
            <a:r>
              <a:rPr lang="en-US" sz="2000" b="1" dirty="0" smtClean="0">
                <a:solidFill>
                  <a:srgbClr val="0070C0"/>
                </a:solidFill>
              </a:rPr>
              <a:t>, the great teachers – counselling the public and the kings</a:t>
            </a:r>
          </a:p>
          <a:p>
            <a:pPr marL="812800" indent="-812800">
              <a:spcBef>
                <a:spcPts val="1200"/>
              </a:spcBef>
              <a:buFont typeface="Arial" pitchFamily="34" charset="0"/>
              <a:buChar char="•"/>
            </a:pPr>
            <a:r>
              <a:rPr lang="en-US" sz="2000" b="1" dirty="0" smtClean="0">
                <a:solidFill>
                  <a:srgbClr val="0070C0"/>
                </a:solidFill>
              </a:rPr>
              <a:t>3</a:t>
            </a:r>
            <a:r>
              <a:rPr lang="en-US" sz="2000" b="1" baseline="30000" dirty="0" smtClean="0">
                <a:solidFill>
                  <a:srgbClr val="0070C0"/>
                </a:solidFill>
              </a:rPr>
              <a:t>rd</a:t>
            </a:r>
            <a:r>
              <a:rPr lang="en-US" sz="2000" b="1" dirty="0" smtClean="0">
                <a:solidFill>
                  <a:srgbClr val="0070C0"/>
                </a:solidFill>
              </a:rPr>
              <a:t> Century AD: </a:t>
            </a:r>
            <a:r>
              <a:rPr lang="en-US" sz="2000" b="1" dirty="0" err="1" smtClean="0">
                <a:solidFill>
                  <a:srgbClr val="0070C0"/>
                </a:solidFill>
              </a:rPr>
              <a:t>Maurya</a:t>
            </a:r>
            <a:r>
              <a:rPr lang="en-US" sz="2000" b="1" dirty="0" smtClean="0">
                <a:solidFill>
                  <a:srgbClr val="0070C0"/>
                </a:solidFill>
              </a:rPr>
              <a:t> period: </a:t>
            </a:r>
            <a:r>
              <a:rPr lang="en-US" sz="2000" b="1" dirty="0" err="1" smtClean="0">
                <a:solidFill>
                  <a:srgbClr val="0070C0"/>
                </a:solidFill>
              </a:rPr>
              <a:t>Chanakya</a:t>
            </a:r>
            <a:r>
              <a:rPr lang="en-US" sz="2000" b="1" dirty="0" smtClean="0">
                <a:solidFill>
                  <a:srgbClr val="0070C0"/>
                </a:solidFill>
              </a:rPr>
              <a:t> </a:t>
            </a:r>
          </a:p>
          <a:p>
            <a:pPr marL="812800" indent="-812800">
              <a:spcBef>
                <a:spcPts val="1200"/>
              </a:spcBef>
              <a:buFont typeface="Arial" pitchFamily="34" charset="0"/>
              <a:buChar char="•"/>
            </a:pPr>
            <a:r>
              <a:rPr lang="en-US" sz="2000" b="1" dirty="0" err="1" smtClean="0">
                <a:solidFill>
                  <a:srgbClr val="0070C0"/>
                </a:solidFill>
              </a:rPr>
              <a:t>Counsellors</a:t>
            </a:r>
            <a:r>
              <a:rPr lang="en-US" sz="2000" b="1" dirty="0" smtClean="0">
                <a:solidFill>
                  <a:srgbClr val="0070C0"/>
                </a:solidFill>
              </a:rPr>
              <a:t> to all the rulers during ancient and medieval (</a:t>
            </a:r>
            <a:r>
              <a:rPr lang="en-US" sz="2000" b="1" dirty="0" err="1" smtClean="0">
                <a:solidFill>
                  <a:srgbClr val="0070C0"/>
                </a:solidFill>
              </a:rPr>
              <a:t>mughul</a:t>
            </a:r>
            <a:r>
              <a:rPr lang="en-US" sz="2000" b="1" dirty="0" smtClean="0">
                <a:solidFill>
                  <a:srgbClr val="0070C0"/>
                </a:solidFill>
              </a:rPr>
              <a:t>) period</a:t>
            </a:r>
          </a:p>
          <a:p>
            <a:pPr marL="812800" indent="-812800">
              <a:spcBef>
                <a:spcPts val="1200"/>
              </a:spcBef>
              <a:buFont typeface="Arial" pitchFamily="34" charset="0"/>
              <a:buChar char="•"/>
            </a:pPr>
            <a:r>
              <a:rPr lang="en-US" sz="2000" b="1" dirty="0" smtClean="0">
                <a:solidFill>
                  <a:srgbClr val="0070C0"/>
                </a:solidFill>
              </a:rPr>
              <a:t>Saints and gurus of medieval and modern periods</a:t>
            </a:r>
          </a:p>
          <a:p>
            <a:pPr marL="812800" indent="-812800">
              <a:spcBef>
                <a:spcPts val="1200"/>
              </a:spcBef>
              <a:buFont typeface="Arial" pitchFamily="34" charset="0"/>
              <a:buChar char="•"/>
            </a:pPr>
            <a:endParaRPr lang="en-US" sz="2000" b="1" dirty="0" smtClean="0">
              <a:solidFill>
                <a:srgbClr val="0070C0"/>
              </a:solidFill>
            </a:endParaRPr>
          </a:p>
          <a:p>
            <a:pPr marL="812800" indent="-812800">
              <a:spcBef>
                <a:spcPts val="1200"/>
              </a:spcBef>
              <a:buFont typeface="Arial" pitchFamily="34" charset="0"/>
              <a:buChar char="•"/>
            </a:pPr>
            <a:endParaRPr lang="en-US" sz="2000" b="1" dirty="0" smtClean="0">
              <a:solidFill>
                <a:srgbClr val="0070C0"/>
              </a:solidFill>
            </a:endParaRPr>
          </a:p>
          <a:p>
            <a:pPr marL="812800" indent="-812800">
              <a:spcBef>
                <a:spcPts val="1200"/>
              </a:spcBef>
              <a:buFont typeface="Arial" pitchFamily="34" charset="0"/>
              <a:buChar char="•"/>
            </a:pPr>
            <a:endParaRPr lang="en-US" sz="20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14:07:46</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65</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09600" y="609600"/>
            <a:ext cx="7772400" cy="990600"/>
          </a:xfrm>
          <a:prstGeom prst="rect">
            <a:avLst/>
          </a:prstGeom>
          <a:noFill/>
          <a:ln w="9525">
            <a:noFill/>
            <a:miter lim="800000"/>
            <a:headEnd/>
            <a:tailEnd/>
          </a:ln>
        </p:spPr>
        <p:txBody>
          <a:bodyPr anchor="ctr"/>
          <a:lstStyle/>
          <a:p>
            <a:pPr algn="ctr"/>
            <a:r>
              <a:rPr lang="en-US" sz="2800" b="1" dirty="0" smtClean="0">
                <a:solidFill>
                  <a:srgbClr val="FF33CC"/>
                </a:solidFill>
              </a:rPr>
              <a:t>1.c.</a:t>
            </a:r>
            <a:r>
              <a:rPr lang="en-US" sz="2800" b="1" dirty="0">
                <a:solidFill>
                  <a:srgbClr val="FF33CC"/>
                </a:solidFill>
              </a:rPr>
              <a:t>	</a:t>
            </a:r>
            <a:r>
              <a:rPr lang="en-US" sz="2800" b="1" dirty="0" smtClean="0">
                <a:solidFill>
                  <a:srgbClr val="FF33CC"/>
                </a:solidFill>
              </a:rPr>
              <a:t>History and Development of Social Casework in India (in practice)</a:t>
            </a:r>
            <a:endParaRPr lang="en-US" sz="2800" b="1" dirty="0">
              <a:solidFill>
                <a:srgbClr val="FF33CC"/>
              </a:solidFill>
            </a:endParaRPr>
          </a:p>
        </p:txBody>
      </p:sp>
      <p:sp>
        <p:nvSpPr>
          <p:cNvPr id="11267" name="Rectangle 3"/>
          <p:cNvSpPr>
            <a:spLocks noChangeArrowheads="1"/>
          </p:cNvSpPr>
          <p:nvPr/>
        </p:nvSpPr>
        <p:spPr bwMode="auto">
          <a:xfrm>
            <a:off x="685800" y="1676400"/>
            <a:ext cx="7620000" cy="45720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000" b="1" dirty="0" smtClean="0">
                <a:solidFill>
                  <a:srgbClr val="0070C0"/>
                </a:solidFill>
              </a:rPr>
              <a:t>Christian missionaries and pastoral counselling</a:t>
            </a:r>
          </a:p>
          <a:p>
            <a:pPr marL="812800" indent="-812800">
              <a:spcBef>
                <a:spcPts val="1200"/>
              </a:spcBef>
              <a:buFont typeface="Arial" pitchFamily="34" charset="0"/>
              <a:buChar char="•"/>
            </a:pPr>
            <a:r>
              <a:rPr lang="en-US" sz="2000" b="1" dirty="0" smtClean="0">
                <a:solidFill>
                  <a:srgbClr val="0070C0"/>
                </a:solidFill>
              </a:rPr>
              <a:t>1936: American </a:t>
            </a:r>
            <a:r>
              <a:rPr lang="en-US" sz="2000" b="1" dirty="0" err="1" smtClean="0">
                <a:solidFill>
                  <a:srgbClr val="0070C0"/>
                </a:solidFill>
              </a:rPr>
              <a:t>maratha</a:t>
            </a:r>
            <a:r>
              <a:rPr lang="en-US" sz="2000" b="1" dirty="0" smtClean="0">
                <a:solidFill>
                  <a:srgbClr val="0070C0"/>
                </a:solidFill>
              </a:rPr>
              <a:t> mission, </a:t>
            </a:r>
            <a:r>
              <a:rPr lang="en-US" sz="2000" b="1" dirty="0" err="1" smtClean="0">
                <a:solidFill>
                  <a:srgbClr val="0070C0"/>
                </a:solidFill>
              </a:rPr>
              <a:t>Nagpada</a:t>
            </a:r>
            <a:r>
              <a:rPr lang="en-US" sz="2000" b="1" dirty="0" smtClean="0">
                <a:solidFill>
                  <a:srgbClr val="0070C0"/>
                </a:solidFill>
              </a:rPr>
              <a:t> </a:t>
            </a:r>
            <a:r>
              <a:rPr lang="en-US" sz="2000" b="1" dirty="0" err="1" smtClean="0">
                <a:solidFill>
                  <a:srgbClr val="0070C0"/>
                </a:solidFill>
              </a:rPr>
              <a:t>neighbourhood</a:t>
            </a:r>
            <a:r>
              <a:rPr lang="en-US" sz="2000" b="1" dirty="0" smtClean="0">
                <a:solidFill>
                  <a:srgbClr val="0070C0"/>
                </a:solidFill>
              </a:rPr>
              <a:t> </a:t>
            </a:r>
            <a:r>
              <a:rPr lang="en-US" sz="2000" b="1" dirty="0" err="1" smtClean="0">
                <a:solidFill>
                  <a:srgbClr val="0070C0"/>
                </a:solidFill>
              </a:rPr>
              <a:t>setlement</a:t>
            </a:r>
            <a:r>
              <a:rPr lang="en-US" sz="2000" b="1" dirty="0" smtClean="0">
                <a:solidFill>
                  <a:srgbClr val="0070C0"/>
                </a:solidFill>
              </a:rPr>
              <a:t> house and origin of social work education at Mumbai</a:t>
            </a:r>
          </a:p>
          <a:p>
            <a:pPr marL="812800" indent="-812800">
              <a:spcBef>
                <a:spcPts val="1200"/>
              </a:spcBef>
              <a:buFont typeface="Arial" pitchFamily="34" charset="0"/>
              <a:buChar char="•"/>
            </a:pPr>
            <a:r>
              <a:rPr lang="en-US" sz="2000" b="1" dirty="0" smtClean="0">
                <a:solidFill>
                  <a:srgbClr val="0070C0"/>
                </a:solidFill>
              </a:rPr>
              <a:t>1920 – 1947: </a:t>
            </a:r>
            <a:r>
              <a:rPr lang="en-US" sz="2000" b="1" dirty="0" err="1" smtClean="0">
                <a:solidFill>
                  <a:srgbClr val="0070C0"/>
                </a:solidFill>
              </a:rPr>
              <a:t>Sriniketan</a:t>
            </a:r>
            <a:r>
              <a:rPr lang="en-US" sz="2000" b="1" dirty="0" smtClean="0">
                <a:solidFill>
                  <a:srgbClr val="0070C0"/>
                </a:solidFill>
              </a:rPr>
              <a:t>, </a:t>
            </a:r>
            <a:r>
              <a:rPr lang="en-US" sz="2000" b="1" dirty="0" err="1" smtClean="0">
                <a:solidFill>
                  <a:srgbClr val="0070C0"/>
                </a:solidFill>
              </a:rPr>
              <a:t>Wardha</a:t>
            </a:r>
            <a:r>
              <a:rPr lang="en-US" sz="2000" b="1" dirty="0" smtClean="0">
                <a:solidFill>
                  <a:srgbClr val="0070C0"/>
                </a:solidFill>
              </a:rPr>
              <a:t>, </a:t>
            </a:r>
            <a:r>
              <a:rPr lang="en-US" sz="2000" b="1" dirty="0" err="1" smtClean="0">
                <a:solidFill>
                  <a:srgbClr val="0070C0"/>
                </a:solidFill>
              </a:rPr>
              <a:t>Marthandom</a:t>
            </a:r>
            <a:r>
              <a:rPr lang="en-US" sz="2000" b="1" dirty="0" smtClean="0">
                <a:solidFill>
                  <a:srgbClr val="0070C0"/>
                </a:solidFill>
              </a:rPr>
              <a:t>, Baroda, </a:t>
            </a:r>
            <a:r>
              <a:rPr lang="en-US" sz="2000" b="1" dirty="0" err="1" smtClean="0">
                <a:solidFill>
                  <a:srgbClr val="0070C0"/>
                </a:solidFill>
              </a:rPr>
              <a:t>Gurgaon</a:t>
            </a:r>
            <a:r>
              <a:rPr lang="en-US" sz="2000" b="1" dirty="0" smtClean="0">
                <a:solidFill>
                  <a:srgbClr val="0070C0"/>
                </a:solidFill>
              </a:rPr>
              <a:t>, </a:t>
            </a:r>
            <a:r>
              <a:rPr lang="en-US" sz="2000" b="1" dirty="0" err="1" smtClean="0">
                <a:solidFill>
                  <a:srgbClr val="0070C0"/>
                </a:solidFill>
              </a:rPr>
              <a:t>Nilokheri</a:t>
            </a:r>
            <a:r>
              <a:rPr lang="en-US" sz="2000" b="1" dirty="0" smtClean="0">
                <a:solidFill>
                  <a:srgbClr val="0070C0"/>
                </a:solidFill>
              </a:rPr>
              <a:t>, </a:t>
            </a:r>
            <a:r>
              <a:rPr lang="en-US" sz="2000" b="1" dirty="0" err="1" smtClean="0">
                <a:solidFill>
                  <a:srgbClr val="0070C0"/>
                </a:solidFill>
              </a:rPr>
              <a:t>Ettawa</a:t>
            </a:r>
            <a:r>
              <a:rPr lang="en-US" sz="2000" b="1" dirty="0" smtClean="0">
                <a:solidFill>
                  <a:srgbClr val="0070C0"/>
                </a:solidFill>
              </a:rPr>
              <a:t>, </a:t>
            </a:r>
            <a:r>
              <a:rPr lang="en-US" sz="2000" b="1" dirty="0" err="1" smtClean="0">
                <a:solidFill>
                  <a:srgbClr val="0070C0"/>
                </a:solidFill>
              </a:rPr>
              <a:t>Firka</a:t>
            </a:r>
            <a:endParaRPr lang="en-US" sz="2000" b="1" dirty="0" smtClean="0">
              <a:solidFill>
                <a:srgbClr val="0070C0"/>
              </a:solidFill>
            </a:endParaRPr>
          </a:p>
          <a:p>
            <a:pPr marL="812800" indent="-812800">
              <a:spcBef>
                <a:spcPts val="1200"/>
              </a:spcBef>
              <a:buFont typeface="Arial" pitchFamily="34" charset="0"/>
              <a:buChar char="•"/>
            </a:pPr>
            <a:r>
              <a:rPr lang="en-US" sz="2000" b="1" dirty="0" smtClean="0">
                <a:solidFill>
                  <a:srgbClr val="0070C0"/>
                </a:solidFill>
              </a:rPr>
              <a:t>1952: Community development programme and village level workers (VLW) and multipurpose workers</a:t>
            </a:r>
          </a:p>
          <a:p>
            <a:pPr marL="812800" indent="-812800">
              <a:spcBef>
                <a:spcPts val="1200"/>
              </a:spcBef>
              <a:buFont typeface="Arial" pitchFamily="34" charset="0"/>
              <a:buChar char="•"/>
            </a:pPr>
            <a:r>
              <a:rPr lang="en-US" sz="2000" b="1" dirty="0" smtClean="0">
                <a:solidFill>
                  <a:srgbClr val="0070C0"/>
                </a:solidFill>
              </a:rPr>
              <a:t>1953: National Extension Service and extension workers to visit farmers and solve their agricultural problems and social education officers</a:t>
            </a: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14:07:46</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66</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09600" y="609600"/>
            <a:ext cx="7772400" cy="990600"/>
          </a:xfrm>
          <a:prstGeom prst="rect">
            <a:avLst/>
          </a:prstGeom>
          <a:noFill/>
          <a:ln w="9525">
            <a:noFill/>
            <a:miter lim="800000"/>
            <a:headEnd/>
            <a:tailEnd/>
          </a:ln>
        </p:spPr>
        <p:txBody>
          <a:bodyPr anchor="ctr"/>
          <a:lstStyle/>
          <a:p>
            <a:pPr algn="ctr"/>
            <a:r>
              <a:rPr lang="en-US" sz="2800" b="1" dirty="0" smtClean="0">
                <a:solidFill>
                  <a:srgbClr val="FF33CC"/>
                </a:solidFill>
              </a:rPr>
              <a:t>1.c.</a:t>
            </a:r>
            <a:r>
              <a:rPr lang="en-US" sz="2800" b="1" dirty="0">
                <a:solidFill>
                  <a:srgbClr val="FF33CC"/>
                </a:solidFill>
              </a:rPr>
              <a:t>	</a:t>
            </a:r>
            <a:r>
              <a:rPr lang="en-US" sz="2800" b="1" dirty="0" smtClean="0">
                <a:solidFill>
                  <a:srgbClr val="FF33CC"/>
                </a:solidFill>
              </a:rPr>
              <a:t>History and Development of Social Casework in India (in practice)</a:t>
            </a:r>
            <a:endParaRPr lang="en-US" sz="2800" b="1" dirty="0">
              <a:solidFill>
                <a:srgbClr val="FF33CC"/>
              </a:solidFill>
            </a:endParaRPr>
          </a:p>
        </p:txBody>
      </p:sp>
      <p:sp>
        <p:nvSpPr>
          <p:cNvPr id="11267" name="Rectangle 3"/>
          <p:cNvSpPr>
            <a:spLocks noChangeArrowheads="1"/>
          </p:cNvSpPr>
          <p:nvPr/>
        </p:nvSpPr>
        <p:spPr bwMode="auto">
          <a:xfrm>
            <a:off x="685800" y="1676400"/>
            <a:ext cx="7620000" cy="45720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000" b="1" dirty="0" smtClean="0">
                <a:solidFill>
                  <a:srgbClr val="0070C0"/>
                </a:solidFill>
              </a:rPr>
              <a:t>1975: Integrated Child Development Scheme and </a:t>
            </a:r>
            <a:r>
              <a:rPr lang="en-US" sz="2000" b="1" dirty="0" err="1" smtClean="0">
                <a:solidFill>
                  <a:srgbClr val="0070C0"/>
                </a:solidFill>
              </a:rPr>
              <a:t>Anganwadi</a:t>
            </a:r>
            <a:r>
              <a:rPr lang="en-US" sz="2000" b="1" dirty="0" smtClean="0">
                <a:solidFill>
                  <a:srgbClr val="0070C0"/>
                </a:solidFill>
              </a:rPr>
              <a:t> </a:t>
            </a:r>
            <a:r>
              <a:rPr lang="en-US" sz="2000" b="1" dirty="0" err="1" smtClean="0">
                <a:solidFill>
                  <a:srgbClr val="0070C0"/>
                </a:solidFill>
              </a:rPr>
              <a:t>Sevika</a:t>
            </a:r>
            <a:endParaRPr lang="en-US" sz="2000" b="1" dirty="0" smtClean="0">
              <a:solidFill>
                <a:srgbClr val="0070C0"/>
              </a:solidFill>
            </a:endParaRPr>
          </a:p>
          <a:p>
            <a:pPr marL="812800" indent="-812800">
              <a:spcBef>
                <a:spcPts val="1200"/>
              </a:spcBef>
              <a:buFont typeface="Arial" pitchFamily="34" charset="0"/>
              <a:buChar char="•"/>
            </a:pPr>
            <a:r>
              <a:rPr lang="en-US" sz="2000" b="1" dirty="0" smtClean="0">
                <a:solidFill>
                  <a:srgbClr val="0070C0"/>
                </a:solidFill>
              </a:rPr>
              <a:t>1986: </a:t>
            </a:r>
            <a:r>
              <a:rPr lang="en-US" sz="2000" b="1" dirty="0" err="1" smtClean="0">
                <a:solidFill>
                  <a:srgbClr val="0070C0"/>
                </a:solidFill>
              </a:rPr>
              <a:t>Childline</a:t>
            </a:r>
            <a:r>
              <a:rPr lang="en-US" sz="2000" b="1" dirty="0" smtClean="0">
                <a:solidFill>
                  <a:srgbClr val="0070C0"/>
                </a:solidFill>
              </a:rPr>
              <a:t> and child </a:t>
            </a:r>
            <a:r>
              <a:rPr lang="en-US" sz="2000" b="1" dirty="0" err="1" smtClean="0">
                <a:solidFill>
                  <a:srgbClr val="0070C0"/>
                </a:solidFill>
              </a:rPr>
              <a:t>counsellors</a:t>
            </a:r>
            <a:endParaRPr lang="en-US" sz="2000" b="1" dirty="0" smtClean="0">
              <a:solidFill>
                <a:srgbClr val="0070C0"/>
              </a:solidFill>
            </a:endParaRPr>
          </a:p>
          <a:p>
            <a:pPr marL="812800" indent="-812800">
              <a:spcBef>
                <a:spcPts val="1200"/>
              </a:spcBef>
              <a:buFont typeface="Arial" pitchFamily="34" charset="0"/>
              <a:buChar char="•"/>
            </a:pPr>
            <a:r>
              <a:rPr lang="en-US" sz="2000" b="1" dirty="0" smtClean="0">
                <a:solidFill>
                  <a:srgbClr val="0070C0"/>
                </a:solidFill>
              </a:rPr>
              <a:t>1986: National literacy mission and literacy workers and their district level coordinators</a:t>
            </a:r>
          </a:p>
          <a:p>
            <a:pPr marL="812800" indent="-812800">
              <a:spcBef>
                <a:spcPts val="1200"/>
              </a:spcBef>
              <a:buFont typeface="Arial" pitchFamily="34" charset="0"/>
              <a:buChar char="•"/>
            </a:pPr>
            <a:r>
              <a:rPr lang="en-US" sz="2000" b="1" dirty="0" smtClean="0">
                <a:solidFill>
                  <a:srgbClr val="0070C0"/>
                </a:solidFill>
              </a:rPr>
              <a:t>1994: Maharashtra University Act and establishment of students welfare officers and students </a:t>
            </a:r>
            <a:r>
              <a:rPr lang="en-US" sz="2000" b="1" dirty="0" err="1" smtClean="0">
                <a:solidFill>
                  <a:srgbClr val="0070C0"/>
                </a:solidFill>
              </a:rPr>
              <a:t>counsellors</a:t>
            </a:r>
            <a:endParaRPr lang="en-US" sz="2000" b="1" dirty="0" smtClean="0">
              <a:solidFill>
                <a:srgbClr val="0070C0"/>
              </a:solidFill>
            </a:endParaRPr>
          </a:p>
          <a:p>
            <a:pPr marL="812800" indent="-812800">
              <a:spcBef>
                <a:spcPts val="1200"/>
              </a:spcBef>
              <a:buFont typeface="Arial" pitchFamily="34" charset="0"/>
              <a:buChar char="•"/>
            </a:pPr>
            <a:r>
              <a:rPr lang="en-US" sz="2000" b="1" dirty="0" smtClean="0">
                <a:solidFill>
                  <a:srgbClr val="0070C0"/>
                </a:solidFill>
              </a:rPr>
              <a:t>2000: Juvenile Justice Act and </a:t>
            </a:r>
            <a:r>
              <a:rPr lang="en-US" sz="2000" b="1" dirty="0" err="1" smtClean="0">
                <a:solidFill>
                  <a:srgbClr val="0070C0"/>
                </a:solidFill>
              </a:rPr>
              <a:t>probational</a:t>
            </a:r>
            <a:r>
              <a:rPr lang="en-US" sz="2000" b="1" dirty="0" smtClean="0">
                <a:solidFill>
                  <a:srgbClr val="0070C0"/>
                </a:solidFill>
              </a:rPr>
              <a:t> officers in reformatory houses</a:t>
            </a:r>
          </a:p>
          <a:p>
            <a:pPr marL="812800" indent="-812800">
              <a:spcBef>
                <a:spcPts val="1200"/>
              </a:spcBef>
              <a:buFont typeface="Arial" pitchFamily="34" charset="0"/>
              <a:buChar char="•"/>
            </a:pPr>
            <a:r>
              <a:rPr lang="en-US" sz="2000" b="1" dirty="0" smtClean="0">
                <a:solidFill>
                  <a:srgbClr val="0070C0"/>
                </a:solidFill>
              </a:rPr>
              <a:t>2005: National Rural Health Mission and appointment of Accredited Social Health Activist (ASHA worker)</a:t>
            </a:r>
          </a:p>
          <a:p>
            <a:pPr marL="812800" indent="-812800">
              <a:spcBef>
                <a:spcPts val="1200"/>
              </a:spcBef>
              <a:buFont typeface="Arial" pitchFamily="34" charset="0"/>
              <a:buChar char="•"/>
            </a:pPr>
            <a:endParaRPr lang="en-US" sz="2000" b="1" dirty="0" smtClean="0">
              <a:solidFill>
                <a:srgbClr val="0070C0"/>
              </a:solidFill>
            </a:endParaRPr>
          </a:p>
          <a:p>
            <a:pPr marL="812800" indent="-812800">
              <a:spcBef>
                <a:spcPts val="1200"/>
              </a:spcBef>
              <a:buFont typeface="Arial" pitchFamily="34" charset="0"/>
              <a:buChar char="•"/>
            </a:pPr>
            <a:endParaRPr lang="en-US" sz="2000" b="1" dirty="0" smtClean="0">
              <a:solidFill>
                <a:srgbClr val="0070C0"/>
              </a:solidFill>
            </a:endParaRPr>
          </a:p>
          <a:p>
            <a:pPr marL="812800" indent="-812800">
              <a:spcBef>
                <a:spcPts val="1200"/>
              </a:spcBef>
              <a:buFont typeface="Arial" pitchFamily="34" charset="0"/>
              <a:buChar char="•"/>
            </a:pPr>
            <a:endParaRPr lang="en-US" sz="20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14:07:46</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67</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09600" y="228600"/>
            <a:ext cx="7772400" cy="990600"/>
          </a:xfrm>
          <a:prstGeom prst="rect">
            <a:avLst/>
          </a:prstGeom>
          <a:noFill/>
          <a:ln w="9525">
            <a:noFill/>
            <a:miter lim="800000"/>
            <a:headEnd/>
            <a:tailEnd/>
          </a:ln>
        </p:spPr>
        <p:txBody>
          <a:bodyPr anchor="ctr"/>
          <a:lstStyle/>
          <a:p>
            <a:pPr algn="ctr"/>
            <a:r>
              <a:rPr lang="en-US" sz="2800" b="1" dirty="0" smtClean="0">
                <a:solidFill>
                  <a:srgbClr val="FF33CC"/>
                </a:solidFill>
              </a:rPr>
              <a:t>1.c.</a:t>
            </a:r>
            <a:r>
              <a:rPr lang="en-US" sz="2800" b="1" dirty="0">
                <a:solidFill>
                  <a:srgbClr val="FF33CC"/>
                </a:solidFill>
              </a:rPr>
              <a:t>	</a:t>
            </a:r>
            <a:r>
              <a:rPr lang="en-US" sz="2800" b="1" dirty="0" smtClean="0">
                <a:solidFill>
                  <a:srgbClr val="FF33CC"/>
                </a:solidFill>
              </a:rPr>
              <a:t>History and Development of Social Casework in India (in practice)</a:t>
            </a:r>
            <a:endParaRPr lang="en-US" sz="2800" b="1" dirty="0">
              <a:solidFill>
                <a:srgbClr val="FF33CC"/>
              </a:solidFill>
            </a:endParaRPr>
          </a:p>
        </p:txBody>
      </p:sp>
      <p:sp>
        <p:nvSpPr>
          <p:cNvPr id="11267" name="Rectangle 3"/>
          <p:cNvSpPr>
            <a:spLocks noChangeArrowheads="1"/>
          </p:cNvSpPr>
          <p:nvPr/>
        </p:nvSpPr>
        <p:spPr bwMode="auto">
          <a:xfrm>
            <a:off x="533400" y="1295400"/>
            <a:ext cx="8001000" cy="49530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000" b="1" dirty="0" smtClean="0">
                <a:solidFill>
                  <a:srgbClr val="0070C0"/>
                </a:solidFill>
              </a:rPr>
              <a:t>2011: Trainers and district programme officers under National Rural Livelihood mission and Urban Livelihood Mission</a:t>
            </a:r>
          </a:p>
          <a:p>
            <a:pPr marL="812800" indent="-812800">
              <a:spcBef>
                <a:spcPts val="1200"/>
              </a:spcBef>
              <a:buFont typeface="Arial" pitchFamily="34" charset="0"/>
              <a:buChar char="•"/>
            </a:pPr>
            <a:r>
              <a:rPr lang="en-US" sz="2000" b="1" dirty="0" smtClean="0">
                <a:solidFill>
                  <a:srgbClr val="0070C0"/>
                </a:solidFill>
              </a:rPr>
              <a:t>2012: State Child Protection Society and Child Protection officers</a:t>
            </a:r>
          </a:p>
          <a:p>
            <a:pPr marL="812800" indent="-812800">
              <a:spcBef>
                <a:spcPts val="1200"/>
              </a:spcBef>
              <a:buFont typeface="Arial" pitchFamily="34" charset="0"/>
              <a:buChar char="•"/>
            </a:pPr>
            <a:r>
              <a:rPr lang="en-US" sz="2000" b="1" dirty="0" smtClean="0">
                <a:solidFill>
                  <a:srgbClr val="0070C0"/>
                </a:solidFill>
              </a:rPr>
              <a:t>2014: Community </a:t>
            </a:r>
            <a:r>
              <a:rPr lang="en-US" sz="2000" b="1" dirty="0" err="1" smtClean="0">
                <a:solidFill>
                  <a:srgbClr val="0070C0"/>
                </a:solidFill>
              </a:rPr>
              <a:t>organisers</a:t>
            </a:r>
            <a:r>
              <a:rPr lang="en-US" sz="2000" b="1" dirty="0" smtClean="0">
                <a:solidFill>
                  <a:srgbClr val="0070C0"/>
                </a:solidFill>
              </a:rPr>
              <a:t> under National Urban / Rural Livelihood Mission</a:t>
            </a:r>
          </a:p>
          <a:p>
            <a:pPr marL="812800" indent="-812800">
              <a:spcBef>
                <a:spcPts val="1200"/>
              </a:spcBef>
              <a:buFont typeface="Arial" pitchFamily="34" charset="0"/>
              <a:buChar char="•"/>
            </a:pPr>
            <a:endParaRPr lang="en-US" sz="2000" b="1" dirty="0" smtClean="0">
              <a:solidFill>
                <a:srgbClr val="0070C0"/>
              </a:solidFill>
            </a:endParaRPr>
          </a:p>
          <a:p>
            <a:pPr marL="812800" indent="-812800">
              <a:spcBef>
                <a:spcPts val="1200"/>
              </a:spcBef>
              <a:buFont typeface="Arial" pitchFamily="34" charset="0"/>
              <a:buChar char="•"/>
            </a:pPr>
            <a:endParaRPr lang="en-US" sz="2000" b="1" dirty="0" smtClean="0">
              <a:solidFill>
                <a:srgbClr val="0070C0"/>
              </a:solidFill>
            </a:endParaRPr>
          </a:p>
          <a:p>
            <a:pPr marL="812800" indent="-812800">
              <a:spcBef>
                <a:spcPts val="1200"/>
              </a:spcBef>
              <a:buFont typeface="Arial" pitchFamily="34" charset="0"/>
              <a:buChar char="•"/>
            </a:pPr>
            <a:endParaRPr lang="en-US" sz="20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14:07:46</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68</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304800"/>
            <a:ext cx="7772400" cy="609600"/>
          </a:xfrm>
          <a:prstGeom prst="rect">
            <a:avLst/>
          </a:prstGeom>
          <a:noFill/>
          <a:ln w="9525">
            <a:noFill/>
            <a:miter lim="800000"/>
            <a:headEnd/>
            <a:tailEnd/>
          </a:ln>
        </p:spPr>
        <p:txBody>
          <a:bodyPr anchor="ctr"/>
          <a:lstStyle/>
          <a:p>
            <a:pPr algn="ctr"/>
            <a:r>
              <a:rPr lang="en-US" sz="2800" b="1" dirty="0" smtClean="0">
                <a:solidFill>
                  <a:srgbClr val="FF33CC"/>
                </a:solidFill>
              </a:rPr>
              <a:t>1.c.</a:t>
            </a:r>
            <a:r>
              <a:rPr lang="en-US" sz="2800" b="1" dirty="0">
                <a:solidFill>
                  <a:srgbClr val="FF33CC"/>
                </a:solidFill>
              </a:rPr>
              <a:t>	</a:t>
            </a:r>
            <a:r>
              <a:rPr lang="en-US" sz="2800" b="1" dirty="0" smtClean="0">
                <a:solidFill>
                  <a:srgbClr val="FF33CC"/>
                </a:solidFill>
              </a:rPr>
              <a:t>Social Casework in India (in practice)</a:t>
            </a:r>
            <a:endParaRPr lang="en-US" sz="2800" b="1" dirty="0">
              <a:solidFill>
                <a:srgbClr val="FF33CC"/>
              </a:solidFill>
            </a:endParaRPr>
          </a:p>
        </p:txBody>
      </p:sp>
      <p:sp>
        <p:nvSpPr>
          <p:cNvPr id="11267" name="Rectangle 3"/>
          <p:cNvSpPr>
            <a:spLocks noChangeArrowheads="1"/>
          </p:cNvSpPr>
          <p:nvPr/>
        </p:nvSpPr>
        <p:spPr bwMode="auto">
          <a:xfrm>
            <a:off x="381000" y="990600"/>
            <a:ext cx="8153400" cy="5257800"/>
          </a:xfrm>
          <a:prstGeom prst="rect">
            <a:avLst/>
          </a:prstGeom>
          <a:noFill/>
          <a:ln w="9525">
            <a:noFill/>
            <a:miter lim="800000"/>
            <a:headEnd/>
            <a:tailEnd/>
          </a:ln>
        </p:spPr>
        <p:txBody>
          <a:bodyPr/>
          <a:lstStyle/>
          <a:p>
            <a:pPr marL="812800" indent="-812800">
              <a:spcBef>
                <a:spcPts val="1200"/>
              </a:spcBef>
              <a:buFont typeface="Arial" pitchFamily="34" charset="0"/>
              <a:buChar char="•"/>
            </a:pPr>
            <a:r>
              <a:rPr lang="en-US" sz="2000" b="1" dirty="0" smtClean="0">
                <a:solidFill>
                  <a:srgbClr val="0070C0"/>
                </a:solidFill>
              </a:rPr>
              <a:t>Family counselling centre and family </a:t>
            </a:r>
            <a:r>
              <a:rPr lang="en-US" sz="2000" b="1" dirty="0" err="1" smtClean="0">
                <a:solidFill>
                  <a:srgbClr val="0070C0"/>
                </a:solidFill>
              </a:rPr>
              <a:t>counsellors</a:t>
            </a:r>
            <a:endParaRPr lang="en-US" sz="2000" b="1" dirty="0" smtClean="0">
              <a:solidFill>
                <a:srgbClr val="0070C0"/>
              </a:solidFill>
            </a:endParaRPr>
          </a:p>
          <a:p>
            <a:pPr marL="812800" indent="-812800">
              <a:spcBef>
                <a:spcPts val="1200"/>
              </a:spcBef>
              <a:buFont typeface="Arial" pitchFamily="34" charset="0"/>
              <a:buChar char="•"/>
            </a:pPr>
            <a:r>
              <a:rPr lang="en-US" sz="2000" b="1" dirty="0" smtClean="0">
                <a:solidFill>
                  <a:srgbClr val="0070C0"/>
                </a:solidFill>
              </a:rPr>
              <a:t>Family courts and </a:t>
            </a:r>
            <a:r>
              <a:rPr lang="en-US" sz="2000" b="1" dirty="0" err="1" smtClean="0">
                <a:solidFill>
                  <a:srgbClr val="0070C0"/>
                </a:solidFill>
              </a:rPr>
              <a:t>counsellors</a:t>
            </a:r>
            <a:endParaRPr lang="en-US" sz="2000" b="1" dirty="0" smtClean="0">
              <a:solidFill>
                <a:srgbClr val="0070C0"/>
              </a:solidFill>
            </a:endParaRPr>
          </a:p>
          <a:p>
            <a:pPr marL="812800" indent="-812800">
              <a:spcBef>
                <a:spcPts val="1200"/>
              </a:spcBef>
              <a:buFont typeface="Arial" pitchFamily="34" charset="0"/>
              <a:buChar char="•"/>
            </a:pPr>
            <a:r>
              <a:rPr lang="en-US" sz="2000" b="1" dirty="0" smtClean="0">
                <a:solidFill>
                  <a:srgbClr val="0070C0"/>
                </a:solidFill>
              </a:rPr>
              <a:t>School </a:t>
            </a:r>
            <a:r>
              <a:rPr lang="en-US" sz="2000" b="1" dirty="0" err="1" smtClean="0">
                <a:solidFill>
                  <a:srgbClr val="0070C0"/>
                </a:solidFill>
              </a:rPr>
              <a:t>counsellors</a:t>
            </a:r>
            <a:r>
              <a:rPr lang="en-US" sz="2000" b="1" dirty="0" smtClean="0">
                <a:solidFill>
                  <a:srgbClr val="0070C0"/>
                </a:solidFill>
              </a:rPr>
              <a:t> in CBSE schools</a:t>
            </a:r>
          </a:p>
          <a:p>
            <a:pPr marL="812800" indent="-812800">
              <a:spcBef>
                <a:spcPts val="1200"/>
              </a:spcBef>
              <a:buFont typeface="Arial" pitchFamily="34" charset="0"/>
              <a:buChar char="•"/>
            </a:pPr>
            <a:r>
              <a:rPr lang="en-US" sz="2000" b="1" dirty="0" smtClean="0">
                <a:solidFill>
                  <a:srgbClr val="0070C0"/>
                </a:solidFill>
              </a:rPr>
              <a:t>Medical and psychiatric social workers in hospitals</a:t>
            </a:r>
          </a:p>
          <a:p>
            <a:pPr marL="812800" indent="-812800">
              <a:spcBef>
                <a:spcPts val="1200"/>
              </a:spcBef>
              <a:buFont typeface="Arial" pitchFamily="34" charset="0"/>
              <a:buChar char="•"/>
            </a:pPr>
            <a:r>
              <a:rPr lang="en-US" sz="2000" b="1" dirty="0" err="1" smtClean="0">
                <a:solidFill>
                  <a:srgbClr val="0070C0"/>
                </a:solidFill>
              </a:rPr>
              <a:t>Labour</a:t>
            </a:r>
            <a:r>
              <a:rPr lang="en-US" sz="2000" b="1" dirty="0" smtClean="0">
                <a:solidFill>
                  <a:srgbClr val="0070C0"/>
                </a:solidFill>
              </a:rPr>
              <a:t> welfare officers and Human Resource Managers</a:t>
            </a:r>
          </a:p>
          <a:p>
            <a:pPr marL="812800" indent="-812800">
              <a:spcBef>
                <a:spcPts val="1200"/>
              </a:spcBef>
              <a:buFont typeface="Arial" pitchFamily="34" charset="0"/>
              <a:buChar char="•"/>
            </a:pPr>
            <a:r>
              <a:rPr lang="en-US" sz="2000" b="1" dirty="0" smtClean="0">
                <a:solidFill>
                  <a:srgbClr val="0070C0"/>
                </a:solidFill>
              </a:rPr>
              <a:t>Rehabilitation workers in disability sector</a:t>
            </a:r>
          </a:p>
          <a:p>
            <a:pPr marL="812800" indent="-812800">
              <a:spcBef>
                <a:spcPts val="1200"/>
              </a:spcBef>
              <a:buFont typeface="Arial" pitchFamily="34" charset="0"/>
              <a:buChar char="•"/>
            </a:pPr>
            <a:r>
              <a:rPr lang="en-US" sz="2000" b="1" dirty="0" smtClean="0">
                <a:solidFill>
                  <a:srgbClr val="0070C0"/>
                </a:solidFill>
              </a:rPr>
              <a:t>Wardens in </a:t>
            </a:r>
            <a:r>
              <a:rPr lang="en-US" sz="2000" b="1" dirty="0" err="1" smtClean="0">
                <a:solidFill>
                  <a:srgbClr val="0070C0"/>
                </a:solidFill>
              </a:rPr>
              <a:t>Ashramshalas</a:t>
            </a:r>
            <a:endParaRPr lang="en-US" sz="2000" b="1" dirty="0" smtClean="0">
              <a:solidFill>
                <a:srgbClr val="0070C0"/>
              </a:solidFill>
            </a:endParaRPr>
          </a:p>
          <a:p>
            <a:pPr marL="812800" indent="-812800">
              <a:spcBef>
                <a:spcPts val="1200"/>
              </a:spcBef>
              <a:buFont typeface="Arial" pitchFamily="34" charset="0"/>
              <a:buChar char="•"/>
            </a:pPr>
            <a:r>
              <a:rPr lang="en-US" sz="2000" b="1" dirty="0" err="1" smtClean="0">
                <a:solidFill>
                  <a:srgbClr val="0070C0"/>
                </a:solidFill>
              </a:rPr>
              <a:t>Counsellors</a:t>
            </a:r>
            <a:r>
              <a:rPr lang="en-US" sz="2000" b="1" dirty="0" smtClean="0">
                <a:solidFill>
                  <a:srgbClr val="0070C0"/>
                </a:solidFill>
              </a:rPr>
              <a:t> in destitute homes including old age homes (government and non-government) </a:t>
            </a:r>
          </a:p>
          <a:p>
            <a:pPr marL="812800" indent="-812800">
              <a:spcBef>
                <a:spcPts val="1200"/>
              </a:spcBef>
              <a:buFont typeface="Arial" pitchFamily="34" charset="0"/>
              <a:buChar char="•"/>
            </a:pPr>
            <a:r>
              <a:rPr lang="en-US" sz="2000" b="1" dirty="0" smtClean="0">
                <a:solidFill>
                  <a:srgbClr val="0070C0"/>
                </a:solidFill>
              </a:rPr>
              <a:t>HIV </a:t>
            </a:r>
            <a:r>
              <a:rPr lang="en-US" sz="2000" b="1" dirty="0" err="1" smtClean="0">
                <a:solidFill>
                  <a:srgbClr val="0070C0"/>
                </a:solidFill>
              </a:rPr>
              <a:t>counsellors</a:t>
            </a:r>
            <a:endParaRPr lang="en-US" sz="2000" b="1" dirty="0" smtClean="0">
              <a:solidFill>
                <a:srgbClr val="0070C0"/>
              </a:solidFill>
            </a:endParaRPr>
          </a:p>
          <a:p>
            <a:pPr marL="812800" indent="-812800">
              <a:spcBef>
                <a:spcPts val="1200"/>
              </a:spcBef>
              <a:buFont typeface="Arial" pitchFamily="34" charset="0"/>
              <a:buChar char="•"/>
            </a:pPr>
            <a:r>
              <a:rPr lang="en-US" sz="2000" b="1" dirty="0" err="1" smtClean="0">
                <a:solidFill>
                  <a:srgbClr val="0070C0"/>
                </a:solidFill>
              </a:rPr>
              <a:t>Counsellors</a:t>
            </a:r>
            <a:r>
              <a:rPr lang="en-US" sz="2000" b="1" dirty="0" smtClean="0">
                <a:solidFill>
                  <a:srgbClr val="0070C0"/>
                </a:solidFill>
              </a:rPr>
              <a:t> in NGOs in urban and rural development sectors</a:t>
            </a:r>
          </a:p>
          <a:p>
            <a:pPr marL="812800" indent="-812800">
              <a:spcBef>
                <a:spcPts val="1200"/>
              </a:spcBef>
              <a:buFont typeface="Arial" pitchFamily="34" charset="0"/>
              <a:buChar char="•"/>
            </a:pPr>
            <a:endParaRPr lang="en-US" sz="2000" b="1" dirty="0" smtClean="0">
              <a:solidFill>
                <a:srgbClr val="0070C0"/>
              </a:solidFill>
            </a:endParaRPr>
          </a:p>
          <a:p>
            <a:pPr marL="812800" indent="-812800">
              <a:spcBef>
                <a:spcPts val="1200"/>
              </a:spcBef>
              <a:buFont typeface="Arial" pitchFamily="34" charset="0"/>
              <a:buChar char="•"/>
            </a:pPr>
            <a:endParaRPr lang="en-US" sz="2000" b="1" dirty="0" smtClean="0">
              <a:solidFill>
                <a:srgbClr val="0070C0"/>
              </a:solidFill>
            </a:endParaRPr>
          </a:p>
          <a:p>
            <a:pPr marL="812800" indent="-812800">
              <a:spcBef>
                <a:spcPts val="1200"/>
              </a:spcBef>
              <a:buFont typeface="Arial" pitchFamily="34" charset="0"/>
              <a:buChar char="•"/>
            </a:pPr>
            <a:endParaRPr lang="en-US" sz="2000" b="1" dirty="0" smtClean="0">
              <a:solidFill>
                <a:srgbClr val="0070C0"/>
              </a:solidFill>
            </a:endParaRPr>
          </a:p>
          <a:p>
            <a:pPr marL="812800" indent="-812800">
              <a:spcBef>
                <a:spcPts val="1200"/>
              </a:spcBef>
              <a:buFont typeface="Arial" pitchFamily="34" charset="0"/>
              <a:buChar char="•"/>
            </a:pPr>
            <a:endParaRPr lang="en-US" sz="2000" b="1" dirty="0" smtClean="0">
              <a:solidFill>
                <a:srgbClr val="0070C0"/>
              </a:solidFill>
            </a:endParaRPr>
          </a:p>
          <a:p>
            <a:pPr marL="812800" indent="-812800">
              <a:spcBef>
                <a:spcPts val="1200"/>
              </a:spcBef>
              <a:buFont typeface="Arial" pitchFamily="34" charset="0"/>
              <a:buChar char="•"/>
            </a:pPr>
            <a:endParaRPr lang="en-US" sz="2000" b="1" dirty="0">
              <a:solidFill>
                <a:srgbClr val="0070C0"/>
              </a:solidFill>
            </a:endParaRPr>
          </a:p>
        </p:txBody>
      </p:sp>
      <p:sp>
        <p:nvSpPr>
          <p:cNvPr id="4" name="Date Placeholder 3"/>
          <p:cNvSpPr>
            <a:spLocks noGrp="1"/>
          </p:cNvSpPr>
          <p:nvPr>
            <p:ph type="dt" sz="quarter" idx="10"/>
          </p:nvPr>
        </p:nvSpPr>
        <p:spPr/>
        <p:txBody>
          <a:bodyPr/>
          <a:lstStyle/>
          <a:p>
            <a:pPr>
              <a:defRPr/>
            </a:pPr>
            <a:fld id="{21BCFAED-CC57-4BA9-AD53-EB499C06BAC5}" type="datetime9">
              <a:rPr lang="en-IN" smtClean="0"/>
              <a:pPr>
                <a:defRPr/>
              </a:pPr>
              <a:t>17-01-2019 14:07:46</a:t>
            </a:fld>
            <a:endParaRPr lang="en-US"/>
          </a:p>
        </p:txBody>
      </p:sp>
      <p:sp>
        <p:nvSpPr>
          <p:cNvPr id="5" name="Slide Number Placeholder 4"/>
          <p:cNvSpPr>
            <a:spLocks noGrp="1"/>
          </p:cNvSpPr>
          <p:nvPr>
            <p:ph type="sldNum" sz="quarter" idx="12"/>
          </p:nvPr>
        </p:nvSpPr>
        <p:spPr/>
        <p:txBody>
          <a:bodyPr/>
          <a:lstStyle/>
          <a:p>
            <a:pPr>
              <a:defRPr/>
            </a:pPr>
            <a:fld id="{2E0F6E98-92C0-489C-B8E6-1D5D3FFE7336}" type="slidenum">
              <a:rPr lang="en-US" smtClean="0"/>
              <a:pPr>
                <a:defRPr/>
              </a:pPr>
              <a:t>69</a:t>
            </a:fld>
            <a:endParaRPr lang="en-US"/>
          </a:p>
        </p:txBody>
      </p:sp>
      <p:sp>
        <p:nvSpPr>
          <p:cNvPr id="6" name="Footer Placeholder 5"/>
          <p:cNvSpPr>
            <a:spLocks noGrp="1"/>
          </p:cNvSpPr>
          <p:nvPr>
            <p:ph type="ftr" sz="quarter" idx="11"/>
          </p:nvPr>
        </p:nvSpPr>
        <p:spPr/>
        <p:txBody>
          <a:bodyPr/>
          <a:lstStyle/>
          <a:p>
            <a:pPr algn="ctr">
              <a:defRPr/>
            </a:pPr>
            <a:r>
              <a:rPr lang="en-US" smtClean="0"/>
              <a:t>Method 1: Social Casework</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51280" y="304800"/>
            <a:ext cx="8041440" cy="131763"/>
          </a:xfrm>
        </p:spPr>
        <p:txBody>
          <a:bodyPr/>
          <a:lstStyle/>
          <a:p>
            <a:endParaRPr lang="en-US" dirty="0"/>
          </a:p>
        </p:txBody>
      </p:sp>
      <p:sp>
        <p:nvSpPr>
          <p:cNvPr id="3" name="Content Placeholder 2"/>
          <p:cNvSpPr>
            <a:spLocks noGrp="1"/>
          </p:cNvSpPr>
          <p:nvPr>
            <p:ph idx="1"/>
          </p:nvPr>
        </p:nvSpPr>
        <p:spPr>
          <a:xfrm>
            <a:off x="304800" y="609600"/>
            <a:ext cx="8534400" cy="5638800"/>
          </a:xfrm>
        </p:spPr>
        <p:txBody>
          <a:bodyPr>
            <a:noAutofit/>
          </a:bodyPr>
          <a:lstStyle/>
          <a:p>
            <a:r>
              <a:rPr lang="en-US" sz="3600" dirty="0" smtClean="0">
                <a:solidFill>
                  <a:schemeClr val="tx1"/>
                </a:solidFill>
              </a:rPr>
              <a:t>They made a plan along with their friends.</a:t>
            </a:r>
          </a:p>
          <a:p>
            <a:r>
              <a:rPr lang="en-US" sz="3600" dirty="0" smtClean="0">
                <a:solidFill>
                  <a:schemeClr val="tx1"/>
                </a:solidFill>
              </a:rPr>
              <a:t>The plan was how to increase the private charities to improve the condition of  poor people.</a:t>
            </a:r>
          </a:p>
          <a:p>
            <a:r>
              <a:rPr lang="en-US" sz="3600" dirty="0" smtClean="0">
                <a:solidFill>
                  <a:schemeClr val="tx1"/>
                </a:solidFill>
              </a:rPr>
              <a:t>And as a part of plan, </a:t>
            </a:r>
            <a:r>
              <a:rPr lang="en-US" sz="3600" dirty="0" smtClean="0">
                <a:solidFill>
                  <a:srgbClr val="FF0000"/>
                </a:solidFill>
              </a:rPr>
              <a:t>Rev</a:t>
            </a:r>
            <a:r>
              <a:rPr lang="en-US" sz="3600" dirty="0">
                <a:solidFill>
                  <a:srgbClr val="FF0000"/>
                </a:solidFill>
              </a:rPr>
              <a:t>. </a:t>
            </a:r>
            <a:r>
              <a:rPr lang="en-US" sz="3600" dirty="0" err="1">
                <a:solidFill>
                  <a:srgbClr val="FF0000"/>
                </a:solidFill>
              </a:rPr>
              <a:t>Gurteen</a:t>
            </a:r>
            <a:r>
              <a:rPr lang="en-US" sz="3600" dirty="0">
                <a:solidFill>
                  <a:srgbClr val="FF0000"/>
                </a:solidFill>
              </a:rPr>
              <a:t> </a:t>
            </a:r>
            <a:r>
              <a:rPr lang="en-US" sz="3600" dirty="0">
                <a:solidFill>
                  <a:schemeClr val="tx1"/>
                </a:solidFill>
              </a:rPr>
              <a:t>traveled to </a:t>
            </a:r>
            <a:r>
              <a:rPr lang="en-US" sz="3600" dirty="0">
                <a:solidFill>
                  <a:srgbClr val="FF0000"/>
                </a:solidFill>
              </a:rPr>
              <a:t>England</a:t>
            </a:r>
            <a:r>
              <a:rPr lang="en-US" sz="3600" dirty="0">
                <a:solidFill>
                  <a:schemeClr val="tx1"/>
                </a:solidFill>
              </a:rPr>
              <a:t> and spent the summer of </a:t>
            </a:r>
            <a:r>
              <a:rPr lang="en-US" sz="3600" dirty="0">
                <a:solidFill>
                  <a:srgbClr val="FF0000"/>
                </a:solidFill>
              </a:rPr>
              <a:t>1877</a:t>
            </a:r>
            <a:r>
              <a:rPr lang="en-US" sz="3600" dirty="0">
                <a:solidFill>
                  <a:schemeClr val="tx1"/>
                </a:solidFill>
              </a:rPr>
              <a:t> learning about the </a:t>
            </a:r>
            <a:r>
              <a:rPr lang="en-US" sz="3600" dirty="0">
                <a:solidFill>
                  <a:srgbClr val="FF0000"/>
                </a:solidFill>
              </a:rPr>
              <a:t>London Charity Organization </a:t>
            </a:r>
            <a:r>
              <a:rPr lang="en-US" sz="3600" dirty="0">
                <a:solidFill>
                  <a:schemeClr val="tx1"/>
                </a:solidFill>
              </a:rPr>
              <a:t>Society. </a:t>
            </a:r>
            <a:endParaRPr lang="en-US" sz="3600" dirty="0" smtClean="0">
              <a:solidFill>
                <a:schemeClr val="tx1"/>
              </a:solidFill>
            </a:endParaRPr>
          </a:p>
          <a:p>
            <a:pPr marL="0" indent="0">
              <a:buNone/>
            </a:pPr>
            <a:endParaRPr lang="en-US" sz="2800" dirty="0">
              <a:solidFill>
                <a:schemeClr val="tx1"/>
              </a:solidFill>
            </a:endParaRPr>
          </a:p>
        </p:txBody>
      </p:sp>
    </p:spTree>
    <p:extLst>
      <p:ext uri="{BB962C8B-B14F-4D97-AF65-F5344CB8AC3E}">
        <p14:creationId xmlns:p14="http://schemas.microsoft.com/office/powerpoint/2010/main" xmlns="" val="5107625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2057400"/>
            <a:ext cx="7467600" cy="3951337"/>
          </a:xfrm>
        </p:spPr>
        <p:txBody>
          <a:bodyPr>
            <a:normAutofit/>
          </a:bodyPr>
          <a:lstStyle/>
          <a:p>
            <a:pPr marL="0" indent="0">
              <a:buNone/>
            </a:pPr>
            <a:r>
              <a:rPr lang="en-US" sz="9600" dirty="0" smtClean="0"/>
              <a:t> THANK YOU</a:t>
            </a:r>
            <a:endParaRPr lang="en-US" sz="9600" dirty="0"/>
          </a:p>
        </p:txBody>
      </p:sp>
    </p:spTree>
    <p:extLst>
      <p:ext uri="{BB962C8B-B14F-4D97-AF65-F5344CB8AC3E}">
        <p14:creationId xmlns:p14="http://schemas.microsoft.com/office/powerpoint/2010/main" xmlns="" val="2199398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981200"/>
            <a:ext cx="7924800" cy="3951337"/>
          </a:xfrm>
        </p:spPr>
        <p:txBody>
          <a:bodyPr/>
          <a:lstStyle/>
          <a:p>
            <a:r>
              <a:rPr lang="en-US" sz="4000" dirty="0" smtClean="0">
                <a:solidFill>
                  <a:schemeClr val="tx1"/>
                </a:solidFill>
              </a:rPr>
              <a:t> On </a:t>
            </a:r>
            <a:r>
              <a:rPr lang="en-US" sz="4000" dirty="0">
                <a:solidFill>
                  <a:schemeClr val="tx1"/>
                </a:solidFill>
              </a:rPr>
              <a:t>his return, the two men drew up plans to adopt a COS in </a:t>
            </a:r>
            <a:r>
              <a:rPr lang="en-US" sz="4000" dirty="0" smtClean="0">
                <a:solidFill>
                  <a:schemeClr val="tx1"/>
                </a:solidFill>
              </a:rPr>
              <a:t>Buffalo, USA.</a:t>
            </a:r>
            <a:endParaRPr lang="en-US" sz="4000" dirty="0">
              <a:solidFill>
                <a:schemeClr val="tx1"/>
              </a:solidFill>
            </a:endParaRPr>
          </a:p>
          <a:p>
            <a:endParaRPr lang="en-US" sz="3200" dirty="0">
              <a:solidFill>
                <a:schemeClr val="tx1"/>
              </a:solidFill>
            </a:endParaRPr>
          </a:p>
          <a:p>
            <a:endParaRPr lang="en-US" dirty="0"/>
          </a:p>
        </p:txBody>
      </p:sp>
    </p:spTree>
    <p:extLst>
      <p:ext uri="{BB962C8B-B14F-4D97-AF65-F5344CB8AC3E}">
        <p14:creationId xmlns:p14="http://schemas.microsoft.com/office/powerpoint/2010/main" xmlns="" val="230832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58837"/>
          </a:xfrm>
        </p:spPr>
        <p:txBody>
          <a:bodyPr/>
          <a:lstStyle/>
          <a:p>
            <a:r>
              <a:rPr lang="en-US" sz="3600" dirty="0"/>
              <a:t/>
            </a:r>
            <a:br>
              <a:rPr lang="en-US" sz="3600" dirty="0"/>
            </a:br>
            <a:endParaRPr lang="en-US" sz="3600" dirty="0"/>
          </a:p>
        </p:txBody>
      </p:sp>
      <p:sp>
        <p:nvSpPr>
          <p:cNvPr id="3" name="Content Placeholder 2"/>
          <p:cNvSpPr>
            <a:spLocks noGrp="1"/>
          </p:cNvSpPr>
          <p:nvPr>
            <p:ph idx="1"/>
          </p:nvPr>
        </p:nvSpPr>
        <p:spPr>
          <a:xfrm>
            <a:off x="152400" y="609600"/>
            <a:ext cx="8763000" cy="6019800"/>
          </a:xfrm>
        </p:spPr>
        <p:txBody>
          <a:bodyPr/>
          <a:lstStyle/>
          <a:p>
            <a:pPr marL="0" indent="0">
              <a:buNone/>
            </a:pPr>
            <a:endParaRPr lang="en-US" sz="3200" dirty="0" smtClean="0">
              <a:solidFill>
                <a:schemeClr val="tx1"/>
              </a:solidFill>
            </a:endParaRPr>
          </a:p>
          <a:p>
            <a:r>
              <a:rPr lang="en-US" sz="3600" dirty="0" smtClean="0">
                <a:solidFill>
                  <a:schemeClr val="tx1"/>
                </a:solidFill>
              </a:rPr>
              <a:t>The </a:t>
            </a:r>
            <a:r>
              <a:rPr lang="en-US" sz="3600" dirty="0">
                <a:solidFill>
                  <a:srgbClr val="FF0000"/>
                </a:solidFill>
              </a:rPr>
              <a:t>first COS</a:t>
            </a:r>
            <a:r>
              <a:rPr lang="en-US" sz="3600" dirty="0">
                <a:solidFill>
                  <a:schemeClr val="tx1"/>
                </a:solidFill>
              </a:rPr>
              <a:t> was established in </a:t>
            </a:r>
            <a:r>
              <a:rPr lang="en-US" sz="3600" dirty="0">
                <a:solidFill>
                  <a:srgbClr val="FF0000"/>
                </a:solidFill>
              </a:rPr>
              <a:t>Buffalo</a:t>
            </a:r>
            <a:r>
              <a:rPr lang="en-US" sz="3600" dirty="0">
                <a:solidFill>
                  <a:schemeClr val="tx1"/>
                </a:solidFill>
              </a:rPr>
              <a:t>, </a:t>
            </a:r>
            <a:r>
              <a:rPr lang="en-US" sz="3600" dirty="0">
                <a:solidFill>
                  <a:srgbClr val="FF0000"/>
                </a:solidFill>
              </a:rPr>
              <a:t>New York,</a:t>
            </a:r>
            <a:r>
              <a:rPr lang="en-US" sz="3600" dirty="0">
                <a:solidFill>
                  <a:schemeClr val="tx1"/>
                </a:solidFill>
              </a:rPr>
              <a:t> in </a:t>
            </a:r>
            <a:r>
              <a:rPr lang="en-US" sz="3600" dirty="0">
                <a:solidFill>
                  <a:srgbClr val="FF0000"/>
                </a:solidFill>
              </a:rPr>
              <a:t>1877</a:t>
            </a:r>
            <a:r>
              <a:rPr lang="en-US" sz="3600" dirty="0">
                <a:solidFill>
                  <a:schemeClr val="tx1"/>
                </a:solidFill>
              </a:rPr>
              <a:t> as an organized effort to eliminate poverty.</a:t>
            </a:r>
          </a:p>
          <a:p>
            <a:pPr marL="0" indent="0">
              <a:buNone/>
            </a:pPr>
            <a:endParaRPr lang="en-US" sz="2800" dirty="0" smtClean="0"/>
          </a:p>
          <a:p>
            <a:r>
              <a:rPr lang="en-US" sz="3600" b="1" dirty="0" smtClean="0">
                <a:solidFill>
                  <a:schemeClr val="tx1"/>
                </a:solidFill>
              </a:rPr>
              <a:t>GOAL</a:t>
            </a:r>
            <a:r>
              <a:rPr lang="en-US" sz="3600" b="1" dirty="0">
                <a:solidFill>
                  <a:schemeClr val="tx1"/>
                </a:solidFill>
              </a:rPr>
              <a:t>:</a:t>
            </a:r>
            <a:r>
              <a:rPr lang="en-US" sz="3600" dirty="0">
                <a:solidFill>
                  <a:schemeClr val="tx1"/>
                </a:solidFill>
              </a:rPr>
              <a:t> to discover what caused poverty among individuals, eliminate the causes and thereby rid society of poverty.</a:t>
            </a:r>
          </a:p>
          <a:p>
            <a:endParaRPr lang="en-US" sz="3200" dirty="0">
              <a:solidFill>
                <a:schemeClr val="tx1"/>
              </a:solidFill>
            </a:endParaRPr>
          </a:p>
        </p:txBody>
      </p:sp>
    </p:spTree>
    <p:extLst>
      <p:ext uri="{BB962C8B-B14F-4D97-AF65-F5344CB8AC3E}">
        <p14:creationId xmlns:p14="http://schemas.microsoft.com/office/powerpoint/2010/main" xmlns="" val="13113869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1676</TotalTime>
  <Words>4059</Words>
  <Application>Microsoft Office PowerPoint</Application>
  <PresentationFormat>On-screen Show (4:3)</PresentationFormat>
  <Paragraphs>319</Paragraphs>
  <Slides>70</Slides>
  <Notes>24</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Sketchbook</vt:lpstr>
      <vt:lpstr>Social Casework as a Method of Social Work</vt:lpstr>
      <vt:lpstr>Slide 2</vt:lpstr>
      <vt:lpstr>History of Social Case work in USA</vt:lpstr>
      <vt:lpstr>Industrial Growth led to migration</vt:lpstr>
      <vt:lpstr>Slide 5</vt:lpstr>
      <vt:lpstr>CHARITY ORGANIZATION SOCIETIES in USA</vt:lpstr>
      <vt:lpstr>Slide 7</vt:lpstr>
      <vt:lpstr>Slide 8</vt:lpstr>
      <vt:lpstr> </vt:lpstr>
      <vt:lpstr>Slide 10</vt:lpstr>
      <vt:lpstr>Slide 11</vt:lpstr>
      <vt:lpstr>Mary Richmond</vt:lpstr>
      <vt:lpstr>Slide 13</vt:lpstr>
      <vt:lpstr>Slide 14</vt:lpstr>
      <vt:lpstr>Slide 15</vt:lpstr>
      <vt:lpstr>Slide 16</vt:lpstr>
      <vt:lpstr>Slide 17</vt:lpstr>
      <vt:lpstr>Slide 18</vt:lpstr>
      <vt:lpstr>Slide 19</vt:lpstr>
      <vt:lpstr>Slide 20</vt:lpstr>
      <vt:lpstr>Slide 21</vt:lpstr>
      <vt:lpstr>The Settlement Movement,1887</vt:lpstr>
      <vt:lpstr>Objective</vt:lpstr>
      <vt:lpstr>Philosophy of the movement</vt:lpstr>
      <vt:lpstr>Slide 25</vt:lpstr>
      <vt:lpstr>Slide 26</vt:lpstr>
      <vt:lpstr>Jane Addams</vt:lpstr>
      <vt:lpstr>Slide 28</vt:lpstr>
      <vt:lpstr>Slide 29</vt:lpstr>
      <vt:lpstr>Slide 30</vt:lpstr>
      <vt:lpstr>Slide 31</vt:lpstr>
      <vt:lpstr>Slide 32</vt:lpstr>
      <vt:lpstr>Difference between Settlers and COS</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The Almoners</vt:lpstr>
      <vt:lpstr>Slide 61</vt:lpstr>
      <vt:lpstr>Slide 62</vt:lpstr>
      <vt:lpstr>Slide 63</vt:lpstr>
      <vt:lpstr>Slide 64</vt:lpstr>
      <vt:lpstr>Slide 65</vt:lpstr>
      <vt:lpstr>Slide 66</vt:lpstr>
      <vt:lpstr>Slide 67</vt:lpstr>
      <vt:lpstr>Slide 68</vt:lpstr>
      <vt:lpstr>Slide 69</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&amp; Development of  Social Case Work</dc:title>
  <dc:creator>aa</dc:creator>
  <cp:lastModifiedBy>Dr. Pathare</cp:lastModifiedBy>
  <cp:revision>122</cp:revision>
  <dcterms:created xsi:type="dcterms:W3CDTF">2014-08-09T04:02:27Z</dcterms:created>
  <dcterms:modified xsi:type="dcterms:W3CDTF">2019-01-17T08:39:36Z</dcterms:modified>
</cp:coreProperties>
</file>