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1"/>
  </p:notesMasterIdLst>
  <p:handoutMasterIdLst>
    <p:handoutMasterId r:id="rId62"/>
  </p:handoutMasterIdLst>
  <p:sldIdLst>
    <p:sldId id="1004" r:id="rId2"/>
    <p:sldId id="920" r:id="rId3"/>
    <p:sldId id="1014" r:id="rId4"/>
    <p:sldId id="1015" r:id="rId5"/>
    <p:sldId id="1016" r:id="rId6"/>
    <p:sldId id="1017" r:id="rId7"/>
    <p:sldId id="1018" r:id="rId8"/>
    <p:sldId id="957" r:id="rId9"/>
    <p:sldId id="1019" r:id="rId10"/>
    <p:sldId id="992" r:id="rId11"/>
    <p:sldId id="1005" r:id="rId12"/>
    <p:sldId id="1013" r:id="rId13"/>
    <p:sldId id="1008" r:id="rId14"/>
    <p:sldId id="1021" r:id="rId15"/>
    <p:sldId id="1022" r:id="rId16"/>
    <p:sldId id="1006" r:id="rId17"/>
    <p:sldId id="1023" r:id="rId18"/>
    <p:sldId id="1007" r:id="rId19"/>
    <p:sldId id="1024" r:id="rId20"/>
    <p:sldId id="1009" r:id="rId21"/>
    <p:sldId id="1010" r:id="rId22"/>
    <p:sldId id="1011" r:id="rId23"/>
    <p:sldId id="958" r:id="rId24"/>
    <p:sldId id="994" r:id="rId25"/>
    <p:sldId id="1025" r:id="rId26"/>
    <p:sldId id="995" r:id="rId27"/>
    <p:sldId id="1026" r:id="rId28"/>
    <p:sldId id="1027" r:id="rId29"/>
    <p:sldId id="1028" r:id="rId30"/>
    <p:sldId id="1039" r:id="rId31"/>
    <p:sldId id="1040" r:id="rId32"/>
    <p:sldId id="1029" r:id="rId33"/>
    <p:sldId id="1041" r:id="rId34"/>
    <p:sldId id="1030" r:id="rId35"/>
    <p:sldId id="1042" r:id="rId36"/>
    <p:sldId id="1043" r:id="rId37"/>
    <p:sldId id="1031" r:id="rId38"/>
    <p:sldId id="1046" r:id="rId39"/>
    <p:sldId id="1047" r:id="rId40"/>
    <p:sldId id="1032" r:id="rId41"/>
    <p:sldId id="1044" r:id="rId42"/>
    <p:sldId id="1045" r:id="rId43"/>
    <p:sldId id="1033" r:id="rId44"/>
    <p:sldId id="1048" r:id="rId45"/>
    <p:sldId id="1049" r:id="rId46"/>
    <p:sldId id="1034" r:id="rId47"/>
    <p:sldId id="1050" r:id="rId48"/>
    <p:sldId id="1035" r:id="rId49"/>
    <p:sldId id="1051" r:id="rId50"/>
    <p:sldId id="1036" r:id="rId51"/>
    <p:sldId id="1052" r:id="rId52"/>
    <p:sldId id="1037" r:id="rId53"/>
    <p:sldId id="1053" r:id="rId54"/>
    <p:sldId id="1054" r:id="rId55"/>
    <p:sldId id="1038" r:id="rId56"/>
    <p:sldId id="1055" r:id="rId57"/>
    <p:sldId id="931" r:id="rId58"/>
    <p:sldId id="934" r:id="rId59"/>
    <p:sldId id="915" r:id="rId6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22" autoAdjust="0"/>
    <p:restoredTop sz="94750" autoAdjust="0"/>
  </p:normalViewPr>
  <p:slideViewPr>
    <p:cSldViewPr>
      <p:cViewPr>
        <p:scale>
          <a:sx n="50" d="100"/>
          <a:sy n="50" d="100"/>
        </p:scale>
        <p:origin x="-109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Arial" charset="0"/>
                <a:cs typeface="+mn-cs"/>
              </a:defRPr>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Arial" charset="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Arial" charset="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Arial" charset="0"/>
                <a:cs typeface="+mn-cs"/>
              </a:defRPr>
            </a:lvl1pPr>
          </a:lstStyle>
          <a:p>
            <a:pPr>
              <a:defRPr/>
            </a:pPr>
            <a:fld id="{6439D8B4-1E15-474F-AD30-F4EDF24E065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atin typeface="Arial" charset="0"/>
                <a:cs typeface="+mn-cs"/>
              </a:defRPr>
            </a:lvl1pPr>
          </a:lstStyle>
          <a:p>
            <a:pPr>
              <a:defRPr/>
            </a:pPr>
            <a:fld id="{2369D633-720F-44EB-9044-7F29D29BF154}" type="datetimeFigureOut">
              <a:rPr lang="en-US"/>
              <a:pPr>
                <a:defRPr/>
              </a:pPr>
              <a:t>9/12/2017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atin typeface="Arial" charset="0"/>
                <a:cs typeface="+mn-cs"/>
              </a:defRPr>
            </a:lvl1pPr>
          </a:lstStyle>
          <a:p>
            <a:pPr>
              <a:defRPr/>
            </a:pPr>
            <a:fld id="{820A904F-547B-4F5F-AE58-04CB5FBB16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11</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12</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13</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14</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17</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18</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21</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22</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23</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D10514A-57F7-4E4D-B368-0E64CF109B00}" type="slidenum">
              <a:rPr lang="en-US" smtClean="0"/>
              <a:pPr>
                <a:defRPr/>
              </a:pPr>
              <a:t>24</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D10514A-57F7-4E4D-B368-0E64CF109B00}" type="slidenum">
              <a:rPr lang="en-US" smtClean="0"/>
              <a:pPr>
                <a:defRPr/>
              </a:pPr>
              <a:t>25</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D10514A-57F7-4E4D-B368-0E64CF109B00}" type="slidenum">
              <a:rPr lang="en-US" smtClean="0"/>
              <a:pPr>
                <a:defRPr/>
              </a:pPr>
              <a:t>26</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D10514A-57F7-4E4D-B368-0E64CF109B00}" type="slidenum">
              <a:rPr lang="en-US" smtClean="0"/>
              <a:pPr>
                <a:defRPr/>
              </a:pPr>
              <a:t>27</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D10514A-57F7-4E4D-B368-0E64CF109B00}" type="slidenum">
              <a:rPr lang="en-US" smtClean="0"/>
              <a:pPr>
                <a:defRPr/>
              </a:pPr>
              <a:t>28</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31</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32</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33</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34</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37</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38</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39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41</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42</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43</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44</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47</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48</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51</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52</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53</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54</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29B4E7F-DA0B-44D3-BCC0-9515CC7F4998}" type="slidenum">
              <a:rPr lang="en-US" smtClean="0"/>
              <a:pPr>
                <a:defRPr/>
              </a:pPr>
              <a:t>57</a:t>
            </a:fld>
            <a:endParaRPr lang="en-US" smtClean="0"/>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34A52F-9E64-487E-A191-159B2E890D73}" type="slidenum">
              <a:rPr lang="en-US" smtClean="0"/>
              <a:pPr>
                <a:defRPr/>
              </a:pPr>
              <a:t>58</a:t>
            </a:fld>
            <a:endParaRPr lang="en-US" smtClean="0"/>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7</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8</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A50A02-9352-4E0E-B1B5-EA49902208CF}" type="datetime9">
              <a:rPr lang="en-IN" smtClean="0"/>
              <a:pPr>
                <a:defRPr/>
              </a:pPr>
              <a:t>12-09-2017 12:07:16</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26"/>
          <p:cNvSpPr>
            <a:spLocks noGrp="1"/>
          </p:cNvSpPr>
          <p:nvPr>
            <p:ph type="sldNum" sz="quarter" idx="12"/>
          </p:nvPr>
        </p:nvSpPr>
        <p:spPr/>
        <p:txBody>
          <a:bodyPr/>
          <a:lstStyle>
            <a:lvl1pPr>
              <a:defRPr/>
            </a:lvl1pPr>
          </a:lstStyle>
          <a:p>
            <a:pPr>
              <a:defRPr/>
            </a:pPr>
            <a:fld id="{7E8E849B-32B8-482F-B70D-21EDECB225A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8C6D1F6-69ED-4B33-9BCA-73B5D7E8CB09}" type="datetime9">
              <a:rPr lang="en-IN" smtClean="0"/>
              <a:pPr>
                <a:defRPr/>
              </a:pPr>
              <a:t>12-09-2017 12:07:16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FD5B056F-D333-4E84-987A-0A62F6BD25F4}"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BE2575-8DBE-4A9D-82A2-418E84D10FF0}" type="datetime9">
              <a:rPr lang="en-IN" smtClean="0"/>
              <a:pPr>
                <a:defRPr/>
              </a:pPr>
              <a:t>12-09-2017 12:07:16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289E11FC-5DBB-4D72-ACB8-ADC1F42EFAB5}"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7B7745F8-2087-46CC-96D0-85FFB171881B}" type="datetime9">
              <a:rPr lang="en-IN" smtClean="0"/>
              <a:pPr>
                <a:defRPr/>
              </a:pPr>
              <a:t>12-09-2017 12:07:16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8D2EB4FC-516D-4EF2-89FA-C3C91DE6037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B036E2A-8C6D-47AB-9665-2BB965F3734D}" type="datetime9">
              <a:rPr lang="en-IN" smtClean="0"/>
              <a:pPr>
                <a:defRPr/>
              </a:pPr>
              <a:t>12-09-2017 12:07:16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92F2B381-78DF-481D-B9A7-C38D07BD196C}"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10473D-7FF6-4991-AF95-767623A68B0F}" type="datetime9">
              <a:rPr lang="en-IN" smtClean="0"/>
              <a:pPr>
                <a:defRPr/>
              </a:pPr>
              <a:t>12-09-2017 12:07:16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lvl1pPr>
              <a:defRPr/>
            </a:lvl1pPr>
          </a:lstStyle>
          <a:p>
            <a:pPr>
              <a:defRPr/>
            </a:pPr>
            <a:fld id="{AAFDE1EC-70C6-45D8-AC7D-E08528CD3E8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54F0B79-601D-4EC4-9DB6-B9294F417148}" type="datetime9">
              <a:rPr lang="en-IN" smtClean="0"/>
              <a:pPr>
                <a:defRPr/>
              </a:pPr>
              <a:t>12-09-2017 12:07:16</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7" name="Slide Number Placeholder 17"/>
          <p:cNvSpPr>
            <a:spLocks noGrp="1"/>
          </p:cNvSpPr>
          <p:nvPr>
            <p:ph type="sldNum" sz="quarter" idx="12"/>
          </p:nvPr>
        </p:nvSpPr>
        <p:spPr/>
        <p:txBody>
          <a:bodyPr/>
          <a:lstStyle>
            <a:lvl1pPr>
              <a:defRPr/>
            </a:lvl1pPr>
          </a:lstStyle>
          <a:p>
            <a:pPr>
              <a:defRPr/>
            </a:pPr>
            <a:fld id="{BE26D295-6BD9-4DB8-8C78-5086BCF36658}"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5BF7E01-CEDB-4118-A49A-A0B03922C491}" type="datetime9">
              <a:rPr lang="en-IN" smtClean="0"/>
              <a:pPr>
                <a:defRPr/>
              </a:pPr>
              <a:t>12-09-2017 12:07:16</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9" name="Slide Number Placeholder 17"/>
          <p:cNvSpPr>
            <a:spLocks noGrp="1"/>
          </p:cNvSpPr>
          <p:nvPr>
            <p:ph type="sldNum" sz="quarter" idx="12"/>
          </p:nvPr>
        </p:nvSpPr>
        <p:spPr/>
        <p:txBody>
          <a:bodyPr/>
          <a:lstStyle>
            <a:lvl1pPr>
              <a:defRPr/>
            </a:lvl1pPr>
          </a:lstStyle>
          <a:p>
            <a:pPr>
              <a:defRPr/>
            </a:pPr>
            <a:fld id="{860F69B3-5FEF-42C4-B65E-20BFFD0340F3}"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9E46AB9-2E4C-4275-A6C5-8885B3511D1B}" type="datetime9">
              <a:rPr lang="en-IN" smtClean="0"/>
              <a:pPr>
                <a:defRPr/>
              </a:pPr>
              <a:t>12-09-2017 12:07:16</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5" name="Slide Number Placeholder 17"/>
          <p:cNvSpPr>
            <a:spLocks noGrp="1"/>
          </p:cNvSpPr>
          <p:nvPr>
            <p:ph type="sldNum" sz="quarter" idx="12"/>
          </p:nvPr>
        </p:nvSpPr>
        <p:spPr/>
        <p:txBody>
          <a:bodyPr/>
          <a:lstStyle>
            <a:lvl1pPr>
              <a:defRPr/>
            </a:lvl1pPr>
          </a:lstStyle>
          <a:p>
            <a:pPr>
              <a:defRPr/>
            </a:pPr>
            <a:fld id="{B3A0D699-D39B-4025-9B9A-29049E76D7FA}"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4372D50-8FC2-4976-B183-4E53C6587A54}" type="datetime9">
              <a:rPr lang="en-IN" smtClean="0"/>
              <a:pPr>
                <a:defRPr/>
              </a:pPr>
              <a:t>12-09-2017 12:07:16</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4" name="Slide Number Placeholder 17"/>
          <p:cNvSpPr>
            <a:spLocks noGrp="1"/>
          </p:cNvSpPr>
          <p:nvPr>
            <p:ph type="sldNum" sz="quarter" idx="12"/>
          </p:nvPr>
        </p:nvSpPr>
        <p:spPr/>
        <p:txBody>
          <a:bodyPr/>
          <a:lstStyle>
            <a:lvl1pPr>
              <a:defRPr/>
            </a:lvl1pPr>
          </a:lstStyle>
          <a:p>
            <a:pPr>
              <a:defRPr/>
            </a:pPr>
            <a:fld id="{500F333B-922E-42B3-B74B-25A8AAE37B72}"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E0CC976-DFAF-4C68-BBDF-F0AA68A54ED0}" type="datetime9">
              <a:rPr lang="en-IN" smtClean="0"/>
              <a:pPr>
                <a:defRPr/>
              </a:pPr>
              <a:t>12-09-2017 12:07:16</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7" name="Slide Number Placeholder 17"/>
          <p:cNvSpPr>
            <a:spLocks noGrp="1"/>
          </p:cNvSpPr>
          <p:nvPr>
            <p:ph type="sldNum" sz="quarter" idx="12"/>
          </p:nvPr>
        </p:nvSpPr>
        <p:spPr/>
        <p:txBody>
          <a:bodyPr/>
          <a:lstStyle>
            <a:lvl1pPr>
              <a:defRPr/>
            </a:lvl1pPr>
          </a:lstStyle>
          <a:p>
            <a:pPr>
              <a:defRPr/>
            </a:pPr>
            <a:fld id="{8CD0A3AC-5C31-4D63-80FF-E0348126890F}"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D829519-E05D-40A0-B9C5-CA828F432F60}" type="datetime9">
              <a:rPr lang="en-IN" smtClean="0"/>
              <a:pPr>
                <a:defRPr/>
              </a:pPr>
              <a:t>12-09-2017 12:07:16</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A947531-9A43-4576-BF83-3C4CEBA07FBD}"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fld id="{5BDD7DE1-8154-454E-A7CF-0C85AEA71F8C}" type="datetime9">
              <a:rPr lang="en-IN" smtClean="0"/>
              <a:pPr>
                <a:defRPr/>
              </a:pPr>
              <a:t>12-09-2017 12:07:16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r>
              <a:rPr lang="en-US" smtClean="0"/>
              <a:t>Method 1: Social Casework</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mn-cs"/>
              </a:defRPr>
            </a:lvl1pPr>
          </a:lstStyle>
          <a:p>
            <a:pPr>
              <a:defRPr/>
            </a:pPr>
            <a:fld id="{C3362F8B-9F3A-4337-A33A-7B178B32062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952" r:id="rId1"/>
    <p:sldLayoutId id="2147483943" r:id="rId2"/>
    <p:sldLayoutId id="2147483953" r:id="rId3"/>
    <p:sldLayoutId id="2147483944" r:id="rId4"/>
    <p:sldLayoutId id="2147483945" r:id="rId5"/>
    <p:sldLayoutId id="2147483946" r:id="rId6"/>
    <p:sldLayoutId id="2147483947" r:id="rId7"/>
    <p:sldLayoutId id="2147483948" r:id="rId8"/>
    <p:sldLayoutId id="2147483954" r:id="rId9"/>
    <p:sldLayoutId id="2147483949" r:id="rId10"/>
    <p:sldLayoutId id="2147483950" r:id="rId11"/>
    <p:sldLayoutId id="2147483951"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228600"/>
            <a:ext cx="7851775" cy="2286000"/>
          </a:xfrm>
        </p:spPr>
        <p:txBody>
          <a:bodyPr/>
          <a:lstStyle/>
          <a:p>
            <a:pPr algn="ctr" eaLnBrk="1" fontAlgn="auto" hangingPunct="1">
              <a:spcAft>
                <a:spcPts val="0"/>
              </a:spcAft>
              <a:defRPr/>
            </a:pPr>
            <a:r>
              <a:rPr lang="en-US" sz="6000" dirty="0" smtClean="0">
                <a:solidFill>
                  <a:schemeClr val="bg2">
                    <a:lumMod val="60000"/>
                    <a:lumOff val="40000"/>
                  </a:schemeClr>
                </a:solidFill>
                <a:effectLst>
                  <a:outerShdw blurRad="38100" dist="38100" dir="2700000" algn="tl">
                    <a:srgbClr val="000000">
                      <a:alpha val="43137"/>
                    </a:srgbClr>
                  </a:outerShdw>
                </a:effectLst>
              </a:rPr>
              <a:t>MSW I Semester I </a:t>
            </a:r>
            <a:br>
              <a:rPr lang="en-US" sz="6000" dirty="0" smtClean="0">
                <a:solidFill>
                  <a:schemeClr val="bg2">
                    <a:lumMod val="60000"/>
                    <a:lumOff val="40000"/>
                  </a:schemeClr>
                </a:solidFill>
                <a:effectLst>
                  <a:outerShdw blurRad="38100" dist="38100" dir="2700000" algn="tl">
                    <a:srgbClr val="000000">
                      <a:alpha val="43137"/>
                    </a:srgbClr>
                  </a:outerShdw>
                </a:effectLst>
              </a:rPr>
            </a:br>
            <a:r>
              <a:rPr lang="en-US" sz="6000" dirty="0" smtClean="0">
                <a:solidFill>
                  <a:srgbClr val="FFFF00"/>
                </a:solidFill>
                <a:effectLst>
                  <a:outerShdw blurRad="38100" dist="38100" dir="2700000" algn="tl">
                    <a:srgbClr val="000000">
                      <a:alpha val="43137"/>
                    </a:srgbClr>
                  </a:outerShdw>
                </a:effectLst>
              </a:rPr>
              <a:t>G V</a:t>
            </a:r>
            <a:endParaRPr lang="en-US" dirty="0">
              <a:solidFill>
                <a:srgbClr val="FFFF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1676400"/>
            <a:ext cx="8686800" cy="4953000"/>
          </a:xfrm>
        </p:spPr>
        <p:txBody>
          <a:bodyPr/>
          <a:lstStyle/>
          <a:p>
            <a:pPr marR="0" algn="ctr" eaLnBrk="1" hangingPunct="1">
              <a:defRPr/>
            </a:pPr>
            <a:endParaRPr lang="en-US" sz="6000" b="1" dirty="0" smtClean="0">
              <a:solidFill>
                <a:srgbClr val="C9FAFC"/>
              </a:solidFill>
            </a:endParaRPr>
          </a:p>
          <a:p>
            <a:pPr marR="0" algn="ctr" eaLnBrk="1" hangingPunct="1">
              <a:defRPr/>
            </a:pPr>
            <a:r>
              <a:rPr lang="en-US" sz="4800" b="1" dirty="0" smtClean="0">
                <a:solidFill>
                  <a:srgbClr val="FFFF00"/>
                </a:solidFill>
                <a:effectLst>
                  <a:outerShdw blurRad="38100" dist="38100" dir="2700000" algn="tl">
                    <a:srgbClr val="000000">
                      <a:alpha val="43137"/>
                    </a:srgbClr>
                  </a:outerShdw>
                </a:effectLst>
              </a:rPr>
              <a:t>Methods of Social Work – I: </a:t>
            </a:r>
            <a:r>
              <a:rPr lang="en-US" sz="4800" b="1" dirty="0" smtClean="0">
                <a:solidFill>
                  <a:srgbClr val="FFC000"/>
                </a:solidFill>
                <a:effectLst>
                  <a:outerShdw blurRad="38100" dist="38100" dir="2700000" algn="tl">
                    <a:srgbClr val="000000">
                      <a:alpha val="43137"/>
                    </a:srgbClr>
                  </a:outerShdw>
                </a:effectLst>
              </a:rPr>
              <a:t>Work with Individuals and Families (Social Casework)</a:t>
            </a:r>
            <a:endParaRPr lang="en-US" sz="2800" b="1" dirty="0" smtClean="0">
              <a:solidFill>
                <a:srgbClr val="FFC000"/>
              </a:solidFill>
              <a:effectLst>
                <a:outerShdw blurRad="38100" dist="38100" dir="2700000" algn="tl">
                  <a:srgbClr val="000000">
                    <a:alpha val="43137"/>
                  </a:srgbClr>
                </a:outerShdw>
              </a:effectLst>
            </a:endParaRPr>
          </a:p>
          <a:p>
            <a:pPr marR="0" eaLnBrk="1" hangingPunct="1">
              <a:defRPr/>
            </a:pPr>
            <a:endParaRPr lang="en-US" sz="2800" b="1" dirty="0" smtClean="0">
              <a:solidFill>
                <a:schemeClr val="accent1"/>
              </a:solidFill>
              <a:effectLst>
                <a:outerShdw blurRad="38100" dist="38100" dir="2700000" algn="tl">
                  <a:srgbClr val="000000">
                    <a:alpha val="43137"/>
                  </a:srgbClr>
                </a:outerShdw>
              </a:effectLst>
            </a:endParaRPr>
          </a:p>
          <a:p>
            <a:pPr marR="0" eaLnBrk="1" hangingPunct="1">
              <a:defRPr/>
            </a:pPr>
            <a:r>
              <a:rPr lang="en-US" sz="2800" b="1" i="1" dirty="0" smtClean="0">
                <a:effectLst>
                  <a:outerShdw blurRad="38100" dist="38100" dir="2700000" algn="tl">
                    <a:srgbClr val="000000">
                      <a:alpha val="43137"/>
                    </a:srgbClr>
                  </a:outerShdw>
                </a:effectLst>
              </a:rPr>
              <a:t>Dr. Jaimon Varghese</a:t>
            </a:r>
            <a:br>
              <a:rPr lang="en-US" sz="2800" b="1" i="1" dirty="0" smtClean="0">
                <a:effectLst>
                  <a:outerShdw blurRad="38100" dist="38100" dir="2700000" algn="tl">
                    <a:srgbClr val="000000">
                      <a:alpha val="43137"/>
                    </a:srgbClr>
                  </a:outerShdw>
                </a:effectLst>
              </a:rPr>
            </a:br>
            <a:endParaRPr lang="en-US" sz="4800" b="1" dirty="0" smtClean="0">
              <a:effectLst>
                <a:outerShdw blurRad="38100" dist="38100" dir="2700000" algn="tl">
                  <a:srgbClr val="000000">
                    <a:alpha val="43137"/>
                  </a:srgbClr>
                </a:outerShdw>
              </a:effectLst>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1.iv. Social Casework - Concept and Definitions</a:t>
            </a:r>
            <a:endParaRPr lang="en-US" sz="2800" b="1" dirty="0">
              <a:solidFill>
                <a:srgbClr val="FF33CC"/>
              </a:solidFill>
            </a:endParaRPr>
          </a:p>
        </p:txBody>
      </p:sp>
      <p:sp>
        <p:nvSpPr>
          <p:cNvPr id="12291" name="Rectangle 3"/>
          <p:cNvSpPr>
            <a:spLocks noChangeArrowheads="1"/>
          </p:cNvSpPr>
          <p:nvPr/>
        </p:nvSpPr>
        <p:spPr bwMode="auto">
          <a:xfrm>
            <a:off x="533400" y="1447800"/>
            <a:ext cx="80772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‘An art in which knowledge of the science of human relations and skill in relationship are used to </a:t>
            </a:r>
            <a:r>
              <a:rPr lang="en-US" sz="3200" b="1" dirty="0" err="1" smtClean="0">
                <a:solidFill>
                  <a:srgbClr val="0070C0"/>
                </a:solidFill>
              </a:rPr>
              <a:t>mobilise</a:t>
            </a:r>
            <a:r>
              <a:rPr lang="en-US" sz="3200" b="1" dirty="0" smtClean="0">
                <a:solidFill>
                  <a:srgbClr val="0070C0"/>
                </a:solidFill>
              </a:rPr>
              <a:t> capacities in the individual and resources in the community appropriate for better adjustment between the client and all or any part of his total environment’ (Bowers OMI, 1949:417).</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12:07:21</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28600" y="381000"/>
            <a:ext cx="8610600" cy="990600"/>
          </a:xfrm>
          <a:prstGeom prst="rect">
            <a:avLst/>
          </a:prstGeom>
          <a:noFill/>
          <a:ln w="9525">
            <a:noFill/>
            <a:miter lim="800000"/>
            <a:headEnd/>
            <a:tailEnd/>
          </a:ln>
        </p:spPr>
        <p:txBody>
          <a:bodyPr anchor="ctr"/>
          <a:lstStyle/>
          <a:p>
            <a:pPr algn="ctr"/>
            <a:r>
              <a:rPr lang="en-US" sz="3200" b="1" dirty="0" smtClean="0">
                <a:solidFill>
                  <a:srgbClr val="FF33CC"/>
                </a:solidFill>
              </a:rPr>
              <a:t>1.iv. Knowledge base for Social Case Work</a:t>
            </a:r>
            <a:endParaRPr lang="en-US" sz="3200" b="1" dirty="0">
              <a:solidFill>
                <a:srgbClr val="FF33CC"/>
              </a:solidFill>
            </a:endParaRPr>
          </a:p>
        </p:txBody>
      </p:sp>
      <p:sp>
        <p:nvSpPr>
          <p:cNvPr id="12291" name="Rectangle 3"/>
          <p:cNvSpPr>
            <a:spLocks noChangeArrowheads="1"/>
          </p:cNvSpPr>
          <p:nvPr/>
        </p:nvSpPr>
        <p:spPr bwMode="auto">
          <a:xfrm>
            <a:off x="609600" y="1219200"/>
            <a:ext cx="7772400" cy="4953000"/>
          </a:xfrm>
          <a:prstGeom prst="rect">
            <a:avLst/>
          </a:prstGeom>
          <a:noFill/>
          <a:ln w="9525">
            <a:noFill/>
            <a:miter lim="800000"/>
            <a:headEnd/>
            <a:tailEnd/>
          </a:ln>
        </p:spPr>
        <p:txBody>
          <a:bodyPr/>
          <a:lstStyle/>
          <a:p>
            <a:pPr marL="812800" indent="-812800">
              <a:spcBef>
                <a:spcPts val="0"/>
              </a:spcBef>
              <a:buFont typeface="Arial" pitchFamily="34" charset="0"/>
              <a:buChar char="•"/>
            </a:pPr>
            <a:r>
              <a:rPr lang="en-US" sz="3600" b="1" dirty="0" smtClean="0">
                <a:solidFill>
                  <a:srgbClr val="0070C0"/>
                </a:solidFill>
              </a:rPr>
              <a:t>The knowledge content of casework may be broadly divided into four categories: </a:t>
            </a:r>
          </a:p>
          <a:p>
            <a:pPr marL="812800" indent="-812800">
              <a:spcBef>
                <a:spcPts val="0"/>
              </a:spcBef>
              <a:buAutoNum type="arabicParenBoth"/>
            </a:pPr>
            <a:r>
              <a:rPr lang="en-US" sz="3600" b="1" dirty="0" smtClean="0">
                <a:solidFill>
                  <a:srgbClr val="0070C0"/>
                </a:solidFill>
              </a:rPr>
              <a:t>philosophical assumptions</a:t>
            </a:r>
          </a:p>
          <a:p>
            <a:pPr marL="812800" indent="-812800">
              <a:spcBef>
                <a:spcPts val="0"/>
              </a:spcBef>
              <a:buAutoNum type="arabicParenBoth"/>
            </a:pPr>
            <a:r>
              <a:rPr lang="en-US" sz="3600" b="1" dirty="0" smtClean="0">
                <a:solidFill>
                  <a:srgbClr val="0070C0"/>
                </a:solidFill>
              </a:rPr>
              <a:t>principles </a:t>
            </a:r>
          </a:p>
          <a:p>
            <a:pPr marL="812800" indent="-812800">
              <a:spcBef>
                <a:spcPts val="0"/>
              </a:spcBef>
              <a:buAutoNum type="arabicParenBoth"/>
            </a:pPr>
            <a:r>
              <a:rPr lang="en-US" sz="3600" b="1" dirty="0" smtClean="0">
                <a:solidFill>
                  <a:srgbClr val="0070C0"/>
                </a:solidFill>
              </a:rPr>
              <a:t>theoretical formulations and </a:t>
            </a:r>
          </a:p>
          <a:p>
            <a:pPr marL="812800" indent="-812800">
              <a:spcBef>
                <a:spcPts val="0"/>
              </a:spcBef>
              <a:buAutoNum type="arabicParenBoth"/>
            </a:pPr>
            <a:r>
              <a:rPr lang="en-US" sz="3600" b="1" dirty="0" smtClean="0">
                <a:solidFill>
                  <a:srgbClr val="0070C0"/>
                </a:solidFill>
              </a:rPr>
              <a:t>Tools and techniques of practice (Grace Mathew, 1992:7).</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28600" y="381000"/>
            <a:ext cx="8610600" cy="990600"/>
          </a:xfrm>
          <a:prstGeom prst="rect">
            <a:avLst/>
          </a:prstGeom>
          <a:noFill/>
          <a:ln w="9525">
            <a:noFill/>
            <a:miter lim="800000"/>
            <a:headEnd/>
            <a:tailEnd/>
          </a:ln>
        </p:spPr>
        <p:txBody>
          <a:bodyPr anchor="ctr"/>
          <a:lstStyle/>
          <a:p>
            <a:pPr algn="ctr"/>
            <a:r>
              <a:rPr lang="en-US" sz="3200" b="1" dirty="0" smtClean="0">
                <a:solidFill>
                  <a:srgbClr val="FF33CC"/>
                </a:solidFill>
              </a:rPr>
              <a:t>1.iv. Knowledge base for Social Case Work</a:t>
            </a:r>
            <a:endParaRPr lang="en-US" sz="3200" b="1" dirty="0">
              <a:solidFill>
                <a:srgbClr val="FF33CC"/>
              </a:solidFill>
            </a:endParaRPr>
          </a:p>
        </p:txBody>
      </p:sp>
      <p:sp>
        <p:nvSpPr>
          <p:cNvPr id="12291" name="Rectangle 3"/>
          <p:cNvSpPr>
            <a:spLocks noChangeArrowheads="1"/>
          </p:cNvSpPr>
          <p:nvPr/>
        </p:nvSpPr>
        <p:spPr bwMode="auto">
          <a:xfrm>
            <a:off x="609600" y="1219200"/>
            <a:ext cx="8229600" cy="4953000"/>
          </a:xfrm>
          <a:prstGeom prst="rect">
            <a:avLst/>
          </a:prstGeom>
          <a:noFill/>
          <a:ln w="9525">
            <a:noFill/>
            <a:miter lim="800000"/>
            <a:headEnd/>
            <a:tailEnd/>
          </a:ln>
        </p:spPr>
        <p:txBody>
          <a:bodyPr/>
          <a:lstStyle/>
          <a:p>
            <a:pPr marL="812800" indent="-812800">
              <a:spcBef>
                <a:spcPts val="0"/>
              </a:spcBef>
              <a:buFont typeface="+mj-lt"/>
              <a:buAutoNum type="arabicPeriod"/>
            </a:pPr>
            <a:r>
              <a:rPr lang="en-US" sz="3600" b="1" dirty="0" smtClean="0">
                <a:solidFill>
                  <a:srgbClr val="0070C0"/>
                </a:solidFill>
              </a:rPr>
              <a:t>Psychological base</a:t>
            </a:r>
          </a:p>
          <a:p>
            <a:pPr marL="812800" indent="-812800">
              <a:spcBef>
                <a:spcPts val="0"/>
              </a:spcBef>
              <a:buFont typeface="+mj-lt"/>
              <a:buAutoNum type="arabicPeriod"/>
            </a:pPr>
            <a:r>
              <a:rPr lang="en-US" sz="3600" b="1" dirty="0" smtClean="0">
                <a:solidFill>
                  <a:srgbClr val="0070C0"/>
                </a:solidFill>
              </a:rPr>
              <a:t>Physiological base (medical &amp; health information)</a:t>
            </a:r>
          </a:p>
          <a:p>
            <a:pPr marL="812800" indent="-812800">
              <a:spcBef>
                <a:spcPts val="0"/>
              </a:spcBef>
              <a:buFont typeface="+mj-lt"/>
              <a:buAutoNum type="arabicPeriod"/>
            </a:pPr>
            <a:r>
              <a:rPr lang="en-US" sz="3600" b="1" dirty="0" smtClean="0">
                <a:solidFill>
                  <a:srgbClr val="0070C0"/>
                </a:solidFill>
              </a:rPr>
              <a:t>Sociological base</a:t>
            </a:r>
          </a:p>
          <a:p>
            <a:pPr marL="812800" indent="-812800">
              <a:spcBef>
                <a:spcPts val="0"/>
              </a:spcBef>
              <a:buFont typeface="+mj-lt"/>
              <a:buAutoNum type="arabicPeriod"/>
            </a:pPr>
            <a:r>
              <a:rPr lang="en-US" sz="3600" b="1" dirty="0" smtClean="0">
                <a:solidFill>
                  <a:srgbClr val="0070C0"/>
                </a:solidFill>
              </a:rPr>
              <a:t>Economic base</a:t>
            </a:r>
          </a:p>
          <a:p>
            <a:pPr marL="812800" indent="-812800">
              <a:spcBef>
                <a:spcPts val="0"/>
              </a:spcBef>
              <a:buFont typeface="+mj-lt"/>
              <a:buAutoNum type="arabicPeriod"/>
            </a:pPr>
            <a:r>
              <a:rPr lang="en-US" sz="3600" b="1" dirty="0" smtClean="0">
                <a:solidFill>
                  <a:srgbClr val="0070C0"/>
                </a:solidFill>
              </a:rPr>
              <a:t>Political base</a:t>
            </a:r>
          </a:p>
          <a:p>
            <a:pPr marL="812800" indent="-812800">
              <a:spcBef>
                <a:spcPts val="0"/>
              </a:spcBef>
              <a:buFont typeface="+mj-lt"/>
              <a:buAutoNum type="arabicPeriod"/>
            </a:pPr>
            <a:r>
              <a:rPr lang="en-US" sz="3600" b="1" dirty="0" smtClean="0">
                <a:solidFill>
                  <a:srgbClr val="0070C0"/>
                </a:solidFill>
              </a:rPr>
              <a:t>Philosophical base</a:t>
            </a:r>
          </a:p>
          <a:p>
            <a:pPr marL="812800" indent="-812800">
              <a:spcBef>
                <a:spcPts val="0"/>
              </a:spcBef>
              <a:buFont typeface="+mj-lt"/>
              <a:buAutoNum type="arabicPeriod"/>
            </a:pPr>
            <a:endParaRPr lang="en-US" sz="36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09600"/>
            <a:ext cx="8305800" cy="6096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219200"/>
            <a:ext cx="8077200" cy="4953000"/>
          </a:xfrm>
          <a:prstGeom prst="rect">
            <a:avLst/>
          </a:prstGeom>
          <a:noFill/>
          <a:ln w="9525">
            <a:noFill/>
            <a:miter lim="800000"/>
            <a:headEnd/>
            <a:tailEnd/>
          </a:ln>
        </p:spPr>
        <p:txBody>
          <a:bodyPr/>
          <a:lstStyle/>
          <a:p>
            <a:pPr marL="812800" indent="-812800">
              <a:spcBef>
                <a:spcPts val="0"/>
              </a:spcBef>
            </a:pPr>
            <a:r>
              <a:rPr lang="en-US" sz="3600" b="1" dirty="0" smtClean="0">
                <a:solidFill>
                  <a:srgbClr val="00B0F0"/>
                </a:solidFill>
              </a:rPr>
              <a:t>Psychological base:</a:t>
            </a:r>
            <a:r>
              <a:rPr lang="en-US" sz="3600" b="1" dirty="0" smtClean="0">
                <a:solidFill>
                  <a:srgbClr val="0070C0"/>
                </a:solidFill>
              </a:rPr>
              <a:t> knowledge of human behaviour</a:t>
            </a:r>
          </a:p>
          <a:p>
            <a:pPr marL="812800" indent="-812800">
              <a:spcBef>
                <a:spcPts val="0"/>
              </a:spcBef>
              <a:buAutoNum type="arabicParenBoth"/>
            </a:pPr>
            <a:r>
              <a:rPr lang="en-US" sz="3600" b="1" dirty="0" smtClean="0">
                <a:solidFill>
                  <a:srgbClr val="0070C0"/>
                </a:solidFill>
              </a:rPr>
              <a:t>Psychological factors of behaviour: </a:t>
            </a:r>
          </a:p>
          <a:p>
            <a:pPr marL="1727200" lvl="2" indent="-812800">
              <a:spcBef>
                <a:spcPts val="0"/>
              </a:spcBef>
              <a:buFont typeface="Arial" pitchFamily="34" charset="0"/>
              <a:buChar char="•"/>
            </a:pPr>
            <a:r>
              <a:rPr lang="en-US" sz="3600" b="1" dirty="0" smtClean="0">
                <a:solidFill>
                  <a:srgbClr val="0070C0"/>
                </a:solidFill>
              </a:rPr>
              <a:t>Sensation &amp; Perception</a:t>
            </a:r>
          </a:p>
          <a:p>
            <a:pPr marL="1727200" lvl="2" indent="-812800">
              <a:spcBef>
                <a:spcPts val="0"/>
              </a:spcBef>
              <a:buFont typeface="Arial" pitchFamily="34" charset="0"/>
              <a:buChar char="•"/>
            </a:pPr>
            <a:r>
              <a:rPr lang="en-US" sz="3600" b="1" dirty="0" smtClean="0">
                <a:solidFill>
                  <a:srgbClr val="0070C0"/>
                </a:solidFill>
              </a:rPr>
              <a:t>Intelligence &amp; Emotions</a:t>
            </a:r>
          </a:p>
          <a:p>
            <a:pPr marL="1727200" lvl="2" indent="-812800">
              <a:spcBef>
                <a:spcPts val="0"/>
              </a:spcBef>
              <a:buFont typeface="Arial" pitchFamily="34" charset="0"/>
              <a:buChar char="•"/>
            </a:pPr>
            <a:r>
              <a:rPr lang="en-US" sz="3600" b="1" dirty="0" smtClean="0">
                <a:solidFill>
                  <a:srgbClr val="0070C0"/>
                </a:solidFill>
              </a:rPr>
              <a:t>Interests &amp; Personality</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09600"/>
            <a:ext cx="8305800" cy="6096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219200"/>
            <a:ext cx="8077200" cy="4953000"/>
          </a:xfrm>
          <a:prstGeom prst="rect">
            <a:avLst/>
          </a:prstGeom>
          <a:noFill/>
          <a:ln w="9525">
            <a:noFill/>
            <a:miter lim="800000"/>
            <a:headEnd/>
            <a:tailEnd/>
          </a:ln>
        </p:spPr>
        <p:txBody>
          <a:bodyPr/>
          <a:lstStyle/>
          <a:p>
            <a:pPr marL="812800" indent="-812800">
              <a:spcBef>
                <a:spcPts val="0"/>
              </a:spcBef>
              <a:buFont typeface="+mj-lt"/>
              <a:buAutoNum type="arabicParenR" startAt="3"/>
            </a:pPr>
            <a:r>
              <a:rPr lang="en-US" sz="3600" b="1" dirty="0" smtClean="0">
                <a:solidFill>
                  <a:srgbClr val="0070C0"/>
                </a:solidFill>
              </a:rPr>
              <a:t>Theoretical bases of social case work </a:t>
            </a:r>
          </a:p>
          <a:p>
            <a:pPr marL="1270000" lvl="1" indent="-812800">
              <a:spcBef>
                <a:spcPts val="0"/>
              </a:spcBef>
              <a:buFont typeface="Arial" pitchFamily="34" charset="0"/>
              <a:buChar char="•"/>
            </a:pPr>
            <a:r>
              <a:rPr lang="en-US" sz="3600" b="1" dirty="0" smtClean="0">
                <a:solidFill>
                  <a:srgbClr val="0070C0"/>
                </a:solidFill>
              </a:rPr>
              <a:t>Psychoanalytic theory</a:t>
            </a:r>
          </a:p>
          <a:p>
            <a:pPr marL="1270000" lvl="1" indent="-812800">
              <a:spcBef>
                <a:spcPts val="0"/>
              </a:spcBef>
              <a:buFont typeface="Arial" pitchFamily="34" charset="0"/>
              <a:buChar char="•"/>
            </a:pPr>
            <a:r>
              <a:rPr lang="en-US" sz="3600" b="1" dirty="0" smtClean="0">
                <a:solidFill>
                  <a:srgbClr val="0070C0"/>
                </a:solidFill>
              </a:rPr>
              <a:t>Behavioural theory</a:t>
            </a:r>
          </a:p>
          <a:p>
            <a:pPr marL="1270000" lvl="1" indent="-812800">
              <a:spcBef>
                <a:spcPts val="0"/>
              </a:spcBef>
              <a:buFont typeface="Arial" pitchFamily="34" charset="0"/>
              <a:buChar char="•"/>
            </a:pPr>
            <a:r>
              <a:rPr lang="en-US" sz="3600" b="1" dirty="0" smtClean="0">
                <a:solidFill>
                  <a:srgbClr val="0070C0"/>
                </a:solidFill>
              </a:rPr>
              <a:t>Cognitive theory</a:t>
            </a:r>
          </a:p>
          <a:p>
            <a:pPr marL="1270000" lvl="1" indent="-812800">
              <a:spcBef>
                <a:spcPts val="0"/>
              </a:spcBef>
              <a:buFont typeface="Arial" pitchFamily="34" charset="0"/>
              <a:buChar char="•"/>
            </a:pPr>
            <a:r>
              <a:rPr lang="en-US" sz="3600" b="1" dirty="0" smtClean="0">
                <a:solidFill>
                  <a:srgbClr val="0070C0"/>
                </a:solidFill>
              </a:rPr>
              <a:t>Humanistic theory</a:t>
            </a:r>
          </a:p>
          <a:p>
            <a:pPr marL="1270000" lvl="1" indent="-812800">
              <a:spcBef>
                <a:spcPts val="0"/>
              </a:spcBef>
              <a:buFont typeface="Arial" pitchFamily="34" charset="0"/>
              <a:buChar char="•"/>
            </a:pPr>
            <a:r>
              <a:rPr lang="en-US" sz="3600" b="1" dirty="0" smtClean="0">
                <a:solidFill>
                  <a:srgbClr val="0070C0"/>
                </a:solidFill>
              </a:rPr>
              <a:t>Gestalt theory</a:t>
            </a:r>
          </a:p>
          <a:p>
            <a:pPr marL="1270000" lvl="1" indent="-812800">
              <a:spcBef>
                <a:spcPts val="0"/>
              </a:spcBef>
              <a:buFont typeface="Arial" pitchFamily="34" charset="0"/>
              <a:buChar char="•"/>
            </a:pPr>
            <a:endParaRPr lang="en-US" sz="3600" b="1" dirty="0" smtClean="0">
              <a:solidFill>
                <a:srgbClr val="0070C0"/>
              </a:solidFill>
            </a:endParaRPr>
          </a:p>
          <a:p>
            <a:pPr marL="1270000" lvl="1" indent="-812800">
              <a:spcBef>
                <a:spcPts val="0"/>
              </a:spcBef>
              <a:buFont typeface="Arial" pitchFamily="34" charset="0"/>
              <a:buChar char="•"/>
            </a:pPr>
            <a:endParaRPr lang="en-US" sz="36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09600"/>
            <a:ext cx="8305800" cy="6096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219200"/>
            <a:ext cx="8077200" cy="4953000"/>
          </a:xfrm>
          <a:prstGeom prst="rect">
            <a:avLst/>
          </a:prstGeom>
          <a:noFill/>
          <a:ln w="9525">
            <a:noFill/>
            <a:miter lim="800000"/>
            <a:headEnd/>
            <a:tailEnd/>
          </a:ln>
        </p:spPr>
        <p:txBody>
          <a:bodyPr/>
          <a:lstStyle/>
          <a:p>
            <a:pPr marL="812800" indent="-812800">
              <a:spcBef>
                <a:spcPts val="0"/>
              </a:spcBef>
              <a:buFont typeface="+mj-lt"/>
              <a:buAutoNum type="arabicParenR" startAt="2"/>
            </a:pPr>
            <a:r>
              <a:rPr lang="en-US" sz="3600" b="1" dirty="0" smtClean="0">
                <a:solidFill>
                  <a:srgbClr val="0070C0"/>
                </a:solidFill>
              </a:rPr>
              <a:t>Psychosocial bases </a:t>
            </a:r>
          </a:p>
          <a:p>
            <a:pPr marL="1270000" lvl="1" indent="-812800">
              <a:spcBef>
                <a:spcPts val="0"/>
              </a:spcBef>
              <a:buFont typeface="Arial" pitchFamily="34" charset="0"/>
              <a:buChar char="•"/>
            </a:pPr>
            <a:r>
              <a:rPr lang="en-US" sz="3600" b="1" dirty="0" smtClean="0">
                <a:solidFill>
                  <a:srgbClr val="0070C0"/>
                </a:solidFill>
              </a:rPr>
              <a:t>Attitude &amp; prejudice, </a:t>
            </a:r>
          </a:p>
          <a:p>
            <a:pPr marL="1270000" lvl="1" indent="-812800">
              <a:spcBef>
                <a:spcPts val="0"/>
              </a:spcBef>
              <a:buFont typeface="Arial" pitchFamily="34" charset="0"/>
              <a:buChar char="•"/>
            </a:pPr>
            <a:r>
              <a:rPr lang="en-US" sz="3600" b="1" dirty="0" smtClean="0">
                <a:solidFill>
                  <a:srgbClr val="0070C0"/>
                </a:solidFill>
              </a:rPr>
              <a:t>Bias &amp; stereotype, </a:t>
            </a:r>
          </a:p>
          <a:p>
            <a:pPr marL="1270000" lvl="1" indent="-812800">
              <a:spcBef>
                <a:spcPts val="0"/>
              </a:spcBef>
              <a:buFont typeface="Arial" pitchFamily="34" charset="0"/>
              <a:buChar char="•"/>
            </a:pPr>
            <a:r>
              <a:rPr lang="en-US" sz="3600" b="1" dirty="0" smtClean="0">
                <a:solidFill>
                  <a:srgbClr val="0070C0"/>
                </a:solidFill>
              </a:rPr>
              <a:t>Conflict, love &amp; aggression</a:t>
            </a:r>
          </a:p>
          <a:p>
            <a:pPr marL="812800" indent="-812800">
              <a:spcBef>
                <a:spcPts val="0"/>
              </a:spcBef>
              <a:buFont typeface="+mj-lt"/>
              <a:buAutoNum type="arabicParenR" startAt="2"/>
            </a:pPr>
            <a:r>
              <a:rPr lang="en-US" sz="3600" b="1" dirty="0" smtClean="0">
                <a:solidFill>
                  <a:srgbClr val="0070C0"/>
                </a:solidFill>
              </a:rPr>
              <a:t>Theoretical base of social case work </a:t>
            </a:r>
          </a:p>
          <a:p>
            <a:pPr marL="1270000" lvl="1" indent="-812800">
              <a:spcBef>
                <a:spcPts val="0"/>
              </a:spcBef>
              <a:buFont typeface="Arial" pitchFamily="34" charset="0"/>
              <a:buChar char="•"/>
            </a:pPr>
            <a:r>
              <a:rPr lang="en-US" sz="3600" b="1" dirty="0" smtClean="0">
                <a:solidFill>
                  <a:srgbClr val="0070C0"/>
                </a:solidFill>
              </a:rPr>
              <a:t>Attitude &amp; prejudice, </a:t>
            </a:r>
          </a:p>
          <a:p>
            <a:pPr marL="1270000" lvl="1" indent="-812800">
              <a:spcBef>
                <a:spcPts val="0"/>
              </a:spcBef>
              <a:buFont typeface="Arial" pitchFamily="34" charset="0"/>
              <a:buChar char="•"/>
            </a:pPr>
            <a:r>
              <a:rPr lang="en-US" sz="3600" b="1" dirty="0" smtClean="0">
                <a:solidFill>
                  <a:srgbClr val="0070C0"/>
                </a:solidFill>
              </a:rPr>
              <a:t>Bias &amp; stereotype, </a:t>
            </a:r>
          </a:p>
          <a:p>
            <a:pPr marL="1270000" lvl="1" indent="-812800">
              <a:spcBef>
                <a:spcPts val="0"/>
              </a:spcBef>
              <a:buFont typeface="Arial" pitchFamily="34" charset="0"/>
              <a:buChar char="•"/>
            </a:pPr>
            <a:r>
              <a:rPr lang="en-US" sz="3600" b="1" dirty="0" smtClean="0">
                <a:solidFill>
                  <a:srgbClr val="0070C0"/>
                </a:solidFill>
              </a:rPr>
              <a:t>Conflict, love &amp; aggression</a:t>
            </a:r>
          </a:p>
          <a:p>
            <a:pPr marL="1270000" lvl="1" indent="-812800">
              <a:spcBef>
                <a:spcPts val="0"/>
              </a:spcBef>
              <a:buFont typeface="Arial" pitchFamily="34" charset="0"/>
              <a:buChar char="•"/>
            </a:pPr>
            <a:endParaRPr lang="en-US" sz="36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304800" y="1219200"/>
            <a:ext cx="8534400" cy="4953000"/>
          </a:xfrm>
          <a:prstGeom prst="rect">
            <a:avLst/>
          </a:prstGeom>
          <a:noFill/>
          <a:ln w="9525">
            <a:noFill/>
            <a:miter lim="800000"/>
            <a:headEnd/>
            <a:tailEnd/>
          </a:ln>
        </p:spPr>
        <p:txBody>
          <a:bodyPr/>
          <a:lstStyle/>
          <a:p>
            <a:pPr marL="812800" indent="-812800">
              <a:spcBef>
                <a:spcPts val="0"/>
              </a:spcBef>
            </a:pPr>
            <a:r>
              <a:rPr lang="en-US" sz="3200" b="1" dirty="0" smtClean="0">
                <a:solidFill>
                  <a:srgbClr val="00B0F0"/>
                </a:solidFill>
              </a:rPr>
              <a:t>(2) Physiological base</a:t>
            </a:r>
          </a:p>
          <a:p>
            <a:pPr marL="1270000" lvl="1" indent="-812800">
              <a:spcBef>
                <a:spcPts val="0"/>
              </a:spcBef>
              <a:buFont typeface="Arial" pitchFamily="34" charset="0"/>
              <a:buChar char="•"/>
            </a:pPr>
            <a:r>
              <a:rPr lang="en-US" sz="3200" b="1" dirty="0" smtClean="0">
                <a:solidFill>
                  <a:srgbClr val="0070C0"/>
                </a:solidFill>
              </a:rPr>
              <a:t>Growth and development (pre natal / post natal)</a:t>
            </a:r>
          </a:p>
          <a:p>
            <a:pPr marL="1270000" lvl="1" indent="-812800">
              <a:spcBef>
                <a:spcPts val="0"/>
              </a:spcBef>
              <a:buFont typeface="Arial" pitchFamily="34" charset="0"/>
              <a:buChar char="•"/>
            </a:pPr>
            <a:r>
              <a:rPr lang="en-US" sz="3200" b="1" dirty="0" smtClean="0">
                <a:solidFill>
                  <a:srgbClr val="0070C0"/>
                </a:solidFill>
              </a:rPr>
              <a:t>Developmental stages and problems (children / adolescents / youth / women / old)</a:t>
            </a:r>
          </a:p>
          <a:p>
            <a:pPr marL="1270000" lvl="1" indent="-812800">
              <a:spcBef>
                <a:spcPts val="0"/>
              </a:spcBef>
              <a:buFont typeface="Arial" pitchFamily="34" charset="0"/>
              <a:buChar char="•"/>
            </a:pPr>
            <a:r>
              <a:rPr lang="en-US" sz="3200" b="1" dirty="0" smtClean="0">
                <a:solidFill>
                  <a:srgbClr val="0070C0"/>
                </a:solidFill>
              </a:rPr>
              <a:t>Illness and insurance</a:t>
            </a:r>
          </a:p>
          <a:p>
            <a:pPr marL="1270000" lvl="1" indent="-812800">
              <a:spcBef>
                <a:spcPts val="0"/>
              </a:spcBef>
              <a:buFont typeface="Arial" pitchFamily="34" charset="0"/>
              <a:buChar char="•"/>
            </a:pP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304800" y="1219200"/>
            <a:ext cx="8534400" cy="4953000"/>
          </a:xfrm>
          <a:prstGeom prst="rect">
            <a:avLst/>
          </a:prstGeom>
          <a:noFill/>
          <a:ln w="9525">
            <a:noFill/>
            <a:miter lim="800000"/>
            <a:headEnd/>
            <a:tailEnd/>
          </a:ln>
        </p:spPr>
        <p:txBody>
          <a:bodyPr/>
          <a:lstStyle/>
          <a:p>
            <a:pPr marL="812800" indent="-812800">
              <a:spcBef>
                <a:spcPts val="0"/>
              </a:spcBef>
            </a:pPr>
            <a:r>
              <a:rPr lang="en-US" sz="3200" b="1" dirty="0" smtClean="0">
                <a:solidFill>
                  <a:srgbClr val="00B0F0"/>
                </a:solidFill>
              </a:rPr>
              <a:t>(2) Physiological base</a:t>
            </a:r>
          </a:p>
          <a:p>
            <a:pPr marL="1270000" lvl="1" indent="-812800">
              <a:spcBef>
                <a:spcPts val="0"/>
              </a:spcBef>
              <a:buFont typeface="Arial" pitchFamily="34" charset="0"/>
              <a:buChar char="•"/>
            </a:pPr>
            <a:r>
              <a:rPr lang="en-US" sz="3200" b="1" dirty="0" smtClean="0">
                <a:solidFill>
                  <a:srgbClr val="0070C0"/>
                </a:solidFill>
              </a:rPr>
              <a:t>Specially </a:t>
            </a:r>
            <a:r>
              <a:rPr lang="en-US" sz="3200" b="1" dirty="0" err="1" smtClean="0">
                <a:solidFill>
                  <a:srgbClr val="0070C0"/>
                </a:solidFill>
              </a:rPr>
              <a:t>abled</a:t>
            </a:r>
            <a:r>
              <a:rPr lang="en-US" sz="3200" b="1" dirty="0" smtClean="0">
                <a:solidFill>
                  <a:srgbClr val="0070C0"/>
                </a:solidFill>
              </a:rPr>
              <a:t> (</a:t>
            </a:r>
            <a:r>
              <a:rPr lang="en-US" sz="3200" b="1" dirty="0" err="1" smtClean="0">
                <a:solidFill>
                  <a:srgbClr val="0070C0"/>
                </a:solidFill>
              </a:rPr>
              <a:t>Divyang</a:t>
            </a:r>
            <a:r>
              <a:rPr lang="en-US" sz="3200" b="1" dirty="0" smtClean="0">
                <a:solidFill>
                  <a:srgbClr val="0070C0"/>
                </a:solidFill>
              </a:rPr>
              <a:t>)</a:t>
            </a:r>
          </a:p>
          <a:p>
            <a:pPr marL="1270000" lvl="1" indent="-812800">
              <a:spcBef>
                <a:spcPts val="0"/>
              </a:spcBef>
              <a:buFont typeface="Arial" pitchFamily="34" charset="0"/>
              <a:buChar char="•"/>
            </a:pPr>
            <a:r>
              <a:rPr lang="en-US" sz="3200" b="1" dirty="0" smtClean="0">
                <a:solidFill>
                  <a:srgbClr val="0070C0"/>
                </a:solidFill>
              </a:rPr>
              <a:t>Third gender (LGBT)</a:t>
            </a:r>
          </a:p>
          <a:p>
            <a:pPr marL="1270000" lvl="1" indent="-812800">
              <a:spcBef>
                <a:spcPts val="0"/>
              </a:spcBef>
              <a:buFont typeface="Arial" pitchFamily="34" charset="0"/>
              <a:buChar char="•"/>
            </a:pPr>
            <a:r>
              <a:rPr lang="en-US" sz="3200" b="1" dirty="0" smtClean="0">
                <a:solidFill>
                  <a:srgbClr val="0070C0"/>
                </a:solidFill>
              </a:rPr>
              <a:t>Community health and public health (communicable diseases: HIV AIDS, SARS, Ebola, Swine Flu, etc.)</a:t>
            </a:r>
          </a:p>
          <a:p>
            <a:pPr marL="1270000" lvl="1" indent="-812800">
              <a:spcBef>
                <a:spcPts val="0"/>
              </a:spcBef>
              <a:buFont typeface="Arial" pitchFamily="34" charset="0"/>
              <a:buChar char="•"/>
            </a:pPr>
            <a:r>
              <a:rPr lang="en-US" sz="3200" b="1" dirty="0" smtClean="0">
                <a:solidFill>
                  <a:srgbClr val="0070C0"/>
                </a:solidFill>
              </a:rPr>
              <a:t>Injuries, accidents and Insurance</a:t>
            </a:r>
          </a:p>
          <a:p>
            <a:pPr marL="1270000" lvl="1" indent="-812800">
              <a:spcBef>
                <a:spcPts val="0"/>
              </a:spcBef>
              <a:buFont typeface="Arial" pitchFamily="34" charset="0"/>
              <a:buChar char="•"/>
            </a:pP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5334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143000"/>
            <a:ext cx="8305800" cy="5029200"/>
          </a:xfrm>
          <a:prstGeom prst="rect">
            <a:avLst/>
          </a:prstGeom>
          <a:noFill/>
          <a:ln w="9525">
            <a:noFill/>
            <a:miter lim="800000"/>
            <a:headEnd/>
            <a:tailEnd/>
          </a:ln>
        </p:spPr>
        <p:txBody>
          <a:bodyPr/>
          <a:lstStyle/>
          <a:p>
            <a:pPr marL="812800" indent="-812800">
              <a:spcBef>
                <a:spcPts val="0"/>
              </a:spcBef>
            </a:pPr>
            <a:r>
              <a:rPr lang="en-US" sz="3600" b="1" dirty="0" smtClean="0">
                <a:solidFill>
                  <a:srgbClr val="00B0F0"/>
                </a:solidFill>
              </a:rPr>
              <a:t>(3) Sociological base</a:t>
            </a:r>
          </a:p>
          <a:p>
            <a:pPr marL="1270000" lvl="1" indent="-812800">
              <a:spcBef>
                <a:spcPts val="0"/>
              </a:spcBef>
              <a:buFont typeface="Arial" pitchFamily="34" charset="0"/>
              <a:buChar char="•"/>
            </a:pPr>
            <a:r>
              <a:rPr lang="en-US" sz="3600" b="1" dirty="0" smtClean="0">
                <a:solidFill>
                  <a:srgbClr val="0070C0"/>
                </a:solidFill>
              </a:rPr>
              <a:t>Culture (beliefs, values, customs, folkways, language, mores, habits)</a:t>
            </a:r>
          </a:p>
          <a:p>
            <a:pPr marL="1270000" lvl="1" indent="-812800">
              <a:spcBef>
                <a:spcPts val="0"/>
              </a:spcBef>
              <a:buFont typeface="Arial" pitchFamily="34" charset="0"/>
              <a:buChar char="•"/>
            </a:pPr>
            <a:r>
              <a:rPr lang="en-US" sz="3600" b="1" dirty="0" smtClean="0">
                <a:solidFill>
                  <a:srgbClr val="0070C0"/>
                </a:solidFill>
              </a:rPr>
              <a:t>Social institutions (family, school, peer group, religion, political parties, state &amp; govt. institutions)</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5334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143000"/>
            <a:ext cx="8305800" cy="5029200"/>
          </a:xfrm>
          <a:prstGeom prst="rect">
            <a:avLst/>
          </a:prstGeom>
          <a:noFill/>
          <a:ln w="9525">
            <a:noFill/>
            <a:miter lim="800000"/>
            <a:headEnd/>
            <a:tailEnd/>
          </a:ln>
        </p:spPr>
        <p:txBody>
          <a:bodyPr/>
          <a:lstStyle/>
          <a:p>
            <a:pPr marL="812800" indent="-812800">
              <a:spcBef>
                <a:spcPts val="0"/>
              </a:spcBef>
            </a:pPr>
            <a:r>
              <a:rPr lang="en-US" sz="3200" b="1" dirty="0" smtClean="0">
                <a:solidFill>
                  <a:srgbClr val="00B0F0"/>
                </a:solidFill>
              </a:rPr>
              <a:t>(4) Economic base</a:t>
            </a:r>
          </a:p>
          <a:p>
            <a:pPr marL="1270000" lvl="1" indent="-812800">
              <a:spcBef>
                <a:spcPts val="0"/>
              </a:spcBef>
              <a:buFont typeface="Arial" pitchFamily="34" charset="0"/>
              <a:buChar char="•"/>
            </a:pPr>
            <a:r>
              <a:rPr lang="en-US" sz="3200" b="1" dirty="0" smtClean="0">
                <a:solidFill>
                  <a:srgbClr val="0070C0"/>
                </a:solidFill>
              </a:rPr>
              <a:t>Means of production</a:t>
            </a:r>
          </a:p>
          <a:p>
            <a:pPr marL="1270000" lvl="1" indent="-812800">
              <a:spcBef>
                <a:spcPts val="0"/>
              </a:spcBef>
              <a:buFont typeface="Arial" pitchFamily="34" charset="0"/>
              <a:buChar char="•"/>
            </a:pPr>
            <a:r>
              <a:rPr lang="en-US" sz="3200" b="1" dirty="0" smtClean="0">
                <a:solidFill>
                  <a:srgbClr val="0070C0"/>
                </a:solidFill>
              </a:rPr>
              <a:t>Trade and commerce</a:t>
            </a:r>
          </a:p>
          <a:p>
            <a:pPr marL="1270000" lvl="1" indent="-812800">
              <a:spcBef>
                <a:spcPts val="0"/>
              </a:spcBef>
              <a:buFont typeface="Arial" pitchFamily="34" charset="0"/>
              <a:buChar char="•"/>
            </a:pPr>
            <a:r>
              <a:rPr lang="en-US" sz="3200" b="1" dirty="0" smtClean="0">
                <a:solidFill>
                  <a:srgbClr val="0070C0"/>
                </a:solidFill>
              </a:rPr>
              <a:t>Industrialization, multi-nationalism</a:t>
            </a:r>
          </a:p>
          <a:p>
            <a:pPr marL="1270000" lvl="1" indent="-812800">
              <a:spcBef>
                <a:spcPts val="0"/>
              </a:spcBef>
              <a:buFont typeface="Arial" pitchFamily="34" charset="0"/>
              <a:buChar char="•"/>
            </a:pPr>
            <a:r>
              <a:rPr lang="en-US" sz="3200" b="1" dirty="0" smtClean="0">
                <a:solidFill>
                  <a:srgbClr val="0070C0"/>
                </a:solidFill>
              </a:rPr>
              <a:t>LPG</a:t>
            </a:r>
          </a:p>
          <a:p>
            <a:pPr marL="1270000" lvl="1" indent="-812800">
              <a:spcBef>
                <a:spcPts val="0"/>
              </a:spcBef>
              <a:buFont typeface="Arial" pitchFamily="34" charset="0"/>
              <a:buChar char="•"/>
            </a:pPr>
            <a:r>
              <a:rPr lang="en-US" sz="3200" b="1" dirty="0" smtClean="0">
                <a:solidFill>
                  <a:srgbClr val="0070C0"/>
                </a:solidFill>
              </a:rPr>
              <a:t>Models: capitalism, socialism, mixed economy</a:t>
            </a:r>
          </a:p>
          <a:p>
            <a:pPr marL="1270000" lvl="1" indent="-812800">
              <a:spcBef>
                <a:spcPts val="0"/>
              </a:spcBef>
              <a:buFont typeface="Arial" pitchFamily="34" charset="0"/>
              <a:buChar char="•"/>
            </a:pPr>
            <a:r>
              <a:rPr lang="en-US" sz="3200" b="1" dirty="0" smtClean="0">
                <a:solidFill>
                  <a:srgbClr val="0070C0"/>
                </a:solidFill>
              </a:rPr>
              <a:t>Welfare economics (</a:t>
            </a:r>
            <a:r>
              <a:rPr lang="en-US" sz="3200" b="1" dirty="0" err="1" smtClean="0">
                <a:solidFill>
                  <a:srgbClr val="0070C0"/>
                </a:solidFill>
              </a:rPr>
              <a:t>Amartya</a:t>
            </a:r>
            <a:r>
              <a:rPr lang="en-US" sz="3200" b="1" dirty="0" smtClean="0">
                <a:solidFill>
                  <a:srgbClr val="0070C0"/>
                </a:solidFill>
              </a:rPr>
              <a:t> </a:t>
            </a:r>
            <a:r>
              <a:rPr lang="en-US" sz="3200" b="1" dirty="0" err="1" smtClean="0">
                <a:solidFill>
                  <a:srgbClr val="0070C0"/>
                </a:solidFill>
              </a:rPr>
              <a:t>Sen</a:t>
            </a:r>
            <a:r>
              <a:rPr lang="en-US" sz="3200" b="1" dirty="0" smtClean="0">
                <a:solidFill>
                  <a:srgbClr val="0070C0"/>
                </a:solidFill>
              </a:rPr>
              <a:t>)</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12:07:26</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1. Social Casework as a Method of Social Work</a:t>
            </a:r>
            <a:endParaRPr lang="en-US" sz="2800" b="1" dirty="0">
              <a:solidFill>
                <a:srgbClr val="FF33CC"/>
              </a:solidFill>
            </a:endParaRPr>
          </a:p>
        </p:txBody>
      </p:sp>
      <p:sp>
        <p:nvSpPr>
          <p:cNvPr id="12291" name="Rectangle 3"/>
          <p:cNvSpPr>
            <a:spLocks noChangeArrowheads="1"/>
          </p:cNvSpPr>
          <p:nvPr/>
        </p:nvSpPr>
        <p:spPr bwMode="auto">
          <a:xfrm>
            <a:off x="533400" y="1447800"/>
            <a:ext cx="8229600" cy="47244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iii. Philosophical Assumptions and Values of Social Casework </a:t>
            </a:r>
          </a:p>
          <a:p>
            <a:pPr marL="812800" indent="-812800">
              <a:spcBef>
                <a:spcPts val="1200"/>
              </a:spcBef>
            </a:pPr>
            <a:r>
              <a:rPr lang="en-US" sz="2400" b="1" dirty="0" smtClean="0">
                <a:solidFill>
                  <a:srgbClr val="0070C0"/>
                </a:solidFill>
              </a:rPr>
              <a:t>iv. Concept, Definitions &amp; Knowledgebase for Social Case Work</a:t>
            </a:r>
          </a:p>
          <a:p>
            <a:pPr marL="812800" indent="-812800">
              <a:spcBef>
                <a:spcPts val="1200"/>
              </a:spcBef>
            </a:pPr>
            <a:r>
              <a:rPr lang="en-US" sz="2400" b="1" dirty="0" smtClean="0">
                <a:solidFill>
                  <a:srgbClr val="0070C0"/>
                </a:solidFill>
              </a:rPr>
              <a:t>v. Components of casework (Perlman’s model)</a:t>
            </a:r>
          </a:p>
          <a:p>
            <a:pPr marL="1270000" lvl="1" indent="-812800">
              <a:spcBef>
                <a:spcPts val="1200"/>
              </a:spcBef>
            </a:pPr>
            <a:r>
              <a:rPr lang="en-US" sz="2400" b="1" dirty="0" smtClean="0">
                <a:solidFill>
                  <a:srgbClr val="0070C0"/>
                </a:solidFill>
              </a:rPr>
              <a:t>a. Person- client, significant others and collaterals</a:t>
            </a:r>
          </a:p>
          <a:p>
            <a:pPr marL="1270000" lvl="1" indent="-812800">
              <a:spcBef>
                <a:spcPts val="1200"/>
              </a:spcBef>
            </a:pPr>
            <a:r>
              <a:rPr lang="en-US" sz="2400" b="1" dirty="0" smtClean="0">
                <a:solidFill>
                  <a:srgbClr val="0070C0"/>
                </a:solidFill>
              </a:rPr>
              <a:t>b. Problem- need, impaired social functioning</a:t>
            </a:r>
          </a:p>
          <a:p>
            <a:pPr marL="1270000" lvl="1" indent="-812800">
              <a:spcBef>
                <a:spcPts val="1200"/>
              </a:spcBef>
            </a:pPr>
            <a:r>
              <a:rPr lang="en-US" sz="2400" b="1" dirty="0" smtClean="0">
                <a:solidFill>
                  <a:srgbClr val="0070C0"/>
                </a:solidFill>
              </a:rPr>
              <a:t>c. Place- agency, objectives, functions, policies and resources.</a:t>
            </a:r>
          </a:p>
          <a:p>
            <a:pPr marL="1270000" lvl="1" indent="-812800">
              <a:spcBef>
                <a:spcPts val="1200"/>
              </a:spcBef>
            </a:pPr>
            <a:r>
              <a:rPr lang="en-US" sz="2400" b="1" dirty="0" smtClean="0">
                <a:solidFill>
                  <a:srgbClr val="0070C0"/>
                </a:solidFill>
              </a:rPr>
              <a:t>d. Process- casework intervention</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12:07:18</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228600"/>
            <a:ext cx="8305800" cy="8382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219200"/>
            <a:ext cx="8077200" cy="4953000"/>
          </a:xfrm>
          <a:prstGeom prst="rect">
            <a:avLst/>
          </a:prstGeom>
          <a:noFill/>
          <a:ln w="9525">
            <a:noFill/>
            <a:miter lim="800000"/>
            <a:headEnd/>
            <a:tailEnd/>
          </a:ln>
        </p:spPr>
        <p:txBody>
          <a:bodyPr/>
          <a:lstStyle/>
          <a:p>
            <a:pPr marL="812800" indent="-812800">
              <a:spcBef>
                <a:spcPts val="0"/>
              </a:spcBef>
            </a:pPr>
            <a:r>
              <a:rPr lang="en-US" sz="3200" b="1" dirty="0" smtClean="0">
                <a:solidFill>
                  <a:srgbClr val="00B0F0"/>
                </a:solidFill>
              </a:rPr>
              <a:t>(5) Political base</a:t>
            </a:r>
          </a:p>
          <a:p>
            <a:pPr marL="1270000" lvl="1" indent="-812800">
              <a:spcBef>
                <a:spcPts val="0"/>
              </a:spcBef>
              <a:buFont typeface="Arial" pitchFamily="34" charset="0"/>
              <a:buChar char="•"/>
            </a:pPr>
            <a:r>
              <a:rPr lang="en-US" sz="3200" b="1" dirty="0" smtClean="0">
                <a:solidFill>
                  <a:srgbClr val="0070C0"/>
                </a:solidFill>
              </a:rPr>
              <a:t>Governing systems (democracy / autocracy / dictator ship / theocracy)</a:t>
            </a:r>
          </a:p>
          <a:p>
            <a:pPr marL="1270000" lvl="1" indent="-812800">
              <a:spcBef>
                <a:spcPts val="0"/>
              </a:spcBef>
              <a:buFont typeface="Arial" pitchFamily="34" charset="0"/>
              <a:buChar char="•"/>
            </a:pPr>
            <a:r>
              <a:rPr lang="en-US" sz="3200" b="1" dirty="0" smtClean="0">
                <a:solidFill>
                  <a:srgbClr val="0070C0"/>
                </a:solidFill>
              </a:rPr>
              <a:t>Components of government (legislature, executive and judiciary)</a:t>
            </a:r>
          </a:p>
          <a:p>
            <a:pPr marL="1270000" lvl="1" indent="-812800">
              <a:spcBef>
                <a:spcPts val="0"/>
              </a:spcBef>
              <a:buFont typeface="Arial" pitchFamily="34" charset="0"/>
              <a:buChar char="•"/>
            </a:pPr>
            <a:r>
              <a:rPr lang="en-US" sz="3200" b="1" dirty="0" smtClean="0">
                <a:solidFill>
                  <a:srgbClr val="0070C0"/>
                </a:solidFill>
              </a:rPr>
              <a:t>Problems of Corruption</a:t>
            </a:r>
          </a:p>
          <a:p>
            <a:pPr marL="1270000" lvl="1" indent="-812800">
              <a:spcBef>
                <a:spcPts val="0"/>
              </a:spcBef>
              <a:buFont typeface="Arial" pitchFamily="34" charset="0"/>
              <a:buChar char="•"/>
            </a:pPr>
            <a:r>
              <a:rPr lang="en-US" sz="3200" b="1" dirty="0" smtClean="0">
                <a:solidFill>
                  <a:srgbClr val="0070C0"/>
                </a:solidFill>
              </a:rPr>
              <a:t>Accountability and Transparency (social audit and micro planning)</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12:07:26</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8382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219200"/>
            <a:ext cx="8077200" cy="4953000"/>
          </a:xfrm>
          <a:prstGeom prst="rect">
            <a:avLst/>
          </a:prstGeom>
          <a:noFill/>
          <a:ln w="9525">
            <a:noFill/>
            <a:miter lim="800000"/>
            <a:headEnd/>
            <a:tailEnd/>
          </a:ln>
        </p:spPr>
        <p:txBody>
          <a:bodyPr/>
          <a:lstStyle/>
          <a:p>
            <a:pPr marL="812800" indent="-812800">
              <a:spcBef>
                <a:spcPts val="0"/>
              </a:spcBef>
            </a:pPr>
            <a:r>
              <a:rPr lang="en-US" sz="3600" b="1" dirty="0" smtClean="0">
                <a:solidFill>
                  <a:srgbClr val="0070C0"/>
                </a:solidFill>
              </a:rPr>
              <a:t>(6) Philosophical base</a:t>
            </a:r>
          </a:p>
          <a:p>
            <a:pPr marL="1270000" lvl="1" indent="-812800">
              <a:spcBef>
                <a:spcPts val="0"/>
              </a:spcBef>
              <a:buFont typeface="Arial" pitchFamily="34" charset="0"/>
              <a:buChar char="•"/>
            </a:pPr>
            <a:r>
              <a:rPr lang="en-US" sz="3600" b="1" dirty="0" smtClean="0">
                <a:solidFill>
                  <a:srgbClr val="0070C0"/>
                </a:solidFill>
              </a:rPr>
              <a:t>Values, ethics, principles, world view &amp; ideologies of people, communities &amp; nations</a:t>
            </a:r>
          </a:p>
          <a:p>
            <a:pPr marL="1270000" lvl="1" indent="-812800">
              <a:spcBef>
                <a:spcPts val="0"/>
              </a:spcBef>
              <a:buFont typeface="Arial" pitchFamily="34" charset="0"/>
              <a:buChar char="•"/>
            </a:pPr>
            <a:r>
              <a:rPr lang="en-US" sz="3600" b="1" dirty="0" smtClean="0">
                <a:solidFill>
                  <a:srgbClr val="0070C0"/>
                </a:solidFill>
              </a:rPr>
              <a:t>Religion, Aesthetics</a:t>
            </a:r>
          </a:p>
          <a:p>
            <a:pPr marL="1270000" lvl="1" indent="-812800">
              <a:spcBef>
                <a:spcPts val="0"/>
              </a:spcBef>
              <a:buFont typeface="Arial" pitchFamily="34" charset="0"/>
              <a:buChar char="•"/>
            </a:pPr>
            <a:r>
              <a:rPr lang="en-US" sz="3600" b="1" dirty="0" smtClean="0">
                <a:solidFill>
                  <a:srgbClr val="0070C0"/>
                </a:solidFill>
              </a:rPr>
              <a:t>Logic and epistemology</a:t>
            </a:r>
          </a:p>
          <a:p>
            <a:pPr marL="1270000" lvl="1" indent="-812800">
              <a:spcBef>
                <a:spcPts val="0"/>
              </a:spcBef>
              <a:buFont typeface="Arial" pitchFamily="34" charset="0"/>
              <a:buChar char="•"/>
            </a:pPr>
            <a:r>
              <a:rPr lang="en-US" sz="3600" b="1" dirty="0" smtClean="0">
                <a:solidFill>
                  <a:srgbClr val="0070C0"/>
                </a:solidFill>
              </a:rPr>
              <a:t>Metaphysics and cosmology</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12:07:26</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838200"/>
          </a:xfrm>
          <a:prstGeom prst="rect">
            <a:avLst/>
          </a:prstGeom>
          <a:noFill/>
          <a:ln w="9525">
            <a:noFill/>
            <a:miter lim="800000"/>
            <a:headEnd/>
            <a:tailEnd/>
          </a:ln>
        </p:spPr>
        <p:txBody>
          <a:bodyPr anchor="ctr"/>
          <a:lstStyle/>
          <a:p>
            <a:pPr algn="ctr"/>
            <a:r>
              <a:rPr lang="en-US" sz="2800" b="1" dirty="0" smtClean="0">
                <a:solidFill>
                  <a:srgbClr val="FF33CC"/>
                </a:solidFill>
              </a:rPr>
              <a:t>1.iv. Knowledge base for Social Case Work</a:t>
            </a:r>
            <a:endParaRPr lang="en-US" sz="2800" b="1" dirty="0">
              <a:solidFill>
                <a:srgbClr val="FF33CC"/>
              </a:solidFill>
            </a:endParaRPr>
          </a:p>
        </p:txBody>
      </p:sp>
      <p:sp>
        <p:nvSpPr>
          <p:cNvPr id="12291" name="Rectangle 3"/>
          <p:cNvSpPr>
            <a:spLocks noChangeArrowheads="1"/>
          </p:cNvSpPr>
          <p:nvPr/>
        </p:nvSpPr>
        <p:spPr bwMode="auto">
          <a:xfrm>
            <a:off x="533400" y="1219200"/>
            <a:ext cx="8077200" cy="4953000"/>
          </a:xfrm>
          <a:prstGeom prst="rect">
            <a:avLst/>
          </a:prstGeom>
          <a:noFill/>
          <a:ln w="9525">
            <a:noFill/>
            <a:miter lim="800000"/>
            <a:headEnd/>
            <a:tailEnd/>
          </a:ln>
        </p:spPr>
        <p:txBody>
          <a:bodyPr/>
          <a:lstStyle/>
          <a:p>
            <a:pPr marL="812800" indent="-812800">
              <a:spcBef>
                <a:spcPts val="0"/>
              </a:spcBef>
            </a:pPr>
            <a:r>
              <a:rPr lang="en-US" sz="3200" b="1" dirty="0" smtClean="0">
                <a:solidFill>
                  <a:srgbClr val="0070C0"/>
                </a:solidFill>
              </a:rPr>
              <a:t>(7) Social work knowledge</a:t>
            </a:r>
          </a:p>
          <a:p>
            <a:pPr marL="1270000" lvl="1" indent="-812800">
              <a:spcBef>
                <a:spcPts val="0"/>
              </a:spcBef>
              <a:buFont typeface="Arial" pitchFamily="34" charset="0"/>
              <a:buChar char="•"/>
            </a:pPr>
            <a:r>
              <a:rPr lang="en-US" sz="3200" b="1" dirty="0" smtClean="0">
                <a:solidFill>
                  <a:srgbClr val="0070C0"/>
                </a:solidFill>
              </a:rPr>
              <a:t>Relationship with other methods</a:t>
            </a:r>
          </a:p>
          <a:p>
            <a:pPr marL="1270000" lvl="1" indent="-812800">
              <a:spcBef>
                <a:spcPts val="0"/>
              </a:spcBef>
              <a:buFont typeface="Arial" pitchFamily="34" charset="0"/>
              <a:buChar char="•"/>
            </a:pPr>
            <a:r>
              <a:rPr lang="en-US" sz="3200" b="1" dirty="0" smtClean="0">
                <a:solidFill>
                  <a:srgbClr val="0070C0"/>
                </a:solidFill>
              </a:rPr>
              <a:t>Principles, process and components of social case work</a:t>
            </a:r>
          </a:p>
          <a:p>
            <a:pPr marL="1270000" lvl="1" indent="-812800">
              <a:spcBef>
                <a:spcPts val="0"/>
              </a:spcBef>
              <a:buFont typeface="Arial" pitchFamily="34" charset="0"/>
              <a:buChar char="•"/>
            </a:pPr>
            <a:r>
              <a:rPr lang="en-US" sz="3200" b="1" dirty="0" smtClean="0">
                <a:solidFill>
                  <a:srgbClr val="0070C0"/>
                </a:solidFill>
              </a:rPr>
              <a:t>Skills, tools, and techniques of social case work</a:t>
            </a:r>
          </a:p>
          <a:p>
            <a:pPr marL="1270000" lvl="1" indent="-812800">
              <a:spcBef>
                <a:spcPts val="0"/>
              </a:spcBef>
              <a:buFont typeface="Arial" pitchFamily="34" charset="0"/>
              <a:buChar char="•"/>
            </a:pPr>
            <a:r>
              <a:rPr lang="en-US" sz="3200" b="1" dirty="0" smtClean="0">
                <a:solidFill>
                  <a:srgbClr val="0070C0"/>
                </a:solidFill>
              </a:rPr>
              <a:t>Models, fields of practice (primary and secondary settings)</a:t>
            </a:r>
          </a:p>
          <a:p>
            <a:pPr marL="1270000" lvl="1" indent="-812800">
              <a:spcBef>
                <a:spcPts val="0"/>
              </a:spcBef>
              <a:buFont typeface="Arial" pitchFamily="34" charset="0"/>
              <a:buChar char="•"/>
            </a:pP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12:07:26</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1. v. Components of casework (Perlman model) </a:t>
            </a:r>
            <a:endParaRPr lang="en-US" sz="2800" b="1" dirty="0">
              <a:solidFill>
                <a:srgbClr val="FF33CC"/>
              </a:solidFill>
            </a:endParaRPr>
          </a:p>
        </p:txBody>
      </p:sp>
      <p:sp>
        <p:nvSpPr>
          <p:cNvPr id="12291" name="Rectangle 3"/>
          <p:cNvSpPr>
            <a:spLocks noChangeArrowheads="1"/>
          </p:cNvSpPr>
          <p:nvPr/>
        </p:nvSpPr>
        <p:spPr bwMode="auto">
          <a:xfrm>
            <a:off x="914400" y="1524000"/>
            <a:ext cx="7315200" cy="4343400"/>
          </a:xfrm>
          <a:prstGeom prst="rect">
            <a:avLst/>
          </a:prstGeom>
          <a:noFill/>
          <a:ln w="9525">
            <a:noFill/>
            <a:miter lim="800000"/>
            <a:headEnd/>
            <a:tailEnd/>
          </a:ln>
        </p:spPr>
        <p:txBody>
          <a:bodyPr/>
          <a:lstStyle/>
          <a:p>
            <a:pPr marL="1270000" lvl="1" indent="-812800">
              <a:spcBef>
                <a:spcPts val="1200"/>
              </a:spcBef>
            </a:pPr>
            <a:r>
              <a:rPr lang="en-US" sz="3200" b="1" dirty="0" smtClean="0">
                <a:solidFill>
                  <a:srgbClr val="0070C0"/>
                </a:solidFill>
              </a:rPr>
              <a:t>a. Person- client, significant others and collaterals</a:t>
            </a:r>
          </a:p>
          <a:p>
            <a:pPr marL="1270000" lvl="1" indent="-812800">
              <a:spcBef>
                <a:spcPts val="1200"/>
              </a:spcBef>
            </a:pPr>
            <a:r>
              <a:rPr lang="en-US" sz="3200" b="1" dirty="0" smtClean="0">
                <a:solidFill>
                  <a:srgbClr val="0070C0"/>
                </a:solidFill>
              </a:rPr>
              <a:t>b. Problem- need, impaired social functioning</a:t>
            </a:r>
          </a:p>
          <a:p>
            <a:pPr marL="1270000" lvl="1" indent="-812800">
              <a:spcBef>
                <a:spcPts val="1200"/>
              </a:spcBef>
            </a:pPr>
            <a:r>
              <a:rPr lang="en-US" sz="3200" b="1" dirty="0" smtClean="0">
                <a:solidFill>
                  <a:srgbClr val="0070C0"/>
                </a:solidFill>
              </a:rPr>
              <a:t>c. Place- agency, objectives, functions, policies and resources.</a:t>
            </a:r>
          </a:p>
          <a:p>
            <a:pPr marL="1270000" lvl="1" indent="-812800">
              <a:spcBef>
                <a:spcPts val="1200"/>
              </a:spcBef>
            </a:pPr>
            <a:r>
              <a:rPr lang="en-US" sz="3200" b="1" dirty="0" smtClean="0">
                <a:solidFill>
                  <a:srgbClr val="0070C0"/>
                </a:solidFill>
              </a:rPr>
              <a:t>d. Process- casework intervention</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12:07:27</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609600" y="1219200"/>
            <a:ext cx="8001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a:t>
            </a:r>
            <a:r>
              <a:rPr lang="en-US" sz="3200" b="1" dirty="0" smtClean="0">
                <a:solidFill>
                  <a:srgbClr val="FF0000"/>
                </a:solidFill>
              </a:rPr>
              <a:t>person</a:t>
            </a:r>
            <a:r>
              <a:rPr lang="en-US" sz="3200" b="1" dirty="0" smtClean="0">
                <a:solidFill>
                  <a:srgbClr val="0070C0"/>
                </a:solidFill>
              </a:rPr>
              <a:t>’ is a man, woman or child, anyone who finds himself, or is found to be in need of help in some aspect of his social-emotional living, whether the need be for tangible provisions or counsel. </a:t>
            </a:r>
          </a:p>
          <a:p>
            <a:pPr marL="812800" indent="-812800">
              <a:spcBef>
                <a:spcPts val="1200"/>
              </a:spcBef>
              <a:buFont typeface="Arial" pitchFamily="34" charset="0"/>
              <a:buChar char="•"/>
            </a:pPr>
            <a:r>
              <a:rPr lang="en-US" sz="3200" b="1" dirty="0" smtClean="0">
                <a:solidFill>
                  <a:srgbClr val="0070C0"/>
                </a:solidFill>
              </a:rPr>
              <a:t>As he begins to receive such help, he is called a client. </a:t>
            </a:r>
          </a:p>
        </p:txBody>
      </p:sp>
      <p:sp>
        <p:nvSpPr>
          <p:cNvPr id="4" name="Date Placeholder 3"/>
          <p:cNvSpPr>
            <a:spLocks noGrp="1"/>
          </p:cNvSpPr>
          <p:nvPr>
            <p:ph type="dt" sz="quarter" idx="10"/>
          </p:nvPr>
        </p:nvSpPr>
        <p:spPr/>
        <p:txBody>
          <a:bodyPr/>
          <a:lstStyle/>
          <a:p>
            <a:pPr>
              <a:defRPr/>
            </a:pPr>
            <a:fld id="{21BCFAED-CC57-4BA9-AD53-EB499C06BAC5}" type="datetime9">
              <a:rPr lang="en-IN" smtClean="0"/>
              <a:pPr>
                <a:defRPr/>
              </a:pPr>
              <a:t>12-09-2017 12:07:27</a:t>
            </a:fld>
            <a:endParaRPr lang="en-US"/>
          </a:p>
        </p:txBody>
      </p:sp>
      <p:sp>
        <p:nvSpPr>
          <p:cNvPr id="5" name="Slide Number Placeholder 4"/>
          <p:cNvSpPr>
            <a:spLocks noGrp="1"/>
          </p:cNvSpPr>
          <p:nvPr>
            <p:ph type="sldNum" sz="quarter" idx="12"/>
          </p:nvPr>
        </p:nvSpPr>
        <p:spPr/>
        <p:txBody>
          <a:bodyPr/>
          <a:lstStyle/>
          <a:p>
            <a:pPr>
              <a:defRPr/>
            </a:pPr>
            <a:fld id="{2E0F6E98-92C0-489C-B8E6-1D5D3FFE7336}" type="slidenum">
              <a:rPr lang="en-US" smtClean="0"/>
              <a:pPr>
                <a:defRPr/>
              </a:pPr>
              <a:t>24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
        <p:nvSpPr>
          <p:cNvPr id="7" name="Rectangle 2"/>
          <p:cNvSpPr>
            <a:spLocks noChangeArrowheads="1"/>
          </p:cNvSpPr>
          <p:nvPr/>
        </p:nvSpPr>
        <p:spPr bwMode="auto">
          <a:xfrm>
            <a:off x="1447800" y="0"/>
            <a:ext cx="7696200" cy="1219200"/>
          </a:xfrm>
          <a:prstGeom prst="rect">
            <a:avLst/>
          </a:prstGeom>
          <a:noFill/>
          <a:ln w="9525">
            <a:noFill/>
            <a:miter lim="800000"/>
            <a:headEnd/>
            <a:tailEnd/>
          </a:ln>
        </p:spPr>
        <p:txBody>
          <a:bodyPr anchor="ctr"/>
          <a:lstStyle/>
          <a:p>
            <a:r>
              <a:rPr lang="en-US" sz="2800" b="1" i="1" dirty="0" smtClean="0">
                <a:solidFill>
                  <a:srgbClr val="FF33CC"/>
                </a:solidFill>
              </a:rPr>
              <a:t>Perlman, 1957: 4-5</a:t>
            </a:r>
            <a:endParaRPr lang="en-US" sz="2800" b="1" i="1" dirty="0">
              <a:solidFill>
                <a:srgbClr val="FF33CC"/>
              </a:solidFill>
            </a:endParaRPr>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381000" y="1295400"/>
            <a:ext cx="8382000" cy="5105400"/>
          </a:xfrm>
          <a:prstGeom prst="rect">
            <a:avLst/>
          </a:prstGeom>
          <a:noFill/>
          <a:ln w="9525">
            <a:noFill/>
            <a:miter lim="800000"/>
            <a:headEnd/>
            <a:tailEnd/>
          </a:ln>
        </p:spPr>
        <p:txBody>
          <a:bodyPr/>
          <a:lstStyle/>
          <a:p>
            <a:pPr marL="812800" indent="-812800">
              <a:spcBef>
                <a:spcPts val="1200"/>
              </a:spcBef>
            </a:pPr>
            <a:r>
              <a:rPr lang="en-US" sz="3600" b="1" dirty="0" smtClean="0">
                <a:solidFill>
                  <a:srgbClr val="0070C0"/>
                </a:solidFill>
              </a:rPr>
              <a:t>The ‘</a:t>
            </a:r>
            <a:r>
              <a:rPr lang="en-US" sz="3600" b="1" dirty="0" smtClean="0">
                <a:solidFill>
                  <a:srgbClr val="FF0000"/>
                </a:solidFill>
              </a:rPr>
              <a:t>problem</a:t>
            </a:r>
            <a:r>
              <a:rPr lang="en-US" sz="3600" b="1" dirty="0" smtClean="0">
                <a:solidFill>
                  <a:srgbClr val="0070C0"/>
                </a:solidFill>
              </a:rPr>
              <a:t>’ arises from some need or obstacle or accumulation of frustrations or maladjustment, and sometimes all of these together, which threatens or has already attacked the adequacy of the person’s living situation or the effectiveness of his efforts to deal with it. </a:t>
            </a:r>
            <a:endParaRPr lang="en-US" sz="3600" b="1" dirty="0">
              <a:solidFill>
                <a:srgbClr val="0070C0"/>
              </a:solidFill>
            </a:endParaRPr>
          </a:p>
        </p:txBody>
      </p:sp>
      <p:sp>
        <p:nvSpPr>
          <p:cNvPr id="4" name="Date Placeholder 3"/>
          <p:cNvSpPr>
            <a:spLocks noGrp="1"/>
          </p:cNvSpPr>
          <p:nvPr>
            <p:ph type="dt" sz="quarter" idx="10"/>
          </p:nvPr>
        </p:nvSpPr>
        <p:spPr/>
        <p:txBody>
          <a:bodyPr/>
          <a:lstStyle/>
          <a:p>
            <a:pPr>
              <a:defRPr/>
            </a:pPr>
            <a:fld id="{21BCFAED-CC57-4BA9-AD53-EB499C06BAC5}" type="datetime9">
              <a:rPr lang="en-IN" smtClean="0"/>
              <a:pPr>
                <a:defRPr/>
              </a:pPr>
              <a:t>12-09-2017 12:07:27</a:t>
            </a:fld>
            <a:endParaRPr lang="en-US"/>
          </a:p>
        </p:txBody>
      </p:sp>
      <p:sp>
        <p:nvSpPr>
          <p:cNvPr id="5" name="Slide Number Placeholder 4"/>
          <p:cNvSpPr>
            <a:spLocks noGrp="1"/>
          </p:cNvSpPr>
          <p:nvPr>
            <p:ph type="sldNum" sz="quarter" idx="12"/>
          </p:nvPr>
        </p:nvSpPr>
        <p:spPr/>
        <p:txBody>
          <a:bodyPr/>
          <a:lstStyle/>
          <a:p>
            <a:pPr>
              <a:defRPr/>
            </a:pPr>
            <a:fld id="{2E0F6E98-92C0-489C-B8E6-1D5D3FFE7336}" type="slidenum">
              <a:rPr lang="en-US" smtClean="0"/>
              <a:pPr>
                <a:defRPr/>
              </a:pPr>
              <a:t>25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
        <p:nvSpPr>
          <p:cNvPr id="7" name="Rectangle 2"/>
          <p:cNvSpPr>
            <a:spLocks noChangeArrowheads="1"/>
          </p:cNvSpPr>
          <p:nvPr/>
        </p:nvSpPr>
        <p:spPr bwMode="auto">
          <a:xfrm>
            <a:off x="1447800" y="0"/>
            <a:ext cx="7696200" cy="1447800"/>
          </a:xfrm>
          <a:prstGeom prst="rect">
            <a:avLst/>
          </a:prstGeom>
          <a:noFill/>
          <a:ln w="9525">
            <a:noFill/>
            <a:miter lim="800000"/>
            <a:headEnd/>
            <a:tailEnd/>
          </a:ln>
        </p:spPr>
        <p:txBody>
          <a:bodyPr anchor="ctr"/>
          <a:lstStyle/>
          <a:p>
            <a:r>
              <a:rPr lang="en-US" sz="2800" b="1" i="1" dirty="0" smtClean="0">
                <a:solidFill>
                  <a:srgbClr val="FF33CC"/>
                </a:solidFill>
              </a:rPr>
              <a:t>Perlman, 1957: 4-5</a:t>
            </a:r>
            <a:endParaRPr lang="en-US" sz="2800" b="1" i="1" dirty="0">
              <a:solidFill>
                <a:srgbClr val="FF33CC"/>
              </a:solidFill>
            </a:endParaRPr>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609600" y="1219200"/>
            <a:ext cx="82296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The ‘</a:t>
            </a:r>
            <a:r>
              <a:rPr lang="en-US" sz="3600" b="1" dirty="0" smtClean="0">
                <a:solidFill>
                  <a:srgbClr val="FF0000"/>
                </a:solidFill>
              </a:rPr>
              <a:t>place</a:t>
            </a:r>
            <a:r>
              <a:rPr lang="en-US" sz="3600" b="1" dirty="0" smtClean="0">
                <a:solidFill>
                  <a:srgbClr val="0070C0"/>
                </a:solidFill>
              </a:rPr>
              <a:t>’ is a social service agency or a social service department of another kind of human welfare agency. </a:t>
            </a:r>
          </a:p>
          <a:p>
            <a:pPr marL="812800" indent="-812800">
              <a:spcBef>
                <a:spcPts val="1200"/>
              </a:spcBef>
              <a:buFont typeface="Arial" pitchFamily="34" charset="0"/>
              <a:buChar char="•"/>
            </a:pPr>
            <a:r>
              <a:rPr lang="en-US" sz="3600" b="1" dirty="0" smtClean="0">
                <a:solidFill>
                  <a:srgbClr val="0070C0"/>
                </a:solidFill>
              </a:rPr>
              <a:t>It has a </a:t>
            </a:r>
            <a:r>
              <a:rPr lang="en-US" sz="3600" b="1" dirty="0" smtClean="0">
                <a:solidFill>
                  <a:srgbClr val="FF0000"/>
                </a:solidFill>
              </a:rPr>
              <a:t>professional</a:t>
            </a:r>
            <a:r>
              <a:rPr lang="en-US" sz="3600" b="1" dirty="0" smtClean="0">
                <a:solidFill>
                  <a:srgbClr val="0070C0"/>
                </a:solidFill>
              </a:rPr>
              <a:t> to assist the person with the problem</a:t>
            </a:r>
          </a:p>
        </p:txBody>
      </p:sp>
      <p:sp>
        <p:nvSpPr>
          <p:cNvPr id="4" name="Date Placeholder 3"/>
          <p:cNvSpPr>
            <a:spLocks noGrp="1"/>
          </p:cNvSpPr>
          <p:nvPr>
            <p:ph type="dt" sz="quarter" idx="10"/>
          </p:nvPr>
        </p:nvSpPr>
        <p:spPr/>
        <p:txBody>
          <a:bodyPr/>
          <a:lstStyle/>
          <a:p>
            <a:pPr>
              <a:defRPr/>
            </a:pPr>
            <a:fld id="{21BCFAED-CC57-4BA9-AD53-EB499C06BAC5}" type="datetime9">
              <a:rPr lang="en-IN" smtClean="0"/>
              <a:pPr>
                <a:defRPr/>
              </a:pPr>
              <a:t>12-09-2017 12:07:28</a:t>
            </a:fld>
            <a:endParaRPr lang="en-US"/>
          </a:p>
        </p:txBody>
      </p:sp>
      <p:sp>
        <p:nvSpPr>
          <p:cNvPr id="5" name="Slide Number Placeholder 4"/>
          <p:cNvSpPr>
            <a:spLocks noGrp="1"/>
          </p:cNvSpPr>
          <p:nvPr>
            <p:ph type="sldNum" sz="quarter" idx="12"/>
          </p:nvPr>
        </p:nvSpPr>
        <p:spPr/>
        <p:txBody>
          <a:bodyPr/>
          <a:lstStyle/>
          <a:p>
            <a:pPr>
              <a:defRPr/>
            </a:pPr>
            <a:fld id="{2E0F6E98-92C0-489C-B8E6-1D5D3FFE7336}" type="slidenum">
              <a:rPr lang="en-US" smtClean="0"/>
              <a:pPr>
                <a:defRPr/>
              </a:pPr>
              <a:t>26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
        <p:nvSpPr>
          <p:cNvPr id="7" name="Rectangle 2"/>
          <p:cNvSpPr>
            <a:spLocks noChangeArrowheads="1"/>
          </p:cNvSpPr>
          <p:nvPr/>
        </p:nvSpPr>
        <p:spPr bwMode="auto">
          <a:xfrm>
            <a:off x="1447800" y="0"/>
            <a:ext cx="7696200" cy="1219200"/>
          </a:xfrm>
          <a:prstGeom prst="rect">
            <a:avLst/>
          </a:prstGeom>
          <a:noFill/>
          <a:ln w="9525">
            <a:noFill/>
            <a:miter lim="800000"/>
            <a:headEnd/>
            <a:tailEnd/>
          </a:ln>
        </p:spPr>
        <p:txBody>
          <a:bodyPr anchor="ctr"/>
          <a:lstStyle/>
          <a:p>
            <a:r>
              <a:rPr lang="en-US" sz="2800" b="1" i="1" dirty="0" smtClean="0">
                <a:solidFill>
                  <a:srgbClr val="FF33CC"/>
                </a:solidFill>
              </a:rPr>
              <a:t>Perlman, 1957: 4-5</a:t>
            </a:r>
            <a:endParaRPr lang="en-US" sz="2800" b="1" i="1" dirty="0">
              <a:solidFill>
                <a:srgbClr val="FF33CC"/>
              </a:solidFill>
            </a:endParaRPr>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609600" y="1219200"/>
            <a:ext cx="82296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The ‘</a:t>
            </a:r>
            <a:r>
              <a:rPr lang="en-US" sz="3600" b="1" dirty="0" smtClean="0">
                <a:solidFill>
                  <a:srgbClr val="FF0000"/>
                </a:solidFill>
              </a:rPr>
              <a:t>process</a:t>
            </a:r>
            <a:r>
              <a:rPr lang="en-US" sz="3600" b="1" dirty="0" smtClean="0">
                <a:solidFill>
                  <a:srgbClr val="0070C0"/>
                </a:solidFill>
              </a:rPr>
              <a:t>’ is a progressive transaction between the professional help (the caseworker) and the client. </a:t>
            </a:r>
          </a:p>
          <a:p>
            <a:pPr marL="812800" indent="-812800">
              <a:spcBef>
                <a:spcPts val="1200"/>
              </a:spcBef>
              <a:buFont typeface="Arial" pitchFamily="34" charset="0"/>
              <a:buChar char="•"/>
            </a:pPr>
            <a:r>
              <a:rPr lang="en-US" sz="3600" b="1" dirty="0" smtClean="0">
                <a:solidFill>
                  <a:srgbClr val="0070C0"/>
                </a:solidFill>
              </a:rPr>
              <a:t>It consists of a series of problem-solving operations carried on within a meaningful relationship. </a:t>
            </a:r>
            <a:endParaRPr lang="en-US" sz="3600" b="1" i="1" dirty="0">
              <a:solidFill>
                <a:srgbClr val="7030A0"/>
              </a:solidFill>
            </a:endParaRPr>
          </a:p>
        </p:txBody>
      </p:sp>
      <p:sp>
        <p:nvSpPr>
          <p:cNvPr id="4" name="Date Placeholder 3"/>
          <p:cNvSpPr>
            <a:spLocks noGrp="1"/>
          </p:cNvSpPr>
          <p:nvPr>
            <p:ph type="dt" sz="quarter" idx="10"/>
          </p:nvPr>
        </p:nvSpPr>
        <p:spPr/>
        <p:txBody>
          <a:bodyPr/>
          <a:lstStyle/>
          <a:p>
            <a:pPr>
              <a:defRPr/>
            </a:pPr>
            <a:fld id="{21BCFAED-CC57-4BA9-AD53-EB499C06BAC5}" type="datetime9">
              <a:rPr lang="en-IN" smtClean="0"/>
              <a:pPr>
                <a:defRPr/>
              </a:pPr>
              <a:t>12-09-2017 12:07:28</a:t>
            </a:fld>
            <a:endParaRPr lang="en-US"/>
          </a:p>
        </p:txBody>
      </p:sp>
      <p:sp>
        <p:nvSpPr>
          <p:cNvPr id="5" name="Slide Number Placeholder 4"/>
          <p:cNvSpPr>
            <a:spLocks noGrp="1"/>
          </p:cNvSpPr>
          <p:nvPr>
            <p:ph type="sldNum" sz="quarter" idx="12"/>
          </p:nvPr>
        </p:nvSpPr>
        <p:spPr/>
        <p:txBody>
          <a:bodyPr/>
          <a:lstStyle/>
          <a:p>
            <a:pPr>
              <a:defRPr/>
            </a:pPr>
            <a:fld id="{2E0F6E98-92C0-489C-B8E6-1D5D3FFE7336}" type="slidenum">
              <a:rPr lang="en-US" smtClean="0"/>
              <a:pPr>
                <a:defRPr/>
              </a:pPr>
              <a:t>27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
        <p:nvSpPr>
          <p:cNvPr id="7" name="Rectangle 2"/>
          <p:cNvSpPr>
            <a:spLocks noChangeArrowheads="1"/>
          </p:cNvSpPr>
          <p:nvPr/>
        </p:nvSpPr>
        <p:spPr bwMode="auto">
          <a:xfrm>
            <a:off x="1447800" y="0"/>
            <a:ext cx="7696200" cy="1219200"/>
          </a:xfrm>
          <a:prstGeom prst="rect">
            <a:avLst/>
          </a:prstGeom>
          <a:noFill/>
          <a:ln w="9525">
            <a:noFill/>
            <a:miter lim="800000"/>
            <a:headEnd/>
            <a:tailEnd/>
          </a:ln>
        </p:spPr>
        <p:txBody>
          <a:bodyPr anchor="ctr"/>
          <a:lstStyle/>
          <a:p>
            <a:r>
              <a:rPr lang="en-US" sz="2800" b="1" i="1" dirty="0" smtClean="0">
                <a:solidFill>
                  <a:srgbClr val="FF33CC"/>
                </a:solidFill>
              </a:rPr>
              <a:t>Perlman, 1957: 4-5</a:t>
            </a:r>
            <a:endParaRPr lang="en-US" sz="2800" b="1" i="1" dirty="0">
              <a:solidFill>
                <a:srgbClr val="FF33CC"/>
              </a:solidFill>
            </a:endParaRPr>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609600" y="1219200"/>
            <a:ext cx="82296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The end of this </a:t>
            </a:r>
            <a:r>
              <a:rPr lang="en-US" sz="3600" b="1" dirty="0" smtClean="0">
                <a:solidFill>
                  <a:srgbClr val="FF0000"/>
                </a:solidFill>
              </a:rPr>
              <a:t>process</a:t>
            </a:r>
            <a:r>
              <a:rPr lang="en-US" sz="3600" b="1" dirty="0" smtClean="0">
                <a:solidFill>
                  <a:srgbClr val="0070C0"/>
                </a:solidFill>
              </a:rPr>
              <a:t> is continued in its means; to so influence the client person that he develops effectiveness in coping with this problem and / or to so influence the problem as to resolve it or vitiate its effects’ </a:t>
            </a:r>
            <a:r>
              <a:rPr lang="en-US" sz="3600" b="1" i="1" dirty="0" smtClean="0">
                <a:solidFill>
                  <a:srgbClr val="7030A0"/>
                </a:solidFill>
              </a:rPr>
              <a:t>(Helen Harris Perlman, 1957:4-5).</a:t>
            </a:r>
            <a:endParaRPr lang="en-US" sz="3600" b="1" i="1" dirty="0">
              <a:solidFill>
                <a:srgbClr val="7030A0"/>
              </a:solidFill>
            </a:endParaRPr>
          </a:p>
        </p:txBody>
      </p:sp>
      <p:sp>
        <p:nvSpPr>
          <p:cNvPr id="4" name="Date Placeholder 3"/>
          <p:cNvSpPr>
            <a:spLocks noGrp="1"/>
          </p:cNvSpPr>
          <p:nvPr>
            <p:ph type="dt" sz="quarter" idx="10"/>
          </p:nvPr>
        </p:nvSpPr>
        <p:spPr/>
        <p:txBody>
          <a:bodyPr/>
          <a:lstStyle/>
          <a:p>
            <a:pPr>
              <a:defRPr/>
            </a:pPr>
            <a:fld id="{21BCFAED-CC57-4BA9-AD53-EB499C06BAC5}" type="datetime9">
              <a:rPr lang="en-IN" smtClean="0"/>
              <a:pPr>
                <a:defRPr/>
              </a:pPr>
              <a:t>12-09-2017 12:07:28</a:t>
            </a:fld>
            <a:endParaRPr lang="en-US"/>
          </a:p>
        </p:txBody>
      </p:sp>
      <p:sp>
        <p:nvSpPr>
          <p:cNvPr id="5" name="Slide Number Placeholder 4"/>
          <p:cNvSpPr>
            <a:spLocks noGrp="1"/>
          </p:cNvSpPr>
          <p:nvPr>
            <p:ph type="sldNum" sz="quarter" idx="12"/>
          </p:nvPr>
        </p:nvSpPr>
        <p:spPr/>
        <p:txBody>
          <a:bodyPr/>
          <a:lstStyle/>
          <a:p>
            <a:pPr>
              <a:defRPr/>
            </a:pPr>
            <a:fld id="{2E0F6E98-92C0-489C-B8E6-1D5D3FFE7336}" type="slidenum">
              <a:rPr lang="en-US" smtClean="0"/>
              <a:pPr>
                <a:defRPr/>
              </a:pPr>
              <a:t>28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
        <p:nvSpPr>
          <p:cNvPr id="7" name="Rectangle 2"/>
          <p:cNvSpPr>
            <a:spLocks noChangeArrowheads="1"/>
          </p:cNvSpPr>
          <p:nvPr/>
        </p:nvSpPr>
        <p:spPr bwMode="auto">
          <a:xfrm>
            <a:off x="1447800" y="0"/>
            <a:ext cx="7696200" cy="1219200"/>
          </a:xfrm>
          <a:prstGeom prst="rect">
            <a:avLst/>
          </a:prstGeom>
          <a:noFill/>
          <a:ln w="9525">
            <a:noFill/>
            <a:miter lim="800000"/>
            <a:headEnd/>
            <a:tailEnd/>
          </a:ln>
        </p:spPr>
        <p:txBody>
          <a:bodyPr anchor="ctr"/>
          <a:lstStyle/>
          <a:p>
            <a:r>
              <a:rPr lang="en-US" sz="2800" b="1" i="1" dirty="0" smtClean="0">
                <a:solidFill>
                  <a:srgbClr val="FF33CC"/>
                </a:solidFill>
              </a:rPr>
              <a:t>Perlman, 1957: 4-5</a:t>
            </a:r>
            <a:endParaRPr lang="en-US" sz="2800" b="1" i="1" dirty="0">
              <a:solidFill>
                <a:srgbClr val="FF33CC"/>
              </a:solidFill>
            </a:endParaRPr>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2. ii. a. Components of casework: Person</a:t>
            </a:r>
            <a:endParaRPr lang="en-US" sz="2800" b="1" dirty="0">
              <a:solidFill>
                <a:srgbClr val="FF33CC"/>
              </a:solidFill>
            </a:endParaRPr>
          </a:p>
        </p:txBody>
      </p:sp>
      <p:sp>
        <p:nvSpPr>
          <p:cNvPr id="12291" name="Rectangle 3"/>
          <p:cNvSpPr>
            <a:spLocks noChangeArrowheads="1"/>
          </p:cNvSpPr>
          <p:nvPr/>
        </p:nvSpPr>
        <p:spPr bwMode="auto">
          <a:xfrm>
            <a:off x="457200" y="1447800"/>
            <a:ext cx="83058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person’s behaviour has this purpose and meaning: to gain satisfactions, to avoid or dissolve frustration, and to maintain his balance-in-movement.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12:07:28</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228600"/>
            <a:ext cx="8382000" cy="1219200"/>
          </a:xfrm>
          <a:prstGeom prst="rect">
            <a:avLst/>
          </a:prstGeom>
          <a:noFill/>
          <a:ln w="9525">
            <a:noFill/>
            <a:miter lim="800000"/>
            <a:headEnd/>
            <a:tailEnd/>
          </a:ln>
        </p:spPr>
        <p:txBody>
          <a:bodyPr anchor="ctr"/>
          <a:lstStyle/>
          <a:p>
            <a:pPr algn="ctr"/>
            <a:r>
              <a:rPr lang="en-US" sz="2800" b="1" dirty="0" smtClean="0">
                <a:solidFill>
                  <a:srgbClr val="FF33CC"/>
                </a:solidFill>
              </a:rPr>
              <a:t>iii. Philosophical Assumptions and Values of Social Casework (Grace Mathew, 1992:7-8)</a:t>
            </a:r>
            <a:endParaRPr lang="en-US" sz="2800" b="1" dirty="0">
              <a:solidFill>
                <a:srgbClr val="FF33CC"/>
              </a:solidFill>
            </a:endParaRPr>
          </a:p>
        </p:txBody>
      </p:sp>
      <p:sp>
        <p:nvSpPr>
          <p:cNvPr id="12291" name="Rectangle 3"/>
          <p:cNvSpPr>
            <a:spLocks noChangeArrowheads="1"/>
          </p:cNvSpPr>
          <p:nvPr/>
        </p:nvSpPr>
        <p:spPr bwMode="auto">
          <a:xfrm>
            <a:off x="304800" y="1371600"/>
            <a:ext cx="8534400" cy="48006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	"assumptions" means basic and vital philosophical concepts in social work which cannot be empirically proved </a:t>
            </a:r>
          </a:p>
          <a:p>
            <a:pPr marL="812800" indent="-812800">
              <a:spcBef>
                <a:spcPts val="1200"/>
              </a:spcBef>
            </a:pPr>
            <a:r>
              <a:rPr lang="en-US" sz="2400" b="1" dirty="0" smtClean="0">
                <a:solidFill>
                  <a:srgbClr val="0070C0"/>
                </a:solidFill>
              </a:rPr>
              <a:t>•	values are philosophical assumptions </a:t>
            </a:r>
          </a:p>
          <a:p>
            <a:pPr marL="812800" indent="-812800">
              <a:spcBef>
                <a:spcPts val="1200"/>
              </a:spcBef>
            </a:pPr>
            <a:r>
              <a:rPr lang="en-US" sz="2400" b="1" dirty="0" smtClean="0">
                <a:solidFill>
                  <a:srgbClr val="0070C0"/>
                </a:solidFill>
              </a:rPr>
              <a:t>•	Philosophical means generated out of collective thinking in response to fundamental questions, like </a:t>
            </a:r>
          </a:p>
          <a:p>
            <a:pPr marL="1270000" lvl="1" indent="-812800">
              <a:spcBef>
                <a:spcPts val="1200"/>
              </a:spcBef>
            </a:pPr>
            <a:r>
              <a:rPr lang="en-US" sz="2400" b="1" dirty="0" smtClean="0">
                <a:solidFill>
                  <a:srgbClr val="0070C0"/>
                </a:solidFill>
              </a:rPr>
              <a:t>•	</a:t>
            </a:r>
            <a:r>
              <a:rPr lang="en-US" sz="2400" b="1" dirty="0" smtClean="0">
                <a:solidFill>
                  <a:schemeClr val="accent1">
                    <a:lumMod val="60000"/>
                    <a:lumOff val="40000"/>
                  </a:schemeClr>
                </a:solidFill>
              </a:rPr>
              <a:t>What is the worth of a human being? </a:t>
            </a:r>
          </a:p>
          <a:p>
            <a:pPr marL="1270000" lvl="1" indent="-812800">
              <a:spcBef>
                <a:spcPts val="1200"/>
              </a:spcBef>
            </a:pPr>
            <a:r>
              <a:rPr lang="en-US" sz="2400" b="1" dirty="0" smtClean="0">
                <a:solidFill>
                  <a:schemeClr val="accent1">
                    <a:lumMod val="60000"/>
                    <a:lumOff val="40000"/>
                  </a:schemeClr>
                </a:solidFill>
              </a:rPr>
              <a:t>•	Can he live for himself or does he have any duty towards his fellow human beings? </a:t>
            </a:r>
          </a:p>
          <a:p>
            <a:pPr marL="1270000" lvl="1" indent="-812800">
              <a:spcBef>
                <a:spcPts val="1200"/>
              </a:spcBef>
            </a:pPr>
            <a:r>
              <a:rPr lang="en-US" sz="2400" b="1" dirty="0" smtClean="0">
                <a:solidFill>
                  <a:schemeClr val="accent1">
                    <a:lumMod val="60000"/>
                    <a:lumOff val="40000"/>
                  </a:schemeClr>
                </a:solidFill>
              </a:rPr>
              <a:t>•	What is the purpose of human life?</a:t>
            </a:r>
          </a:p>
          <a:p>
            <a:pPr marL="812800" indent="-812800">
              <a:spcBef>
                <a:spcPts val="1200"/>
              </a:spcBef>
            </a:pPr>
            <a:r>
              <a:rPr lang="en-US" sz="2400" b="1" dirty="0" smtClean="0">
                <a:solidFill>
                  <a:srgbClr val="0070C0"/>
                </a:solidFill>
              </a:rPr>
              <a:t>•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12:07:19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2. ii. a. Components of casework: Person</a:t>
            </a:r>
            <a:endParaRPr lang="en-US" sz="2800" b="1" dirty="0">
              <a:solidFill>
                <a:srgbClr val="FF33CC"/>
              </a:solidFill>
            </a:endParaRPr>
          </a:p>
        </p:txBody>
      </p:sp>
      <p:sp>
        <p:nvSpPr>
          <p:cNvPr id="12291" name="Rectangle 3"/>
          <p:cNvSpPr>
            <a:spLocks noChangeArrowheads="1"/>
          </p:cNvSpPr>
          <p:nvPr/>
        </p:nvSpPr>
        <p:spPr bwMode="auto">
          <a:xfrm>
            <a:off x="457200" y="1447800"/>
            <a:ext cx="83058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Whether a person’s behaviour is or is not effective in promoting his well-being depends in large part upon the functioning of his personality structure.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2. ii. a. Components of casework: Person</a:t>
            </a:r>
            <a:endParaRPr lang="en-US" sz="2800" b="1" dirty="0">
              <a:solidFill>
                <a:srgbClr val="FF33CC"/>
              </a:solidFill>
            </a:endParaRPr>
          </a:p>
        </p:txBody>
      </p:sp>
      <p:sp>
        <p:nvSpPr>
          <p:cNvPr id="12291" name="Rectangle 3"/>
          <p:cNvSpPr>
            <a:spLocks noChangeArrowheads="1"/>
          </p:cNvSpPr>
          <p:nvPr/>
        </p:nvSpPr>
        <p:spPr bwMode="auto">
          <a:xfrm>
            <a:off x="457200" y="1447800"/>
            <a:ext cx="83058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structure and functioning of personality are the products of inherited and constitutional equipment in continuous interaction with the physical, psychological, and social environment the person experiences.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2. ii. a. Components of casework: Person</a:t>
            </a:r>
            <a:endParaRPr lang="en-US" sz="2800" b="1" dirty="0">
              <a:solidFill>
                <a:srgbClr val="FF33CC"/>
              </a:solidFill>
            </a:endParaRPr>
          </a:p>
        </p:txBody>
      </p:sp>
      <p:sp>
        <p:nvSpPr>
          <p:cNvPr id="12291" name="Rectangle 3"/>
          <p:cNvSpPr>
            <a:spLocks noChangeArrowheads="1"/>
          </p:cNvSpPr>
          <p:nvPr/>
        </p:nvSpPr>
        <p:spPr bwMode="auto">
          <a:xfrm>
            <a:off x="457200" y="1447800"/>
            <a:ext cx="83058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A person at any stage of his life not only is a product of nature and nurture but is also and always in process of being in the present and becoming in the future.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2. ii. a. Components of casework: Person</a:t>
            </a:r>
            <a:endParaRPr lang="en-US" sz="2800" b="1" dirty="0">
              <a:solidFill>
                <a:srgbClr val="FF33CC"/>
              </a:solidFill>
            </a:endParaRPr>
          </a:p>
        </p:txBody>
      </p:sp>
      <p:sp>
        <p:nvSpPr>
          <p:cNvPr id="12291" name="Rectangle 3"/>
          <p:cNvSpPr>
            <a:spLocks noChangeArrowheads="1"/>
          </p:cNvSpPr>
          <p:nvPr/>
        </p:nvSpPr>
        <p:spPr bwMode="auto">
          <a:xfrm>
            <a:off x="457200" y="1447800"/>
            <a:ext cx="83058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A person’s being and becoming behaviour is both shaped and judged by the expectations he and his culture have invested in the status and the major roles he carries. </a:t>
            </a:r>
          </a:p>
          <a:p>
            <a:pPr marL="812800" indent="-812800">
              <a:spcBef>
                <a:spcPts val="1200"/>
              </a:spcBef>
              <a:buFont typeface="Arial" pitchFamily="34" charset="0"/>
              <a:buChar char="•"/>
            </a:pPr>
            <a:r>
              <a:rPr lang="en-US" sz="3200" b="1" dirty="0" smtClean="0">
                <a:solidFill>
                  <a:srgbClr val="0070C0"/>
                </a:solidFill>
              </a:rPr>
              <a:t>The person who comes as client to a social agency is always under stress.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b. Components of casework: Problem</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problems within the purview of social casework are those which vitally affect or are affected by a person’s social functioning.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12:07:30</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b. Components of casework: Problem</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multifaceted and dynamic nature of the client’s problem makes necessary the selection by case worker and client of some of it as the unit for work.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12:07:30</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b. Components of casework: Problem</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Problems in any part of a human being’s living tend to have chain reactions.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12:07:30</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b. Components of casework: Problem</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Any problem which a person encounters has both an objective and a subjective significance.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12:07:31</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b. Components of casework: Problem</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Not only do the external (objective) and internal (subjective) aspects of the problem co-exist, but either one may be cause of the other.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12:07:31</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b. Components of casework: Problem</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Whatever the nature of the problem the person brings to the social agency, it is always accompanied, and often complicated, by the problem of being a client.</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12:07:31</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39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381000"/>
            <a:ext cx="8382000" cy="1219200"/>
          </a:xfrm>
          <a:prstGeom prst="rect">
            <a:avLst/>
          </a:prstGeom>
          <a:noFill/>
          <a:ln w="9525">
            <a:noFill/>
            <a:miter lim="800000"/>
            <a:headEnd/>
            <a:tailEnd/>
          </a:ln>
        </p:spPr>
        <p:txBody>
          <a:bodyPr anchor="ctr"/>
          <a:lstStyle/>
          <a:p>
            <a:pPr algn="ctr"/>
            <a:r>
              <a:rPr lang="en-US" sz="2800" b="1" dirty="0" smtClean="0">
                <a:solidFill>
                  <a:srgbClr val="FF33CC"/>
                </a:solidFill>
              </a:rPr>
              <a:t>iii. Philosophical Assumptions and Values of Social Casework (Grace Mathew, 1992:7-8)</a:t>
            </a:r>
            <a:endParaRPr lang="en-US" sz="2800" b="1" dirty="0">
              <a:solidFill>
                <a:srgbClr val="FF33CC"/>
              </a:solidFill>
            </a:endParaRPr>
          </a:p>
        </p:txBody>
      </p:sp>
      <p:sp>
        <p:nvSpPr>
          <p:cNvPr id="12291" name="Rectangle 3"/>
          <p:cNvSpPr>
            <a:spLocks noChangeArrowheads="1"/>
          </p:cNvSpPr>
          <p:nvPr/>
        </p:nvSpPr>
        <p:spPr bwMode="auto">
          <a:xfrm>
            <a:off x="533400" y="1676400"/>
            <a:ext cx="8229600" cy="44958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	Philosophical values constitute the core beliefs for social work. </a:t>
            </a:r>
          </a:p>
          <a:p>
            <a:pPr marL="812800" indent="-812800">
              <a:spcBef>
                <a:spcPts val="1200"/>
              </a:spcBef>
            </a:pPr>
            <a:r>
              <a:rPr lang="en-US" sz="2400" b="1" dirty="0" smtClean="0">
                <a:solidFill>
                  <a:srgbClr val="0070C0"/>
                </a:solidFill>
              </a:rPr>
              <a:t>•	These values add motivation for their social work </a:t>
            </a:r>
          </a:p>
          <a:p>
            <a:pPr marL="812800" indent="-812800">
              <a:spcBef>
                <a:spcPts val="1200"/>
              </a:spcBef>
            </a:pPr>
            <a:r>
              <a:rPr lang="en-US" sz="2400" b="1" dirty="0" smtClean="0">
                <a:solidFill>
                  <a:srgbClr val="0070C0"/>
                </a:solidFill>
              </a:rPr>
              <a:t>•	Without these values, people pursue MSW just for getting a post-graduate degree rather than a desire to help people. </a:t>
            </a:r>
          </a:p>
          <a:p>
            <a:pPr marL="812800" indent="-812800">
              <a:spcBef>
                <a:spcPts val="1200"/>
              </a:spcBef>
            </a:pPr>
            <a:r>
              <a:rPr lang="en-US" sz="2400" b="1" dirty="0" smtClean="0">
                <a:solidFill>
                  <a:srgbClr val="0070C0"/>
                </a:solidFill>
              </a:rPr>
              <a:t>•	Non-acceptance of these values is untenable and a social work career is not meant for them.</a:t>
            </a:r>
          </a:p>
          <a:p>
            <a:pPr marL="812800" indent="-812800">
              <a:spcBef>
                <a:spcPts val="1200"/>
              </a:spcBef>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12:07:19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c. Components of casework: Place</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social agency is an </a:t>
            </a:r>
            <a:r>
              <a:rPr lang="en-US" sz="3200" b="1" dirty="0" err="1" smtClean="0">
                <a:solidFill>
                  <a:srgbClr val="0070C0"/>
                </a:solidFill>
              </a:rPr>
              <a:t>organisation</a:t>
            </a:r>
            <a:r>
              <a:rPr lang="en-US" sz="3200" b="1" dirty="0" smtClean="0">
                <a:solidFill>
                  <a:srgbClr val="0070C0"/>
                </a:solidFill>
              </a:rPr>
              <a:t> fashioned to express the will of a society or of some group in that society as to social welfare.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12:07:31</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c. Components of casework: Place</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Each social agency develops a program by which to meet the particular areas of need with which it set out to deal.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c. Components of casework: Place</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social agency has a structure by which it </a:t>
            </a:r>
            <a:r>
              <a:rPr lang="en-US" sz="3200" b="1" dirty="0" err="1" smtClean="0">
                <a:solidFill>
                  <a:srgbClr val="0070C0"/>
                </a:solidFill>
              </a:rPr>
              <a:t>organises</a:t>
            </a:r>
            <a:r>
              <a:rPr lang="en-US" sz="3200" b="1" dirty="0" smtClean="0">
                <a:solidFill>
                  <a:srgbClr val="0070C0"/>
                </a:solidFill>
              </a:rPr>
              <a:t> and delegates its responsibilities and tasks and governing policies and procedures by which it </a:t>
            </a:r>
            <a:r>
              <a:rPr lang="en-US" sz="3200" b="1" dirty="0" err="1" smtClean="0">
                <a:solidFill>
                  <a:srgbClr val="0070C0"/>
                </a:solidFill>
              </a:rPr>
              <a:t>stabilises</a:t>
            </a:r>
            <a:r>
              <a:rPr lang="en-US" sz="3200" b="1" dirty="0" smtClean="0">
                <a:solidFill>
                  <a:srgbClr val="0070C0"/>
                </a:solidFill>
              </a:rPr>
              <a:t> and systematizes its operations.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c. Components of casework: Place</a:t>
            </a:r>
            <a:endParaRPr lang="en-US" sz="2800" b="1" dirty="0">
              <a:solidFill>
                <a:srgbClr val="FF33CC"/>
              </a:solidFill>
            </a:endParaRPr>
          </a:p>
        </p:txBody>
      </p:sp>
      <p:sp>
        <p:nvSpPr>
          <p:cNvPr id="12291" name="Rectangle 3"/>
          <p:cNvSpPr>
            <a:spLocks noChangeArrowheads="1"/>
          </p:cNvSpPr>
          <p:nvPr/>
        </p:nvSpPr>
        <p:spPr bwMode="auto">
          <a:xfrm>
            <a:off x="533400" y="13716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social agency is a living, adaptable organism susceptible to being understood and changed, much as other living organisms.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c. Components of casework: Place</a:t>
            </a:r>
            <a:endParaRPr lang="en-US" sz="2800" b="1" dirty="0">
              <a:solidFill>
                <a:srgbClr val="FF33CC"/>
              </a:solidFill>
            </a:endParaRPr>
          </a:p>
        </p:txBody>
      </p:sp>
      <p:sp>
        <p:nvSpPr>
          <p:cNvPr id="12291" name="Rectangle 3"/>
          <p:cNvSpPr>
            <a:spLocks noChangeArrowheads="1"/>
          </p:cNvSpPr>
          <p:nvPr/>
        </p:nvSpPr>
        <p:spPr bwMode="auto">
          <a:xfrm>
            <a:off x="533400" y="13716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Every staff member in an agency speaks and acts for some part of the agency’s function, and the caseworker represents the agency in its </a:t>
            </a:r>
            <a:r>
              <a:rPr lang="en-US" sz="3200" b="1" dirty="0" err="1" smtClean="0">
                <a:solidFill>
                  <a:srgbClr val="0070C0"/>
                </a:solidFill>
              </a:rPr>
              <a:t>individualised</a:t>
            </a:r>
            <a:r>
              <a:rPr lang="en-US" sz="3200" b="1" dirty="0" smtClean="0">
                <a:solidFill>
                  <a:srgbClr val="0070C0"/>
                </a:solidFill>
              </a:rPr>
              <a:t> problem-solving help.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533400"/>
          </a:xfrm>
          <a:prstGeom prst="rect">
            <a:avLst/>
          </a:prstGeom>
          <a:noFill/>
          <a:ln w="9525">
            <a:noFill/>
            <a:miter lim="800000"/>
            <a:headEnd/>
            <a:tailEnd/>
          </a:ln>
        </p:spPr>
        <p:txBody>
          <a:bodyPr anchor="ctr"/>
          <a:lstStyle/>
          <a:p>
            <a:pPr algn="ctr"/>
            <a:r>
              <a:rPr lang="en-US" sz="2800" b="1" dirty="0" smtClean="0">
                <a:solidFill>
                  <a:srgbClr val="FF33CC"/>
                </a:solidFill>
              </a:rPr>
              <a:t>2. ii. c. Components of casework: Place</a:t>
            </a:r>
            <a:endParaRPr lang="en-US" sz="2800" b="1" dirty="0">
              <a:solidFill>
                <a:srgbClr val="FF33CC"/>
              </a:solidFill>
            </a:endParaRPr>
          </a:p>
        </p:txBody>
      </p:sp>
      <p:sp>
        <p:nvSpPr>
          <p:cNvPr id="12291" name="Rectangle 3"/>
          <p:cNvSpPr>
            <a:spLocks noChangeArrowheads="1"/>
          </p:cNvSpPr>
          <p:nvPr/>
        </p:nvSpPr>
        <p:spPr bwMode="auto">
          <a:xfrm>
            <a:off x="533400" y="1295400"/>
            <a:ext cx="80772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caseworker, while representing his agency, is first and foremost a representative of his profession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12:07:33</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7620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685800" y="1066800"/>
            <a:ext cx="78486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C00000"/>
                </a:solidFill>
              </a:rPr>
              <a:t>fact finding (diagnosis): </a:t>
            </a:r>
          </a:p>
          <a:p>
            <a:pPr marL="1270000" lvl="1" indent="-812800">
              <a:spcBef>
                <a:spcPts val="1200"/>
              </a:spcBef>
            </a:pPr>
            <a:r>
              <a:rPr lang="en-US" sz="3200" b="1" dirty="0" smtClean="0">
                <a:solidFill>
                  <a:srgbClr val="0070C0"/>
                </a:solidFill>
              </a:rPr>
              <a:t>(1) The nature of the presenting problem </a:t>
            </a:r>
          </a:p>
          <a:p>
            <a:pPr marL="1270000" lvl="1" indent="-812800">
              <a:spcBef>
                <a:spcPts val="1200"/>
              </a:spcBef>
            </a:pPr>
            <a:r>
              <a:rPr lang="en-US" sz="3200" b="1" dirty="0" smtClean="0">
                <a:solidFill>
                  <a:srgbClr val="0070C0"/>
                </a:solidFill>
              </a:rPr>
              <a:t>(2) The significance of this problem </a:t>
            </a:r>
          </a:p>
          <a:p>
            <a:pPr marL="1270000" lvl="1" indent="-812800">
              <a:spcBef>
                <a:spcPts val="1200"/>
              </a:spcBef>
            </a:pPr>
            <a:r>
              <a:rPr lang="en-US" sz="3200" b="1" dirty="0" smtClean="0">
                <a:solidFill>
                  <a:srgbClr val="0070C0"/>
                </a:solidFill>
              </a:rPr>
              <a:t>(3) The causes, onset, and precipitants of the problem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12:07:33</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7620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685800" y="1066800"/>
            <a:ext cx="78486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C00000"/>
                </a:solidFill>
              </a:rPr>
              <a:t>fact finding (diagnosis): </a:t>
            </a:r>
          </a:p>
          <a:p>
            <a:pPr marL="1270000" lvl="1" indent="-812800">
              <a:spcBef>
                <a:spcPts val="1200"/>
              </a:spcBef>
            </a:pPr>
            <a:r>
              <a:rPr lang="en-US" sz="2800" b="1" dirty="0" smtClean="0">
                <a:solidFill>
                  <a:srgbClr val="0070C0"/>
                </a:solidFill>
              </a:rPr>
              <a:t>(4) The efforts made to cope with problem solving </a:t>
            </a:r>
          </a:p>
          <a:p>
            <a:pPr marL="1270000" lvl="1" indent="-812800">
              <a:spcBef>
                <a:spcPts val="1200"/>
              </a:spcBef>
            </a:pPr>
            <a:r>
              <a:rPr lang="en-US" sz="2800" b="1" dirty="0" smtClean="0">
                <a:solidFill>
                  <a:srgbClr val="0070C0"/>
                </a:solidFill>
              </a:rPr>
              <a:t>(5) The nature of the solutions or ends sought from the casework agency </a:t>
            </a:r>
          </a:p>
          <a:p>
            <a:pPr marL="1270000" lvl="1" indent="-812800">
              <a:spcBef>
                <a:spcPts val="1200"/>
              </a:spcBef>
            </a:pPr>
            <a:r>
              <a:rPr lang="en-US" sz="2800" b="1" dirty="0" smtClean="0">
                <a:solidFill>
                  <a:srgbClr val="0070C0"/>
                </a:solidFill>
              </a:rPr>
              <a:t>(6) The actual nature of this agency and its problem solving means in relation to the client and his problem</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12:07:33</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Mental work of examining the parts of a problem for the import of their particular nature and </a:t>
            </a:r>
            <a:r>
              <a:rPr lang="en-US" sz="3200" b="1" dirty="0" err="1" smtClean="0">
                <a:solidFill>
                  <a:srgbClr val="0070C0"/>
                </a:solidFill>
              </a:rPr>
              <a:t>organisation</a:t>
            </a:r>
            <a:r>
              <a:rPr lang="en-US" sz="3200" b="1" dirty="0" smtClean="0">
                <a:solidFill>
                  <a:srgbClr val="0070C0"/>
                </a:solidFill>
              </a:rPr>
              <a:t>, for the interrelationships among them, for the relation between them and the means to their solution is the diagnostic process.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12:07:34</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334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The conclusion the process leads to stating what the trouble seems to be, how it is related to the client’s goals, what means the agency, the caseworker and the client himself can bring to bear upon the trouble - these conclusions are the diagnostic products. </a:t>
            </a:r>
          </a:p>
          <a:p>
            <a:pPr marL="812800" indent="-812800">
              <a:spcBef>
                <a:spcPts val="1200"/>
              </a:spcBef>
              <a:buFont typeface="Arial" pitchFamily="34" charset="0"/>
              <a:buChar char="•"/>
            </a:pPr>
            <a:r>
              <a:rPr lang="en-US" sz="2800" b="1" dirty="0" smtClean="0">
                <a:solidFill>
                  <a:srgbClr val="0070C0"/>
                </a:solidFill>
              </a:rPr>
              <a:t>Diagnosis, if it is to be anything more than an intellectual exercise, must result in a design for action. It is the reflective thinking which shapes the problem solving work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12:07:34</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381000"/>
            <a:ext cx="8382000" cy="1219200"/>
          </a:xfrm>
          <a:prstGeom prst="rect">
            <a:avLst/>
          </a:prstGeom>
          <a:noFill/>
          <a:ln w="9525">
            <a:noFill/>
            <a:miter lim="800000"/>
            <a:headEnd/>
            <a:tailEnd/>
          </a:ln>
        </p:spPr>
        <p:txBody>
          <a:bodyPr anchor="ctr"/>
          <a:lstStyle/>
          <a:p>
            <a:pPr algn="ctr"/>
            <a:r>
              <a:rPr lang="en-US" sz="2800" b="1" dirty="0" smtClean="0">
                <a:solidFill>
                  <a:srgbClr val="FF33CC"/>
                </a:solidFill>
              </a:rPr>
              <a:t>iii. Philosophical Assumptions and Values of Social Casework (Grace Mathew, 1992:7-8)</a:t>
            </a:r>
            <a:endParaRPr lang="en-US" sz="2800" b="1" dirty="0">
              <a:solidFill>
                <a:srgbClr val="FF33CC"/>
              </a:solidFill>
            </a:endParaRPr>
          </a:p>
        </p:txBody>
      </p:sp>
      <p:sp>
        <p:nvSpPr>
          <p:cNvPr id="12291" name="Rectangle 3"/>
          <p:cNvSpPr>
            <a:spLocks noChangeArrowheads="1"/>
          </p:cNvSpPr>
          <p:nvPr/>
        </p:nvSpPr>
        <p:spPr bwMode="auto">
          <a:xfrm>
            <a:off x="609600" y="1447800"/>
            <a:ext cx="8001000" cy="4724400"/>
          </a:xfrm>
          <a:prstGeom prst="rect">
            <a:avLst/>
          </a:prstGeom>
          <a:noFill/>
          <a:ln w="9525">
            <a:noFill/>
            <a:miter lim="800000"/>
            <a:headEnd/>
            <a:tailEnd/>
          </a:ln>
        </p:spPr>
        <p:txBody>
          <a:bodyPr/>
          <a:lstStyle/>
          <a:p>
            <a:pPr marL="812800" indent="-812800">
              <a:spcBef>
                <a:spcPts val="1200"/>
              </a:spcBef>
            </a:pPr>
            <a:endParaRPr lang="en-US" sz="2800" b="1" dirty="0" smtClean="0">
              <a:solidFill>
                <a:srgbClr val="0070C0"/>
              </a:solidFill>
            </a:endParaRPr>
          </a:p>
          <a:p>
            <a:pPr marL="812800" indent="-812800">
              <a:spcBef>
                <a:spcPts val="1200"/>
              </a:spcBef>
            </a:pPr>
            <a:r>
              <a:rPr lang="en-US" sz="2800" b="1" dirty="0" smtClean="0">
                <a:solidFill>
                  <a:srgbClr val="0070C0"/>
                </a:solidFill>
              </a:rPr>
              <a:t>l. Every human being has to be considered as a person with dignity and worth.</a:t>
            </a:r>
          </a:p>
          <a:p>
            <a:pPr marL="812800" indent="-812800">
              <a:spcBef>
                <a:spcPts val="1200"/>
              </a:spcBef>
            </a:pPr>
            <a:r>
              <a:rPr lang="en-US" sz="2800" b="1" dirty="0" smtClean="0">
                <a:solidFill>
                  <a:srgbClr val="0070C0"/>
                </a:solidFill>
              </a:rPr>
              <a:t>2. Human beings are interdependent. </a:t>
            </a:r>
          </a:p>
          <a:p>
            <a:pPr marL="812800" indent="-812800">
              <a:spcBef>
                <a:spcPts val="1200"/>
              </a:spcBef>
            </a:pPr>
            <a:r>
              <a:rPr lang="en-US" sz="2800" b="1" dirty="0" smtClean="0">
                <a:solidFill>
                  <a:srgbClr val="0070C0"/>
                </a:solidFill>
              </a:rPr>
              <a:t>The condition of interdependence indicates that there is a right-duty matrix which governs human interactions in social groups.</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12:07:19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‘All competent problem solving, as contrasted with trial and error method, contains three essential operations. </a:t>
            </a:r>
          </a:p>
          <a:p>
            <a:pPr marL="812800" indent="-812800">
              <a:spcBef>
                <a:spcPts val="1200"/>
              </a:spcBef>
              <a:buFont typeface="Arial" pitchFamily="34" charset="0"/>
              <a:buChar char="•"/>
            </a:pPr>
            <a:r>
              <a:rPr lang="en-US" sz="3200" b="1" dirty="0" smtClean="0">
                <a:solidFill>
                  <a:srgbClr val="0070C0"/>
                </a:solidFill>
              </a:rPr>
              <a:t>(</a:t>
            </a:r>
            <a:r>
              <a:rPr lang="en-US" sz="3200" b="1" dirty="0" err="1" smtClean="0">
                <a:solidFill>
                  <a:srgbClr val="0070C0"/>
                </a:solidFill>
              </a:rPr>
              <a:t>i</a:t>
            </a:r>
            <a:r>
              <a:rPr lang="en-US" sz="3200" b="1" dirty="0" smtClean="0">
                <a:solidFill>
                  <a:srgbClr val="0070C0"/>
                </a:solidFill>
              </a:rPr>
              <a:t>) The facts that constitute and bear upon the problem must be ascertained and grasped. Such facts may be of objective reality and of subjective reaction.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12:07:34</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(ii) The facts must be thought about. The facts must be played upon and </a:t>
            </a:r>
            <a:r>
              <a:rPr lang="en-US" sz="3200" b="1" dirty="0" err="1" smtClean="0">
                <a:solidFill>
                  <a:srgbClr val="0070C0"/>
                </a:solidFill>
              </a:rPr>
              <a:t>organised</a:t>
            </a:r>
            <a:r>
              <a:rPr lang="en-US" sz="3200" b="1" dirty="0" smtClean="0">
                <a:solidFill>
                  <a:srgbClr val="0070C0"/>
                </a:solidFill>
              </a:rPr>
              <a:t> by ideas springing from knowledge and experience and subject to the governing aim of problem resolution.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12:07:34</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(iii) Some choice or decision must be made, that is, the end result of the consideration of the particular facts, and that affects or has the intent of resolving the problem.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12:07:35</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Such a decision may take the form of the selection of a course of overt action or more subtly of some change in the person’s responsive relationship to the problem.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12:07:37</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Either conclusion must be tested for its validity by some action upon the problems by some different attack upon it or by some changed internal or overt behaviour in relation to it.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12:07:52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‘Finally, for the solution of mitigation of many problems, there must exist certain material means of accessible opportunities which are available to the needful and which he can be helped to use.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12:08:07</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685800"/>
          </a:xfrm>
          <a:prstGeom prst="rect">
            <a:avLst/>
          </a:prstGeom>
          <a:noFill/>
          <a:ln w="9525">
            <a:noFill/>
            <a:miter lim="800000"/>
            <a:headEnd/>
            <a:tailEnd/>
          </a:ln>
        </p:spPr>
        <p:txBody>
          <a:bodyPr anchor="ctr"/>
          <a:lstStyle/>
          <a:p>
            <a:pPr algn="ctr"/>
            <a:r>
              <a:rPr lang="en-US" sz="2800" b="1" dirty="0" smtClean="0">
                <a:solidFill>
                  <a:srgbClr val="FF33CC"/>
                </a:solidFill>
              </a:rPr>
              <a:t>2. ii. d. Components of casework: Process</a:t>
            </a:r>
            <a:endParaRPr lang="en-US" sz="2800" b="1" dirty="0">
              <a:solidFill>
                <a:srgbClr val="FF33CC"/>
              </a:solidFill>
            </a:endParaRPr>
          </a:p>
        </p:txBody>
      </p:sp>
      <p:sp>
        <p:nvSpPr>
          <p:cNvPr id="12291" name="Rectangle 3"/>
          <p:cNvSpPr>
            <a:spLocks noChangeArrowheads="1"/>
          </p:cNvSpPr>
          <p:nvPr/>
        </p:nvSpPr>
        <p:spPr bwMode="auto">
          <a:xfrm>
            <a:off x="228600" y="1066800"/>
            <a:ext cx="8534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Money, medical care, nursery schools, scholarships, foster homes, recreation facilities – these are the kinds of resources that any person may need in order to resolve given problem in his daily living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12:08:18</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304800"/>
            <a:ext cx="9144000" cy="914400"/>
          </a:xfrm>
          <a:prstGeom prst="rect">
            <a:avLst/>
          </a:prstGeom>
          <a:noFill/>
          <a:ln w="9525">
            <a:noFill/>
            <a:miter lim="800000"/>
            <a:headEnd/>
            <a:tailEnd/>
          </a:ln>
        </p:spPr>
        <p:txBody>
          <a:bodyPr anchor="ctr"/>
          <a:lstStyle/>
          <a:p>
            <a:pPr algn="ctr"/>
            <a:r>
              <a:rPr lang="en-US" sz="3200" b="1" dirty="0">
                <a:solidFill>
                  <a:srgbClr val="FF33CC"/>
                </a:solidFill>
              </a:rPr>
              <a:t>Recommended Readings:</a:t>
            </a:r>
          </a:p>
        </p:txBody>
      </p:sp>
      <p:sp>
        <p:nvSpPr>
          <p:cNvPr id="24579" name="Rectangle 3"/>
          <p:cNvSpPr>
            <a:spLocks noChangeArrowheads="1"/>
          </p:cNvSpPr>
          <p:nvPr/>
        </p:nvSpPr>
        <p:spPr bwMode="auto">
          <a:xfrm>
            <a:off x="914400" y="1143000"/>
            <a:ext cx="7772400" cy="5257800"/>
          </a:xfrm>
          <a:prstGeom prst="rect">
            <a:avLst/>
          </a:prstGeom>
          <a:noFill/>
          <a:ln w="9525">
            <a:noFill/>
            <a:miter lim="800000"/>
            <a:headEnd/>
            <a:tailEnd/>
          </a:ln>
        </p:spPr>
        <p:txBody>
          <a:bodyPr/>
          <a:lstStyle/>
          <a:p>
            <a:pPr marL="812800" indent="-812800">
              <a:spcBef>
                <a:spcPts val="1200"/>
              </a:spcBef>
            </a:pPr>
            <a:r>
              <a:rPr lang="en-US" sz="2200" b="1" dirty="0">
                <a:solidFill>
                  <a:srgbClr val="0070C0"/>
                </a:solidFill>
              </a:rPr>
              <a:t>1.	</a:t>
            </a:r>
            <a:r>
              <a:rPr lang="en-US" sz="2200" b="1" dirty="0" smtClean="0">
                <a:solidFill>
                  <a:srgbClr val="0070C0"/>
                </a:solidFill>
              </a:rPr>
              <a:t>Mathew Grace (1992) </a:t>
            </a:r>
            <a:r>
              <a:rPr lang="en-US" sz="2200" b="1" dirty="0" smtClean="0">
                <a:solidFill>
                  <a:srgbClr val="FF0000"/>
                </a:solidFill>
              </a:rPr>
              <a:t>An Introduction to Social Case Work, </a:t>
            </a:r>
            <a:r>
              <a:rPr lang="en-US" sz="2200" b="1" dirty="0" smtClean="0">
                <a:solidFill>
                  <a:srgbClr val="0070C0"/>
                </a:solidFill>
              </a:rPr>
              <a:t>Bombay: Tata Institute of Social Sciences</a:t>
            </a:r>
          </a:p>
          <a:p>
            <a:pPr marL="812800" indent="-812800">
              <a:spcBef>
                <a:spcPts val="1200"/>
              </a:spcBef>
              <a:buAutoNum type="arabicPeriod" startAt="2"/>
            </a:pPr>
            <a:r>
              <a:rPr lang="en-US" sz="2200" b="1" dirty="0" smtClean="0">
                <a:solidFill>
                  <a:srgbClr val="0070C0"/>
                </a:solidFill>
              </a:rPr>
              <a:t>Perlman, Helen Harris (1957) </a:t>
            </a:r>
            <a:r>
              <a:rPr lang="en-US" sz="2200" b="1" dirty="0" smtClean="0">
                <a:solidFill>
                  <a:srgbClr val="FF0000"/>
                </a:solidFill>
              </a:rPr>
              <a:t>Social Case Work – A Problem Solving Process,</a:t>
            </a:r>
            <a:r>
              <a:rPr lang="en-US" sz="2200" b="1" dirty="0" smtClean="0">
                <a:solidFill>
                  <a:srgbClr val="0070C0"/>
                </a:solidFill>
              </a:rPr>
              <a:t> Chicago: University of Chicago Press (Indian reprint, 2011, </a:t>
            </a:r>
            <a:r>
              <a:rPr lang="en-US" sz="2200" b="1" dirty="0" err="1" smtClean="0">
                <a:solidFill>
                  <a:srgbClr val="0070C0"/>
                </a:solidFill>
              </a:rPr>
              <a:t>Jaipur</a:t>
            </a:r>
            <a:r>
              <a:rPr lang="en-US" sz="2200" b="1" dirty="0" smtClean="0">
                <a:solidFill>
                  <a:srgbClr val="0070C0"/>
                </a:solidFill>
              </a:rPr>
              <a:t>: </a:t>
            </a:r>
            <a:r>
              <a:rPr lang="en-US" sz="2200" b="1" dirty="0" err="1" smtClean="0">
                <a:solidFill>
                  <a:srgbClr val="0070C0"/>
                </a:solidFill>
              </a:rPr>
              <a:t>Rawat</a:t>
            </a:r>
            <a:r>
              <a:rPr lang="en-US" sz="2200" b="1" dirty="0" smtClean="0">
                <a:solidFill>
                  <a:srgbClr val="0070C0"/>
                </a:solidFill>
              </a:rPr>
              <a:t> Publications)</a:t>
            </a:r>
          </a:p>
          <a:p>
            <a:pPr marL="812800" indent="-812800">
              <a:spcBef>
                <a:spcPts val="1200"/>
              </a:spcBef>
              <a:buAutoNum type="arabicPeriod" startAt="2"/>
            </a:pPr>
            <a:r>
              <a:rPr lang="en-US" sz="2200" b="1" dirty="0" err="1" smtClean="0">
                <a:solidFill>
                  <a:srgbClr val="0070C0"/>
                </a:solidFill>
              </a:rPr>
              <a:t>Nursten</a:t>
            </a:r>
            <a:r>
              <a:rPr lang="en-US" sz="2200" b="1" dirty="0" smtClean="0">
                <a:solidFill>
                  <a:srgbClr val="0070C0"/>
                </a:solidFill>
              </a:rPr>
              <a:t>, Jean (1974) </a:t>
            </a:r>
            <a:r>
              <a:rPr lang="en-US" sz="2200" b="1" dirty="0" smtClean="0">
                <a:solidFill>
                  <a:srgbClr val="FF0000"/>
                </a:solidFill>
              </a:rPr>
              <a:t>Process of Case Work, </a:t>
            </a:r>
            <a:r>
              <a:rPr lang="en-US" sz="2200" b="1" dirty="0" smtClean="0">
                <a:solidFill>
                  <a:srgbClr val="0070C0"/>
                </a:solidFill>
              </a:rPr>
              <a:t>Pitman Publishing Corporation</a:t>
            </a:r>
          </a:p>
          <a:p>
            <a:pPr marL="812800" indent="-812800">
              <a:spcBef>
                <a:spcPts val="1200"/>
              </a:spcBef>
            </a:pPr>
            <a:r>
              <a:rPr lang="en-US" sz="2200" b="1" dirty="0" smtClean="0">
                <a:solidFill>
                  <a:srgbClr val="0070C0"/>
                </a:solidFill>
              </a:rPr>
              <a:t>3.	</a:t>
            </a:r>
            <a:r>
              <a:rPr lang="en-US" sz="2200" b="1" dirty="0" err="1" smtClean="0">
                <a:solidFill>
                  <a:srgbClr val="0070C0"/>
                </a:solidFill>
              </a:rPr>
              <a:t>Timms</a:t>
            </a:r>
            <a:r>
              <a:rPr lang="en-US" sz="2200" b="1" dirty="0" smtClean="0">
                <a:solidFill>
                  <a:srgbClr val="0070C0"/>
                </a:solidFill>
              </a:rPr>
              <a:t>, Noel (1966) </a:t>
            </a:r>
            <a:r>
              <a:rPr lang="en-US" sz="2200" b="1" dirty="0" smtClean="0">
                <a:solidFill>
                  <a:srgbClr val="FF0000"/>
                </a:solidFill>
              </a:rPr>
              <a:t>Social Case Work, </a:t>
            </a:r>
            <a:r>
              <a:rPr lang="en-US" sz="2200" b="1" dirty="0" smtClean="0">
                <a:solidFill>
                  <a:srgbClr val="0070C0"/>
                </a:solidFill>
              </a:rPr>
              <a:t>London: </a:t>
            </a:r>
            <a:r>
              <a:rPr lang="en-US" sz="2200" b="1" dirty="0" err="1" smtClean="0">
                <a:solidFill>
                  <a:srgbClr val="0070C0"/>
                </a:solidFill>
              </a:rPr>
              <a:t>Routledge</a:t>
            </a:r>
            <a:r>
              <a:rPr lang="en-US" sz="2200" b="1" dirty="0" smtClean="0">
                <a:solidFill>
                  <a:srgbClr val="0070C0"/>
                </a:solidFill>
              </a:rPr>
              <a:t> &amp; </a:t>
            </a:r>
            <a:r>
              <a:rPr lang="en-US" sz="2200" b="1" dirty="0" err="1" smtClean="0">
                <a:solidFill>
                  <a:srgbClr val="0070C0"/>
                </a:solidFill>
              </a:rPr>
              <a:t>Kegan</a:t>
            </a:r>
            <a:r>
              <a:rPr lang="en-US" sz="2200" b="1" dirty="0" smtClean="0">
                <a:solidFill>
                  <a:srgbClr val="0070C0"/>
                </a:solidFill>
              </a:rPr>
              <a:t> Paul</a:t>
            </a:r>
          </a:p>
          <a:p>
            <a:pPr marL="812800" indent="-812800">
              <a:spcBef>
                <a:spcPts val="1200"/>
              </a:spcBef>
            </a:pPr>
            <a:r>
              <a:rPr lang="en-US" sz="2200" b="1" dirty="0" smtClean="0">
                <a:solidFill>
                  <a:srgbClr val="0070C0"/>
                </a:solidFill>
              </a:rPr>
              <a:t>5.	</a:t>
            </a:r>
            <a:r>
              <a:rPr lang="en-US" sz="2200" b="1" dirty="0" err="1" smtClean="0">
                <a:solidFill>
                  <a:srgbClr val="0070C0"/>
                </a:solidFill>
              </a:rPr>
              <a:t>Upadhyay</a:t>
            </a:r>
            <a:r>
              <a:rPr lang="en-US" sz="2200" b="1" dirty="0" smtClean="0">
                <a:solidFill>
                  <a:srgbClr val="0070C0"/>
                </a:solidFill>
              </a:rPr>
              <a:t>, R. K. (2003) </a:t>
            </a:r>
            <a:r>
              <a:rPr lang="en-US" sz="2200" b="1" dirty="0" smtClean="0">
                <a:solidFill>
                  <a:srgbClr val="FF0000"/>
                </a:solidFill>
              </a:rPr>
              <a:t>Social Case Work, </a:t>
            </a:r>
            <a:r>
              <a:rPr lang="en-US" sz="2200" b="1" dirty="0" err="1" smtClean="0">
                <a:solidFill>
                  <a:srgbClr val="0070C0"/>
                </a:solidFill>
              </a:rPr>
              <a:t>Jaipur</a:t>
            </a:r>
            <a:r>
              <a:rPr lang="en-US" sz="2200" b="1" dirty="0" smtClean="0">
                <a:solidFill>
                  <a:srgbClr val="0070C0"/>
                </a:solidFill>
              </a:rPr>
              <a:t> &amp; New Delhi: </a:t>
            </a:r>
            <a:r>
              <a:rPr lang="en-US" sz="2200" b="1" dirty="0" err="1" smtClean="0">
                <a:solidFill>
                  <a:srgbClr val="0070C0"/>
                </a:solidFill>
              </a:rPr>
              <a:t>Rawat</a:t>
            </a:r>
            <a:r>
              <a:rPr lang="en-US" sz="2200" b="1" dirty="0" smtClean="0">
                <a:solidFill>
                  <a:srgbClr val="0070C0"/>
                </a:solidFill>
              </a:rPr>
              <a:t> Publications</a:t>
            </a:r>
            <a:endParaRPr lang="en-US" sz="2200" b="1" dirty="0">
              <a:solidFill>
                <a:srgbClr val="0070C0"/>
              </a:solidFill>
            </a:endParaRPr>
          </a:p>
        </p:txBody>
      </p:sp>
      <p:sp>
        <p:nvSpPr>
          <p:cNvPr id="4" name="Date Placeholder 3"/>
          <p:cNvSpPr>
            <a:spLocks noGrp="1"/>
          </p:cNvSpPr>
          <p:nvPr>
            <p:ph type="dt" sz="quarter" idx="10"/>
          </p:nvPr>
        </p:nvSpPr>
        <p:spPr/>
        <p:txBody>
          <a:bodyPr/>
          <a:lstStyle/>
          <a:p>
            <a:pPr>
              <a:defRPr/>
            </a:pPr>
            <a:fld id="{35F0F8C9-2EBE-461B-BC5B-B8BC3958389B}" type="datetime9">
              <a:rPr lang="en-IN" smtClean="0"/>
              <a:pPr>
                <a:defRPr/>
              </a:pPr>
              <a:t>12-09-2017 12:08:20</a:t>
            </a:fld>
            <a:endParaRPr lang="en-US"/>
          </a:p>
        </p:txBody>
      </p:sp>
      <p:sp>
        <p:nvSpPr>
          <p:cNvPr id="5" name="Slide Number Placeholder 4"/>
          <p:cNvSpPr>
            <a:spLocks noGrp="1"/>
          </p:cNvSpPr>
          <p:nvPr>
            <p:ph type="sldNum" sz="quarter" idx="12"/>
          </p:nvPr>
        </p:nvSpPr>
        <p:spPr/>
        <p:txBody>
          <a:bodyPr/>
          <a:lstStyle/>
          <a:p>
            <a:pPr>
              <a:defRPr/>
            </a:pPr>
            <a:fld id="{5C9BFFAC-8E95-4E3B-B304-B5DADEF6AA07}" type="slidenum">
              <a:rPr lang="en-US" smtClean="0"/>
              <a:pPr>
                <a:defRPr/>
              </a:pPr>
              <a:t>57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533400"/>
            <a:ext cx="9144000" cy="914400"/>
          </a:xfrm>
          <a:prstGeom prst="rect">
            <a:avLst/>
          </a:prstGeom>
          <a:noFill/>
          <a:ln w="9525">
            <a:noFill/>
            <a:miter lim="800000"/>
            <a:headEnd/>
            <a:tailEnd/>
          </a:ln>
        </p:spPr>
        <p:txBody>
          <a:bodyPr anchor="ctr"/>
          <a:lstStyle/>
          <a:p>
            <a:pPr algn="ctr"/>
            <a:r>
              <a:rPr lang="en-US" sz="3200" b="1">
                <a:solidFill>
                  <a:srgbClr val="FF33CC"/>
                </a:solidFill>
              </a:rPr>
              <a:t>Recommended Readings:</a:t>
            </a:r>
          </a:p>
        </p:txBody>
      </p:sp>
      <p:sp>
        <p:nvSpPr>
          <p:cNvPr id="25603" name="Rectangle 3"/>
          <p:cNvSpPr>
            <a:spLocks noChangeArrowheads="1"/>
          </p:cNvSpPr>
          <p:nvPr/>
        </p:nvSpPr>
        <p:spPr bwMode="auto">
          <a:xfrm>
            <a:off x="914400" y="1600200"/>
            <a:ext cx="7772400" cy="4800600"/>
          </a:xfrm>
          <a:prstGeom prst="rect">
            <a:avLst/>
          </a:prstGeom>
          <a:noFill/>
          <a:ln w="9525">
            <a:noFill/>
            <a:miter lim="800000"/>
            <a:headEnd/>
            <a:tailEnd/>
          </a:ln>
        </p:spPr>
        <p:txBody>
          <a:bodyPr/>
          <a:lstStyle/>
          <a:p>
            <a:pPr marL="812800" indent="-812800">
              <a:spcBef>
                <a:spcPts val="1200"/>
              </a:spcBef>
              <a:buFont typeface="+mj-lt"/>
              <a:buAutoNum type="arabicPeriod" startAt="6"/>
            </a:pPr>
            <a:r>
              <a:rPr lang="en-US" sz="2200" b="1" dirty="0" err="1" smtClean="0">
                <a:solidFill>
                  <a:srgbClr val="0070C0"/>
                </a:solidFill>
              </a:rPr>
              <a:t>Biestek</a:t>
            </a:r>
            <a:r>
              <a:rPr lang="en-US" sz="2200" b="1" dirty="0" smtClean="0">
                <a:solidFill>
                  <a:srgbClr val="0070C0"/>
                </a:solidFill>
              </a:rPr>
              <a:t> FD (1967) </a:t>
            </a:r>
            <a:r>
              <a:rPr lang="en-US" sz="2200" b="1" dirty="0" smtClean="0">
                <a:solidFill>
                  <a:srgbClr val="FF0000"/>
                </a:solidFill>
              </a:rPr>
              <a:t>The Casework Relationship</a:t>
            </a:r>
            <a:r>
              <a:rPr lang="en-US" sz="2200" b="1" dirty="0" smtClean="0">
                <a:solidFill>
                  <a:srgbClr val="0070C0"/>
                </a:solidFill>
              </a:rPr>
              <a:t>, London: </a:t>
            </a:r>
            <a:r>
              <a:rPr lang="en-US" sz="2200" b="1" dirty="0" err="1" smtClean="0">
                <a:solidFill>
                  <a:srgbClr val="0070C0"/>
                </a:solidFill>
              </a:rPr>
              <a:t>Unwin</a:t>
            </a:r>
            <a:r>
              <a:rPr lang="en-US" sz="2200" b="1" dirty="0" smtClean="0">
                <a:solidFill>
                  <a:srgbClr val="0070C0"/>
                </a:solidFill>
              </a:rPr>
              <a:t> University Books </a:t>
            </a:r>
          </a:p>
          <a:p>
            <a:pPr marL="812800" indent="-812800">
              <a:spcBef>
                <a:spcPts val="1200"/>
              </a:spcBef>
              <a:buFont typeface="+mj-lt"/>
              <a:buAutoNum type="arabicPeriod" startAt="6"/>
            </a:pPr>
            <a:r>
              <a:rPr lang="en-US" sz="2200" b="1" dirty="0" smtClean="0">
                <a:solidFill>
                  <a:srgbClr val="0070C0"/>
                </a:solidFill>
              </a:rPr>
              <a:t>Lawrence M </a:t>
            </a:r>
            <a:r>
              <a:rPr lang="en-US" sz="2200" b="1" dirty="0" err="1" smtClean="0">
                <a:solidFill>
                  <a:srgbClr val="0070C0"/>
                </a:solidFill>
              </a:rPr>
              <a:t>Brammer</a:t>
            </a:r>
            <a:r>
              <a:rPr lang="en-US" sz="2200" b="1" dirty="0" smtClean="0">
                <a:solidFill>
                  <a:srgbClr val="0070C0"/>
                </a:solidFill>
              </a:rPr>
              <a:t> (1985) </a:t>
            </a:r>
            <a:r>
              <a:rPr lang="en-US" sz="2200" b="1" dirty="0" smtClean="0">
                <a:solidFill>
                  <a:srgbClr val="FF0000"/>
                </a:solidFill>
              </a:rPr>
              <a:t>The Helping Relationship: process and skills</a:t>
            </a:r>
            <a:r>
              <a:rPr lang="en-US" sz="2200" b="1" dirty="0" smtClean="0">
                <a:solidFill>
                  <a:srgbClr val="0070C0"/>
                </a:solidFill>
              </a:rPr>
              <a:t>, Englewood Cliffs, New Jersey: Prentice Hall Inc (3rd Ed.) </a:t>
            </a:r>
          </a:p>
          <a:p>
            <a:pPr marL="812800" indent="-812800">
              <a:spcBef>
                <a:spcPts val="1200"/>
              </a:spcBef>
              <a:buFont typeface="+mj-lt"/>
              <a:buAutoNum type="arabicPeriod" startAt="6"/>
            </a:pPr>
            <a:r>
              <a:rPr lang="en-US" sz="2200" b="1" dirty="0" smtClean="0">
                <a:solidFill>
                  <a:srgbClr val="0070C0"/>
                </a:solidFill>
              </a:rPr>
              <a:t>Richmond, Mary (1970) </a:t>
            </a:r>
            <a:r>
              <a:rPr lang="en-US" sz="2200" b="1" dirty="0" smtClean="0">
                <a:solidFill>
                  <a:srgbClr val="FF0000"/>
                </a:solidFill>
              </a:rPr>
              <a:t>Social Diagnosis</a:t>
            </a:r>
            <a:r>
              <a:rPr lang="en-US" sz="2200" b="1" dirty="0" smtClean="0">
                <a:solidFill>
                  <a:srgbClr val="0070C0"/>
                </a:solidFill>
              </a:rPr>
              <a:t>, New York: Free Press</a:t>
            </a:r>
          </a:p>
          <a:p>
            <a:pPr marL="812800" indent="-812800">
              <a:spcBef>
                <a:spcPts val="1200"/>
              </a:spcBef>
              <a:buFont typeface="+mj-lt"/>
              <a:buAutoNum type="arabicPeriod" startAt="6"/>
            </a:pPr>
            <a:r>
              <a:rPr lang="en-US" sz="2200" b="1" dirty="0" smtClean="0">
                <a:solidFill>
                  <a:srgbClr val="0070C0"/>
                </a:solidFill>
              </a:rPr>
              <a:t>Gordon Hamilton (1951) </a:t>
            </a:r>
            <a:r>
              <a:rPr lang="en-US" sz="2200" b="1" dirty="0" smtClean="0">
                <a:solidFill>
                  <a:srgbClr val="FF0000"/>
                </a:solidFill>
              </a:rPr>
              <a:t>Theory and Practice of Social Casework, </a:t>
            </a:r>
            <a:r>
              <a:rPr lang="en-US" sz="2200" b="1" dirty="0" smtClean="0">
                <a:solidFill>
                  <a:srgbClr val="0070C0"/>
                </a:solidFill>
              </a:rPr>
              <a:t>2nd Rev. Ed., New York: Columbia University Press</a:t>
            </a:r>
          </a:p>
          <a:p>
            <a:pPr marL="812800" indent="-812800">
              <a:spcBef>
                <a:spcPts val="1200"/>
              </a:spcBef>
              <a:buFont typeface="+mj-lt"/>
              <a:buAutoNum type="arabicPeriod" startAt="6"/>
            </a:pPr>
            <a:r>
              <a:rPr lang="en-US" sz="2200" b="1" dirty="0" err="1" smtClean="0">
                <a:solidFill>
                  <a:srgbClr val="0070C0"/>
                </a:solidFill>
              </a:rPr>
              <a:t>Prajakata</a:t>
            </a:r>
            <a:r>
              <a:rPr lang="en-US" sz="2200" b="1" dirty="0" smtClean="0">
                <a:solidFill>
                  <a:srgbClr val="0070C0"/>
                </a:solidFill>
              </a:rPr>
              <a:t> </a:t>
            </a:r>
            <a:r>
              <a:rPr lang="en-US" sz="2200" b="1" dirty="0" err="1" smtClean="0">
                <a:solidFill>
                  <a:srgbClr val="0070C0"/>
                </a:solidFill>
              </a:rPr>
              <a:t>Taksale</a:t>
            </a:r>
            <a:r>
              <a:rPr lang="en-US" sz="2200" b="1" dirty="0" smtClean="0">
                <a:solidFill>
                  <a:srgbClr val="0070C0"/>
                </a:solidFill>
              </a:rPr>
              <a:t>, </a:t>
            </a:r>
            <a:r>
              <a:rPr lang="en-US" sz="2200" b="1" dirty="0" smtClean="0">
                <a:solidFill>
                  <a:srgbClr val="FF0000"/>
                </a:solidFill>
              </a:rPr>
              <a:t>‘</a:t>
            </a:r>
            <a:r>
              <a:rPr lang="en-US" sz="2200" b="1" dirty="0" err="1" smtClean="0">
                <a:solidFill>
                  <a:srgbClr val="FF0000"/>
                </a:solidFill>
              </a:rPr>
              <a:t>Vyakti</a:t>
            </a:r>
            <a:r>
              <a:rPr lang="en-US" sz="2200" b="1" dirty="0" smtClean="0">
                <a:solidFill>
                  <a:srgbClr val="FF0000"/>
                </a:solidFill>
              </a:rPr>
              <a:t> </a:t>
            </a:r>
            <a:r>
              <a:rPr lang="en-US" sz="2200" b="1" dirty="0" err="1" smtClean="0">
                <a:solidFill>
                  <a:srgbClr val="FF0000"/>
                </a:solidFill>
              </a:rPr>
              <a:t>Sahay</a:t>
            </a:r>
            <a:r>
              <a:rPr lang="en-US" sz="2200" b="1" dirty="0" smtClean="0">
                <a:solidFill>
                  <a:srgbClr val="FF0000"/>
                </a:solidFill>
              </a:rPr>
              <a:t> </a:t>
            </a:r>
            <a:r>
              <a:rPr lang="en-US" sz="2200" b="1" dirty="0" err="1" smtClean="0">
                <a:solidFill>
                  <a:srgbClr val="FF0000"/>
                </a:solidFill>
              </a:rPr>
              <a:t>Karya</a:t>
            </a:r>
            <a:r>
              <a:rPr lang="en-US" sz="2200" b="1" dirty="0" smtClean="0">
                <a:solidFill>
                  <a:srgbClr val="FF0000"/>
                </a:solidFill>
              </a:rPr>
              <a:t>’</a:t>
            </a:r>
            <a:endParaRPr lang="en-US" sz="2200" b="1" dirty="0">
              <a:solidFill>
                <a:srgbClr val="FF0000"/>
              </a:solidFill>
            </a:endParaRPr>
          </a:p>
        </p:txBody>
      </p:sp>
      <p:sp>
        <p:nvSpPr>
          <p:cNvPr id="4" name="Date Placeholder 3"/>
          <p:cNvSpPr>
            <a:spLocks noGrp="1"/>
          </p:cNvSpPr>
          <p:nvPr>
            <p:ph type="dt" sz="quarter" idx="10"/>
          </p:nvPr>
        </p:nvSpPr>
        <p:spPr/>
        <p:txBody>
          <a:bodyPr/>
          <a:lstStyle/>
          <a:p>
            <a:pPr>
              <a:defRPr/>
            </a:pPr>
            <a:fld id="{A151AFA2-3A95-4598-9AFC-5A2AA77C5F0A}" type="datetime9">
              <a:rPr lang="en-IN" smtClean="0"/>
              <a:pPr>
                <a:defRPr/>
              </a:pPr>
              <a:t>12-09-2017 12:08:35</a:t>
            </a:fld>
            <a:endParaRPr lang="en-US"/>
          </a:p>
        </p:txBody>
      </p:sp>
      <p:sp>
        <p:nvSpPr>
          <p:cNvPr id="5" name="Slide Number Placeholder 4"/>
          <p:cNvSpPr>
            <a:spLocks noGrp="1"/>
          </p:cNvSpPr>
          <p:nvPr>
            <p:ph type="sldNum" sz="quarter" idx="12"/>
          </p:nvPr>
        </p:nvSpPr>
        <p:spPr/>
        <p:txBody>
          <a:bodyPr/>
          <a:lstStyle/>
          <a:p>
            <a:pPr>
              <a:defRPr/>
            </a:pPr>
            <a:fld id="{8BE181BA-D8C1-45E1-8FEC-EAE8BB3C186E}" type="slidenum">
              <a:rPr lang="en-US" smtClean="0"/>
              <a:pPr>
                <a:defRPr/>
              </a:pPr>
              <a:t>58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3048000"/>
            <a:ext cx="8229600" cy="1143000"/>
          </a:xfrm>
        </p:spPr>
        <p:txBody>
          <a:bodyPr/>
          <a:lstStyle/>
          <a:p>
            <a:pPr algn="ctr"/>
            <a:r>
              <a:rPr lang="en-US"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F5A9370D-F9CC-49B4-9D4A-DC9744CDCE42}" type="datetime9">
              <a:rPr lang="en-IN" smtClean="0"/>
              <a:pPr>
                <a:defRPr/>
              </a:pPr>
              <a:t>12-09-2017 12:08:50</a:t>
            </a:fld>
            <a:endParaRPr lang="en-US"/>
          </a:p>
        </p:txBody>
      </p:sp>
      <p:sp>
        <p:nvSpPr>
          <p:cNvPr id="5" name="Footer Placeholder 4"/>
          <p:cNvSpPr>
            <a:spLocks noGrp="1"/>
          </p:cNvSpPr>
          <p:nvPr>
            <p:ph type="ftr" sz="quarter" idx="11"/>
          </p:nvPr>
        </p:nvSpPr>
        <p:spPr/>
        <p:txBody>
          <a:body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p>
            <a:pPr>
              <a:defRPr/>
            </a:pPr>
            <a:fld id="{F6E84000-E540-429F-8BED-EBC2E02B7100}" type="slidenum">
              <a:rPr lang="en-US" smtClean="0"/>
              <a:pPr>
                <a:defRPr/>
              </a:pPr>
              <a:t>59</a:t>
            </a:fld>
            <a:endParaRPr lang="en-US"/>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381000"/>
            <a:ext cx="8382000" cy="1219200"/>
          </a:xfrm>
          <a:prstGeom prst="rect">
            <a:avLst/>
          </a:prstGeom>
          <a:noFill/>
          <a:ln w="9525">
            <a:noFill/>
            <a:miter lim="800000"/>
            <a:headEnd/>
            <a:tailEnd/>
          </a:ln>
        </p:spPr>
        <p:txBody>
          <a:bodyPr anchor="ctr"/>
          <a:lstStyle/>
          <a:p>
            <a:pPr algn="ctr"/>
            <a:r>
              <a:rPr lang="en-US" sz="2800" b="1" dirty="0" smtClean="0">
                <a:solidFill>
                  <a:srgbClr val="FF33CC"/>
                </a:solidFill>
              </a:rPr>
              <a:t>iii. Philosophical Assumptions</a:t>
            </a:r>
            <a:endParaRPr lang="en-US" sz="2800" b="1" dirty="0">
              <a:solidFill>
                <a:srgbClr val="FF33CC"/>
              </a:solidFill>
            </a:endParaRPr>
          </a:p>
        </p:txBody>
      </p:sp>
      <p:sp>
        <p:nvSpPr>
          <p:cNvPr id="12291" name="Rectangle 3"/>
          <p:cNvSpPr>
            <a:spLocks noChangeArrowheads="1"/>
          </p:cNvSpPr>
          <p:nvPr/>
        </p:nvSpPr>
        <p:spPr bwMode="auto">
          <a:xfrm>
            <a:off x="304800" y="1447800"/>
            <a:ext cx="8534400" cy="4724400"/>
          </a:xfrm>
          <a:prstGeom prst="rect">
            <a:avLst/>
          </a:prstGeom>
          <a:noFill/>
          <a:ln w="9525">
            <a:noFill/>
            <a:miter lim="800000"/>
            <a:headEnd/>
            <a:tailEnd/>
          </a:ln>
        </p:spPr>
        <p:txBody>
          <a:bodyPr/>
          <a:lstStyle/>
          <a:p>
            <a:pPr marL="812800" indent="-812800">
              <a:spcBef>
                <a:spcPts val="1200"/>
              </a:spcBef>
            </a:pPr>
            <a:r>
              <a:rPr lang="en-US" sz="2800" b="1" dirty="0" smtClean="0">
                <a:solidFill>
                  <a:srgbClr val="0070C0"/>
                </a:solidFill>
              </a:rPr>
              <a:t>3. There are common human needs that need to be met for growth and development of individuals. </a:t>
            </a:r>
          </a:p>
          <a:p>
            <a:pPr marL="812800" indent="-812800">
              <a:spcBef>
                <a:spcPts val="1200"/>
              </a:spcBef>
            </a:pPr>
            <a:r>
              <a:rPr lang="en-US" sz="2800" b="1" dirty="0" smtClean="0">
                <a:solidFill>
                  <a:srgbClr val="0070C0"/>
                </a:solidFill>
              </a:rPr>
              <a:t>The existence of common needs does not negate the uniqueness of the individual. </a:t>
            </a:r>
          </a:p>
          <a:p>
            <a:pPr marL="812800" indent="-812800">
              <a:spcBef>
                <a:spcPts val="1200"/>
              </a:spcBef>
            </a:pPr>
            <a:r>
              <a:rPr lang="en-US" sz="2800" b="1" dirty="0" smtClean="0">
                <a:solidFill>
                  <a:srgbClr val="0070C0"/>
                </a:solidFill>
              </a:rPr>
              <a:t>Every individual is like all other human beings in some aspects, like some other human beings in some other aspects and like no other individual in certain aspects.</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12:07:19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381000"/>
            <a:ext cx="8382000" cy="1219200"/>
          </a:xfrm>
          <a:prstGeom prst="rect">
            <a:avLst/>
          </a:prstGeom>
          <a:noFill/>
          <a:ln w="9525">
            <a:noFill/>
            <a:miter lim="800000"/>
            <a:headEnd/>
            <a:tailEnd/>
          </a:ln>
        </p:spPr>
        <p:txBody>
          <a:bodyPr anchor="ctr"/>
          <a:lstStyle/>
          <a:p>
            <a:pPr algn="ctr"/>
            <a:r>
              <a:rPr lang="en-US" sz="2800" b="1" dirty="0" smtClean="0">
                <a:solidFill>
                  <a:srgbClr val="FF33CC"/>
                </a:solidFill>
              </a:rPr>
              <a:t>iii. Philosophical Assumptions</a:t>
            </a:r>
            <a:endParaRPr lang="en-US" sz="2800" b="1" dirty="0">
              <a:solidFill>
                <a:srgbClr val="FF33CC"/>
              </a:solidFill>
            </a:endParaRPr>
          </a:p>
        </p:txBody>
      </p:sp>
      <p:sp>
        <p:nvSpPr>
          <p:cNvPr id="12291" name="Rectangle 3"/>
          <p:cNvSpPr>
            <a:spLocks noChangeArrowheads="1"/>
          </p:cNvSpPr>
          <p:nvPr/>
        </p:nvSpPr>
        <p:spPr bwMode="auto">
          <a:xfrm>
            <a:off x="304800" y="1447800"/>
            <a:ext cx="8534400" cy="4724400"/>
          </a:xfrm>
          <a:prstGeom prst="rect">
            <a:avLst/>
          </a:prstGeom>
          <a:noFill/>
          <a:ln w="9525">
            <a:noFill/>
            <a:miter lim="800000"/>
            <a:headEnd/>
            <a:tailEnd/>
          </a:ln>
        </p:spPr>
        <p:txBody>
          <a:bodyPr/>
          <a:lstStyle/>
          <a:p>
            <a:pPr marL="812800" indent="-812800">
              <a:spcBef>
                <a:spcPts val="1200"/>
              </a:spcBef>
            </a:pPr>
            <a:r>
              <a:rPr lang="en-US" sz="2800" b="1" dirty="0" smtClean="0">
                <a:solidFill>
                  <a:srgbClr val="0070C0"/>
                </a:solidFill>
              </a:rPr>
              <a:t>4. Every individual has within him/her, the potential for growth and achievement and s/he has a right to the realisation of this potential. </a:t>
            </a:r>
          </a:p>
          <a:p>
            <a:pPr marL="812800" indent="-812800">
              <a:spcBef>
                <a:spcPts val="1200"/>
              </a:spcBef>
            </a:pPr>
            <a:r>
              <a:rPr lang="en-US" sz="2800" b="1" dirty="0" smtClean="0">
                <a:solidFill>
                  <a:srgbClr val="0070C0"/>
                </a:solidFill>
              </a:rPr>
              <a:t>From this, it follows that people have the capacity to change.</a:t>
            </a:r>
          </a:p>
          <a:p>
            <a:pPr marL="812800" indent="-812800">
              <a:spcBef>
                <a:spcPts val="1200"/>
              </a:spcBef>
            </a:pPr>
            <a:r>
              <a:rPr lang="en-US" sz="2800" b="1" dirty="0" smtClean="0">
                <a:solidFill>
                  <a:srgbClr val="0070C0"/>
                </a:solidFill>
              </a:rPr>
              <a:t>5. Society has an obligation to help those who do not have the means for the realisation of their potentials. </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12:07:19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1.iv. Social Casework - Concept and Definitions</a:t>
            </a:r>
            <a:endParaRPr lang="en-US" sz="2800" b="1" dirty="0">
              <a:solidFill>
                <a:srgbClr val="FF33CC"/>
              </a:solidFill>
            </a:endParaRPr>
          </a:p>
        </p:txBody>
      </p:sp>
      <p:sp>
        <p:nvSpPr>
          <p:cNvPr id="12291" name="Rectangle 3"/>
          <p:cNvSpPr>
            <a:spLocks noChangeArrowheads="1"/>
          </p:cNvSpPr>
          <p:nvPr/>
        </p:nvSpPr>
        <p:spPr bwMode="auto">
          <a:xfrm>
            <a:off x="533400" y="1828800"/>
            <a:ext cx="8077200" cy="4343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Social case wok refers to ‘those processes which develop personality through adjustments consciously effected, individual by individual, between men and their social environment’ (Mary Richmond, 1922).</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12:07:19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6096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1.iv. Social Casework - Concept and Definitions</a:t>
            </a:r>
            <a:endParaRPr lang="en-US" sz="2800" b="1" dirty="0">
              <a:solidFill>
                <a:srgbClr val="FF33CC"/>
              </a:solidFill>
            </a:endParaRPr>
          </a:p>
        </p:txBody>
      </p:sp>
      <p:sp>
        <p:nvSpPr>
          <p:cNvPr id="12291" name="Rectangle 3"/>
          <p:cNvSpPr>
            <a:spLocks noChangeArrowheads="1"/>
          </p:cNvSpPr>
          <p:nvPr/>
        </p:nvSpPr>
        <p:spPr bwMode="auto">
          <a:xfrm>
            <a:off x="533400" y="1828800"/>
            <a:ext cx="8077200" cy="4343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‘Social case work is a </a:t>
            </a:r>
            <a:r>
              <a:rPr lang="en-US" sz="3600" b="1" dirty="0" smtClean="0">
                <a:solidFill>
                  <a:srgbClr val="7030A0"/>
                </a:solidFill>
              </a:rPr>
              <a:t>process</a:t>
            </a:r>
            <a:r>
              <a:rPr lang="en-US" sz="3600" b="1" dirty="0" smtClean="0">
                <a:solidFill>
                  <a:srgbClr val="0070C0"/>
                </a:solidFill>
              </a:rPr>
              <a:t> used by certain human welfare </a:t>
            </a:r>
            <a:r>
              <a:rPr lang="en-US" sz="3600" b="1" dirty="0" smtClean="0">
                <a:solidFill>
                  <a:srgbClr val="7030A0"/>
                </a:solidFill>
              </a:rPr>
              <a:t>agencies</a:t>
            </a:r>
            <a:r>
              <a:rPr lang="en-US" sz="3600" b="1" dirty="0" smtClean="0">
                <a:solidFill>
                  <a:srgbClr val="0070C0"/>
                </a:solidFill>
              </a:rPr>
              <a:t> to help </a:t>
            </a:r>
            <a:r>
              <a:rPr lang="en-US" sz="3600" b="1" dirty="0" smtClean="0">
                <a:solidFill>
                  <a:srgbClr val="7030A0"/>
                </a:solidFill>
              </a:rPr>
              <a:t>individuals</a:t>
            </a:r>
            <a:r>
              <a:rPr lang="en-US" sz="3600" b="1" dirty="0" smtClean="0">
                <a:solidFill>
                  <a:srgbClr val="0070C0"/>
                </a:solidFill>
              </a:rPr>
              <a:t> to cope more effectively with their </a:t>
            </a:r>
            <a:r>
              <a:rPr lang="en-US" sz="3600" b="1" dirty="0" smtClean="0">
                <a:solidFill>
                  <a:srgbClr val="7030A0"/>
                </a:solidFill>
              </a:rPr>
              <a:t>problems</a:t>
            </a:r>
            <a:r>
              <a:rPr lang="en-US" sz="3600" b="1" dirty="0" smtClean="0">
                <a:solidFill>
                  <a:srgbClr val="0070C0"/>
                </a:solidFill>
              </a:rPr>
              <a:t> in social functioning (Perlman, 1957:4).</a:t>
            </a:r>
          </a:p>
          <a:p>
            <a:pPr marL="812800" indent="-812800">
              <a:spcBef>
                <a:spcPts val="1200"/>
              </a:spcBef>
              <a:buFont typeface="Arial" pitchFamily="34" charset="0"/>
              <a:buChar char="•"/>
            </a:pPr>
            <a:endParaRPr lang="en-US" sz="36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12-09-2017 12:07:21</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8066</TotalTime>
  <Words>3008</Words>
  <Application>Microsoft Office PowerPoint</Application>
  <PresentationFormat>On-screen Show (4:3)</PresentationFormat>
  <Paragraphs>448</Paragraphs>
  <Slides>59</Slides>
  <Notes>57</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MSW I Semester I  G V</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412</cp:revision>
  <dcterms:created xsi:type="dcterms:W3CDTF">2008-06-21T00:02:03Z</dcterms:created>
  <dcterms:modified xsi:type="dcterms:W3CDTF">2017-09-12T06:39:16Z</dcterms:modified>
</cp:coreProperties>
</file>