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handoutMasterIdLst>
    <p:handoutMasterId r:id="rId40"/>
  </p:handoutMasterIdLst>
  <p:sldIdLst>
    <p:sldId id="963" r:id="rId2"/>
    <p:sldId id="921" r:id="rId3"/>
    <p:sldId id="967" r:id="rId4"/>
    <p:sldId id="968" r:id="rId5"/>
    <p:sldId id="970" r:id="rId6"/>
    <p:sldId id="944" r:id="rId7"/>
    <p:sldId id="971" r:id="rId8"/>
    <p:sldId id="957" r:id="rId9"/>
    <p:sldId id="958" r:id="rId10"/>
    <p:sldId id="945" r:id="rId11"/>
    <p:sldId id="969" r:id="rId12"/>
    <p:sldId id="959" r:id="rId13"/>
    <p:sldId id="965" r:id="rId14"/>
    <p:sldId id="960" r:id="rId15"/>
    <p:sldId id="961" r:id="rId16"/>
    <p:sldId id="972" r:id="rId17"/>
    <p:sldId id="962" r:id="rId18"/>
    <p:sldId id="964" r:id="rId19"/>
    <p:sldId id="946" r:id="rId20"/>
    <p:sldId id="973" r:id="rId21"/>
    <p:sldId id="947" r:id="rId22"/>
    <p:sldId id="951" r:id="rId23"/>
    <p:sldId id="952" r:id="rId24"/>
    <p:sldId id="974" r:id="rId25"/>
    <p:sldId id="948" r:id="rId26"/>
    <p:sldId id="949" r:id="rId27"/>
    <p:sldId id="976" r:id="rId28"/>
    <p:sldId id="966" r:id="rId29"/>
    <p:sldId id="953" r:id="rId30"/>
    <p:sldId id="955" r:id="rId31"/>
    <p:sldId id="954" r:id="rId32"/>
    <p:sldId id="950" r:id="rId33"/>
    <p:sldId id="975" r:id="rId34"/>
    <p:sldId id="956" r:id="rId35"/>
    <p:sldId id="931" r:id="rId36"/>
    <p:sldId id="934" r:id="rId37"/>
    <p:sldId id="915" r:id="rId38"/>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22" autoAdjust="0"/>
    <p:restoredTop sz="94750" autoAdjust="0"/>
  </p:normalViewPr>
  <p:slideViewPr>
    <p:cSldViewPr>
      <p:cViewPr varScale="1">
        <p:scale>
          <a:sx n="48" d="100"/>
          <a:sy n="48" d="100"/>
        </p:scale>
        <p:origin x="-115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13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latin typeface="Arial" charset="0"/>
                <a:cs typeface="+mn-cs"/>
              </a:defRPr>
            </a:lvl1pPr>
          </a:lstStyle>
          <a:p>
            <a:pPr>
              <a:defRPr/>
            </a:pPr>
            <a:endParaRPr lang="en-US"/>
          </a:p>
        </p:txBody>
      </p:sp>
      <p:sp>
        <p:nvSpPr>
          <p:cNvPr id="16387" name="Rectangle 3"/>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latin typeface="Arial" charset="0"/>
                <a:cs typeface="+mn-cs"/>
              </a:defRPr>
            </a:lvl1pPr>
          </a:lstStyle>
          <a:p>
            <a:pPr>
              <a:defRPr/>
            </a:pPr>
            <a:endParaRPr lang="en-US"/>
          </a:p>
        </p:txBody>
      </p:sp>
      <p:sp>
        <p:nvSpPr>
          <p:cNvPr id="16388" name="Rectangle 4"/>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latin typeface="Arial" charset="0"/>
                <a:cs typeface="+mn-cs"/>
              </a:defRPr>
            </a:lvl1pPr>
          </a:lstStyle>
          <a:p>
            <a:pPr>
              <a:defRPr/>
            </a:pPr>
            <a:endParaRPr lang="en-US"/>
          </a:p>
        </p:txBody>
      </p:sp>
      <p:sp>
        <p:nvSpPr>
          <p:cNvPr id="16389" name="Rectangle 5"/>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latin typeface="Arial" charset="0"/>
                <a:cs typeface="+mn-cs"/>
              </a:defRPr>
            </a:lvl1pPr>
          </a:lstStyle>
          <a:p>
            <a:pPr>
              <a:defRPr/>
            </a:pPr>
            <a:fld id="{6439D8B4-1E15-474F-AD30-F4EDF24E065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atin typeface="Arial" charset="0"/>
                <a:cs typeface="+mn-cs"/>
              </a:defRPr>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atin typeface="Arial" charset="0"/>
                <a:cs typeface="+mn-cs"/>
              </a:defRPr>
            </a:lvl1pPr>
          </a:lstStyle>
          <a:p>
            <a:pPr>
              <a:defRPr/>
            </a:pPr>
            <a:fld id="{2369D633-720F-44EB-9044-7F29D29BF154}" type="datetimeFigureOut">
              <a:rPr lang="en-US"/>
              <a:pPr>
                <a:defRPr/>
              </a:pPr>
              <a:t>7/6/2017</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atin typeface="Arial" charset="0"/>
                <a:cs typeface="+mn-cs"/>
              </a:defRPr>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atin typeface="Arial" charset="0"/>
                <a:cs typeface="+mn-cs"/>
              </a:defRPr>
            </a:lvl1pPr>
          </a:lstStyle>
          <a:p>
            <a:pPr>
              <a:defRPr/>
            </a:pPr>
            <a:fld id="{820A904F-547B-4F5F-AE58-04CB5FBB161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2</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14</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15</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16</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17</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18</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19</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20</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21</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22</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23</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6</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24</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25</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26</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27</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28</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29</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30</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31</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32</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33</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7</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34</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29B4E7F-DA0B-44D3-BCC0-9515CC7F4998}" type="slidenum">
              <a:rPr lang="en-US" smtClean="0"/>
              <a:pPr>
                <a:defRPr/>
              </a:pPr>
              <a:t>35</a:t>
            </a:fld>
            <a:endParaRPr lang="en-US" smtClean="0"/>
          </a:p>
        </p:txBody>
      </p:sp>
      <p:sp>
        <p:nvSpPr>
          <p:cNvPr id="450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50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934A52F-9E64-487E-A191-159B2E890D73}" type="slidenum">
              <a:rPr lang="en-US" smtClean="0"/>
              <a:pPr>
                <a:defRPr/>
              </a:pPr>
              <a:t>36</a:t>
            </a:fld>
            <a:endParaRPr lang="en-US" smtClean="0"/>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8</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9</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10</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11</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12</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C514ED-2923-413B-913A-DC886C77837D}" type="slidenum">
              <a:rPr lang="en-US" smtClean="0"/>
              <a:pPr>
                <a:defRPr/>
              </a:pPr>
              <a:t>13</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EBA50A02-9352-4E0E-B1B5-EA49902208CF}" type="datetime9">
              <a:rPr lang="en-IN" smtClean="0"/>
              <a:pPr>
                <a:defRPr/>
              </a:pPr>
              <a:t>06-07-2017 14:05:48</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26"/>
          <p:cNvSpPr>
            <a:spLocks noGrp="1"/>
          </p:cNvSpPr>
          <p:nvPr>
            <p:ph type="sldNum" sz="quarter" idx="12"/>
          </p:nvPr>
        </p:nvSpPr>
        <p:spPr/>
        <p:txBody>
          <a:bodyPr/>
          <a:lstStyle>
            <a:lvl1pPr>
              <a:defRPr/>
            </a:lvl1pPr>
          </a:lstStyle>
          <a:p>
            <a:pPr>
              <a:defRPr/>
            </a:pPr>
            <a:fld id="{7E8E849B-32B8-482F-B70D-21EDECB225A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8C6D1F6-69ED-4B33-9BCA-73B5D7E8CB09}" type="datetime9">
              <a:rPr lang="en-IN" smtClean="0"/>
              <a:pPr>
                <a:defRPr/>
              </a:pPr>
              <a:t>06-07-2017 14:05:48</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FD5B056F-D333-4E84-987A-0A62F6BD25F4}" type="slidenum">
              <a:rPr lang="en-US"/>
              <a:pPr>
                <a:defRPr/>
              </a:pPr>
              <a:t>‹#›</a:t>
            </a:fld>
            <a:endParaRPr lang="en-US"/>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BE2575-8DBE-4A9D-82A2-418E84D10FF0}" type="datetime9">
              <a:rPr lang="en-IN" smtClean="0"/>
              <a:pPr>
                <a:defRPr/>
              </a:pPr>
              <a:t>06-07-2017 14:05:48</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289E11FC-5DBB-4D72-ACB8-ADC1F42EFAB5}" type="slidenum">
              <a:rPr lang="en-US"/>
              <a:pPr>
                <a:defRPr/>
              </a:pPr>
              <a:t>‹#›</a:t>
            </a:fld>
            <a:endParaRPr lang="en-US"/>
          </a:p>
        </p:txBody>
      </p:sp>
    </p:spTree>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7B7745F8-2087-46CC-96D0-85FFB171881B}" type="datetime9">
              <a:rPr lang="en-IN" smtClean="0"/>
              <a:pPr>
                <a:defRPr/>
              </a:pPr>
              <a:t>06-07-2017 14:05:48</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8D2EB4FC-516D-4EF2-89FA-C3C91DE60374}" type="slidenum">
              <a:rPr lang="en-US"/>
              <a:pPr>
                <a:defRPr/>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B036E2A-8C6D-47AB-9665-2BB965F3734D}" type="datetime9">
              <a:rPr lang="en-IN" smtClean="0"/>
              <a:pPr>
                <a:defRPr/>
              </a:pPr>
              <a:t>06-07-2017 14:05:48</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92F2B381-78DF-481D-B9A7-C38D07BD196C}" type="slidenum">
              <a:rPr lang="en-US"/>
              <a:pPr>
                <a:defRPr/>
              </a:pPr>
              <a:t>‹#›</a:t>
            </a:fld>
            <a:endParaRPr lang="en-US"/>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A10473D-7FF6-4991-AF95-767623A68B0F}" type="datetime9">
              <a:rPr lang="en-IN" smtClean="0"/>
              <a:pPr>
                <a:defRPr/>
              </a:pPr>
              <a:t>06-07-2017 14:05:48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5"/>
          <p:cNvSpPr>
            <a:spLocks noGrp="1"/>
          </p:cNvSpPr>
          <p:nvPr>
            <p:ph type="sldNum" sz="quarter" idx="12"/>
          </p:nvPr>
        </p:nvSpPr>
        <p:spPr/>
        <p:txBody>
          <a:bodyPr/>
          <a:lstStyle>
            <a:lvl1pPr>
              <a:defRPr/>
            </a:lvl1pPr>
          </a:lstStyle>
          <a:p>
            <a:pPr>
              <a:defRPr/>
            </a:pPr>
            <a:fld id="{AAFDE1EC-70C6-45D8-AC7D-E08528CD3E8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54F0B79-601D-4EC4-9DB6-B9294F417148}" type="datetime9">
              <a:rPr lang="en-IN" smtClean="0"/>
              <a:pPr>
                <a:defRPr/>
              </a:pPr>
              <a:t>06-07-2017 14:05:48</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7" name="Slide Number Placeholder 17"/>
          <p:cNvSpPr>
            <a:spLocks noGrp="1"/>
          </p:cNvSpPr>
          <p:nvPr>
            <p:ph type="sldNum" sz="quarter" idx="12"/>
          </p:nvPr>
        </p:nvSpPr>
        <p:spPr/>
        <p:txBody>
          <a:bodyPr/>
          <a:lstStyle>
            <a:lvl1pPr>
              <a:defRPr/>
            </a:lvl1pPr>
          </a:lstStyle>
          <a:p>
            <a:pPr>
              <a:defRPr/>
            </a:pPr>
            <a:fld id="{BE26D295-6BD9-4DB8-8C78-5086BCF36658}" type="slidenum">
              <a:rPr lang="en-US"/>
              <a:pPr>
                <a:defRPr/>
              </a:pPr>
              <a:t>‹#›</a:t>
            </a:fld>
            <a:endParaRPr lang="en-US"/>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95BF7E01-CEDB-4118-A49A-A0B03922C491}" type="datetime9">
              <a:rPr lang="en-IN" smtClean="0"/>
              <a:pPr>
                <a:defRPr/>
              </a:pPr>
              <a:t>06-07-2017 14:05:48</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9" name="Slide Number Placeholder 17"/>
          <p:cNvSpPr>
            <a:spLocks noGrp="1"/>
          </p:cNvSpPr>
          <p:nvPr>
            <p:ph type="sldNum" sz="quarter" idx="12"/>
          </p:nvPr>
        </p:nvSpPr>
        <p:spPr/>
        <p:txBody>
          <a:bodyPr/>
          <a:lstStyle>
            <a:lvl1pPr>
              <a:defRPr/>
            </a:lvl1pPr>
          </a:lstStyle>
          <a:p>
            <a:pPr>
              <a:defRPr/>
            </a:pPr>
            <a:fld id="{860F69B3-5FEF-42C4-B65E-20BFFD0340F3}" type="slidenum">
              <a:rPr lang="en-US"/>
              <a:pPr>
                <a:defRPr/>
              </a:pPr>
              <a:t>‹#›</a:t>
            </a:fld>
            <a:endParaRPr lang="en-US"/>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9E46AB9-2E4C-4275-A6C5-8885B3511D1B}" type="datetime9">
              <a:rPr lang="en-IN" smtClean="0"/>
              <a:pPr>
                <a:defRPr/>
              </a:pPr>
              <a:t>06-07-2017 14:05:48</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5" name="Slide Number Placeholder 17"/>
          <p:cNvSpPr>
            <a:spLocks noGrp="1"/>
          </p:cNvSpPr>
          <p:nvPr>
            <p:ph type="sldNum" sz="quarter" idx="12"/>
          </p:nvPr>
        </p:nvSpPr>
        <p:spPr/>
        <p:txBody>
          <a:bodyPr/>
          <a:lstStyle>
            <a:lvl1pPr>
              <a:defRPr/>
            </a:lvl1pPr>
          </a:lstStyle>
          <a:p>
            <a:pPr>
              <a:defRPr/>
            </a:pPr>
            <a:fld id="{B3A0D699-D39B-4025-9B9A-29049E76D7FA}" type="slidenum">
              <a:rPr lang="en-US"/>
              <a:pPr>
                <a:defRPr/>
              </a:pPr>
              <a:t>‹#›</a:t>
            </a:fld>
            <a:endParaRPr lang="en-US"/>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D4372D50-8FC2-4976-B183-4E53C6587A54}" type="datetime9">
              <a:rPr lang="en-IN" smtClean="0"/>
              <a:pPr>
                <a:defRPr/>
              </a:pPr>
              <a:t>06-07-2017 14:05:48</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4" name="Slide Number Placeholder 17"/>
          <p:cNvSpPr>
            <a:spLocks noGrp="1"/>
          </p:cNvSpPr>
          <p:nvPr>
            <p:ph type="sldNum" sz="quarter" idx="12"/>
          </p:nvPr>
        </p:nvSpPr>
        <p:spPr/>
        <p:txBody>
          <a:bodyPr/>
          <a:lstStyle>
            <a:lvl1pPr>
              <a:defRPr/>
            </a:lvl1pPr>
          </a:lstStyle>
          <a:p>
            <a:pPr>
              <a:defRPr/>
            </a:pPr>
            <a:fld id="{500F333B-922E-42B3-B74B-25A8AAE37B72}" type="slidenum">
              <a:rPr lang="en-US"/>
              <a:pPr>
                <a:defRPr/>
              </a:pPr>
              <a:t>‹#›</a:t>
            </a:fld>
            <a:endParaRPr lang="en-US"/>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E0CC976-DFAF-4C68-BBDF-F0AA68A54ED0}" type="datetime9">
              <a:rPr lang="en-IN" smtClean="0"/>
              <a:pPr>
                <a:defRPr/>
              </a:pPr>
              <a:t>06-07-2017 14:05:48</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7" name="Slide Number Placeholder 17"/>
          <p:cNvSpPr>
            <a:spLocks noGrp="1"/>
          </p:cNvSpPr>
          <p:nvPr>
            <p:ph type="sldNum" sz="quarter" idx="12"/>
          </p:nvPr>
        </p:nvSpPr>
        <p:spPr/>
        <p:txBody>
          <a:bodyPr/>
          <a:lstStyle>
            <a:lvl1pPr>
              <a:defRPr/>
            </a:lvl1pPr>
          </a:lstStyle>
          <a:p>
            <a:pPr>
              <a:defRPr/>
            </a:pPr>
            <a:fld id="{8CD0A3AC-5C31-4D63-80FF-E0348126890F}" type="slidenum">
              <a:rPr lang="en-US"/>
              <a:pPr>
                <a:defRPr/>
              </a:pPr>
              <a:t>‹#›</a:t>
            </a:fld>
            <a:endParaRPr lang="en-US"/>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D829519-E05D-40A0-B9C5-CA828F432F60}" type="datetime9">
              <a:rPr lang="en-IN" smtClean="0"/>
              <a:pPr>
                <a:defRPr/>
              </a:pPr>
              <a:t>06-07-2017 14:05:48</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A947531-9A43-4576-BF83-3C4CEBA07FBD}" type="slidenum">
              <a:rPr lang="en-US"/>
              <a:pPr>
                <a:defRPr/>
              </a:pPr>
              <a:t>‹#›</a:t>
            </a:fld>
            <a:endParaRPr lang="en-US"/>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mn-cs"/>
              </a:defRPr>
            </a:lvl1pPr>
          </a:lstStyle>
          <a:p>
            <a:pPr>
              <a:defRPr/>
            </a:pPr>
            <a:fld id="{5BDD7DE1-8154-454E-A7CF-0C85AEA71F8C}" type="datetime9">
              <a:rPr lang="en-IN" smtClean="0"/>
              <a:pPr>
                <a:defRPr/>
              </a:pPr>
              <a:t>06-07-2017 14:05:48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mn-cs"/>
              </a:defRPr>
            </a:lvl1pPr>
          </a:lstStyle>
          <a:p>
            <a:pPr>
              <a:defRPr/>
            </a:pPr>
            <a:r>
              <a:rPr lang="en-US" smtClean="0"/>
              <a:t>Method 1: Social Casework</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cs typeface="+mn-cs"/>
              </a:defRPr>
            </a:lvl1pPr>
          </a:lstStyle>
          <a:p>
            <a:pPr>
              <a:defRPr/>
            </a:pPr>
            <a:fld id="{C3362F8B-9F3A-4337-A33A-7B178B320622}"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grpSp>
    </p:spTree>
  </p:cSld>
  <p:clrMap bg1="lt1" tx1="dk1" bg2="lt2" tx2="dk2" accent1="accent1" accent2="accent2" accent3="accent3" accent4="accent4" accent5="accent5" accent6="accent6" hlink="hlink" folHlink="folHlink"/>
  <p:sldLayoutIdLst>
    <p:sldLayoutId id="2147483952" r:id="rId1"/>
    <p:sldLayoutId id="2147483943" r:id="rId2"/>
    <p:sldLayoutId id="2147483953" r:id="rId3"/>
    <p:sldLayoutId id="2147483944" r:id="rId4"/>
    <p:sldLayoutId id="2147483945" r:id="rId5"/>
    <p:sldLayoutId id="2147483946" r:id="rId6"/>
    <p:sldLayoutId id="2147483947" r:id="rId7"/>
    <p:sldLayoutId id="2147483948" r:id="rId8"/>
    <p:sldLayoutId id="2147483954" r:id="rId9"/>
    <p:sldLayoutId id="2147483949" r:id="rId10"/>
    <p:sldLayoutId id="2147483950" r:id="rId11"/>
    <p:sldLayoutId id="2147483951" r:id="rId12"/>
  </p:sldLayoutIdLst>
  <p:transition spd="slow">
    <p:push/>
  </p:transition>
  <p:hf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228600"/>
            <a:ext cx="7851775" cy="2286000"/>
          </a:xfrm>
        </p:spPr>
        <p:txBody>
          <a:bodyPr/>
          <a:lstStyle/>
          <a:p>
            <a:pPr algn="ctr" eaLnBrk="1" fontAlgn="auto" hangingPunct="1">
              <a:spcAft>
                <a:spcPts val="0"/>
              </a:spcAft>
              <a:defRPr/>
            </a:pPr>
            <a:r>
              <a:rPr lang="en-US" sz="6000" dirty="0" smtClean="0">
                <a:solidFill>
                  <a:schemeClr val="bg2">
                    <a:lumMod val="60000"/>
                    <a:lumOff val="40000"/>
                  </a:schemeClr>
                </a:solidFill>
                <a:effectLst>
                  <a:outerShdw blurRad="38100" dist="38100" dir="2700000" algn="tl">
                    <a:srgbClr val="000000">
                      <a:alpha val="43137"/>
                    </a:srgbClr>
                  </a:outerShdw>
                </a:effectLst>
              </a:rPr>
              <a:t>MSW I Semester I </a:t>
            </a:r>
            <a:br>
              <a:rPr lang="en-US" sz="6000" dirty="0" smtClean="0">
                <a:solidFill>
                  <a:schemeClr val="bg2">
                    <a:lumMod val="60000"/>
                    <a:lumOff val="40000"/>
                  </a:schemeClr>
                </a:solidFill>
                <a:effectLst>
                  <a:outerShdw blurRad="38100" dist="38100" dir="2700000" algn="tl">
                    <a:srgbClr val="000000">
                      <a:alpha val="43137"/>
                    </a:srgbClr>
                  </a:outerShdw>
                </a:effectLst>
              </a:rPr>
            </a:br>
            <a:r>
              <a:rPr lang="en-US" sz="6000" dirty="0" smtClean="0">
                <a:solidFill>
                  <a:srgbClr val="FFFF00"/>
                </a:solidFill>
                <a:effectLst>
                  <a:outerShdw blurRad="38100" dist="38100" dir="2700000" algn="tl">
                    <a:srgbClr val="000000">
                      <a:alpha val="43137"/>
                    </a:srgbClr>
                  </a:outerShdw>
                </a:effectLst>
              </a:rPr>
              <a:t>G </a:t>
            </a:r>
            <a:r>
              <a:rPr lang="en-US" sz="6000" dirty="0" smtClean="0">
                <a:solidFill>
                  <a:srgbClr val="FFFF00"/>
                </a:solidFill>
                <a:effectLst>
                  <a:outerShdw blurRad="38100" dist="38100" dir="2700000" algn="tl">
                    <a:srgbClr val="000000">
                      <a:alpha val="43137"/>
                    </a:srgbClr>
                  </a:outerShdw>
                </a:effectLst>
              </a:rPr>
              <a:t>5</a:t>
            </a:r>
            <a:endParaRPr lang="en-US" dirty="0">
              <a:solidFill>
                <a:srgbClr val="FFFF00"/>
              </a:solidFill>
              <a:effectLst>
                <a:outerShdw blurRad="38100" dist="38100" dir="2700000" algn="tl">
                  <a:srgbClr val="000000">
                    <a:alpha val="43137"/>
                  </a:srgbClr>
                </a:outerShdw>
              </a:effectLst>
            </a:endParaRPr>
          </a:p>
        </p:txBody>
      </p:sp>
      <p:sp>
        <p:nvSpPr>
          <p:cNvPr id="5123" name="Rectangle 3"/>
          <p:cNvSpPr>
            <a:spLocks noGrp="1" noChangeArrowheads="1"/>
          </p:cNvSpPr>
          <p:nvPr>
            <p:ph type="subTitle" idx="1"/>
          </p:nvPr>
        </p:nvSpPr>
        <p:spPr>
          <a:xfrm>
            <a:off x="228600" y="1676400"/>
            <a:ext cx="8686800" cy="4953000"/>
          </a:xfrm>
        </p:spPr>
        <p:txBody>
          <a:bodyPr/>
          <a:lstStyle/>
          <a:p>
            <a:pPr marR="0" algn="ctr" eaLnBrk="1" hangingPunct="1">
              <a:defRPr/>
            </a:pPr>
            <a:endParaRPr lang="en-US" sz="6000" b="1" dirty="0" smtClean="0">
              <a:solidFill>
                <a:srgbClr val="C9FAFC"/>
              </a:solidFill>
            </a:endParaRPr>
          </a:p>
          <a:p>
            <a:pPr marR="0" algn="ctr" eaLnBrk="1" hangingPunct="1">
              <a:defRPr/>
            </a:pPr>
            <a:r>
              <a:rPr lang="en-US" sz="4800" b="1" dirty="0" smtClean="0">
                <a:solidFill>
                  <a:srgbClr val="FFFF00"/>
                </a:solidFill>
                <a:effectLst>
                  <a:outerShdw blurRad="38100" dist="38100" dir="2700000" algn="tl">
                    <a:srgbClr val="000000">
                      <a:alpha val="43137"/>
                    </a:srgbClr>
                  </a:outerShdw>
                </a:effectLst>
              </a:rPr>
              <a:t>Methods </a:t>
            </a:r>
            <a:r>
              <a:rPr lang="en-US" sz="4800" b="1" dirty="0" smtClean="0">
                <a:solidFill>
                  <a:srgbClr val="FFFF00"/>
                </a:solidFill>
                <a:effectLst>
                  <a:outerShdw blurRad="38100" dist="38100" dir="2700000" algn="tl">
                    <a:srgbClr val="000000">
                      <a:alpha val="43137"/>
                    </a:srgbClr>
                  </a:outerShdw>
                </a:effectLst>
              </a:rPr>
              <a:t>of Social Work – I: </a:t>
            </a:r>
            <a:r>
              <a:rPr lang="en-US" sz="4800" b="1" dirty="0" smtClean="0">
                <a:solidFill>
                  <a:srgbClr val="FFC000"/>
                </a:solidFill>
                <a:effectLst>
                  <a:outerShdw blurRad="38100" dist="38100" dir="2700000" algn="tl">
                    <a:srgbClr val="000000">
                      <a:alpha val="43137"/>
                    </a:srgbClr>
                  </a:outerShdw>
                </a:effectLst>
              </a:rPr>
              <a:t>Work with Individuals and Families (Social Casework)</a:t>
            </a:r>
            <a:endParaRPr lang="en-US" sz="2800" b="1" dirty="0" smtClean="0">
              <a:solidFill>
                <a:srgbClr val="FFC000"/>
              </a:solidFill>
              <a:effectLst>
                <a:outerShdw blurRad="38100" dist="38100" dir="2700000" algn="tl">
                  <a:srgbClr val="000000">
                    <a:alpha val="43137"/>
                  </a:srgbClr>
                </a:outerShdw>
              </a:effectLst>
            </a:endParaRPr>
          </a:p>
          <a:p>
            <a:pPr marR="0" eaLnBrk="1" hangingPunct="1">
              <a:defRPr/>
            </a:pPr>
            <a:endParaRPr lang="en-US" sz="2800" b="1" dirty="0" smtClean="0">
              <a:solidFill>
                <a:schemeClr val="accent1"/>
              </a:solidFill>
              <a:effectLst>
                <a:outerShdw blurRad="38100" dist="38100" dir="2700000" algn="tl">
                  <a:srgbClr val="000000">
                    <a:alpha val="43137"/>
                  </a:srgbClr>
                </a:outerShdw>
              </a:effectLst>
            </a:endParaRPr>
          </a:p>
          <a:p>
            <a:pPr marR="0" eaLnBrk="1" hangingPunct="1">
              <a:defRPr/>
            </a:pPr>
            <a:r>
              <a:rPr lang="en-US" sz="2800" b="1" i="1" dirty="0" smtClean="0">
                <a:effectLst>
                  <a:outerShdw blurRad="38100" dist="38100" dir="2700000" algn="tl">
                    <a:srgbClr val="000000">
                      <a:alpha val="43137"/>
                    </a:srgbClr>
                  </a:outerShdw>
                </a:effectLst>
              </a:rPr>
              <a:t>Dr. Jaimon Varghese</a:t>
            </a:r>
            <a:br>
              <a:rPr lang="en-US" sz="2800" b="1" i="1" dirty="0" smtClean="0">
                <a:effectLst>
                  <a:outerShdw blurRad="38100" dist="38100" dir="2700000" algn="tl">
                    <a:srgbClr val="000000">
                      <a:alpha val="43137"/>
                    </a:srgbClr>
                  </a:outerShdw>
                </a:effectLst>
              </a:rPr>
            </a:br>
            <a:endParaRPr lang="en-US" sz="4800" b="1" dirty="0" smtClean="0">
              <a:effectLst>
                <a:outerShdw blurRad="38100" dist="38100" dir="2700000" algn="tl">
                  <a:srgbClr val="000000">
                    <a:alpha val="43137"/>
                  </a:srgbClr>
                </a:outerShdw>
              </a:effectLst>
            </a:endParaRPr>
          </a:p>
        </p:txBody>
      </p:sp>
    </p:spTree>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838200" y="609600"/>
            <a:ext cx="7772400" cy="609600"/>
          </a:xfrm>
          <a:prstGeom prst="rect">
            <a:avLst/>
          </a:prstGeom>
          <a:noFill/>
          <a:ln w="9525">
            <a:noFill/>
            <a:miter lim="800000"/>
            <a:headEnd/>
            <a:tailEnd/>
          </a:ln>
        </p:spPr>
        <p:txBody>
          <a:bodyPr anchor="ctr"/>
          <a:lstStyle/>
          <a:p>
            <a:pPr algn="ctr"/>
            <a:r>
              <a:rPr lang="en-US" sz="2800" b="1" dirty="0" smtClean="0">
                <a:solidFill>
                  <a:srgbClr val="FF33CC"/>
                </a:solidFill>
              </a:rPr>
              <a:t>ii. Purposeful expression of feelings</a:t>
            </a:r>
            <a:endParaRPr lang="en-US" sz="2800" b="1" dirty="0">
              <a:solidFill>
                <a:srgbClr val="FF33CC"/>
              </a:solidFill>
            </a:endParaRPr>
          </a:p>
        </p:txBody>
      </p:sp>
      <p:sp>
        <p:nvSpPr>
          <p:cNvPr id="13315" name="Rectangle 3"/>
          <p:cNvSpPr>
            <a:spLocks noChangeArrowheads="1"/>
          </p:cNvSpPr>
          <p:nvPr/>
        </p:nvSpPr>
        <p:spPr bwMode="auto">
          <a:xfrm>
            <a:off x="457200" y="1219200"/>
            <a:ext cx="8153400" cy="4800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600" b="1" dirty="0" smtClean="0">
                <a:solidFill>
                  <a:srgbClr val="0070C0"/>
                </a:solidFill>
              </a:rPr>
              <a:t>Purposeful expression of feelings is the recognition of the client’s need to express his feelings freely, especially his negative feelings. </a:t>
            </a: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10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838200" y="609600"/>
            <a:ext cx="7772400" cy="609600"/>
          </a:xfrm>
          <a:prstGeom prst="rect">
            <a:avLst/>
          </a:prstGeom>
          <a:noFill/>
          <a:ln w="9525">
            <a:noFill/>
            <a:miter lim="800000"/>
            <a:headEnd/>
            <a:tailEnd/>
          </a:ln>
        </p:spPr>
        <p:txBody>
          <a:bodyPr anchor="ctr"/>
          <a:lstStyle/>
          <a:p>
            <a:pPr algn="ctr"/>
            <a:r>
              <a:rPr lang="en-US" sz="2800" b="1" dirty="0" smtClean="0">
                <a:solidFill>
                  <a:srgbClr val="FF33CC"/>
                </a:solidFill>
              </a:rPr>
              <a:t>ii. Purposeful expression of feelings</a:t>
            </a:r>
            <a:endParaRPr lang="en-US" sz="2800" b="1" dirty="0">
              <a:solidFill>
                <a:srgbClr val="FF33CC"/>
              </a:solidFill>
            </a:endParaRPr>
          </a:p>
        </p:txBody>
      </p:sp>
      <p:sp>
        <p:nvSpPr>
          <p:cNvPr id="13315" name="Rectangle 3"/>
          <p:cNvSpPr>
            <a:spLocks noChangeArrowheads="1"/>
          </p:cNvSpPr>
          <p:nvPr/>
        </p:nvSpPr>
        <p:spPr bwMode="auto">
          <a:xfrm>
            <a:off x="228600" y="1219200"/>
            <a:ext cx="8382000" cy="4800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600" b="1" dirty="0" smtClean="0">
                <a:solidFill>
                  <a:srgbClr val="0070C0"/>
                </a:solidFill>
              </a:rPr>
              <a:t>The caseworker listens purposefully, neither discouraging nor condemning the expression of these feelings, sometimes even actively stimulating and encouraging them when they are therapeutically useful as a part of the casework service. </a:t>
            </a:r>
            <a:endParaRPr lang="en-US" sz="3600" b="1" dirty="0">
              <a:solidFill>
                <a:srgbClr val="80000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11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838200" y="0"/>
            <a:ext cx="7772400" cy="838200"/>
          </a:xfrm>
          <a:prstGeom prst="rect">
            <a:avLst/>
          </a:prstGeom>
          <a:noFill/>
          <a:ln w="9525">
            <a:noFill/>
            <a:miter lim="800000"/>
            <a:headEnd/>
            <a:tailEnd/>
          </a:ln>
        </p:spPr>
        <p:txBody>
          <a:bodyPr anchor="ctr"/>
          <a:lstStyle/>
          <a:p>
            <a:pPr algn="ctr"/>
            <a:r>
              <a:rPr lang="en-US" sz="2800" b="1" dirty="0" smtClean="0">
                <a:solidFill>
                  <a:srgbClr val="FF33CC"/>
                </a:solidFill>
              </a:rPr>
              <a:t>ii. Purposeful expression of feelings</a:t>
            </a:r>
            <a:endParaRPr lang="en-US" sz="2800" b="1" dirty="0">
              <a:solidFill>
                <a:srgbClr val="FF33CC"/>
              </a:solidFill>
            </a:endParaRPr>
          </a:p>
        </p:txBody>
      </p:sp>
      <p:sp>
        <p:nvSpPr>
          <p:cNvPr id="13315" name="Rectangle 3"/>
          <p:cNvSpPr>
            <a:spLocks noChangeArrowheads="1"/>
          </p:cNvSpPr>
          <p:nvPr/>
        </p:nvSpPr>
        <p:spPr bwMode="auto">
          <a:xfrm>
            <a:off x="0" y="533400"/>
            <a:ext cx="9144000" cy="5486400"/>
          </a:xfrm>
          <a:prstGeom prst="rect">
            <a:avLst/>
          </a:prstGeom>
          <a:noFill/>
          <a:ln w="9525">
            <a:noFill/>
            <a:miter lim="800000"/>
            <a:headEnd/>
            <a:tailEnd/>
          </a:ln>
        </p:spPr>
        <p:txBody>
          <a:bodyPr/>
          <a:lstStyle/>
          <a:p>
            <a:pPr marL="812800" indent="-812800">
              <a:spcBef>
                <a:spcPts val="1200"/>
              </a:spcBef>
            </a:pPr>
            <a:r>
              <a:rPr lang="en-US" sz="3200" b="1" dirty="0" smtClean="0">
                <a:solidFill>
                  <a:srgbClr val="7030A0"/>
                </a:solidFill>
              </a:rPr>
              <a:t>Purposes: </a:t>
            </a:r>
          </a:p>
          <a:p>
            <a:pPr marL="812800" indent="-812800">
              <a:spcBef>
                <a:spcPts val="1200"/>
              </a:spcBef>
            </a:pPr>
            <a:r>
              <a:rPr lang="en-US" sz="3200" b="1" dirty="0" smtClean="0">
                <a:solidFill>
                  <a:srgbClr val="0070C0"/>
                </a:solidFill>
              </a:rPr>
              <a:t>(1) To relieve pressures and tension and thus to help the client see his problems more clearly and objectively </a:t>
            </a:r>
          </a:p>
          <a:p>
            <a:pPr marL="812800" indent="-812800">
              <a:spcBef>
                <a:spcPts val="1200"/>
              </a:spcBef>
            </a:pPr>
            <a:r>
              <a:rPr lang="en-US" sz="3200" b="1" dirty="0" smtClean="0">
                <a:solidFill>
                  <a:srgbClr val="0070C0"/>
                </a:solidFill>
              </a:rPr>
              <a:t>(2) To understand more adequately the problem and the person of the client for more accurate study, diagnosis and treatment </a:t>
            </a:r>
          </a:p>
          <a:p>
            <a:pPr marL="812800" indent="-812800">
              <a:spcBef>
                <a:spcPts val="1200"/>
              </a:spcBef>
            </a:pPr>
            <a:r>
              <a:rPr lang="en-US" sz="3200" b="1" dirty="0" smtClean="0">
                <a:solidFill>
                  <a:srgbClr val="0070C0"/>
                </a:solidFill>
              </a:rPr>
              <a:t>(3) Listening to a person’s feelings in relation to a problem is a form of psychological support </a:t>
            </a: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12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838200" y="0"/>
            <a:ext cx="7772400" cy="990600"/>
          </a:xfrm>
          <a:prstGeom prst="rect">
            <a:avLst/>
          </a:prstGeom>
          <a:noFill/>
          <a:ln w="9525">
            <a:noFill/>
            <a:miter lim="800000"/>
            <a:headEnd/>
            <a:tailEnd/>
          </a:ln>
        </p:spPr>
        <p:txBody>
          <a:bodyPr anchor="ctr"/>
          <a:lstStyle/>
          <a:p>
            <a:pPr algn="ctr"/>
            <a:r>
              <a:rPr lang="en-US" sz="2800" b="1" dirty="0" smtClean="0">
                <a:solidFill>
                  <a:srgbClr val="FF33CC"/>
                </a:solidFill>
              </a:rPr>
              <a:t>3. iii. Purposeful expression of feelings</a:t>
            </a:r>
            <a:endParaRPr lang="en-US" sz="2800" b="1" dirty="0">
              <a:solidFill>
                <a:srgbClr val="FF33CC"/>
              </a:solidFill>
            </a:endParaRPr>
          </a:p>
        </p:txBody>
      </p:sp>
      <p:sp>
        <p:nvSpPr>
          <p:cNvPr id="13315" name="Rectangle 3"/>
          <p:cNvSpPr>
            <a:spLocks noChangeArrowheads="1"/>
          </p:cNvSpPr>
          <p:nvPr/>
        </p:nvSpPr>
        <p:spPr bwMode="auto">
          <a:xfrm>
            <a:off x="0" y="1066800"/>
            <a:ext cx="9144000" cy="4953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7030A0"/>
                </a:solidFill>
              </a:rPr>
              <a:t>Purposes: </a:t>
            </a:r>
          </a:p>
          <a:p>
            <a:pPr marL="812800" indent="-812800">
              <a:spcBef>
                <a:spcPts val="1200"/>
              </a:spcBef>
              <a:buFont typeface="Arial" pitchFamily="34" charset="0"/>
              <a:buChar char="•"/>
            </a:pPr>
            <a:r>
              <a:rPr lang="en-US" sz="3200" b="1" dirty="0" smtClean="0">
                <a:solidFill>
                  <a:srgbClr val="0070C0"/>
                </a:solidFill>
              </a:rPr>
              <a:t>(4) In some cases the negative feeling of the client may be the real problem. An expression of the feelings, then, brings them out into the open so that something can be done about them </a:t>
            </a:r>
          </a:p>
          <a:p>
            <a:pPr marL="812800" indent="-812800">
              <a:spcBef>
                <a:spcPts val="1200"/>
              </a:spcBef>
              <a:buFont typeface="Arial" pitchFamily="34" charset="0"/>
              <a:buChar char="•"/>
            </a:pPr>
            <a:r>
              <a:rPr lang="en-US" sz="3200" b="1" dirty="0" smtClean="0">
                <a:solidFill>
                  <a:srgbClr val="0070C0"/>
                </a:solidFill>
              </a:rPr>
              <a:t>(5) To deepen the case work relationship </a:t>
            </a:r>
            <a:endParaRPr lang="en-US" sz="3200" b="1" dirty="0">
              <a:solidFill>
                <a:srgbClr val="80000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13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838200" y="304800"/>
            <a:ext cx="7772400" cy="609600"/>
          </a:xfrm>
          <a:prstGeom prst="rect">
            <a:avLst/>
          </a:prstGeom>
          <a:noFill/>
          <a:ln w="9525">
            <a:noFill/>
            <a:miter lim="800000"/>
            <a:headEnd/>
            <a:tailEnd/>
          </a:ln>
        </p:spPr>
        <p:txBody>
          <a:bodyPr anchor="ctr"/>
          <a:lstStyle/>
          <a:p>
            <a:pPr algn="ctr"/>
            <a:r>
              <a:rPr lang="en-US" sz="2800" b="1" dirty="0" smtClean="0">
                <a:solidFill>
                  <a:srgbClr val="FF33CC"/>
                </a:solidFill>
              </a:rPr>
              <a:t>ii. Purposeful expression of feelings</a:t>
            </a:r>
            <a:endParaRPr lang="en-US" sz="2800" b="1" dirty="0">
              <a:solidFill>
                <a:srgbClr val="FF33CC"/>
              </a:solidFill>
            </a:endParaRPr>
          </a:p>
        </p:txBody>
      </p:sp>
      <p:sp>
        <p:nvSpPr>
          <p:cNvPr id="13315" name="Rectangle 3"/>
          <p:cNvSpPr>
            <a:spLocks noChangeArrowheads="1"/>
          </p:cNvSpPr>
          <p:nvPr/>
        </p:nvSpPr>
        <p:spPr bwMode="auto">
          <a:xfrm>
            <a:off x="0" y="914400"/>
            <a:ext cx="9144000" cy="4876800"/>
          </a:xfrm>
          <a:prstGeom prst="rect">
            <a:avLst/>
          </a:prstGeom>
          <a:noFill/>
          <a:ln w="9525">
            <a:noFill/>
            <a:miter lim="800000"/>
            <a:headEnd/>
            <a:tailEnd/>
          </a:ln>
        </p:spPr>
        <p:txBody>
          <a:bodyPr/>
          <a:lstStyle/>
          <a:p>
            <a:pPr marL="812800" indent="-812800">
              <a:spcBef>
                <a:spcPts val="1200"/>
              </a:spcBef>
            </a:pPr>
            <a:r>
              <a:rPr lang="en-US" sz="3200" b="1" dirty="0" smtClean="0">
                <a:solidFill>
                  <a:srgbClr val="7030A0"/>
                </a:solidFill>
              </a:rPr>
              <a:t>Limitations</a:t>
            </a:r>
            <a:r>
              <a:rPr lang="en-US" sz="3200" b="1" dirty="0" smtClean="0">
                <a:solidFill>
                  <a:srgbClr val="0070C0"/>
                </a:solidFill>
              </a:rPr>
              <a:t>: </a:t>
            </a:r>
          </a:p>
          <a:p>
            <a:pPr marL="812800" indent="-812800">
              <a:spcBef>
                <a:spcPts val="1200"/>
              </a:spcBef>
            </a:pPr>
            <a:r>
              <a:rPr lang="en-US" sz="3200" b="1" dirty="0" smtClean="0">
                <a:solidFill>
                  <a:srgbClr val="0070C0"/>
                </a:solidFill>
              </a:rPr>
              <a:t>(1) Agency function </a:t>
            </a:r>
          </a:p>
          <a:p>
            <a:pPr marL="812800" indent="-812800">
              <a:spcBef>
                <a:spcPts val="1200"/>
              </a:spcBef>
            </a:pPr>
            <a:r>
              <a:rPr lang="en-US" sz="3200" b="1" dirty="0" smtClean="0">
                <a:solidFill>
                  <a:srgbClr val="0070C0"/>
                </a:solidFill>
              </a:rPr>
              <a:t>(2) Premature expression of deep feelings can create undesirable and necessary guilt feelings in the client. </a:t>
            </a:r>
          </a:p>
          <a:p>
            <a:pPr marL="812800" indent="-812800">
              <a:spcBef>
                <a:spcPts val="1200"/>
              </a:spcBef>
            </a:pPr>
            <a:r>
              <a:rPr lang="en-US" sz="3200" b="1" dirty="0" smtClean="0">
                <a:solidFill>
                  <a:srgbClr val="0070C0"/>
                </a:solidFill>
              </a:rPr>
              <a:t>(3) The expression of feelings denotes a partial and temporarily necessary dependence of the client upon the caseworker, but it should not promote and overdependence </a:t>
            </a:r>
            <a:endParaRPr lang="en-US" sz="3200" b="1" dirty="0">
              <a:solidFill>
                <a:srgbClr val="0070C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14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838200" y="457200"/>
            <a:ext cx="7772400" cy="609600"/>
          </a:xfrm>
          <a:prstGeom prst="rect">
            <a:avLst/>
          </a:prstGeom>
          <a:noFill/>
          <a:ln w="9525">
            <a:noFill/>
            <a:miter lim="800000"/>
            <a:headEnd/>
            <a:tailEnd/>
          </a:ln>
        </p:spPr>
        <p:txBody>
          <a:bodyPr anchor="ctr"/>
          <a:lstStyle/>
          <a:p>
            <a:pPr algn="ctr"/>
            <a:r>
              <a:rPr lang="en-US" sz="2800" b="1" dirty="0" smtClean="0">
                <a:solidFill>
                  <a:srgbClr val="FF33CC"/>
                </a:solidFill>
              </a:rPr>
              <a:t>ii. Purposeful expression of feelings</a:t>
            </a:r>
            <a:endParaRPr lang="en-US" sz="2800" b="1" dirty="0">
              <a:solidFill>
                <a:srgbClr val="FF33CC"/>
              </a:solidFill>
            </a:endParaRPr>
          </a:p>
        </p:txBody>
      </p:sp>
      <p:sp>
        <p:nvSpPr>
          <p:cNvPr id="13315" name="Rectangle 3"/>
          <p:cNvSpPr>
            <a:spLocks noChangeArrowheads="1"/>
          </p:cNvSpPr>
          <p:nvPr/>
        </p:nvSpPr>
        <p:spPr bwMode="auto">
          <a:xfrm>
            <a:off x="0" y="1143000"/>
            <a:ext cx="91440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7030A0"/>
                </a:solidFill>
              </a:rPr>
              <a:t>The role of the caseworker:</a:t>
            </a:r>
            <a:r>
              <a:rPr lang="en-US" sz="3200" b="1" dirty="0" smtClean="0">
                <a:solidFill>
                  <a:srgbClr val="0070C0"/>
                </a:solidFill>
              </a:rPr>
              <a:t> </a:t>
            </a:r>
          </a:p>
          <a:p>
            <a:pPr marL="812800" indent="-812800">
              <a:spcBef>
                <a:spcPts val="1200"/>
              </a:spcBef>
              <a:buFont typeface="Arial" pitchFamily="34" charset="0"/>
              <a:buChar char="•"/>
            </a:pPr>
            <a:r>
              <a:rPr lang="en-US" sz="3200" b="1" dirty="0" smtClean="0">
                <a:solidFill>
                  <a:srgbClr val="0070C0"/>
                </a:solidFill>
              </a:rPr>
              <a:t>(1) The function of the caseworker is principally to create an environment in which the client will be comfortable in giving expression to his feelings. The caseworker should be relaxed in order to help the client feel fairly comfortable. </a:t>
            </a: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15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838200" y="457200"/>
            <a:ext cx="7772400" cy="609600"/>
          </a:xfrm>
          <a:prstGeom prst="rect">
            <a:avLst/>
          </a:prstGeom>
          <a:noFill/>
          <a:ln w="9525">
            <a:noFill/>
            <a:miter lim="800000"/>
            <a:headEnd/>
            <a:tailEnd/>
          </a:ln>
        </p:spPr>
        <p:txBody>
          <a:bodyPr anchor="ctr"/>
          <a:lstStyle/>
          <a:p>
            <a:pPr algn="ctr"/>
            <a:r>
              <a:rPr lang="en-US" sz="2800" b="1" dirty="0" smtClean="0">
                <a:solidFill>
                  <a:srgbClr val="FF33CC"/>
                </a:solidFill>
              </a:rPr>
              <a:t>ii. Purposeful expression of feelings</a:t>
            </a:r>
            <a:endParaRPr lang="en-US" sz="2800" b="1" dirty="0">
              <a:solidFill>
                <a:srgbClr val="FF33CC"/>
              </a:solidFill>
            </a:endParaRPr>
          </a:p>
        </p:txBody>
      </p:sp>
      <p:sp>
        <p:nvSpPr>
          <p:cNvPr id="13315" name="Rectangle 3"/>
          <p:cNvSpPr>
            <a:spLocks noChangeArrowheads="1"/>
          </p:cNvSpPr>
          <p:nvPr/>
        </p:nvSpPr>
        <p:spPr bwMode="auto">
          <a:xfrm>
            <a:off x="0" y="1143000"/>
            <a:ext cx="9144000" cy="48768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7030A0"/>
                </a:solidFill>
              </a:rPr>
              <a:t>The role of the caseworker:</a:t>
            </a:r>
            <a:r>
              <a:rPr lang="en-US" sz="3200" b="1" dirty="0" smtClean="0">
                <a:solidFill>
                  <a:srgbClr val="0070C0"/>
                </a:solidFill>
              </a:rPr>
              <a:t> </a:t>
            </a:r>
          </a:p>
          <a:p>
            <a:pPr marL="812800" indent="-812800">
              <a:spcBef>
                <a:spcPts val="1200"/>
              </a:spcBef>
              <a:buFont typeface="Arial" pitchFamily="34" charset="0"/>
              <a:buChar char="•"/>
            </a:pPr>
            <a:r>
              <a:rPr lang="en-US" sz="3200" b="1" dirty="0" smtClean="0">
                <a:solidFill>
                  <a:srgbClr val="0070C0"/>
                </a:solidFill>
              </a:rPr>
              <a:t>(2) Good casework requires a certain amount of preparing for each interview, so that the worker will be free to observe to listen thoughtfully and to think, see, and feel with the client. </a:t>
            </a:r>
          </a:p>
          <a:p>
            <a:pPr marL="812800" indent="-812800">
              <a:spcBef>
                <a:spcPts val="1200"/>
              </a:spcBef>
              <a:buFont typeface="Arial" pitchFamily="34" charset="0"/>
              <a:buChar char="•"/>
            </a:pPr>
            <a:r>
              <a:rPr lang="en-US" sz="3200" b="1" dirty="0" smtClean="0">
                <a:solidFill>
                  <a:srgbClr val="0070C0"/>
                </a:solidFill>
              </a:rPr>
              <a:t>(3) Ability to listen attentively and purposefully </a:t>
            </a:r>
          </a:p>
          <a:p>
            <a:pPr marL="812800" indent="-812800">
              <a:spcBef>
                <a:spcPts val="1200"/>
              </a:spcBef>
            </a:pPr>
            <a:endParaRPr lang="en-US" sz="3200" b="1" dirty="0" smtClean="0">
              <a:solidFill>
                <a:srgbClr val="0070C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16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838200" y="0"/>
            <a:ext cx="7772400" cy="609600"/>
          </a:xfrm>
          <a:prstGeom prst="rect">
            <a:avLst/>
          </a:prstGeom>
          <a:noFill/>
          <a:ln w="9525">
            <a:noFill/>
            <a:miter lim="800000"/>
            <a:headEnd/>
            <a:tailEnd/>
          </a:ln>
        </p:spPr>
        <p:txBody>
          <a:bodyPr anchor="ctr"/>
          <a:lstStyle/>
          <a:p>
            <a:pPr algn="ctr"/>
            <a:r>
              <a:rPr lang="en-US" sz="2800" b="1" dirty="0" smtClean="0">
                <a:solidFill>
                  <a:srgbClr val="FF33CC"/>
                </a:solidFill>
              </a:rPr>
              <a:t>ii. Purposeful expression of feelings</a:t>
            </a:r>
            <a:endParaRPr lang="en-US" sz="2800" b="1" dirty="0">
              <a:solidFill>
                <a:srgbClr val="FF33CC"/>
              </a:solidFill>
            </a:endParaRPr>
          </a:p>
        </p:txBody>
      </p:sp>
      <p:sp>
        <p:nvSpPr>
          <p:cNvPr id="13315" name="Rectangle 3"/>
          <p:cNvSpPr>
            <a:spLocks noChangeArrowheads="1"/>
          </p:cNvSpPr>
          <p:nvPr/>
        </p:nvSpPr>
        <p:spPr bwMode="auto">
          <a:xfrm>
            <a:off x="0" y="838200"/>
            <a:ext cx="9144000" cy="4953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(4) Encourage the client to express his feelings, by the repetition of words or brief phrases which the client has used; dissecting comments to the feeling tones rather than the facts presented and by letting the client know, perhaps quite directly the people who have strong ambivalent feelings about important persons and things in their environment and that it is all right to express them within the casework relationship.  </a:t>
            </a: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17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838200"/>
            <a:ext cx="7772400" cy="609600"/>
          </a:xfrm>
          <a:prstGeom prst="rect">
            <a:avLst/>
          </a:prstGeom>
          <a:noFill/>
          <a:ln w="9525">
            <a:noFill/>
            <a:miter lim="800000"/>
            <a:headEnd/>
            <a:tailEnd/>
          </a:ln>
        </p:spPr>
        <p:txBody>
          <a:bodyPr anchor="ctr"/>
          <a:lstStyle/>
          <a:p>
            <a:pPr algn="ctr"/>
            <a:r>
              <a:rPr lang="en-US" sz="2800" b="1" dirty="0" smtClean="0">
                <a:solidFill>
                  <a:srgbClr val="FF33CC"/>
                </a:solidFill>
              </a:rPr>
              <a:t>ii. Purposeful expression of feelings</a:t>
            </a:r>
            <a:endParaRPr lang="en-US" sz="2800" b="1" dirty="0">
              <a:solidFill>
                <a:srgbClr val="FF33CC"/>
              </a:solidFill>
            </a:endParaRPr>
          </a:p>
        </p:txBody>
      </p:sp>
      <p:sp>
        <p:nvSpPr>
          <p:cNvPr id="13315" name="Rectangle 3"/>
          <p:cNvSpPr>
            <a:spLocks noChangeArrowheads="1"/>
          </p:cNvSpPr>
          <p:nvPr/>
        </p:nvSpPr>
        <p:spPr bwMode="auto">
          <a:xfrm>
            <a:off x="0" y="1676400"/>
            <a:ext cx="9144000" cy="4343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(5) A sensitive awareness of the clients’ rate of movement, in each interview, towards his casework goals is very necessary. </a:t>
            </a:r>
          </a:p>
          <a:p>
            <a:pPr marL="812800" indent="-812800">
              <a:spcBef>
                <a:spcPts val="1200"/>
              </a:spcBef>
              <a:buFont typeface="Arial" pitchFamily="34" charset="0"/>
              <a:buChar char="•"/>
            </a:pPr>
            <a:r>
              <a:rPr lang="en-US" sz="3200" b="1" dirty="0" smtClean="0">
                <a:solidFill>
                  <a:srgbClr val="0070C0"/>
                </a:solidFill>
              </a:rPr>
              <a:t>(6) Unrealistic reassurance, too early interpretation and too much interpretation can block the client’s expression of feelings </a:t>
            </a:r>
            <a:r>
              <a:rPr lang="en-US" sz="3200" b="1" i="1" dirty="0" smtClean="0">
                <a:solidFill>
                  <a:srgbClr val="7030A0"/>
                </a:solidFill>
              </a:rPr>
              <a:t>(</a:t>
            </a:r>
            <a:r>
              <a:rPr lang="en-US" sz="3200" b="1" i="1" dirty="0" err="1" smtClean="0">
                <a:solidFill>
                  <a:srgbClr val="7030A0"/>
                </a:solidFill>
              </a:rPr>
              <a:t>Biestek</a:t>
            </a:r>
            <a:r>
              <a:rPr lang="en-US" sz="3200" b="1" i="1" dirty="0" smtClean="0">
                <a:solidFill>
                  <a:srgbClr val="7030A0"/>
                </a:solidFill>
              </a:rPr>
              <a:t>, 1967:35-44)</a:t>
            </a:r>
            <a:endParaRPr lang="en-US" sz="3200" b="1" i="1" dirty="0">
              <a:solidFill>
                <a:srgbClr val="7030A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18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2800" b="1" dirty="0" smtClean="0">
                <a:solidFill>
                  <a:srgbClr val="FF33CC"/>
                </a:solidFill>
              </a:rPr>
              <a:t>iii. Controlled emotional involvement</a:t>
            </a:r>
            <a:endParaRPr lang="en-US" sz="2800" b="1" dirty="0">
              <a:solidFill>
                <a:srgbClr val="FF33CC"/>
              </a:solidFill>
            </a:endParaRPr>
          </a:p>
        </p:txBody>
      </p:sp>
      <p:sp>
        <p:nvSpPr>
          <p:cNvPr id="13315" name="Rectangle 3"/>
          <p:cNvSpPr>
            <a:spLocks noChangeArrowheads="1"/>
          </p:cNvSpPr>
          <p:nvPr/>
        </p:nvSpPr>
        <p:spPr bwMode="auto">
          <a:xfrm>
            <a:off x="609600" y="1295400"/>
            <a:ext cx="76200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600" b="1" dirty="0" smtClean="0">
                <a:solidFill>
                  <a:srgbClr val="0070C0"/>
                </a:solidFill>
              </a:rPr>
              <a:t>The controlled emotional involvement is the caseworker’s sensitivity to the client’s feelings, an understanding of their meaning, and a purposeful, appropriate response to the client’s feelings’ </a:t>
            </a:r>
            <a:br>
              <a:rPr lang="en-US" sz="3600" b="1" dirty="0" smtClean="0">
                <a:solidFill>
                  <a:srgbClr val="0070C0"/>
                </a:solidFill>
              </a:rPr>
            </a:br>
            <a:r>
              <a:rPr lang="en-US" sz="3600" b="1" i="1" dirty="0" smtClean="0">
                <a:solidFill>
                  <a:srgbClr val="7030A0"/>
                </a:solidFill>
              </a:rPr>
              <a:t>(</a:t>
            </a:r>
            <a:r>
              <a:rPr lang="en-US" sz="3600" b="1" i="1" dirty="0" err="1" smtClean="0">
                <a:solidFill>
                  <a:srgbClr val="7030A0"/>
                </a:solidFill>
              </a:rPr>
              <a:t>Biestek</a:t>
            </a:r>
            <a:r>
              <a:rPr lang="en-US" sz="3600" b="1" i="1" dirty="0" smtClean="0">
                <a:solidFill>
                  <a:srgbClr val="7030A0"/>
                </a:solidFill>
              </a:rPr>
              <a:t>, 1967:50)</a:t>
            </a:r>
            <a:endParaRPr lang="en-US" sz="3600" b="1" i="1" dirty="0">
              <a:solidFill>
                <a:srgbClr val="7030A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19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81000" y="457200"/>
            <a:ext cx="8305800" cy="990600"/>
          </a:xfrm>
          <a:prstGeom prst="rect">
            <a:avLst/>
          </a:prstGeom>
          <a:noFill/>
          <a:ln w="9525">
            <a:noFill/>
            <a:miter lim="800000"/>
            <a:headEnd/>
            <a:tailEnd/>
          </a:ln>
        </p:spPr>
        <p:txBody>
          <a:bodyPr anchor="ctr"/>
          <a:lstStyle/>
          <a:p>
            <a:pPr algn="ctr"/>
            <a:r>
              <a:rPr lang="en-US" sz="2800" b="1" dirty="0" smtClean="0">
                <a:solidFill>
                  <a:srgbClr val="FF33CC"/>
                </a:solidFill>
              </a:rPr>
              <a:t>Unit 2</a:t>
            </a:r>
            <a:r>
              <a:rPr lang="en-US" sz="2800" b="1" dirty="0" smtClean="0">
                <a:solidFill>
                  <a:srgbClr val="FF33CC"/>
                </a:solidFill>
              </a:rPr>
              <a:t>. </a:t>
            </a:r>
            <a:r>
              <a:rPr lang="en-US" sz="2800" b="1" dirty="0" smtClean="0">
                <a:solidFill>
                  <a:srgbClr val="FF33CC"/>
                </a:solidFill>
              </a:rPr>
              <a:t>Principles of Social Casework Practice</a:t>
            </a:r>
            <a:endParaRPr lang="en-US" sz="2800" b="1" dirty="0">
              <a:solidFill>
                <a:srgbClr val="FF33CC"/>
              </a:solidFill>
            </a:endParaRPr>
          </a:p>
        </p:txBody>
      </p:sp>
      <p:sp>
        <p:nvSpPr>
          <p:cNvPr id="13315" name="Rectangle 3"/>
          <p:cNvSpPr>
            <a:spLocks noChangeArrowheads="1"/>
          </p:cNvSpPr>
          <p:nvPr/>
        </p:nvSpPr>
        <p:spPr bwMode="auto">
          <a:xfrm>
            <a:off x="1143000" y="1676400"/>
            <a:ext cx="7086600" cy="4343400"/>
          </a:xfrm>
          <a:prstGeom prst="rect">
            <a:avLst/>
          </a:prstGeom>
          <a:noFill/>
          <a:ln w="9525">
            <a:noFill/>
            <a:miter lim="800000"/>
            <a:headEnd/>
            <a:tailEnd/>
          </a:ln>
        </p:spPr>
        <p:txBody>
          <a:bodyPr/>
          <a:lstStyle/>
          <a:p>
            <a:pPr marL="812800" indent="-812800">
              <a:spcBef>
                <a:spcPts val="1200"/>
              </a:spcBef>
            </a:pPr>
            <a:r>
              <a:rPr lang="en-US" sz="2800" b="1" dirty="0" err="1" smtClean="0">
                <a:solidFill>
                  <a:srgbClr val="0070C0"/>
                </a:solidFill>
              </a:rPr>
              <a:t>i</a:t>
            </a:r>
            <a:r>
              <a:rPr lang="en-US" sz="2800" b="1" dirty="0" smtClean="0">
                <a:solidFill>
                  <a:srgbClr val="0070C0"/>
                </a:solidFill>
              </a:rPr>
              <a:t>. Individualization</a:t>
            </a:r>
          </a:p>
          <a:p>
            <a:pPr marL="812800" indent="-812800">
              <a:spcBef>
                <a:spcPts val="1200"/>
              </a:spcBef>
            </a:pPr>
            <a:r>
              <a:rPr lang="en-US" sz="2800" b="1" dirty="0" smtClean="0">
                <a:solidFill>
                  <a:srgbClr val="0070C0"/>
                </a:solidFill>
              </a:rPr>
              <a:t>ii. Purposeful expression of feelings</a:t>
            </a:r>
          </a:p>
          <a:p>
            <a:pPr marL="812800" indent="-812800">
              <a:spcBef>
                <a:spcPts val="1200"/>
              </a:spcBef>
            </a:pPr>
            <a:r>
              <a:rPr lang="en-US" sz="2800" b="1" dirty="0" smtClean="0">
                <a:solidFill>
                  <a:srgbClr val="0070C0"/>
                </a:solidFill>
              </a:rPr>
              <a:t>iii. Controlled emotional involvement</a:t>
            </a:r>
          </a:p>
          <a:p>
            <a:pPr marL="812800" indent="-812800">
              <a:spcBef>
                <a:spcPts val="1200"/>
              </a:spcBef>
            </a:pPr>
            <a:r>
              <a:rPr lang="en-US" sz="2800" b="1" dirty="0" smtClean="0">
                <a:solidFill>
                  <a:srgbClr val="0070C0"/>
                </a:solidFill>
              </a:rPr>
              <a:t>iv. Acceptance</a:t>
            </a:r>
          </a:p>
          <a:p>
            <a:pPr marL="812800" indent="-812800">
              <a:spcBef>
                <a:spcPts val="1200"/>
              </a:spcBef>
            </a:pPr>
            <a:r>
              <a:rPr lang="en-US" sz="2800" b="1" dirty="0" smtClean="0">
                <a:solidFill>
                  <a:srgbClr val="0070C0"/>
                </a:solidFill>
              </a:rPr>
              <a:t>v. Non-judgmental attitude</a:t>
            </a:r>
          </a:p>
          <a:p>
            <a:pPr marL="812800" indent="-812800">
              <a:spcBef>
                <a:spcPts val="1200"/>
              </a:spcBef>
            </a:pPr>
            <a:r>
              <a:rPr lang="en-US" sz="2800" b="1" dirty="0" smtClean="0">
                <a:solidFill>
                  <a:srgbClr val="0070C0"/>
                </a:solidFill>
              </a:rPr>
              <a:t>vi. Client self determination</a:t>
            </a:r>
          </a:p>
          <a:p>
            <a:pPr marL="812800" indent="-812800">
              <a:spcBef>
                <a:spcPts val="1200"/>
              </a:spcBef>
            </a:pPr>
            <a:r>
              <a:rPr lang="en-US" sz="2800" b="1" dirty="0" smtClean="0">
                <a:solidFill>
                  <a:srgbClr val="0070C0"/>
                </a:solidFill>
              </a:rPr>
              <a:t>vii. Confidentiality</a:t>
            </a:r>
            <a:endParaRPr lang="en-US" sz="2800" b="1" dirty="0">
              <a:solidFill>
                <a:srgbClr val="0070C0"/>
              </a:solidFill>
            </a:endParaRPr>
          </a:p>
          <a:p>
            <a:pPr marL="812800" indent="-812800">
              <a:spcBef>
                <a:spcPts val="1200"/>
              </a:spcBef>
              <a:buFont typeface="Arial" charset="0"/>
              <a:buChar char="•"/>
            </a:pPr>
            <a:endParaRPr lang="en-US" sz="2800" b="1" dirty="0">
              <a:solidFill>
                <a:srgbClr val="80000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304800"/>
            <a:ext cx="7772400" cy="762000"/>
          </a:xfrm>
          <a:prstGeom prst="rect">
            <a:avLst/>
          </a:prstGeom>
          <a:noFill/>
          <a:ln w="9525">
            <a:noFill/>
            <a:miter lim="800000"/>
            <a:headEnd/>
            <a:tailEnd/>
          </a:ln>
        </p:spPr>
        <p:txBody>
          <a:bodyPr anchor="ctr"/>
          <a:lstStyle/>
          <a:p>
            <a:pPr algn="ctr"/>
            <a:r>
              <a:rPr lang="en-US" sz="2800" b="1" dirty="0" smtClean="0">
                <a:solidFill>
                  <a:srgbClr val="FF33CC"/>
                </a:solidFill>
              </a:rPr>
              <a:t>iv. Acceptance</a:t>
            </a:r>
            <a:endParaRPr lang="en-US" sz="2800" b="1" dirty="0">
              <a:solidFill>
                <a:srgbClr val="FF33CC"/>
              </a:solidFill>
            </a:endParaRPr>
          </a:p>
        </p:txBody>
      </p:sp>
      <p:sp>
        <p:nvSpPr>
          <p:cNvPr id="13315" name="Rectangle 3"/>
          <p:cNvSpPr>
            <a:spLocks noChangeArrowheads="1"/>
          </p:cNvSpPr>
          <p:nvPr/>
        </p:nvSpPr>
        <p:spPr bwMode="auto">
          <a:xfrm>
            <a:off x="457200" y="1066800"/>
            <a:ext cx="8077200" cy="4953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0070C0"/>
                </a:solidFill>
              </a:rPr>
              <a:t>Acceptance is a principle of action wherein the caseworker perceives and deals with the client as he really is including his strengths and weaknesses, his congenial and uncongenial qualities, his positive and negative feelings, his constructive and destructive attitudes and behaviour, maintaining all the while, a sense of the client’s innate dignity and personal worth. </a:t>
            </a: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20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304800"/>
            <a:ext cx="7772400" cy="762000"/>
          </a:xfrm>
          <a:prstGeom prst="rect">
            <a:avLst/>
          </a:prstGeom>
          <a:noFill/>
          <a:ln w="9525">
            <a:noFill/>
            <a:miter lim="800000"/>
            <a:headEnd/>
            <a:tailEnd/>
          </a:ln>
        </p:spPr>
        <p:txBody>
          <a:bodyPr anchor="ctr"/>
          <a:lstStyle/>
          <a:p>
            <a:pPr algn="ctr"/>
            <a:r>
              <a:rPr lang="en-US" sz="2800" b="1" dirty="0" smtClean="0">
                <a:solidFill>
                  <a:srgbClr val="FF33CC"/>
                </a:solidFill>
              </a:rPr>
              <a:t>iv. Acceptance</a:t>
            </a:r>
            <a:endParaRPr lang="en-US" sz="2800" b="1" dirty="0">
              <a:solidFill>
                <a:srgbClr val="FF33CC"/>
              </a:solidFill>
            </a:endParaRPr>
          </a:p>
        </p:txBody>
      </p:sp>
      <p:sp>
        <p:nvSpPr>
          <p:cNvPr id="13315" name="Rectangle 3"/>
          <p:cNvSpPr>
            <a:spLocks noChangeArrowheads="1"/>
          </p:cNvSpPr>
          <p:nvPr/>
        </p:nvSpPr>
        <p:spPr bwMode="auto">
          <a:xfrm>
            <a:off x="457200" y="1066800"/>
            <a:ext cx="8077200" cy="4953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Acceptance doesn’t mean approval of deviant attitudes or behaviour. The object of acceptance is not ‘the good’ but ‘the real’. The object of acceptance is pertinent reality. </a:t>
            </a: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21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838200" y="0"/>
            <a:ext cx="7772400" cy="685800"/>
          </a:xfrm>
          <a:prstGeom prst="rect">
            <a:avLst/>
          </a:prstGeom>
          <a:noFill/>
          <a:ln w="9525">
            <a:noFill/>
            <a:miter lim="800000"/>
            <a:headEnd/>
            <a:tailEnd/>
          </a:ln>
        </p:spPr>
        <p:txBody>
          <a:bodyPr anchor="ctr"/>
          <a:lstStyle/>
          <a:p>
            <a:pPr algn="ctr"/>
            <a:r>
              <a:rPr lang="en-US" sz="2800" b="1" dirty="0" smtClean="0">
                <a:solidFill>
                  <a:srgbClr val="FF33CC"/>
                </a:solidFill>
              </a:rPr>
              <a:t>iv. Acceptance</a:t>
            </a:r>
            <a:endParaRPr lang="en-US" sz="2800" b="1" dirty="0">
              <a:solidFill>
                <a:srgbClr val="FF33CC"/>
              </a:solidFill>
            </a:endParaRPr>
          </a:p>
        </p:txBody>
      </p:sp>
      <p:sp>
        <p:nvSpPr>
          <p:cNvPr id="13315" name="Rectangle 3"/>
          <p:cNvSpPr>
            <a:spLocks noChangeArrowheads="1"/>
          </p:cNvSpPr>
          <p:nvPr/>
        </p:nvSpPr>
        <p:spPr bwMode="auto">
          <a:xfrm>
            <a:off x="228600" y="838200"/>
            <a:ext cx="83820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The purpose of acceptance is therapeutic; to aid the caseworker in understanding the client as he really is, thus making casework more effective; and to help the client free himself from undesirable </a:t>
            </a:r>
            <a:r>
              <a:rPr lang="en-US" sz="3200" b="1" dirty="0" err="1" smtClean="0">
                <a:solidFill>
                  <a:srgbClr val="0070C0"/>
                </a:solidFill>
              </a:rPr>
              <a:t>defences</a:t>
            </a:r>
            <a:r>
              <a:rPr lang="en-US" sz="3200" b="1" dirty="0" smtClean="0">
                <a:solidFill>
                  <a:srgbClr val="0070C0"/>
                </a:solidFill>
              </a:rPr>
              <a:t>, so that he feels safe to reveal himself and look at himself as he really is and thus to deal with this problem and himself in a more realistic way’ </a:t>
            </a:r>
            <a:r>
              <a:rPr lang="en-US" sz="3200" b="1" i="1" dirty="0" smtClean="0">
                <a:solidFill>
                  <a:srgbClr val="7030A0"/>
                </a:solidFill>
              </a:rPr>
              <a:t>(</a:t>
            </a:r>
            <a:r>
              <a:rPr lang="en-US" sz="3200" b="1" i="1" dirty="0" err="1" smtClean="0">
                <a:solidFill>
                  <a:srgbClr val="7030A0"/>
                </a:solidFill>
              </a:rPr>
              <a:t>Biestek</a:t>
            </a:r>
            <a:r>
              <a:rPr lang="en-US" sz="3200" b="1" i="1" dirty="0" smtClean="0">
                <a:solidFill>
                  <a:srgbClr val="7030A0"/>
                </a:solidFill>
              </a:rPr>
              <a:t>, 1967:72)</a:t>
            </a:r>
          </a:p>
          <a:p>
            <a:pPr marL="812800" indent="-812800">
              <a:spcBef>
                <a:spcPts val="1200"/>
              </a:spcBef>
              <a:buFont typeface="Arial" pitchFamily="34" charset="0"/>
              <a:buChar char="•"/>
            </a:pPr>
            <a:endParaRPr lang="en-US" sz="3200" b="1" dirty="0">
              <a:solidFill>
                <a:srgbClr val="80000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22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304800"/>
            <a:ext cx="7772400" cy="762000"/>
          </a:xfrm>
          <a:prstGeom prst="rect">
            <a:avLst/>
          </a:prstGeom>
          <a:noFill/>
          <a:ln w="9525">
            <a:noFill/>
            <a:miter lim="800000"/>
            <a:headEnd/>
            <a:tailEnd/>
          </a:ln>
        </p:spPr>
        <p:txBody>
          <a:bodyPr anchor="ctr"/>
          <a:lstStyle/>
          <a:p>
            <a:pPr algn="ctr"/>
            <a:r>
              <a:rPr lang="en-US" sz="2800" b="1" dirty="0" smtClean="0">
                <a:solidFill>
                  <a:srgbClr val="FF33CC"/>
                </a:solidFill>
              </a:rPr>
              <a:t>iv. Acceptance</a:t>
            </a:r>
            <a:endParaRPr lang="en-US" sz="2800" b="1" dirty="0">
              <a:solidFill>
                <a:srgbClr val="FF33CC"/>
              </a:solidFill>
            </a:endParaRPr>
          </a:p>
        </p:txBody>
      </p:sp>
      <p:sp>
        <p:nvSpPr>
          <p:cNvPr id="13315" name="Rectangle 3"/>
          <p:cNvSpPr>
            <a:spLocks noChangeArrowheads="1"/>
          </p:cNvSpPr>
          <p:nvPr/>
        </p:nvSpPr>
        <p:spPr bwMode="auto">
          <a:xfrm>
            <a:off x="0" y="1143000"/>
            <a:ext cx="8763000" cy="5029200"/>
          </a:xfrm>
          <a:prstGeom prst="rect">
            <a:avLst/>
          </a:prstGeom>
          <a:noFill/>
          <a:ln w="9525">
            <a:noFill/>
            <a:miter lim="800000"/>
            <a:headEnd/>
            <a:tailEnd/>
          </a:ln>
        </p:spPr>
        <p:txBody>
          <a:bodyPr/>
          <a:lstStyle/>
          <a:p>
            <a:pPr marL="1270000" lvl="1" indent="-812800">
              <a:spcBef>
                <a:spcPts val="1200"/>
              </a:spcBef>
            </a:pPr>
            <a:r>
              <a:rPr lang="en-US" sz="3200" b="1" dirty="0" smtClean="0">
                <a:solidFill>
                  <a:srgbClr val="7030A0"/>
                </a:solidFill>
              </a:rPr>
              <a:t>Acceptance’ obstacles:</a:t>
            </a:r>
            <a:r>
              <a:rPr lang="en-US" sz="3200" b="1" dirty="0" smtClean="0">
                <a:solidFill>
                  <a:srgbClr val="0070C0"/>
                </a:solidFill>
              </a:rPr>
              <a:t> </a:t>
            </a:r>
          </a:p>
          <a:p>
            <a:pPr marL="1270000" lvl="1" indent="-812800">
              <a:spcBef>
                <a:spcPts val="1200"/>
              </a:spcBef>
              <a:buFont typeface="Arial" pitchFamily="34" charset="0"/>
              <a:buChar char="•"/>
            </a:pPr>
            <a:r>
              <a:rPr lang="en-US" sz="3200" b="1" dirty="0" smtClean="0">
                <a:solidFill>
                  <a:srgbClr val="0070C0"/>
                </a:solidFill>
              </a:rPr>
              <a:t>(1) Insufficient knowledge of patterns of human behaviour </a:t>
            </a:r>
          </a:p>
          <a:p>
            <a:pPr marL="1270000" lvl="1" indent="-812800">
              <a:spcBef>
                <a:spcPts val="1200"/>
              </a:spcBef>
              <a:buFont typeface="Arial" pitchFamily="34" charset="0"/>
              <a:buChar char="•"/>
            </a:pPr>
            <a:r>
              <a:rPr lang="en-US" sz="3200" b="1" dirty="0" smtClean="0">
                <a:solidFill>
                  <a:srgbClr val="0070C0"/>
                </a:solidFill>
              </a:rPr>
              <a:t>(2) Non acceptance of something in self </a:t>
            </a:r>
          </a:p>
          <a:p>
            <a:pPr marL="1270000" lvl="1" indent="-812800">
              <a:spcBef>
                <a:spcPts val="1200"/>
              </a:spcBef>
              <a:buFont typeface="Arial" pitchFamily="34" charset="0"/>
              <a:buChar char="•"/>
            </a:pPr>
            <a:r>
              <a:rPr lang="en-US" sz="3200" b="1" dirty="0" smtClean="0">
                <a:solidFill>
                  <a:srgbClr val="0070C0"/>
                </a:solidFill>
              </a:rPr>
              <a:t>(3) Imputing to the client one’s own feelings </a:t>
            </a:r>
          </a:p>
          <a:p>
            <a:pPr marL="1270000" lvl="1" indent="-812800">
              <a:spcBef>
                <a:spcPts val="1200"/>
              </a:spcBef>
              <a:buFont typeface="Arial" pitchFamily="34" charset="0"/>
              <a:buChar char="•"/>
            </a:pPr>
            <a:r>
              <a:rPr lang="en-US" sz="3200" b="1" dirty="0" smtClean="0">
                <a:solidFill>
                  <a:srgbClr val="0070C0"/>
                </a:solidFill>
              </a:rPr>
              <a:t>(4) Biases and prejudices </a:t>
            </a:r>
          </a:p>
          <a:p>
            <a:pPr marL="812800" indent="-812800">
              <a:spcBef>
                <a:spcPts val="1200"/>
              </a:spcBef>
              <a:buFont typeface="Arial" pitchFamily="34" charset="0"/>
              <a:buChar char="•"/>
            </a:pPr>
            <a:endParaRPr lang="en-US" sz="3200" b="1" dirty="0">
              <a:solidFill>
                <a:srgbClr val="80000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23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304800"/>
            <a:ext cx="7772400" cy="762000"/>
          </a:xfrm>
          <a:prstGeom prst="rect">
            <a:avLst/>
          </a:prstGeom>
          <a:noFill/>
          <a:ln w="9525">
            <a:noFill/>
            <a:miter lim="800000"/>
            <a:headEnd/>
            <a:tailEnd/>
          </a:ln>
        </p:spPr>
        <p:txBody>
          <a:bodyPr anchor="ctr"/>
          <a:lstStyle/>
          <a:p>
            <a:pPr algn="ctr"/>
            <a:r>
              <a:rPr lang="en-US" sz="2800" b="1" dirty="0" smtClean="0">
                <a:solidFill>
                  <a:srgbClr val="FF33CC"/>
                </a:solidFill>
              </a:rPr>
              <a:t>iv. Acceptance</a:t>
            </a:r>
            <a:endParaRPr lang="en-US" sz="2800" b="1" dirty="0">
              <a:solidFill>
                <a:srgbClr val="FF33CC"/>
              </a:solidFill>
            </a:endParaRPr>
          </a:p>
        </p:txBody>
      </p:sp>
      <p:sp>
        <p:nvSpPr>
          <p:cNvPr id="13315" name="Rectangle 3"/>
          <p:cNvSpPr>
            <a:spLocks noChangeArrowheads="1"/>
          </p:cNvSpPr>
          <p:nvPr/>
        </p:nvSpPr>
        <p:spPr bwMode="auto">
          <a:xfrm>
            <a:off x="0" y="1143000"/>
            <a:ext cx="8763000" cy="5029200"/>
          </a:xfrm>
          <a:prstGeom prst="rect">
            <a:avLst/>
          </a:prstGeom>
          <a:noFill/>
          <a:ln w="9525">
            <a:noFill/>
            <a:miter lim="800000"/>
            <a:headEnd/>
            <a:tailEnd/>
          </a:ln>
        </p:spPr>
        <p:txBody>
          <a:bodyPr/>
          <a:lstStyle/>
          <a:p>
            <a:pPr marL="1270000" lvl="1" indent="-812800">
              <a:spcBef>
                <a:spcPts val="1200"/>
              </a:spcBef>
            </a:pPr>
            <a:r>
              <a:rPr lang="en-US" sz="3200" b="1" dirty="0" smtClean="0">
                <a:solidFill>
                  <a:srgbClr val="7030A0"/>
                </a:solidFill>
              </a:rPr>
              <a:t>Acceptance’ obstacles:</a:t>
            </a:r>
            <a:r>
              <a:rPr lang="en-US" sz="3200" b="1" dirty="0" smtClean="0">
                <a:solidFill>
                  <a:srgbClr val="0070C0"/>
                </a:solidFill>
              </a:rPr>
              <a:t> </a:t>
            </a:r>
          </a:p>
          <a:p>
            <a:pPr marL="1270000" lvl="1" indent="-812800">
              <a:spcBef>
                <a:spcPts val="1200"/>
              </a:spcBef>
              <a:buFont typeface="Arial" pitchFamily="34" charset="0"/>
              <a:buChar char="•"/>
            </a:pPr>
            <a:r>
              <a:rPr lang="en-US" sz="3200" b="1" dirty="0" smtClean="0">
                <a:solidFill>
                  <a:srgbClr val="0070C0"/>
                </a:solidFill>
              </a:rPr>
              <a:t>(5) Unwarranted reassurances </a:t>
            </a:r>
          </a:p>
          <a:p>
            <a:pPr marL="1270000" lvl="1" indent="-812800">
              <a:spcBef>
                <a:spcPts val="1200"/>
              </a:spcBef>
              <a:buFont typeface="Arial" pitchFamily="34" charset="0"/>
              <a:buChar char="•"/>
            </a:pPr>
            <a:r>
              <a:rPr lang="en-US" sz="3200" b="1" dirty="0" smtClean="0">
                <a:solidFill>
                  <a:srgbClr val="0070C0"/>
                </a:solidFill>
              </a:rPr>
              <a:t>(6) Confusion between acceptance and approval </a:t>
            </a:r>
          </a:p>
          <a:p>
            <a:pPr marL="1270000" lvl="1" indent="-812800">
              <a:spcBef>
                <a:spcPts val="1200"/>
              </a:spcBef>
              <a:buFont typeface="Arial" pitchFamily="34" charset="0"/>
              <a:buChar char="•"/>
            </a:pPr>
            <a:r>
              <a:rPr lang="en-US" sz="3200" b="1" dirty="0" smtClean="0">
                <a:solidFill>
                  <a:srgbClr val="0070C0"/>
                </a:solidFill>
              </a:rPr>
              <a:t>(7) Loss of respect for the client </a:t>
            </a:r>
          </a:p>
          <a:p>
            <a:pPr marL="1270000" lvl="1" indent="-812800">
              <a:spcBef>
                <a:spcPts val="1200"/>
              </a:spcBef>
              <a:buFont typeface="Arial" pitchFamily="34" charset="0"/>
              <a:buChar char="•"/>
            </a:pPr>
            <a:r>
              <a:rPr lang="en-US" sz="3200" b="1" dirty="0" smtClean="0">
                <a:solidFill>
                  <a:srgbClr val="0070C0"/>
                </a:solidFill>
              </a:rPr>
              <a:t>(8) Over identification’ </a:t>
            </a:r>
            <a:r>
              <a:rPr lang="en-US" sz="3200" b="1" i="1" dirty="0" smtClean="0">
                <a:solidFill>
                  <a:srgbClr val="7030A0"/>
                </a:solidFill>
              </a:rPr>
              <a:t>(</a:t>
            </a:r>
            <a:r>
              <a:rPr lang="en-US" sz="3200" b="1" i="1" dirty="0" err="1" smtClean="0">
                <a:solidFill>
                  <a:srgbClr val="7030A0"/>
                </a:solidFill>
              </a:rPr>
              <a:t>Biestek</a:t>
            </a:r>
            <a:r>
              <a:rPr lang="en-US" sz="3200" b="1" i="1" dirty="0" smtClean="0">
                <a:solidFill>
                  <a:srgbClr val="7030A0"/>
                </a:solidFill>
              </a:rPr>
              <a:t>, 1967:82-87)</a:t>
            </a:r>
          </a:p>
          <a:p>
            <a:pPr marL="812800" indent="-812800">
              <a:spcBef>
                <a:spcPts val="1200"/>
              </a:spcBef>
              <a:buFont typeface="Arial" pitchFamily="34" charset="0"/>
              <a:buChar char="•"/>
            </a:pPr>
            <a:endParaRPr lang="en-US" sz="3200" b="1" dirty="0">
              <a:solidFill>
                <a:srgbClr val="80000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24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0"/>
            <a:ext cx="7772400" cy="990600"/>
          </a:xfrm>
          <a:prstGeom prst="rect">
            <a:avLst/>
          </a:prstGeom>
          <a:noFill/>
          <a:ln w="9525">
            <a:noFill/>
            <a:miter lim="800000"/>
            <a:headEnd/>
            <a:tailEnd/>
          </a:ln>
        </p:spPr>
        <p:txBody>
          <a:bodyPr anchor="ctr"/>
          <a:lstStyle/>
          <a:p>
            <a:pPr algn="ctr"/>
            <a:r>
              <a:rPr lang="en-US" sz="2800" b="1" dirty="0" smtClean="0">
                <a:solidFill>
                  <a:srgbClr val="FF33CC"/>
                </a:solidFill>
              </a:rPr>
              <a:t>v. Non-judgmental attitude</a:t>
            </a:r>
            <a:endParaRPr lang="en-US" sz="2800" b="1" dirty="0">
              <a:solidFill>
                <a:srgbClr val="FF33CC"/>
              </a:solidFill>
            </a:endParaRPr>
          </a:p>
        </p:txBody>
      </p:sp>
      <p:sp>
        <p:nvSpPr>
          <p:cNvPr id="13315" name="Rectangle 3"/>
          <p:cNvSpPr>
            <a:spLocks noChangeArrowheads="1"/>
          </p:cNvSpPr>
          <p:nvPr/>
        </p:nvSpPr>
        <p:spPr bwMode="auto">
          <a:xfrm>
            <a:off x="304800" y="914400"/>
            <a:ext cx="8229600" cy="5105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0070C0"/>
                </a:solidFill>
              </a:rPr>
              <a:t>The non-</a:t>
            </a:r>
            <a:r>
              <a:rPr lang="en-US" sz="2800" b="1" dirty="0" err="1" smtClean="0">
                <a:solidFill>
                  <a:srgbClr val="0070C0"/>
                </a:solidFill>
              </a:rPr>
              <a:t>judgemental</a:t>
            </a:r>
            <a:r>
              <a:rPr lang="en-US" sz="2800" b="1" dirty="0" smtClean="0">
                <a:solidFill>
                  <a:srgbClr val="0070C0"/>
                </a:solidFill>
              </a:rPr>
              <a:t> attitude is a quality of the casework relationship; it is based on a conviction that the casework function excludes assigning guilt or innocence, or degree of client responsibility for causation of the problems or needs, but does include making evaluative </a:t>
            </a:r>
            <a:r>
              <a:rPr lang="en-US" sz="2800" b="1" dirty="0" err="1" smtClean="0">
                <a:solidFill>
                  <a:srgbClr val="0070C0"/>
                </a:solidFill>
              </a:rPr>
              <a:t>judgements</a:t>
            </a:r>
            <a:r>
              <a:rPr lang="en-US" sz="2800" b="1" dirty="0" smtClean="0">
                <a:solidFill>
                  <a:srgbClr val="0070C0"/>
                </a:solidFill>
              </a:rPr>
              <a:t> about the attitudes, standards, or actions of the client; the attitudes, which involves both thought and feelings elements is transmitted to the client’ </a:t>
            </a:r>
            <a:r>
              <a:rPr lang="en-US" sz="2800" b="1" i="1" dirty="0" smtClean="0">
                <a:solidFill>
                  <a:srgbClr val="7030A0"/>
                </a:solidFill>
              </a:rPr>
              <a:t>(</a:t>
            </a:r>
            <a:r>
              <a:rPr lang="en-US" sz="2800" b="1" i="1" dirty="0" err="1" smtClean="0">
                <a:solidFill>
                  <a:srgbClr val="7030A0"/>
                </a:solidFill>
              </a:rPr>
              <a:t>Biestek</a:t>
            </a:r>
            <a:r>
              <a:rPr lang="en-US" sz="2800" b="1" i="1" dirty="0" smtClean="0">
                <a:solidFill>
                  <a:srgbClr val="7030A0"/>
                </a:solidFill>
              </a:rPr>
              <a:t>, 1967:90)</a:t>
            </a:r>
            <a:endParaRPr lang="en-US" sz="2800" b="1" i="1" dirty="0">
              <a:solidFill>
                <a:srgbClr val="7030A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25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228600"/>
            <a:ext cx="7772400" cy="533400"/>
          </a:xfrm>
          <a:prstGeom prst="rect">
            <a:avLst/>
          </a:prstGeom>
          <a:noFill/>
          <a:ln w="9525">
            <a:noFill/>
            <a:miter lim="800000"/>
            <a:headEnd/>
            <a:tailEnd/>
          </a:ln>
        </p:spPr>
        <p:txBody>
          <a:bodyPr anchor="ctr"/>
          <a:lstStyle/>
          <a:p>
            <a:pPr algn="ctr"/>
            <a:r>
              <a:rPr lang="en-US" sz="2800" b="1" dirty="0" smtClean="0">
                <a:solidFill>
                  <a:srgbClr val="FF33CC"/>
                </a:solidFill>
              </a:rPr>
              <a:t>vi. Client self determination</a:t>
            </a:r>
            <a:endParaRPr lang="en-US" sz="2800" b="1" dirty="0">
              <a:solidFill>
                <a:srgbClr val="FF33CC"/>
              </a:solidFill>
            </a:endParaRPr>
          </a:p>
        </p:txBody>
      </p:sp>
      <p:sp>
        <p:nvSpPr>
          <p:cNvPr id="13315" name="Rectangle 3"/>
          <p:cNvSpPr>
            <a:spLocks noChangeArrowheads="1"/>
          </p:cNvSpPr>
          <p:nvPr/>
        </p:nvSpPr>
        <p:spPr bwMode="auto">
          <a:xfrm>
            <a:off x="0" y="838200"/>
            <a:ext cx="87630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The principle of client self determination is the practical recognition of the right and need of clients to freedom in making their own choices and decision in the casework process. </a:t>
            </a: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26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228600"/>
            <a:ext cx="7772400" cy="533400"/>
          </a:xfrm>
          <a:prstGeom prst="rect">
            <a:avLst/>
          </a:prstGeom>
          <a:noFill/>
          <a:ln w="9525">
            <a:noFill/>
            <a:miter lim="800000"/>
            <a:headEnd/>
            <a:tailEnd/>
          </a:ln>
        </p:spPr>
        <p:txBody>
          <a:bodyPr anchor="ctr"/>
          <a:lstStyle/>
          <a:p>
            <a:pPr algn="ctr"/>
            <a:r>
              <a:rPr lang="en-US" sz="2800" b="1" dirty="0" smtClean="0">
                <a:solidFill>
                  <a:srgbClr val="FF33CC"/>
                </a:solidFill>
              </a:rPr>
              <a:t>vi. Client self determination</a:t>
            </a:r>
            <a:endParaRPr lang="en-US" sz="2800" b="1" dirty="0">
              <a:solidFill>
                <a:srgbClr val="FF33CC"/>
              </a:solidFill>
            </a:endParaRPr>
          </a:p>
        </p:txBody>
      </p:sp>
      <p:sp>
        <p:nvSpPr>
          <p:cNvPr id="13315" name="Rectangle 3"/>
          <p:cNvSpPr>
            <a:spLocks noChangeArrowheads="1"/>
          </p:cNvSpPr>
          <p:nvPr/>
        </p:nvSpPr>
        <p:spPr bwMode="auto">
          <a:xfrm>
            <a:off x="0" y="838200"/>
            <a:ext cx="8763000" cy="5181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Caseworkers </a:t>
            </a:r>
            <a:r>
              <a:rPr lang="en-US" sz="3200" b="1" dirty="0" smtClean="0">
                <a:solidFill>
                  <a:srgbClr val="0070C0"/>
                </a:solidFill>
              </a:rPr>
              <a:t>have a corresponding duty to respect that right, </a:t>
            </a:r>
            <a:r>
              <a:rPr lang="en-US" sz="3200" b="1" dirty="0" err="1" smtClean="0">
                <a:solidFill>
                  <a:srgbClr val="0070C0"/>
                </a:solidFill>
              </a:rPr>
              <a:t>recognise</a:t>
            </a:r>
            <a:r>
              <a:rPr lang="en-US" sz="3200" b="1" dirty="0" smtClean="0">
                <a:solidFill>
                  <a:srgbClr val="0070C0"/>
                </a:solidFill>
              </a:rPr>
              <a:t> that need, stimulate and help to activate that potential for self direction by helping the client to see and use the available and appropriate resource of the community and of his own personality. </a:t>
            </a: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14:07:16</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27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228600"/>
            <a:ext cx="7772400" cy="533400"/>
          </a:xfrm>
          <a:prstGeom prst="rect">
            <a:avLst/>
          </a:prstGeom>
          <a:noFill/>
          <a:ln w="9525">
            <a:noFill/>
            <a:miter lim="800000"/>
            <a:headEnd/>
            <a:tailEnd/>
          </a:ln>
        </p:spPr>
        <p:txBody>
          <a:bodyPr anchor="ctr"/>
          <a:lstStyle/>
          <a:p>
            <a:pPr algn="ctr"/>
            <a:r>
              <a:rPr lang="en-US" sz="2800" b="1" dirty="0" smtClean="0">
                <a:solidFill>
                  <a:srgbClr val="FF33CC"/>
                </a:solidFill>
              </a:rPr>
              <a:t>vi. Client self determination</a:t>
            </a:r>
            <a:endParaRPr lang="en-US" sz="2800" b="1" dirty="0">
              <a:solidFill>
                <a:srgbClr val="FF33CC"/>
              </a:solidFill>
            </a:endParaRPr>
          </a:p>
        </p:txBody>
      </p:sp>
      <p:sp>
        <p:nvSpPr>
          <p:cNvPr id="13315" name="Rectangle 3"/>
          <p:cNvSpPr>
            <a:spLocks noChangeArrowheads="1"/>
          </p:cNvSpPr>
          <p:nvPr/>
        </p:nvSpPr>
        <p:spPr bwMode="auto">
          <a:xfrm>
            <a:off x="0" y="1295400"/>
            <a:ext cx="87630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0070C0"/>
                </a:solidFill>
              </a:rPr>
              <a:t>The client’s right to self determination, however, is limited by the client’s capacity for positive and constructive decision making by the framework of civil and moral law and by the function of the agency </a:t>
            </a:r>
            <a:endParaRPr lang="en-US" sz="2800" b="1" dirty="0">
              <a:solidFill>
                <a:srgbClr val="80000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28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609600"/>
            <a:ext cx="7772400" cy="533400"/>
          </a:xfrm>
          <a:prstGeom prst="rect">
            <a:avLst/>
          </a:prstGeom>
          <a:noFill/>
          <a:ln w="9525">
            <a:noFill/>
            <a:miter lim="800000"/>
            <a:headEnd/>
            <a:tailEnd/>
          </a:ln>
        </p:spPr>
        <p:txBody>
          <a:bodyPr anchor="ctr"/>
          <a:lstStyle/>
          <a:p>
            <a:pPr algn="ctr"/>
            <a:r>
              <a:rPr lang="en-US" sz="2800" b="1" dirty="0" smtClean="0">
                <a:solidFill>
                  <a:srgbClr val="FF33CC"/>
                </a:solidFill>
              </a:rPr>
              <a:t>vi. Client self determination</a:t>
            </a:r>
            <a:endParaRPr lang="en-US" sz="2800" b="1" dirty="0">
              <a:solidFill>
                <a:srgbClr val="FF33CC"/>
              </a:solidFill>
            </a:endParaRPr>
          </a:p>
        </p:txBody>
      </p:sp>
      <p:sp>
        <p:nvSpPr>
          <p:cNvPr id="13315" name="Rectangle 3"/>
          <p:cNvSpPr>
            <a:spLocks noChangeArrowheads="1"/>
          </p:cNvSpPr>
          <p:nvPr/>
        </p:nvSpPr>
        <p:spPr bwMode="auto">
          <a:xfrm>
            <a:off x="457200" y="1219200"/>
            <a:ext cx="8153400" cy="4800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7030A0"/>
                </a:solidFill>
              </a:rPr>
              <a:t>Client freedom </a:t>
            </a:r>
          </a:p>
          <a:p>
            <a:pPr marL="812800" indent="-812800">
              <a:spcBef>
                <a:spcPts val="1200"/>
              </a:spcBef>
              <a:buFont typeface="Arial" pitchFamily="34" charset="0"/>
              <a:buChar char="•"/>
            </a:pPr>
            <a:r>
              <a:rPr lang="en-US" sz="2800" b="1" dirty="0" smtClean="0">
                <a:solidFill>
                  <a:srgbClr val="0070C0"/>
                </a:solidFill>
              </a:rPr>
              <a:t>(1) a necessary fundamental right of the client flowing from his essential dignity as a human being; </a:t>
            </a:r>
          </a:p>
          <a:p>
            <a:pPr marL="812800" indent="-812800">
              <a:spcBef>
                <a:spcPts val="1200"/>
              </a:spcBef>
              <a:buFont typeface="Arial" pitchFamily="34" charset="0"/>
              <a:buChar char="•"/>
            </a:pPr>
            <a:r>
              <a:rPr lang="en-US" sz="2800" b="1" dirty="0" smtClean="0">
                <a:solidFill>
                  <a:srgbClr val="0070C0"/>
                </a:solidFill>
              </a:rPr>
              <a:t>(2) a necessarily fundamental right of all individuals in a democratic society; </a:t>
            </a:r>
          </a:p>
          <a:p>
            <a:pPr marL="812800" indent="-812800">
              <a:spcBef>
                <a:spcPts val="1200"/>
              </a:spcBef>
              <a:buFont typeface="Arial" pitchFamily="34" charset="0"/>
              <a:buChar char="•"/>
            </a:pPr>
            <a:r>
              <a:rPr lang="en-US" sz="2800" b="1" dirty="0" smtClean="0">
                <a:solidFill>
                  <a:srgbClr val="0070C0"/>
                </a:solidFill>
              </a:rPr>
              <a:t>(3) necessary for the effectiveness in casework service and treatment; and </a:t>
            </a:r>
          </a:p>
          <a:p>
            <a:pPr marL="812800" indent="-812800">
              <a:spcBef>
                <a:spcPts val="1200"/>
              </a:spcBef>
              <a:buFont typeface="Arial" pitchFamily="34" charset="0"/>
              <a:buChar char="•"/>
            </a:pPr>
            <a:r>
              <a:rPr lang="en-US" sz="2800" b="1" dirty="0" smtClean="0">
                <a:solidFill>
                  <a:srgbClr val="0070C0"/>
                </a:solidFill>
              </a:rPr>
              <a:t>(4) an essential principle in casework philosophy</a:t>
            </a: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29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715962"/>
          </a:xfrm>
        </p:spPr>
        <p:txBody>
          <a:bodyPr/>
          <a:lstStyle/>
          <a:p>
            <a:r>
              <a:rPr lang="en-US" b="1" dirty="0">
                <a:solidFill>
                  <a:srgbClr val="FF0000"/>
                </a:solidFill>
              </a:rPr>
              <a:t>Principle of </a:t>
            </a:r>
            <a:r>
              <a:rPr lang="en-US" b="1" dirty="0" smtClean="0">
                <a:solidFill>
                  <a:srgbClr val="FF0000"/>
                </a:solidFill>
              </a:rPr>
              <a:t>Social Case Work</a:t>
            </a:r>
            <a:endParaRPr lang="en-IN" b="1" dirty="0">
              <a:solidFill>
                <a:srgbClr val="FF0000"/>
              </a:solidFill>
            </a:endParaRPr>
          </a:p>
        </p:txBody>
      </p:sp>
      <p:sp>
        <p:nvSpPr>
          <p:cNvPr id="3" name="Content Placeholder 2"/>
          <p:cNvSpPr>
            <a:spLocks noGrp="1"/>
          </p:cNvSpPr>
          <p:nvPr>
            <p:ph sz="quarter" idx="1"/>
          </p:nvPr>
        </p:nvSpPr>
        <p:spPr>
          <a:xfrm>
            <a:off x="533400" y="1066800"/>
            <a:ext cx="8458200" cy="5407152"/>
          </a:xfrm>
        </p:spPr>
        <p:txBody>
          <a:bodyPr>
            <a:noAutofit/>
          </a:bodyPr>
          <a:lstStyle/>
          <a:p>
            <a:r>
              <a:rPr lang="en-IN" sz="4000" b="1" dirty="0" smtClean="0">
                <a:solidFill>
                  <a:srgbClr val="0070C0"/>
                </a:solidFill>
              </a:rPr>
              <a:t>Principles constitute the rationale for actions. </a:t>
            </a:r>
          </a:p>
          <a:p>
            <a:r>
              <a:rPr lang="en-IN" sz="4000" b="1" dirty="0" smtClean="0">
                <a:solidFill>
                  <a:srgbClr val="0070C0"/>
                </a:solidFill>
              </a:rPr>
              <a:t>They facilitate fixing standards for right action. </a:t>
            </a:r>
          </a:p>
          <a:p>
            <a:r>
              <a:rPr lang="en-IN" sz="4000" b="1" i="1" dirty="0" smtClean="0">
                <a:solidFill>
                  <a:srgbClr val="0070C0"/>
                </a:solidFill>
              </a:rPr>
              <a:t>'Principles are rules of action for guiding performance</a:t>
            </a:r>
            <a:r>
              <a:rPr lang="en-IN" sz="4000" b="1" dirty="0" smtClean="0">
                <a:solidFill>
                  <a:srgbClr val="0070C0"/>
                </a:solidFill>
              </a:rPr>
              <a:t> (Grace Mathew, 1992:9)</a:t>
            </a:r>
          </a:p>
          <a:p>
            <a:endParaRPr lang="en-IN" sz="4000" b="1" dirty="0" smtClean="0">
              <a:solidFill>
                <a:srgbClr val="0070C0"/>
              </a:solidFill>
            </a:endParaRPr>
          </a:p>
          <a:p>
            <a:endParaRPr lang="en-IN" sz="4000" b="1" dirty="0">
              <a:solidFill>
                <a:srgbClr val="0070C0"/>
              </a:solidFill>
            </a:endParaRPr>
          </a:p>
        </p:txBody>
      </p:sp>
    </p:spTree>
    <p:extLst>
      <p:ext uri="{BB962C8B-B14F-4D97-AF65-F5344CB8AC3E}">
        <p14:creationId xmlns:p14="http://schemas.microsoft.com/office/powerpoint/2010/main" xmlns="" val="2670493410"/>
      </p:ext>
    </p:extLst>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609600"/>
            <a:ext cx="7772400" cy="533400"/>
          </a:xfrm>
          <a:prstGeom prst="rect">
            <a:avLst/>
          </a:prstGeom>
          <a:noFill/>
          <a:ln w="9525">
            <a:noFill/>
            <a:miter lim="800000"/>
            <a:headEnd/>
            <a:tailEnd/>
          </a:ln>
        </p:spPr>
        <p:txBody>
          <a:bodyPr anchor="ctr"/>
          <a:lstStyle/>
          <a:p>
            <a:pPr algn="ctr"/>
            <a:r>
              <a:rPr lang="en-US" sz="2800" b="1" dirty="0" smtClean="0">
                <a:solidFill>
                  <a:srgbClr val="FF33CC"/>
                </a:solidFill>
              </a:rPr>
              <a:t>vi. Client self determination</a:t>
            </a:r>
            <a:endParaRPr lang="en-US" sz="2800" b="1" dirty="0">
              <a:solidFill>
                <a:srgbClr val="FF33CC"/>
              </a:solidFill>
            </a:endParaRPr>
          </a:p>
        </p:txBody>
      </p:sp>
      <p:sp>
        <p:nvSpPr>
          <p:cNvPr id="13315" name="Rectangle 3"/>
          <p:cNvSpPr>
            <a:spLocks noChangeArrowheads="1"/>
          </p:cNvSpPr>
          <p:nvPr/>
        </p:nvSpPr>
        <p:spPr bwMode="auto">
          <a:xfrm>
            <a:off x="304800" y="1295400"/>
            <a:ext cx="7924800" cy="47244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7030A0"/>
                </a:solidFill>
              </a:rPr>
              <a:t>The role of the caseworker</a:t>
            </a:r>
            <a:r>
              <a:rPr lang="en-US" sz="2800" b="1" dirty="0" smtClean="0">
                <a:solidFill>
                  <a:srgbClr val="0070C0"/>
                </a:solidFill>
              </a:rPr>
              <a:t> </a:t>
            </a:r>
          </a:p>
          <a:p>
            <a:pPr marL="812800" indent="-812800">
              <a:spcBef>
                <a:spcPts val="1200"/>
              </a:spcBef>
              <a:buFont typeface="Arial" pitchFamily="34" charset="0"/>
              <a:buChar char="•"/>
            </a:pPr>
            <a:r>
              <a:rPr lang="en-US" sz="2800" b="1" dirty="0" smtClean="0">
                <a:solidFill>
                  <a:srgbClr val="0070C0"/>
                </a:solidFill>
              </a:rPr>
              <a:t>(1) To help the client see his problem or need clearly and with perspective; </a:t>
            </a:r>
          </a:p>
          <a:p>
            <a:pPr marL="812800" indent="-812800">
              <a:spcBef>
                <a:spcPts val="1200"/>
              </a:spcBef>
              <a:buFont typeface="Arial" pitchFamily="34" charset="0"/>
              <a:buChar char="•"/>
            </a:pPr>
            <a:r>
              <a:rPr lang="en-US" sz="2800" b="1" dirty="0" smtClean="0">
                <a:solidFill>
                  <a:srgbClr val="0070C0"/>
                </a:solidFill>
              </a:rPr>
              <a:t>(2) To acquaint the client with the pertinent resources in the community </a:t>
            </a:r>
          </a:p>
          <a:p>
            <a:pPr marL="812800" indent="-812800">
              <a:spcBef>
                <a:spcPts val="1200"/>
              </a:spcBef>
              <a:buFont typeface="Arial" pitchFamily="34" charset="0"/>
              <a:buChar char="•"/>
            </a:pPr>
            <a:r>
              <a:rPr lang="en-US" sz="2800" b="1" dirty="0" smtClean="0">
                <a:solidFill>
                  <a:srgbClr val="0070C0"/>
                </a:solidFill>
              </a:rPr>
              <a:t>(3) To introduce stimuli that will activate the client’s own dormant resources </a:t>
            </a:r>
          </a:p>
          <a:p>
            <a:pPr marL="812800" indent="-812800">
              <a:spcBef>
                <a:spcPts val="1200"/>
              </a:spcBef>
              <a:buFont typeface="Arial" pitchFamily="34" charset="0"/>
              <a:buChar char="•"/>
            </a:pPr>
            <a:r>
              <a:rPr lang="en-US" sz="2800" b="1" dirty="0" smtClean="0">
                <a:solidFill>
                  <a:srgbClr val="0070C0"/>
                </a:solidFill>
              </a:rPr>
              <a:t>(4) To create a relationship environment in which the client can grow and work out his own problems</a:t>
            </a:r>
            <a:endParaRPr lang="en-US" sz="2800" b="1" dirty="0">
              <a:solidFill>
                <a:srgbClr val="0070C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30</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762000"/>
            <a:ext cx="7772400" cy="533400"/>
          </a:xfrm>
          <a:prstGeom prst="rect">
            <a:avLst/>
          </a:prstGeom>
          <a:noFill/>
          <a:ln w="9525">
            <a:noFill/>
            <a:miter lim="800000"/>
            <a:headEnd/>
            <a:tailEnd/>
          </a:ln>
        </p:spPr>
        <p:txBody>
          <a:bodyPr anchor="ctr"/>
          <a:lstStyle/>
          <a:p>
            <a:pPr algn="ctr"/>
            <a:r>
              <a:rPr lang="en-US" sz="2800" b="1" dirty="0" smtClean="0">
                <a:solidFill>
                  <a:srgbClr val="FF33CC"/>
                </a:solidFill>
              </a:rPr>
              <a:t>vi. Client self determination</a:t>
            </a:r>
            <a:endParaRPr lang="en-US" sz="2800" b="1" dirty="0">
              <a:solidFill>
                <a:srgbClr val="FF33CC"/>
              </a:solidFill>
            </a:endParaRPr>
          </a:p>
        </p:txBody>
      </p:sp>
      <p:sp>
        <p:nvSpPr>
          <p:cNvPr id="13315" name="Rectangle 3"/>
          <p:cNvSpPr>
            <a:spLocks noChangeArrowheads="1"/>
          </p:cNvSpPr>
          <p:nvPr/>
        </p:nvSpPr>
        <p:spPr bwMode="auto">
          <a:xfrm>
            <a:off x="762000" y="1600200"/>
            <a:ext cx="7772400" cy="44196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7030A0"/>
                </a:solidFill>
              </a:rPr>
              <a:t>Limitations to self-determination </a:t>
            </a:r>
          </a:p>
          <a:p>
            <a:pPr marL="812800" indent="-812800">
              <a:spcBef>
                <a:spcPts val="1200"/>
              </a:spcBef>
              <a:buFont typeface="Arial" pitchFamily="34" charset="0"/>
              <a:buChar char="•"/>
            </a:pPr>
            <a:r>
              <a:rPr lang="en-US" sz="2800" b="1" dirty="0" smtClean="0">
                <a:solidFill>
                  <a:srgbClr val="0070C0"/>
                </a:solidFill>
              </a:rPr>
              <a:t>(1) Limitation of the client’s capacity for positive and constructive decision making </a:t>
            </a:r>
          </a:p>
          <a:p>
            <a:pPr marL="812800" indent="-812800">
              <a:spcBef>
                <a:spcPts val="1200"/>
              </a:spcBef>
              <a:buFont typeface="Arial" pitchFamily="34" charset="0"/>
              <a:buChar char="•"/>
            </a:pPr>
            <a:r>
              <a:rPr lang="en-US" sz="2800" b="1" dirty="0" smtClean="0">
                <a:solidFill>
                  <a:srgbClr val="0070C0"/>
                </a:solidFill>
              </a:rPr>
              <a:t>(2) Limitations arising from civil law </a:t>
            </a:r>
          </a:p>
          <a:p>
            <a:pPr marL="812800" indent="-812800">
              <a:spcBef>
                <a:spcPts val="1200"/>
              </a:spcBef>
              <a:buFont typeface="Arial" pitchFamily="34" charset="0"/>
              <a:buChar char="•"/>
            </a:pPr>
            <a:r>
              <a:rPr lang="en-US" sz="2800" b="1" dirty="0" smtClean="0">
                <a:solidFill>
                  <a:srgbClr val="0070C0"/>
                </a:solidFill>
              </a:rPr>
              <a:t>(3) Limitation arising from the moral law </a:t>
            </a:r>
          </a:p>
          <a:p>
            <a:pPr marL="812800" indent="-812800">
              <a:spcBef>
                <a:spcPts val="1200"/>
              </a:spcBef>
              <a:buFont typeface="Arial" pitchFamily="34" charset="0"/>
              <a:buChar char="•"/>
            </a:pPr>
            <a:r>
              <a:rPr lang="en-US" sz="2800" b="1" dirty="0" smtClean="0">
                <a:solidFill>
                  <a:srgbClr val="0070C0"/>
                </a:solidFill>
              </a:rPr>
              <a:t>(4) Limitations arising from the agency function</a:t>
            </a:r>
            <a:r>
              <a:rPr lang="en-US" sz="2800" b="1" i="1" dirty="0" smtClean="0">
                <a:solidFill>
                  <a:srgbClr val="7030A0"/>
                </a:solidFill>
              </a:rPr>
              <a:t> (</a:t>
            </a:r>
            <a:r>
              <a:rPr lang="en-US" sz="2800" b="1" i="1" dirty="0" err="1" smtClean="0">
                <a:solidFill>
                  <a:srgbClr val="7030A0"/>
                </a:solidFill>
              </a:rPr>
              <a:t>Biestek</a:t>
            </a:r>
            <a:r>
              <a:rPr lang="en-US" sz="2800" b="1" i="1" dirty="0" smtClean="0">
                <a:solidFill>
                  <a:srgbClr val="7030A0"/>
                </a:solidFill>
              </a:rPr>
              <a:t>, 1967:110-118)</a:t>
            </a:r>
            <a:endParaRPr lang="en-US" sz="2800" b="1" i="1" dirty="0">
              <a:solidFill>
                <a:srgbClr val="7030A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31</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304800"/>
            <a:ext cx="7772400" cy="533400"/>
          </a:xfrm>
          <a:prstGeom prst="rect">
            <a:avLst/>
          </a:prstGeom>
          <a:noFill/>
          <a:ln w="9525">
            <a:noFill/>
            <a:miter lim="800000"/>
            <a:headEnd/>
            <a:tailEnd/>
          </a:ln>
        </p:spPr>
        <p:txBody>
          <a:bodyPr anchor="ctr"/>
          <a:lstStyle/>
          <a:p>
            <a:pPr algn="ctr"/>
            <a:r>
              <a:rPr lang="en-US" sz="2800" b="1" dirty="0" smtClean="0">
                <a:solidFill>
                  <a:srgbClr val="FF33CC"/>
                </a:solidFill>
              </a:rPr>
              <a:t>vii. Confidentiality</a:t>
            </a:r>
            <a:endParaRPr lang="en-US" sz="2800" b="1" dirty="0">
              <a:solidFill>
                <a:srgbClr val="FF33CC"/>
              </a:solidFill>
            </a:endParaRPr>
          </a:p>
        </p:txBody>
      </p:sp>
      <p:sp>
        <p:nvSpPr>
          <p:cNvPr id="13315" name="Rectangle 3"/>
          <p:cNvSpPr>
            <a:spLocks noChangeArrowheads="1"/>
          </p:cNvSpPr>
          <p:nvPr/>
        </p:nvSpPr>
        <p:spPr bwMode="auto">
          <a:xfrm>
            <a:off x="381000" y="990600"/>
            <a:ext cx="82296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0070C0"/>
                </a:solidFill>
              </a:rPr>
              <a:t>Clients have a right to protection of personal information about themselves in their relationships with a social agency during and following the process of obtaining service, a right which may be superseded in exceptional situation. </a:t>
            </a: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32</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304800"/>
            <a:ext cx="7772400" cy="533400"/>
          </a:xfrm>
          <a:prstGeom prst="rect">
            <a:avLst/>
          </a:prstGeom>
          <a:noFill/>
          <a:ln w="9525">
            <a:noFill/>
            <a:miter lim="800000"/>
            <a:headEnd/>
            <a:tailEnd/>
          </a:ln>
        </p:spPr>
        <p:txBody>
          <a:bodyPr anchor="ctr"/>
          <a:lstStyle/>
          <a:p>
            <a:pPr algn="ctr"/>
            <a:r>
              <a:rPr lang="en-US" sz="2800" b="1" dirty="0" smtClean="0">
                <a:solidFill>
                  <a:srgbClr val="FF33CC"/>
                </a:solidFill>
              </a:rPr>
              <a:t>vii. Confidentiality</a:t>
            </a:r>
            <a:endParaRPr lang="en-US" sz="2800" b="1" dirty="0">
              <a:solidFill>
                <a:srgbClr val="FF33CC"/>
              </a:solidFill>
            </a:endParaRPr>
          </a:p>
        </p:txBody>
      </p:sp>
      <p:sp>
        <p:nvSpPr>
          <p:cNvPr id="13315" name="Rectangle 3"/>
          <p:cNvSpPr>
            <a:spLocks noChangeArrowheads="1"/>
          </p:cNvSpPr>
          <p:nvPr/>
        </p:nvSpPr>
        <p:spPr bwMode="auto">
          <a:xfrm>
            <a:off x="381000" y="990600"/>
            <a:ext cx="82296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7030A0"/>
                </a:solidFill>
              </a:rPr>
              <a:t>Recognition </a:t>
            </a:r>
            <a:r>
              <a:rPr lang="en-US" sz="2800" b="1" dirty="0" smtClean="0">
                <a:solidFill>
                  <a:srgbClr val="7030A0"/>
                </a:solidFill>
              </a:rPr>
              <a:t>of this right requires adherence to the following principles: </a:t>
            </a:r>
          </a:p>
          <a:p>
            <a:pPr marL="812800" indent="-812800">
              <a:spcBef>
                <a:spcPts val="1200"/>
              </a:spcBef>
              <a:buFont typeface="Arial" pitchFamily="34" charset="0"/>
              <a:buChar char="•"/>
            </a:pPr>
            <a:r>
              <a:rPr lang="en-US" sz="2800" b="1" dirty="0" smtClean="0">
                <a:solidFill>
                  <a:srgbClr val="0070C0"/>
                </a:solidFill>
              </a:rPr>
              <a:t>(1) The client should be used as the primary source of information about himself and information sought from him should be limited to that which is essential to provide </a:t>
            </a:r>
            <a:r>
              <a:rPr lang="en-US" sz="2800" b="1" dirty="0" smtClean="0">
                <a:solidFill>
                  <a:srgbClr val="0070C0"/>
                </a:solidFill>
              </a:rPr>
              <a:t>service</a:t>
            </a:r>
          </a:p>
          <a:p>
            <a:pPr marL="812800" indent="-812800">
              <a:spcBef>
                <a:spcPts val="1200"/>
              </a:spcBef>
              <a:buFont typeface="Arial" pitchFamily="34" charset="0"/>
              <a:buChar char="•"/>
            </a:pPr>
            <a:r>
              <a:rPr lang="en-US" sz="2800" b="1" dirty="0" smtClean="0">
                <a:solidFill>
                  <a:srgbClr val="0070C0"/>
                </a:solidFill>
              </a:rPr>
              <a:t>(2) Within the agency information regarding a client should be revealed only to those persons and to the extent necessary to provide service </a:t>
            </a:r>
          </a:p>
          <a:p>
            <a:pPr marL="812800" indent="-812800">
              <a:spcBef>
                <a:spcPts val="1200"/>
              </a:spcBef>
              <a:buFont typeface="Arial" pitchFamily="34" charset="0"/>
              <a:buChar char="•"/>
            </a:pPr>
            <a:endParaRPr lang="en-US" sz="2800" b="1" dirty="0">
              <a:solidFill>
                <a:srgbClr val="80000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14:08:31</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33</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304800"/>
            <a:ext cx="7772400" cy="533400"/>
          </a:xfrm>
          <a:prstGeom prst="rect">
            <a:avLst/>
          </a:prstGeom>
          <a:noFill/>
          <a:ln w="9525">
            <a:noFill/>
            <a:miter lim="800000"/>
            <a:headEnd/>
            <a:tailEnd/>
          </a:ln>
        </p:spPr>
        <p:txBody>
          <a:bodyPr anchor="ctr"/>
          <a:lstStyle/>
          <a:p>
            <a:pPr algn="ctr"/>
            <a:r>
              <a:rPr lang="en-US" sz="2800" b="1" dirty="0" smtClean="0">
                <a:solidFill>
                  <a:srgbClr val="FF33CC"/>
                </a:solidFill>
              </a:rPr>
              <a:t>vii. Confidentiality</a:t>
            </a:r>
            <a:endParaRPr lang="en-US" sz="2800" b="1" dirty="0">
              <a:solidFill>
                <a:srgbClr val="FF33CC"/>
              </a:solidFill>
            </a:endParaRPr>
          </a:p>
        </p:txBody>
      </p:sp>
      <p:sp>
        <p:nvSpPr>
          <p:cNvPr id="13315" name="Rectangle 3"/>
          <p:cNvSpPr>
            <a:spLocks noChangeArrowheads="1"/>
          </p:cNvSpPr>
          <p:nvPr/>
        </p:nvSpPr>
        <p:spPr bwMode="auto">
          <a:xfrm>
            <a:off x="381000" y="990600"/>
            <a:ext cx="8229600" cy="50292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0070C0"/>
                </a:solidFill>
              </a:rPr>
              <a:t>(</a:t>
            </a:r>
            <a:r>
              <a:rPr lang="en-US" sz="2800" b="1" dirty="0" smtClean="0">
                <a:solidFill>
                  <a:srgbClr val="0070C0"/>
                </a:solidFill>
              </a:rPr>
              <a:t>3) Other agencies and individual should be consulted only with the client’s consent and within the limits of that consent </a:t>
            </a:r>
          </a:p>
          <a:p>
            <a:pPr marL="812800" indent="-812800">
              <a:spcBef>
                <a:spcPts val="1200"/>
              </a:spcBef>
              <a:buFont typeface="Arial" pitchFamily="34" charset="0"/>
              <a:buChar char="•"/>
            </a:pPr>
            <a:r>
              <a:rPr lang="en-US" sz="2800" b="1" dirty="0" smtClean="0">
                <a:solidFill>
                  <a:srgbClr val="0070C0"/>
                </a:solidFill>
              </a:rPr>
              <a:t>(4) Only that information should be recorded and those records maintained that tare essential to provide service and the use of records should be determined by agency function and the consent of the client’ (AASW, 1946)</a:t>
            </a:r>
            <a:endParaRPr lang="en-US" sz="2800" b="1" dirty="0">
              <a:solidFill>
                <a:srgbClr val="80000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34</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304800"/>
            <a:ext cx="9144000" cy="914400"/>
          </a:xfrm>
          <a:prstGeom prst="rect">
            <a:avLst/>
          </a:prstGeom>
          <a:noFill/>
          <a:ln w="9525">
            <a:noFill/>
            <a:miter lim="800000"/>
            <a:headEnd/>
            <a:tailEnd/>
          </a:ln>
        </p:spPr>
        <p:txBody>
          <a:bodyPr anchor="ctr"/>
          <a:lstStyle/>
          <a:p>
            <a:pPr algn="ctr"/>
            <a:r>
              <a:rPr lang="en-US" sz="3200" b="1" dirty="0">
                <a:solidFill>
                  <a:srgbClr val="FF33CC"/>
                </a:solidFill>
              </a:rPr>
              <a:t>Recommended Readings:</a:t>
            </a:r>
          </a:p>
        </p:txBody>
      </p:sp>
      <p:sp>
        <p:nvSpPr>
          <p:cNvPr id="24579" name="Rectangle 3"/>
          <p:cNvSpPr>
            <a:spLocks noChangeArrowheads="1"/>
          </p:cNvSpPr>
          <p:nvPr/>
        </p:nvSpPr>
        <p:spPr bwMode="auto">
          <a:xfrm>
            <a:off x="914400" y="1143000"/>
            <a:ext cx="7772400" cy="5257800"/>
          </a:xfrm>
          <a:prstGeom prst="rect">
            <a:avLst/>
          </a:prstGeom>
          <a:noFill/>
          <a:ln w="9525">
            <a:noFill/>
            <a:miter lim="800000"/>
            <a:headEnd/>
            <a:tailEnd/>
          </a:ln>
        </p:spPr>
        <p:txBody>
          <a:bodyPr/>
          <a:lstStyle/>
          <a:p>
            <a:pPr marL="812800" indent="-812800">
              <a:spcBef>
                <a:spcPts val="1200"/>
              </a:spcBef>
            </a:pPr>
            <a:r>
              <a:rPr lang="en-US" sz="2200" b="1" dirty="0">
                <a:solidFill>
                  <a:srgbClr val="0070C0"/>
                </a:solidFill>
              </a:rPr>
              <a:t>1.	</a:t>
            </a:r>
            <a:r>
              <a:rPr lang="en-US" sz="2200" b="1" dirty="0" smtClean="0">
                <a:solidFill>
                  <a:srgbClr val="0070C0"/>
                </a:solidFill>
              </a:rPr>
              <a:t>Mathew Grace (1992) </a:t>
            </a:r>
            <a:r>
              <a:rPr lang="en-US" sz="2200" b="1" dirty="0" smtClean="0">
                <a:solidFill>
                  <a:srgbClr val="FF0000"/>
                </a:solidFill>
              </a:rPr>
              <a:t>An Introduction to Social Case Work, </a:t>
            </a:r>
            <a:r>
              <a:rPr lang="en-US" sz="2200" b="1" dirty="0" smtClean="0">
                <a:solidFill>
                  <a:srgbClr val="0070C0"/>
                </a:solidFill>
              </a:rPr>
              <a:t>Bombay: Tata Institute of Social Sciences</a:t>
            </a:r>
          </a:p>
          <a:p>
            <a:pPr marL="812800" indent="-812800">
              <a:spcBef>
                <a:spcPts val="1200"/>
              </a:spcBef>
              <a:buAutoNum type="arabicPeriod" startAt="2"/>
            </a:pPr>
            <a:r>
              <a:rPr lang="en-US" sz="2200" b="1" dirty="0" smtClean="0">
                <a:solidFill>
                  <a:srgbClr val="0070C0"/>
                </a:solidFill>
              </a:rPr>
              <a:t>Perlman, Helen Harris (1957) </a:t>
            </a:r>
            <a:r>
              <a:rPr lang="en-US" sz="2200" b="1" dirty="0" smtClean="0">
                <a:solidFill>
                  <a:srgbClr val="FF0000"/>
                </a:solidFill>
              </a:rPr>
              <a:t>Social Case Work – A Problem Solving Process,</a:t>
            </a:r>
            <a:r>
              <a:rPr lang="en-US" sz="2200" b="1" dirty="0" smtClean="0">
                <a:solidFill>
                  <a:srgbClr val="0070C0"/>
                </a:solidFill>
              </a:rPr>
              <a:t> Chicago: University of Chicago Press (Indian reprint, 2011, </a:t>
            </a:r>
            <a:r>
              <a:rPr lang="en-US" sz="2200" b="1" dirty="0" err="1" smtClean="0">
                <a:solidFill>
                  <a:srgbClr val="0070C0"/>
                </a:solidFill>
              </a:rPr>
              <a:t>Jaipur</a:t>
            </a:r>
            <a:r>
              <a:rPr lang="en-US" sz="2200" b="1" dirty="0" smtClean="0">
                <a:solidFill>
                  <a:srgbClr val="0070C0"/>
                </a:solidFill>
              </a:rPr>
              <a:t>: </a:t>
            </a:r>
            <a:r>
              <a:rPr lang="en-US" sz="2200" b="1" dirty="0" err="1" smtClean="0">
                <a:solidFill>
                  <a:srgbClr val="0070C0"/>
                </a:solidFill>
              </a:rPr>
              <a:t>Rawat</a:t>
            </a:r>
            <a:r>
              <a:rPr lang="en-US" sz="2200" b="1" dirty="0" smtClean="0">
                <a:solidFill>
                  <a:srgbClr val="0070C0"/>
                </a:solidFill>
              </a:rPr>
              <a:t> Publications)</a:t>
            </a:r>
          </a:p>
          <a:p>
            <a:pPr marL="812800" indent="-812800">
              <a:spcBef>
                <a:spcPts val="1200"/>
              </a:spcBef>
              <a:buAutoNum type="arabicPeriod" startAt="2"/>
            </a:pPr>
            <a:r>
              <a:rPr lang="en-US" sz="2200" b="1" dirty="0" err="1" smtClean="0">
                <a:solidFill>
                  <a:srgbClr val="0070C0"/>
                </a:solidFill>
              </a:rPr>
              <a:t>Nursten</a:t>
            </a:r>
            <a:r>
              <a:rPr lang="en-US" sz="2200" b="1" dirty="0" smtClean="0">
                <a:solidFill>
                  <a:srgbClr val="0070C0"/>
                </a:solidFill>
              </a:rPr>
              <a:t>, Jean (1974) </a:t>
            </a:r>
            <a:r>
              <a:rPr lang="en-US" sz="2200" b="1" dirty="0" smtClean="0">
                <a:solidFill>
                  <a:srgbClr val="FF0000"/>
                </a:solidFill>
              </a:rPr>
              <a:t>Process of Case Work, </a:t>
            </a:r>
            <a:r>
              <a:rPr lang="en-US" sz="2200" b="1" dirty="0" smtClean="0">
                <a:solidFill>
                  <a:srgbClr val="0070C0"/>
                </a:solidFill>
              </a:rPr>
              <a:t>Pitman Publishing Corporation</a:t>
            </a:r>
          </a:p>
          <a:p>
            <a:pPr marL="812800" indent="-812800">
              <a:spcBef>
                <a:spcPts val="1200"/>
              </a:spcBef>
            </a:pPr>
            <a:r>
              <a:rPr lang="en-US" sz="2200" b="1" dirty="0" smtClean="0">
                <a:solidFill>
                  <a:srgbClr val="0070C0"/>
                </a:solidFill>
              </a:rPr>
              <a:t>3.	</a:t>
            </a:r>
            <a:r>
              <a:rPr lang="en-US" sz="2200" b="1" dirty="0" err="1" smtClean="0">
                <a:solidFill>
                  <a:srgbClr val="0070C0"/>
                </a:solidFill>
              </a:rPr>
              <a:t>Timms</a:t>
            </a:r>
            <a:r>
              <a:rPr lang="en-US" sz="2200" b="1" dirty="0" smtClean="0">
                <a:solidFill>
                  <a:srgbClr val="0070C0"/>
                </a:solidFill>
              </a:rPr>
              <a:t>, Noel (1966) </a:t>
            </a:r>
            <a:r>
              <a:rPr lang="en-US" sz="2200" b="1" dirty="0" smtClean="0">
                <a:solidFill>
                  <a:srgbClr val="FF0000"/>
                </a:solidFill>
              </a:rPr>
              <a:t>Social Case Work, </a:t>
            </a:r>
            <a:r>
              <a:rPr lang="en-US" sz="2200" b="1" dirty="0" smtClean="0">
                <a:solidFill>
                  <a:srgbClr val="0070C0"/>
                </a:solidFill>
              </a:rPr>
              <a:t>London: </a:t>
            </a:r>
            <a:r>
              <a:rPr lang="en-US" sz="2200" b="1" dirty="0" err="1" smtClean="0">
                <a:solidFill>
                  <a:srgbClr val="0070C0"/>
                </a:solidFill>
              </a:rPr>
              <a:t>Routledge</a:t>
            </a:r>
            <a:r>
              <a:rPr lang="en-US" sz="2200" b="1" dirty="0" smtClean="0">
                <a:solidFill>
                  <a:srgbClr val="0070C0"/>
                </a:solidFill>
              </a:rPr>
              <a:t> &amp; </a:t>
            </a:r>
            <a:r>
              <a:rPr lang="en-US" sz="2200" b="1" dirty="0" err="1" smtClean="0">
                <a:solidFill>
                  <a:srgbClr val="0070C0"/>
                </a:solidFill>
              </a:rPr>
              <a:t>Kegan</a:t>
            </a:r>
            <a:r>
              <a:rPr lang="en-US" sz="2200" b="1" dirty="0" smtClean="0">
                <a:solidFill>
                  <a:srgbClr val="0070C0"/>
                </a:solidFill>
              </a:rPr>
              <a:t> Paul</a:t>
            </a:r>
          </a:p>
          <a:p>
            <a:pPr marL="812800" indent="-812800">
              <a:spcBef>
                <a:spcPts val="1200"/>
              </a:spcBef>
            </a:pPr>
            <a:r>
              <a:rPr lang="en-US" sz="2200" b="1" dirty="0" smtClean="0">
                <a:solidFill>
                  <a:srgbClr val="0070C0"/>
                </a:solidFill>
              </a:rPr>
              <a:t>5.	</a:t>
            </a:r>
            <a:r>
              <a:rPr lang="en-US" sz="2200" b="1" dirty="0" err="1" smtClean="0">
                <a:solidFill>
                  <a:srgbClr val="0070C0"/>
                </a:solidFill>
              </a:rPr>
              <a:t>Upadhyay</a:t>
            </a:r>
            <a:r>
              <a:rPr lang="en-US" sz="2200" b="1" dirty="0" smtClean="0">
                <a:solidFill>
                  <a:srgbClr val="0070C0"/>
                </a:solidFill>
              </a:rPr>
              <a:t>, R. K. (2003) </a:t>
            </a:r>
            <a:r>
              <a:rPr lang="en-US" sz="2200" b="1" dirty="0" smtClean="0">
                <a:solidFill>
                  <a:srgbClr val="FF0000"/>
                </a:solidFill>
              </a:rPr>
              <a:t>Social Case Work, </a:t>
            </a:r>
            <a:r>
              <a:rPr lang="en-US" sz="2200" b="1" dirty="0" err="1" smtClean="0">
                <a:solidFill>
                  <a:srgbClr val="0070C0"/>
                </a:solidFill>
              </a:rPr>
              <a:t>Jaipur</a:t>
            </a:r>
            <a:r>
              <a:rPr lang="en-US" sz="2200" b="1" dirty="0" smtClean="0">
                <a:solidFill>
                  <a:srgbClr val="0070C0"/>
                </a:solidFill>
              </a:rPr>
              <a:t> &amp; New Delhi: </a:t>
            </a:r>
            <a:r>
              <a:rPr lang="en-US" sz="2200" b="1" dirty="0" err="1" smtClean="0">
                <a:solidFill>
                  <a:srgbClr val="0070C0"/>
                </a:solidFill>
              </a:rPr>
              <a:t>Rawat</a:t>
            </a:r>
            <a:r>
              <a:rPr lang="en-US" sz="2200" b="1" dirty="0" smtClean="0">
                <a:solidFill>
                  <a:srgbClr val="0070C0"/>
                </a:solidFill>
              </a:rPr>
              <a:t> Publications</a:t>
            </a:r>
            <a:endParaRPr lang="en-US" sz="2200" b="1" dirty="0">
              <a:solidFill>
                <a:srgbClr val="0070C0"/>
              </a:solidFill>
            </a:endParaRPr>
          </a:p>
        </p:txBody>
      </p:sp>
      <p:sp>
        <p:nvSpPr>
          <p:cNvPr id="4" name="Date Placeholder 3"/>
          <p:cNvSpPr>
            <a:spLocks noGrp="1"/>
          </p:cNvSpPr>
          <p:nvPr>
            <p:ph type="dt" sz="quarter" idx="10"/>
          </p:nvPr>
        </p:nvSpPr>
        <p:spPr/>
        <p:txBody>
          <a:bodyPr/>
          <a:lstStyle/>
          <a:p>
            <a:pPr>
              <a:defRPr/>
            </a:pPr>
            <a:fld id="{35F0F8C9-2EBE-461B-BC5B-B8BC3958389B}"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5C9BFFAC-8E95-4E3B-B304-B5DADEF6AA07}" type="slidenum">
              <a:rPr lang="en-US" smtClean="0"/>
              <a:pPr>
                <a:defRPr/>
              </a:pPr>
              <a:t>35</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533400"/>
            <a:ext cx="9144000" cy="914400"/>
          </a:xfrm>
          <a:prstGeom prst="rect">
            <a:avLst/>
          </a:prstGeom>
          <a:noFill/>
          <a:ln w="9525">
            <a:noFill/>
            <a:miter lim="800000"/>
            <a:headEnd/>
            <a:tailEnd/>
          </a:ln>
        </p:spPr>
        <p:txBody>
          <a:bodyPr anchor="ctr"/>
          <a:lstStyle/>
          <a:p>
            <a:pPr algn="ctr"/>
            <a:r>
              <a:rPr lang="en-US" sz="3200" b="1">
                <a:solidFill>
                  <a:srgbClr val="FF33CC"/>
                </a:solidFill>
              </a:rPr>
              <a:t>Recommended Readings:</a:t>
            </a:r>
          </a:p>
        </p:txBody>
      </p:sp>
      <p:sp>
        <p:nvSpPr>
          <p:cNvPr id="25603" name="Rectangle 3"/>
          <p:cNvSpPr>
            <a:spLocks noChangeArrowheads="1"/>
          </p:cNvSpPr>
          <p:nvPr/>
        </p:nvSpPr>
        <p:spPr bwMode="auto">
          <a:xfrm>
            <a:off x="914400" y="1600200"/>
            <a:ext cx="7772400" cy="4800600"/>
          </a:xfrm>
          <a:prstGeom prst="rect">
            <a:avLst/>
          </a:prstGeom>
          <a:noFill/>
          <a:ln w="9525">
            <a:noFill/>
            <a:miter lim="800000"/>
            <a:headEnd/>
            <a:tailEnd/>
          </a:ln>
        </p:spPr>
        <p:txBody>
          <a:bodyPr/>
          <a:lstStyle/>
          <a:p>
            <a:pPr marL="812800" indent="-812800">
              <a:spcBef>
                <a:spcPts val="1200"/>
              </a:spcBef>
              <a:buFont typeface="+mj-lt"/>
              <a:buAutoNum type="arabicPeriod" startAt="6"/>
            </a:pPr>
            <a:r>
              <a:rPr lang="en-US" sz="2200" b="1" dirty="0" err="1" smtClean="0">
                <a:solidFill>
                  <a:srgbClr val="0070C0"/>
                </a:solidFill>
              </a:rPr>
              <a:t>Biestek</a:t>
            </a:r>
            <a:r>
              <a:rPr lang="en-US" sz="2200" b="1" dirty="0" smtClean="0">
                <a:solidFill>
                  <a:srgbClr val="0070C0"/>
                </a:solidFill>
              </a:rPr>
              <a:t> FD (1967) </a:t>
            </a:r>
            <a:r>
              <a:rPr lang="en-US" sz="2200" b="1" dirty="0" smtClean="0">
                <a:solidFill>
                  <a:srgbClr val="FF0000"/>
                </a:solidFill>
              </a:rPr>
              <a:t>The Casework Relationship</a:t>
            </a:r>
            <a:r>
              <a:rPr lang="en-US" sz="2200" b="1" dirty="0" smtClean="0">
                <a:solidFill>
                  <a:srgbClr val="0070C0"/>
                </a:solidFill>
              </a:rPr>
              <a:t>, London: </a:t>
            </a:r>
            <a:r>
              <a:rPr lang="en-US" sz="2200" b="1" dirty="0" err="1" smtClean="0">
                <a:solidFill>
                  <a:srgbClr val="0070C0"/>
                </a:solidFill>
              </a:rPr>
              <a:t>Unwin</a:t>
            </a:r>
            <a:r>
              <a:rPr lang="en-US" sz="2200" b="1" dirty="0" smtClean="0">
                <a:solidFill>
                  <a:srgbClr val="0070C0"/>
                </a:solidFill>
              </a:rPr>
              <a:t> University Books </a:t>
            </a:r>
          </a:p>
          <a:p>
            <a:pPr marL="812800" indent="-812800">
              <a:spcBef>
                <a:spcPts val="1200"/>
              </a:spcBef>
              <a:buFont typeface="+mj-lt"/>
              <a:buAutoNum type="arabicPeriod" startAt="6"/>
            </a:pPr>
            <a:r>
              <a:rPr lang="en-US" sz="2200" b="1" dirty="0" smtClean="0">
                <a:solidFill>
                  <a:srgbClr val="0070C0"/>
                </a:solidFill>
              </a:rPr>
              <a:t>Lawrence M </a:t>
            </a:r>
            <a:r>
              <a:rPr lang="en-US" sz="2200" b="1" dirty="0" err="1" smtClean="0">
                <a:solidFill>
                  <a:srgbClr val="0070C0"/>
                </a:solidFill>
              </a:rPr>
              <a:t>Brammer</a:t>
            </a:r>
            <a:r>
              <a:rPr lang="en-US" sz="2200" b="1" dirty="0" smtClean="0">
                <a:solidFill>
                  <a:srgbClr val="0070C0"/>
                </a:solidFill>
              </a:rPr>
              <a:t> (1985) </a:t>
            </a:r>
            <a:r>
              <a:rPr lang="en-US" sz="2200" b="1" dirty="0" smtClean="0">
                <a:solidFill>
                  <a:srgbClr val="FF0000"/>
                </a:solidFill>
              </a:rPr>
              <a:t>The Helping Relationship: process and skills</a:t>
            </a:r>
            <a:r>
              <a:rPr lang="en-US" sz="2200" b="1" dirty="0" smtClean="0">
                <a:solidFill>
                  <a:srgbClr val="0070C0"/>
                </a:solidFill>
              </a:rPr>
              <a:t>, Englewood Cliffs, New Jersey: Prentice Hall Inc (3rd Ed.) </a:t>
            </a:r>
          </a:p>
          <a:p>
            <a:pPr marL="812800" indent="-812800">
              <a:spcBef>
                <a:spcPts val="1200"/>
              </a:spcBef>
              <a:buFont typeface="+mj-lt"/>
              <a:buAutoNum type="arabicPeriod" startAt="6"/>
            </a:pPr>
            <a:r>
              <a:rPr lang="en-US" sz="2200" b="1" dirty="0" smtClean="0">
                <a:solidFill>
                  <a:srgbClr val="0070C0"/>
                </a:solidFill>
              </a:rPr>
              <a:t>Richmond, Mary (1970) </a:t>
            </a:r>
            <a:r>
              <a:rPr lang="en-US" sz="2200" b="1" dirty="0" smtClean="0">
                <a:solidFill>
                  <a:srgbClr val="FF0000"/>
                </a:solidFill>
              </a:rPr>
              <a:t>Social Diagnosis</a:t>
            </a:r>
            <a:r>
              <a:rPr lang="en-US" sz="2200" b="1" dirty="0" smtClean="0">
                <a:solidFill>
                  <a:srgbClr val="0070C0"/>
                </a:solidFill>
              </a:rPr>
              <a:t>, New York: Free Press</a:t>
            </a:r>
          </a:p>
          <a:p>
            <a:pPr marL="812800" indent="-812800">
              <a:spcBef>
                <a:spcPts val="1200"/>
              </a:spcBef>
              <a:buFont typeface="+mj-lt"/>
              <a:buAutoNum type="arabicPeriod" startAt="6"/>
            </a:pPr>
            <a:r>
              <a:rPr lang="en-US" sz="2200" b="1" dirty="0" smtClean="0">
                <a:solidFill>
                  <a:srgbClr val="0070C0"/>
                </a:solidFill>
              </a:rPr>
              <a:t>Gordon Hamilton (1951) </a:t>
            </a:r>
            <a:r>
              <a:rPr lang="en-US" sz="2200" b="1" dirty="0" smtClean="0">
                <a:solidFill>
                  <a:srgbClr val="FF0000"/>
                </a:solidFill>
              </a:rPr>
              <a:t>Theory and Practice of Social Casework, </a:t>
            </a:r>
            <a:r>
              <a:rPr lang="en-US" sz="2200" b="1" dirty="0" smtClean="0">
                <a:solidFill>
                  <a:srgbClr val="0070C0"/>
                </a:solidFill>
              </a:rPr>
              <a:t>2nd Rev. Ed., New York: Columbia University Press</a:t>
            </a:r>
          </a:p>
          <a:p>
            <a:pPr marL="812800" indent="-812800">
              <a:spcBef>
                <a:spcPts val="1200"/>
              </a:spcBef>
              <a:buFont typeface="+mj-lt"/>
              <a:buAutoNum type="arabicPeriod" startAt="6"/>
            </a:pPr>
            <a:r>
              <a:rPr lang="en-US" sz="2200" b="1" dirty="0" err="1" smtClean="0">
                <a:solidFill>
                  <a:srgbClr val="0070C0"/>
                </a:solidFill>
              </a:rPr>
              <a:t>Prajakata</a:t>
            </a:r>
            <a:r>
              <a:rPr lang="en-US" sz="2200" b="1" dirty="0" smtClean="0">
                <a:solidFill>
                  <a:srgbClr val="0070C0"/>
                </a:solidFill>
              </a:rPr>
              <a:t> </a:t>
            </a:r>
            <a:r>
              <a:rPr lang="en-US" sz="2200" b="1" dirty="0" err="1" smtClean="0">
                <a:solidFill>
                  <a:srgbClr val="0070C0"/>
                </a:solidFill>
              </a:rPr>
              <a:t>Taksale</a:t>
            </a:r>
            <a:r>
              <a:rPr lang="en-US" sz="2200" b="1" dirty="0" smtClean="0">
                <a:solidFill>
                  <a:srgbClr val="0070C0"/>
                </a:solidFill>
              </a:rPr>
              <a:t>, </a:t>
            </a:r>
            <a:r>
              <a:rPr lang="en-US" sz="2200" b="1" dirty="0" smtClean="0">
                <a:solidFill>
                  <a:srgbClr val="FF0000"/>
                </a:solidFill>
              </a:rPr>
              <a:t>‘</a:t>
            </a:r>
            <a:r>
              <a:rPr lang="en-US" sz="2200" b="1" dirty="0" err="1" smtClean="0">
                <a:solidFill>
                  <a:srgbClr val="FF0000"/>
                </a:solidFill>
              </a:rPr>
              <a:t>Vyakti</a:t>
            </a:r>
            <a:r>
              <a:rPr lang="en-US" sz="2200" b="1" dirty="0" smtClean="0">
                <a:solidFill>
                  <a:srgbClr val="FF0000"/>
                </a:solidFill>
              </a:rPr>
              <a:t> </a:t>
            </a:r>
            <a:r>
              <a:rPr lang="en-US" sz="2200" b="1" dirty="0" err="1" smtClean="0">
                <a:solidFill>
                  <a:srgbClr val="FF0000"/>
                </a:solidFill>
              </a:rPr>
              <a:t>Sahay</a:t>
            </a:r>
            <a:r>
              <a:rPr lang="en-US" sz="2200" b="1" dirty="0" smtClean="0">
                <a:solidFill>
                  <a:srgbClr val="FF0000"/>
                </a:solidFill>
              </a:rPr>
              <a:t> </a:t>
            </a:r>
            <a:r>
              <a:rPr lang="en-US" sz="2200" b="1" dirty="0" err="1" smtClean="0">
                <a:solidFill>
                  <a:srgbClr val="FF0000"/>
                </a:solidFill>
              </a:rPr>
              <a:t>Karya</a:t>
            </a:r>
            <a:r>
              <a:rPr lang="en-US" sz="2200" b="1" dirty="0" smtClean="0">
                <a:solidFill>
                  <a:srgbClr val="FF0000"/>
                </a:solidFill>
              </a:rPr>
              <a:t>’</a:t>
            </a:r>
            <a:endParaRPr lang="en-US" sz="2200" b="1" dirty="0">
              <a:solidFill>
                <a:srgbClr val="FF0000"/>
              </a:solidFill>
            </a:endParaRPr>
          </a:p>
        </p:txBody>
      </p:sp>
      <p:sp>
        <p:nvSpPr>
          <p:cNvPr id="4" name="Date Placeholder 3"/>
          <p:cNvSpPr>
            <a:spLocks noGrp="1"/>
          </p:cNvSpPr>
          <p:nvPr>
            <p:ph type="dt" sz="quarter" idx="10"/>
          </p:nvPr>
        </p:nvSpPr>
        <p:spPr/>
        <p:txBody>
          <a:bodyPr/>
          <a:lstStyle/>
          <a:p>
            <a:pPr>
              <a:defRPr/>
            </a:pPr>
            <a:fld id="{A151AFA2-3A95-4598-9AFC-5A2AA77C5F0A}"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8BE181BA-D8C1-45E1-8FEC-EAE8BB3C186E}" type="slidenum">
              <a:rPr lang="en-US" smtClean="0"/>
              <a:pPr>
                <a:defRPr/>
              </a:pPr>
              <a:t>36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81000" y="3048000"/>
            <a:ext cx="8229600" cy="1143000"/>
          </a:xfrm>
        </p:spPr>
        <p:txBody>
          <a:bodyPr/>
          <a:lstStyle/>
          <a:p>
            <a:pPr algn="ctr"/>
            <a:r>
              <a:rPr lang="en-US" sz="9600" smtClean="0">
                <a:solidFill>
                  <a:srgbClr val="FF33CC"/>
                </a:solidFill>
                <a:latin typeface="Brush Script MT" pitchFamily="66" charset="0"/>
              </a:rPr>
              <a:t>Thank You</a:t>
            </a:r>
          </a:p>
        </p:txBody>
      </p:sp>
      <p:sp>
        <p:nvSpPr>
          <p:cNvPr id="4" name="Date Placeholder 3"/>
          <p:cNvSpPr>
            <a:spLocks noGrp="1"/>
          </p:cNvSpPr>
          <p:nvPr>
            <p:ph type="dt" sz="quarter" idx="10"/>
          </p:nvPr>
        </p:nvSpPr>
        <p:spPr/>
        <p:txBody>
          <a:bodyPr/>
          <a:lstStyle/>
          <a:p>
            <a:pPr>
              <a:defRPr/>
            </a:pPr>
            <a:fld id="{F5A9370D-F9CC-49B4-9D4A-DC9744CDCE42}" type="datetime9">
              <a:rPr lang="en-IN" smtClean="0"/>
              <a:pPr>
                <a:defRPr/>
              </a:pPr>
              <a:t>06-07-2017 14:05:49</a:t>
            </a:fld>
            <a:endParaRPr lang="en-US"/>
          </a:p>
        </p:txBody>
      </p:sp>
      <p:sp>
        <p:nvSpPr>
          <p:cNvPr id="5" name="Footer Placeholder 4"/>
          <p:cNvSpPr>
            <a:spLocks noGrp="1"/>
          </p:cNvSpPr>
          <p:nvPr>
            <p:ph type="ftr" sz="quarter" idx="11"/>
          </p:nvPr>
        </p:nvSpPr>
        <p:spPr/>
        <p:txBody>
          <a:bodyPr/>
          <a:lstStyle/>
          <a:p>
            <a:pPr>
              <a:defRPr/>
            </a:pPr>
            <a:r>
              <a:rPr lang="en-US" smtClean="0"/>
              <a:t>Method 1: Social Casework</a:t>
            </a:r>
            <a:endParaRPr lang="en-US"/>
          </a:p>
        </p:txBody>
      </p:sp>
      <p:sp>
        <p:nvSpPr>
          <p:cNvPr id="6" name="Slide Number Placeholder 5"/>
          <p:cNvSpPr>
            <a:spLocks noGrp="1"/>
          </p:cNvSpPr>
          <p:nvPr>
            <p:ph type="sldNum" sz="quarter" idx="12"/>
          </p:nvPr>
        </p:nvSpPr>
        <p:spPr/>
        <p:txBody>
          <a:bodyPr/>
          <a:lstStyle/>
          <a:p>
            <a:pPr>
              <a:defRPr/>
            </a:pPr>
            <a:fld id="{F6E84000-E540-429F-8BED-EBC2E02B7100}" type="slidenum">
              <a:rPr lang="en-US" smtClean="0"/>
              <a:pPr>
                <a:defRPr/>
              </a:pPr>
              <a:t>37</a:t>
            </a:fld>
            <a:endParaRPr lang="en-US"/>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715962"/>
          </a:xfrm>
        </p:spPr>
        <p:txBody>
          <a:bodyPr/>
          <a:lstStyle/>
          <a:p>
            <a:r>
              <a:rPr lang="en-US" b="1" dirty="0">
                <a:solidFill>
                  <a:srgbClr val="FF0000"/>
                </a:solidFill>
              </a:rPr>
              <a:t>Principle of </a:t>
            </a:r>
            <a:r>
              <a:rPr lang="en-US" b="1" dirty="0" smtClean="0">
                <a:solidFill>
                  <a:srgbClr val="FF0000"/>
                </a:solidFill>
              </a:rPr>
              <a:t>Social Case Work</a:t>
            </a:r>
            <a:endParaRPr lang="en-IN" b="1" dirty="0">
              <a:solidFill>
                <a:srgbClr val="FF0000"/>
              </a:solidFill>
            </a:endParaRPr>
          </a:p>
        </p:txBody>
      </p:sp>
      <p:sp>
        <p:nvSpPr>
          <p:cNvPr id="3" name="Content Placeholder 2"/>
          <p:cNvSpPr>
            <a:spLocks noGrp="1"/>
          </p:cNvSpPr>
          <p:nvPr>
            <p:ph sz="quarter" idx="1"/>
          </p:nvPr>
        </p:nvSpPr>
        <p:spPr>
          <a:xfrm>
            <a:off x="381000" y="1066800"/>
            <a:ext cx="8610600" cy="5407152"/>
          </a:xfrm>
        </p:spPr>
        <p:txBody>
          <a:bodyPr>
            <a:noAutofit/>
          </a:bodyPr>
          <a:lstStyle/>
          <a:p>
            <a:r>
              <a:rPr lang="en-US" sz="3200" b="1" dirty="0" smtClean="0">
                <a:solidFill>
                  <a:srgbClr val="0070C0"/>
                </a:solidFill>
              </a:rPr>
              <a:t>Principles are part of value base for social work profession. </a:t>
            </a:r>
          </a:p>
          <a:p>
            <a:r>
              <a:rPr lang="en-US" sz="3200" b="1" dirty="0" smtClean="0">
                <a:solidFill>
                  <a:srgbClr val="0070C0"/>
                </a:solidFill>
              </a:rPr>
              <a:t>Social case work is governed by a set of principles </a:t>
            </a:r>
          </a:p>
          <a:p>
            <a:r>
              <a:rPr lang="en-US" sz="3200" b="1" dirty="0" smtClean="0">
                <a:solidFill>
                  <a:srgbClr val="0070C0"/>
                </a:solidFill>
              </a:rPr>
              <a:t>Every social worker should honestly observe them in their social casework practice. </a:t>
            </a:r>
          </a:p>
        </p:txBody>
      </p:sp>
    </p:spTree>
    <p:extLst>
      <p:ext uri="{BB962C8B-B14F-4D97-AF65-F5344CB8AC3E}">
        <p14:creationId xmlns:p14="http://schemas.microsoft.com/office/powerpoint/2010/main" xmlns="" val="2670493410"/>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715962"/>
          </a:xfrm>
        </p:spPr>
        <p:txBody>
          <a:bodyPr/>
          <a:lstStyle/>
          <a:p>
            <a:r>
              <a:rPr lang="en-US" b="1" dirty="0">
                <a:solidFill>
                  <a:srgbClr val="FF0000"/>
                </a:solidFill>
              </a:rPr>
              <a:t>Principle of </a:t>
            </a:r>
            <a:r>
              <a:rPr lang="en-US" b="1" dirty="0" smtClean="0">
                <a:solidFill>
                  <a:srgbClr val="FF0000"/>
                </a:solidFill>
              </a:rPr>
              <a:t>Social Case Work</a:t>
            </a:r>
            <a:endParaRPr lang="en-IN" b="1" dirty="0">
              <a:solidFill>
                <a:srgbClr val="FF0000"/>
              </a:solidFill>
            </a:endParaRPr>
          </a:p>
        </p:txBody>
      </p:sp>
      <p:sp>
        <p:nvSpPr>
          <p:cNvPr id="3" name="Content Placeholder 2"/>
          <p:cNvSpPr>
            <a:spLocks noGrp="1"/>
          </p:cNvSpPr>
          <p:nvPr>
            <p:ph sz="quarter" idx="1"/>
          </p:nvPr>
        </p:nvSpPr>
        <p:spPr>
          <a:xfrm>
            <a:off x="381000" y="1066800"/>
            <a:ext cx="8610600" cy="5407152"/>
          </a:xfrm>
        </p:spPr>
        <p:txBody>
          <a:bodyPr>
            <a:noAutofit/>
          </a:bodyPr>
          <a:lstStyle/>
          <a:p>
            <a:r>
              <a:rPr lang="en-US" sz="3200" b="1" dirty="0" smtClean="0">
                <a:solidFill>
                  <a:srgbClr val="0070C0"/>
                </a:solidFill>
              </a:rPr>
              <a:t>Violation of any principle in their professional practice amounts to violation of a professional code of conduct</a:t>
            </a:r>
            <a:endParaRPr lang="en-IN" sz="3200" b="1" dirty="0">
              <a:solidFill>
                <a:srgbClr val="0070C0"/>
              </a:solidFill>
            </a:endParaRPr>
          </a:p>
        </p:txBody>
      </p:sp>
    </p:spTree>
    <p:extLst>
      <p:ext uri="{BB962C8B-B14F-4D97-AF65-F5344CB8AC3E}">
        <p14:creationId xmlns:p14="http://schemas.microsoft.com/office/powerpoint/2010/main" xmlns="" val="2670493410"/>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304800"/>
            <a:ext cx="7772400" cy="838200"/>
          </a:xfrm>
          <a:prstGeom prst="rect">
            <a:avLst/>
          </a:prstGeom>
          <a:noFill/>
          <a:ln w="9525">
            <a:noFill/>
            <a:miter lim="800000"/>
            <a:headEnd/>
            <a:tailEnd/>
          </a:ln>
        </p:spPr>
        <p:txBody>
          <a:bodyPr anchor="ctr"/>
          <a:lstStyle/>
          <a:p>
            <a:pPr algn="ctr"/>
            <a:r>
              <a:rPr lang="en-US" sz="2800" b="1" dirty="0" err="1" smtClean="0">
                <a:solidFill>
                  <a:srgbClr val="FF33CC"/>
                </a:solidFill>
              </a:rPr>
              <a:t>i</a:t>
            </a:r>
            <a:r>
              <a:rPr lang="en-US" sz="2800" b="1" dirty="0" smtClean="0">
                <a:solidFill>
                  <a:srgbClr val="FF33CC"/>
                </a:solidFill>
              </a:rPr>
              <a:t>. Individualization</a:t>
            </a:r>
            <a:endParaRPr lang="en-US" sz="2800" b="1" dirty="0">
              <a:solidFill>
                <a:srgbClr val="FF33CC"/>
              </a:solidFill>
            </a:endParaRPr>
          </a:p>
        </p:txBody>
      </p:sp>
      <p:sp>
        <p:nvSpPr>
          <p:cNvPr id="13315" name="Rectangle 3"/>
          <p:cNvSpPr>
            <a:spLocks noChangeArrowheads="1"/>
          </p:cNvSpPr>
          <p:nvPr/>
        </p:nvSpPr>
        <p:spPr bwMode="auto">
          <a:xfrm>
            <a:off x="533400" y="1066800"/>
            <a:ext cx="8077200" cy="4953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err="1" smtClean="0">
                <a:solidFill>
                  <a:srgbClr val="0070C0"/>
                </a:solidFill>
              </a:rPr>
              <a:t>Individualisation</a:t>
            </a:r>
            <a:r>
              <a:rPr lang="en-US" sz="3200" b="1" dirty="0" smtClean="0">
                <a:solidFill>
                  <a:srgbClr val="0070C0"/>
                </a:solidFill>
              </a:rPr>
              <a:t> is the recognition and understanding of each client’s unique qualities and the differential use of principles and methods in assisting each toward a better adjustment. </a:t>
            </a: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6</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304800"/>
            <a:ext cx="7772400" cy="838200"/>
          </a:xfrm>
          <a:prstGeom prst="rect">
            <a:avLst/>
          </a:prstGeom>
          <a:noFill/>
          <a:ln w="9525">
            <a:noFill/>
            <a:miter lim="800000"/>
            <a:headEnd/>
            <a:tailEnd/>
          </a:ln>
        </p:spPr>
        <p:txBody>
          <a:bodyPr anchor="ctr"/>
          <a:lstStyle/>
          <a:p>
            <a:pPr algn="ctr"/>
            <a:r>
              <a:rPr lang="en-US" sz="2800" b="1" dirty="0" err="1" smtClean="0">
                <a:solidFill>
                  <a:srgbClr val="FF33CC"/>
                </a:solidFill>
              </a:rPr>
              <a:t>i</a:t>
            </a:r>
            <a:r>
              <a:rPr lang="en-US" sz="2800" b="1" dirty="0" smtClean="0">
                <a:solidFill>
                  <a:srgbClr val="FF33CC"/>
                </a:solidFill>
              </a:rPr>
              <a:t>. Individualization</a:t>
            </a:r>
            <a:endParaRPr lang="en-US" sz="2800" b="1" dirty="0">
              <a:solidFill>
                <a:srgbClr val="FF33CC"/>
              </a:solidFill>
            </a:endParaRPr>
          </a:p>
        </p:txBody>
      </p:sp>
      <p:sp>
        <p:nvSpPr>
          <p:cNvPr id="13315" name="Rectangle 3"/>
          <p:cNvSpPr>
            <a:spLocks noChangeArrowheads="1"/>
          </p:cNvSpPr>
          <p:nvPr/>
        </p:nvSpPr>
        <p:spPr bwMode="auto">
          <a:xfrm>
            <a:off x="533400" y="1066800"/>
            <a:ext cx="8077200" cy="4953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err="1" smtClean="0">
                <a:solidFill>
                  <a:srgbClr val="0070C0"/>
                </a:solidFill>
              </a:rPr>
              <a:t>Individualisation</a:t>
            </a:r>
            <a:r>
              <a:rPr lang="en-US" sz="3200" b="1" dirty="0" smtClean="0">
                <a:solidFill>
                  <a:srgbClr val="0070C0"/>
                </a:solidFill>
              </a:rPr>
              <a:t> is based upon the right of human beings to be individuals and to be treated not just as a human being but as this human being with his personal differences. </a:t>
            </a: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7</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304800"/>
            <a:ext cx="7772400" cy="838200"/>
          </a:xfrm>
          <a:prstGeom prst="rect">
            <a:avLst/>
          </a:prstGeom>
          <a:noFill/>
          <a:ln w="9525">
            <a:noFill/>
            <a:miter lim="800000"/>
            <a:headEnd/>
            <a:tailEnd/>
          </a:ln>
        </p:spPr>
        <p:txBody>
          <a:bodyPr anchor="ctr"/>
          <a:lstStyle/>
          <a:p>
            <a:pPr algn="ctr"/>
            <a:r>
              <a:rPr lang="en-US" sz="2800" b="1" dirty="0" err="1" smtClean="0">
                <a:solidFill>
                  <a:srgbClr val="FF33CC"/>
                </a:solidFill>
              </a:rPr>
              <a:t>i</a:t>
            </a:r>
            <a:r>
              <a:rPr lang="en-US" sz="2800" b="1" dirty="0" smtClean="0">
                <a:solidFill>
                  <a:srgbClr val="FF33CC"/>
                </a:solidFill>
              </a:rPr>
              <a:t>. Individualization</a:t>
            </a:r>
            <a:endParaRPr lang="en-US" sz="2800" b="1" dirty="0">
              <a:solidFill>
                <a:srgbClr val="FF33CC"/>
              </a:solidFill>
            </a:endParaRPr>
          </a:p>
        </p:txBody>
      </p:sp>
      <p:sp>
        <p:nvSpPr>
          <p:cNvPr id="13315" name="Rectangle 3"/>
          <p:cNvSpPr>
            <a:spLocks noChangeArrowheads="1"/>
          </p:cNvSpPr>
          <p:nvPr/>
        </p:nvSpPr>
        <p:spPr bwMode="auto">
          <a:xfrm>
            <a:off x="533400" y="1066800"/>
            <a:ext cx="8077200" cy="4953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2800" b="1" dirty="0" smtClean="0">
                <a:solidFill>
                  <a:srgbClr val="7030A0"/>
                </a:solidFill>
              </a:rPr>
              <a:t>The role of the caseworker </a:t>
            </a:r>
          </a:p>
          <a:p>
            <a:pPr marL="812800" indent="-812800">
              <a:spcBef>
                <a:spcPts val="1200"/>
              </a:spcBef>
              <a:buFont typeface="Arial" pitchFamily="34" charset="0"/>
              <a:buChar char="•"/>
            </a:pPr>
            <a:r>
              <a:rPr lang="en-US" sz="2800" b="1" dirty="0" smtClean="0">
                <a:solidFill>
                  <a:srgbClr val="0070C0"/>
                </a:solidFill>
              </a:rPr>
              <a:t>(1) Freedom from bias and prejudice </a:t>
            </a:r>
          </a:p>
          <a:p>
            <a:pPr marL="812800" indent="-812800">
              <a:spcBef>
                <a:spcPts val="1200"/>
              </a:spcBef>
              <a:buFont typeface="Arial" pitchFamily="34" charset="0"/>
              <a:buChar char="•"/>
            </a:pPr>
            <a:r>
              <a:rPr lang="en-US" sz="2800" b="1" dirty="0" smtClean="0">
                <a:solidFill>
                  <a:srgbClr val="0070C0"/>
                </a:solidFill>
              </a:rPr>
              <a:t>(2) Knowledge of human behaviour </a:t>
            </a:r>
          </a:p>
          <a:p>
            <a:pPr marL="812800" indent="-812800">
              <a:spcBef>
                <a:spcPts val="1200"/>
              </a:spcBef>
              <a:buFont typeface="Arial" pitchFamily="34" charset="0"/>
              <a:buChar char="•"/>
            </a:pPr>
            <a:r>
              <a:rPr lang="en-US" sz="2800" b="1" dirty="0" smtClean="0">
                <a:solidFill>
                  <a:srgbClr val="0070C0"/>
                </a:solidFill>
              </a:rPr>
              <a:t>(3) Ability to listen and to observe </a:t>
            </a:r>
          </a:p>
          <a:p>
            <a:pPr marL="812800" indent="-812800">
              <a:spcBef>
                <a:spcPts val="1200"/>
              </a:spcBef>
              <a:buFont typeface="Arial" pitchFamily="34" charset="0"/>
              <a:buChar char="•"/>
            </a:pPr>
            <a:r>
              <a:rPr lang="en-US" sz="2800" b="1" dirty="0" smtClean="0">
                <a:solidFill>
                  <a:srgbClr val="0070C0"/>
                </a:solidFill>
              </a:rPr>
              <a:t>(4) Ability to move at the client’s pace </a:t>
            </a:r>
          </a:p>
          <a:p>
            <a:pPr marL="812800" indent="-812800">
              <a:spcBef>
                <a:spcPts val="1200"/>
              </a:spcBef>
              <a:buFont typeface="Arial" pitchFamily="34" charset="0"/>
              <a:buChar char="•"/>
            </a:pPr>
            <a:r>
              <a:rPr lang="en-US" sz="2800" b="1" dirty="0" smtClean="0">
                <a:solidFill>
                  <a:srgbClr val="0070C0"/>
                </a:solidFill>
              </a:rPr>
              <a:t>(5) Ability to enter into the feelings of people </a:t>
            </a:r>
          </a:p>
          <a:p>
            <a:pPr marL="812800" indent="-812800">
              <a:spcBef>
                <a:spcPts val="1200"/>
              </a:spcBef>
              <a:buFont typeface="Arial" pitchFamily="34" charset="0"/>
              <a:buChar char="•"/>
            </a:pPr>
            <a:r>
              <a:rPr lang="en-US" sz="2800" b="1" dirty="0" smtClean="0">
                <a:solidFill>
                  <a:srgbClr val="0070C0"/>
                </a:solidFill>
              </a:rPr>
              <a:t>(6) Ability to keep perspective</a:t>
            </a: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8</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14400" y="304800"/>
            <a:ext cx="7772400" cy="838200"/>
          </a:xfrm>
          <a:prstGeom prst="rect">
            <a:avLst/>
          </a:prstGeom>
          <a:noFill/>
          <a:ln w="9525">
            <a:noFill/>
            <a:miter lim="800000"/>
            <a:headEnd/>
            <a:tailEnd/>
          </a:ln>
        </p:spPr>
        <p:txBody>
          <a:bodyPr anchor="ctr"/>
          <a:lstStyle/>
          <a:p>
            <a:pPr algn="ctr"/>
            <a:r>
              <a:rPr lang="en-US" sz="2800" b="1" dirty="0" err="1" smtClean="0">
                <a:solidFill>
                  <a:srgbClr val="FF33CC"/>
                </a:solidFill>
              </a:rPr>
              <a:t>i</a:t>
            </a:r>
            <a:r>
              <a:rPr lang="en-US" sz="2800" b="1" dirty="0" smtClean="0">
                <a:solidFill>
                  <a:srgbClr val="FF33CC"/>
                </a:solidFill>
              </a:rPr>
              <a:t>. Individualization</a:t>
            </a:r>
            <a:endParaRPr lang="en-US" sz="2800" b="1" dirty="0">
              <a:solidFill>
                <a:srgbClr val="FF33CC"/>
              </a:solidFill>
            </a:endParaRPr>
          </a:p>
        </p:txBody>
      </p:sp>
      <p:sp>
        <p:nvSpPr>
          <p:cNvPr id="13315" name="Rectangle 3"/>
          <p:cNvSpPr>
            <a:spLocks noChangeArrowheads="1"/>
          </p:cNvSpPr>
          <p:nvPr/>
        </p:nvSpPr>
        <p:spPr bwMode="auto">
          <a:xfrm>
            <a:off x="533400" y="1066800"/>
            <a:ext cx="8077200" cy="4953000"/>
          </a:xfrm>
          <a:prstGeom prst="rect">
            <a:avLst/>
          </a:prstGeom>
          <a:noFill/>
          <a:ln w="9525">
            <a:noFill/>
            <a:miter lim="800000"/>
            <a:headEnd/>
            <a:tailEnd/>
          </a:ln>
        </p:spPr>
        <p:txBody>
          <a:bodyPr/>
          <a:lstStyle/>
          <a:p>
            <a:pPr marL="812800" indent="-812800">
              <a:spcBef>
                <a:spcPts val="1200"/>
              </a:spcBef>
              <a:buFont typeface="Arial" pitchFamily="34" charset="0"/>
              <a:buChar char="•"/>
            </a:pPr>
            <a:r>
              <a:rPr lang="en-US" sz="3200" b="1" dirty="0" smtClean="0">
                <a:solidFill>
                  <a:srgbClr val="7030A0"/>
                </a:solidFill>
              </a:rPr>
              <a:t>Means of </a:t>
            </a:r>
            <a:r>
              <a:rPr lang="en-US" sz="3200" b="1" dirty="0" err="1" smtClean="0">
                <a:solidFill>
                  <a:srgbClr val="7030A0"/>
                </a:solidFill>
              </a:rPr>
              <a:t>individualising</a:t>
            </a:r>
            <a:r>
              <a:rPr lang="en-US" sz="3200" b="1" dirty="0" smtClean="0">
                <a:solidFill>
                  <a:srgbClr val="0070C0"/>
                </a:solidFill>
              </a:rPr>
              <a:t> </a:t>
            </a:r>
          </a:p>
          <a:p>
            <a:pPr marL="812800" indent="-812800">
              <a:spcBef>
                <a:spcPts val="1200"/>
              </a:spcBef>
              <a:buFont typeface="Arial" pitchFamily="34" charset="0"/>
              <a:buChar char="•"/>
            </a:pPr>
            <a:r>
              <a:rPr lang="en-US" sz="3200" b="1" dirty="0" smtClean="0">
                <a:solidFill>
                  <a:srgbClr val="0070C0"/>
                </a:solidFill>
              </a:rPr>
              <a:t>(1) Thoughtfulness in details </a:t>
            </a:r>
          </a:p>
          <a:p>
            <a:pPr marL="812800" indent="-812800">
              <a:spcBef>
                <a:spcPts val="1200"/>
              </a:spcBef>
              <a:buFont typeface="Arial" pitchFamily="34" charset="0"/>
              <a:buChar char="•"/>
            </a:pPr>
            <a:r>
              <a:rPr lang="en-US" sz="3200" b="1" dirty="0" smtClean="0">
                <a:solidFill>
                  <a:srgbClr val="0070C0"/>
                </a:solidFill>
              </a:rPr>
              <a:t>(2) Privacy in interviews </a:t>
            </a:r>
          </a:p>
          <a:p>
            <a:pPr marL="812800" indent="-812800">
              <a:spcBef>
                <a:spcPts val="1200"/>
              </a:spcBef>
              <a:buFont typeface="Arial" pitchFamily="34" charset="0"/>
              <a:buChar char="•"/>
            </a:pPr>
            <a:r>
              <a:rPr lang="en-US" sz="3200" b="1" dirty="0" smtClean="0">
                <a:solidFill>
                  <a:srgbClr val="0070C0"/>
                </a:solidFill>
              </a:rPr>
              <a:t>(3) Care in keeping appointments </a:t>
            </a:r>
          </a:p>
          <a:p>
            <a:pPr marL="812800" indent="-812800">
              <a:spcBef>
                <a:spcPts val="1200"/>
              </a:spcBef>
              <a:buFont typeface="Arial" pitchFamily="34" charset="0"/>
              <a:buChar char="•"/>
            </a:pPr>
            <a:r>
              <a:rPr lang="en-US" sz="3200" b="1" dirty="0" smtClean="0">
                <a:solidFill>
                  <a:srgbClr val="0070C0"/>
                </a:solidFill>
              </a:rPr>
              <a:t>(4) Preparation for interviews </a:t>
            </a:r>
          </a:p>
          <a:p>
            <a:pPr marL="812800" indent="-812800">
              <a:spcBef>
                <a:spcPts val="1200"/>
              </a:spcBef>
              <a:buFont typeface="Arial" pitchFamily="34" charset="0"/>
              <a:buChar char="•"/>
            </a:pPr>
            <a:r>
              <a:rPr lang="en-US" sz="3200" b="1" dirty="0" smtClean="0">
                <a:solidFill>
                  <a:srgbClr val="0070C0"/>
                </a:solidFill>
              </a:rPr>
              <a:t>(5) Engaging the client </a:t>
            </a:r>
          </a:p>
          <a:p>
            <a:pPr marL="812800" indent="-812800">
              <a:spcBef>
                <a:spcPts val="1200"/>
              </a:spcBef>
              <a:buFont typeface="Arial" pitchFamily="34" charset="0"/>
              <a:buChar char="•"/>
            </a:pPr>
            <a:r>
              <a:rPr lang="en-US" sz="3200" b="1" dirty="0" smtClean="0">
                <a:solidFill>
                  <a:srgbClr val="0070C0"/>
                </a:solidFill>
              </a:rPr>
              <a:t>(6) Flexibility</a:t>
            </a:r>
            <a:r>
              <a:rPr lang="en-US" sz="3200" b="1" i="1" dirty="0" smtClean="0">
                <a:solidFill>
                  <a:srgbClr val="7030A0"/>
                </a:solidFill>
              </a:rPr>
              <a:t> (</a:t>
            </a:r>
            <a:r>
              <a:rPr lang="en-US" sz="3200" b="1" i="1" dirty="0" err="1" smtClean="0">
                <a:solidFill>
                  <a:srgbClr val="7030A0"/>
                </a:solidFill>
              </a:rPr>
              <a:t>Biestek</a:t>
            </a:r>
            <a:r>
              <a:rPr lang="en-US" sz="3200" b="1" i="1" dirty="0" smtClean="0">
                <a:solidFill>
                  <a:srgbClr val="7030A0"/>
                </a:solidFill>
              </a:rPr>
              <a:t>, 1967:25-30)</a:t>
            </a:r>
            <a:endParaRPr lang="en-US" sz="3200" b="1" i="1" dirty="0">
              <a:solidFill>
                <a:srgbClr val="7030A0"/>
              </a:solidFill>
            </a:endParaRPr>
          </a:p>
        </p:txBody>
      </p:sp>
      <p:sp>
        <p:nvSpPr>
          <p:cNvPr id="4" name="Date Placeholder 3"/>
          <p:cNvSpPr>
            <a:spLocks noGrp="1"/>
          </p:cNvSpPr>
          <p:nvPr>
            <p:ph type="dt" sz="quarter" idx="10"/>
          </p:nvPr>
        </p:nvSpPr>
        <p:spPr/>
        <p:txBody>
          <a:bodyPr/>
          <a:lstStyle/>
          <a:p>
            <a:pPr>
              <a:defRPr/>
            </a:pPr>
            <a:fld id="{22C0C2D4-BADE-4B1E-925B-545A83178DF2}" type="datetime9">
              <a:rPr lang="en-IN" smtClean="0"/>
              <a:pPr>
                <a:defRPr/>
              </a:pPr>
              <a:t>06-07-2017 14:05:49</a:t>
            </a:fld>
            <a:endParaRPr lang="en-US"/>
          </a:p>
        </p:txBody>
      </p:sp>
      <p:sp>
        <p:nvSpPr>
          <p:cNvPr id="5" name="Slide Number Placeholder 4"/>
          <p:cNvSpPr>
            <a:spLocks noGrp="1"/>
          </p:cNvSpPr>
          <p:nvPr>
            <p:ph type="sldNum" sz="quarter" idx="12"/>
          </p:nvPr>
        </p:nvSpPr>
        <p:spPr/>
        <p:txBody>
          <a:bodyPr/>
          <a:lstStyle/>
          <a:p>
            <a:pPr>
              <a:defRPr/>
            </a:pPr>
            <a:fld id="{7FAE74F4-156E-444F-BEA6-67746CB38E45}" type="slidenum">
              <a:rPr lang="en-US" smtClean="0"/>
              <a:pPr>
                <a:defRPr/>
              </a:pPr>
              <a:t>9</a:t>
            </a:fld>
            <a:endParaRPr lang="en-US"/>
          </a:p>
        </p:txBody>
      </p:sp>
      <p:sp>
        <p:nvSpPr>
          <p:cNvPr id="6" name="Footer Placeholder 5"/>
          <p:cNvSpPr>
            <a:spLocks noGrp="1"/>
          </p:cNvSpPr>
          <p:nvPr>
            <p:ph type="ftr" sz="quarter" idx="11"/>
          </p:nvPr>
        </p:nvSpPr>
        <p:spPr/>
        <p:txBody>
          <a:bodyPr/>
          <a:lstStyle/>
          <a:p>
            <a:pPr algn="ctr">
              <a:defRPr/>
            </a:pPr>
            <a:r>
              <a:rPr lang="en-US" smtClean="0"/>
              <a:t>Method 1: Social Casework</a:t>
            </a:r>
            <a:endParaRPr lang="en-US"/>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9117</TotalTime>
  <Words>2073</Words>
  <Application>Microsoft Office PowerPoint</Application>
  <PresentationFormat>On-screen Show (4:3)</PresentationFormat>
  <Paragraphs>272</Paragraphs>
  <Slides>37</Slides>
  <Notes>32</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Flow</vt:lpstr>
      <vt:lpstr>MSW I Semester I  G 5</vt:lpstr>
      <vt:lpstr>Slide 2</vt:lpstr>
      <vt:lpstr>Principle of Social Case Work</vt:lpstr>
      <vt:lpstr>Principle of Social Case Work</vt:lpstr>
      <vt:lpstr>Principle of Social Case Work</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I   INTRODUCTION TO RESEARCH</dc:title>
  <dc:creator>ak</dc:creator>
  <cp:lastModifiedBy>Dr. Pathare</cp:lastModifiedBy>
  <cp:revision>407</cp:revision>
  <dcterms:created xsi:type="dcterms:W3CDTF">2008-06-21T00:02:03Z</dcterms:created>
  <dcterms:modified xsi:type="dcterms:W3CDTF">2017-07-06T08:40:10Z</dcterms:modified>
</cp:coreProperties>
</file>