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1"/>
  </p:notesMasterIdLst>
  <p:sldIdLst>
    <p:sldId id="319" r:id="rId2"/>
    <p:sldId id="256" r:id="rId3"/>
    <p:sldId id="320" r:id="rId4"/>
    <p:sldId id="258" r:id="rId5"/>
    <p:sldId id="259" r:id="rId6"/>
    <p:sldId id="321" r:id="rId7"/>
    <p:sldId id="261" r:id="rId8"/>
    <p:sldId id="265" r:id="rId9"/>
    <p:sldId id="283" r:id="rId10"/>
    <p:sldId id="274" r:id="rId11"/>
    <p:sldId id="270" r:id="rId12"/>
    <p:sldId id="267" r:id="rId13"/>
    <p:sldId id="269" r:id="rId14"/>
    <p:sldId id="275" r:id="rId15"/>
    <p:sldId id="276" r:id="rId16"/>
    <p:sldId id="284" r:id="rId17"/>
    <p:sldId id="277" r:id="rId18"/>
    <p:sldId id="322" r:id="rId19"/>
    <p:sldId id="278" r:id="rId20"/>
    <p:sldId id="287" r:id="rId21"/>
    <p:sldId id="288" r:id="rId22"/>
    <p:sldId id="289" r:id="rId23"/>
    <p:sldId id="307" r:id="rId24"/>
    <p:sldId id="293" r:id="rId25"/>
    <p:sldId id="294" r:id="rId26"/>
    <p:sldId id="323" r:id="rId27"/>
    <p:sldId id="295" r:id="rId28"/>
    <p:sldId id="324" r:id="rId29"/>
    <p:sldId id="296" r:id="rId30"/>
    <p:sldId id="325" r:id="rId31"/>
    <p:sldId id="297" r:id="rId32"/>
    <p:sldId id="298" r:id="rId33"/>
    <p:sldId id="326" r:id="rId34"/>
    <p:sldId id="300" r:id="rId35"/>
    <p:sldId id="328" r:id="rId36"/>
    <p:sldId id="301" r:id="rId37"/>
    <p:sldId id="299" r:id="rId38"/>
    <p:sldId id="327" r:id="rId39"/>
    <p:sldId id="32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166" autoAdjust="0"/>
  </p:normalViewPr>
  <p:slideViewPr>
    <p:cSldViewPr>
      <p:cViewPr varScale="1">
        <p:scale>
          <a:sx n="44" d="100"/>
          <a:sy n="44" d="100"/>
        </p:scale>
        <p:origin x="-739"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7153F-FC77-4597-95C9-CD2714B53900}" type="datetimeFigureOut">
              <a:rPr lang="en-US" smtClean="0"/>
              <a:pPr/>
              <a:t>10/21/2018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BF657-36DC-4C0B-B84F-C37415D474B2}" type="slidenum">
              <a:rPr lang="en-US" smtClean="0"/>
              <a:pPr/>
              <a:t>‹#›</a:t>
            </a:fld>
            <a:endParaRPr lang="en-US"/>
          </a:p>
        </p:txBody>
      </p:sp>
    </p:spTree>
    <p:extLst>
      <p:ext uri="{BB962C8B-B14F-4D97-AF65-F5344CB8AC3E}">
        <p14:creationId xmlns="" xmlns:p14="http://schemas.microsoft.com/office/powerpoint/2010/main" val="3115943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61AF3D-D0F6-47B5-95DD-08A3BC8C0EBF}" type="slidenum">
              <a:rPr lang="en-US" smtClean="0"/>
              <a:pPr>
                <a:defRPr/>
              </a:pPr>
              <a:t>3</a:t>
            </a:fld>
            <a:endParaRPr lang="en-US" smtClean="0"/>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BF657-36DC-4C0B-B84F-C37415D474B2}" type="slidenum">
              <a:rPr lang="en-US" smtClean="0"/>
              <a:pPr/>
              <a:t>8</a:t>
            </a:fld>
            <a:endParaRPr lang="en-US"/>
          </a:p>
        </p:txBody>
      </p:sp>
    </p:spTree>
    <p:extLst>
      <p:ext uri="{BB962C8B-B14F-4D97-AF65-F5344CB8AC3E}">
        <p14:creationId xmlns="" xmlns:p14="http://schemas.microsoft.com/office/powerpoint/2010/main" val="4065688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31B4946-5A6B-469B-9367-EC7C45FAC37E}" type="datetime9">
              <a:rPr lang="en-US" smtClean="0"/>
              <a:pPr/>
              <a:t>10/21/2018 9:38:54 AM</a:t>
            </a:fld>
            <a:endParaRPr lang="en-US"/>
          </a:p>
        </p:txBody>
      </p:sp>
      <p:sp>
        <p:nvSpPr>
          <p:cNvPr id="19" name="Footer Placeholder 18"/>
          <p:cNvSpPr>
            <a:spLocks noGrp="1"/>
          </p:cNvSpPr>
          <p:nvPr>
            <p:ph type="ftr" sz="quarter" idx="11"/>
          </p:nvPr>
        </p:nvSpPr>
        <p:spPr/>
        <p:txBody>
          <a:bodyPr/>
          <a:lstStyle/>
          <a:p>
            <a:r>
              <a:rPr lang="en-US" smtClean="0"/>
              <a:t>Social Case Work</a:t>
            </a:r>
            <a:endParaRPr lang="en-US"/>
          </a:p>
        </p:txBody>
      </p:sp>
      <p:sp>
        <p:nvSpPr>
          <p:cNvPr id="27" name="Slide Number Placeholder 26"/>
          <p:cNvSpPr>
            <a:spLocks noGrp="1"/>
          </p:cNvSpPr>
          <p:nvPr>
            <p:ph type="sldNum" sz="quarter" idx="12"/>
          </p:nvPr>
        </p:nvSpPr>
        <p:spPr/>
        <p:txBody>
          <a:bodyPr/>
          <a:lstStyle/>
          <a:p>
            <a:fld id="{E27D7729-1710-4DFB-8EBF-187A7EC5D0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7AFBC5-5E0B-4B33-9B29-95F2B7894E6E}" type="datetime9">
              <a:rPr lang="en-US" smtClean="0"/>
              <a:pPr/>
              <a:t>10/21/2018 9:38:55 AM</a:t>
            </a:fld>
            <a:endParaRPr lang="en-US"/>
          </a:p>
        </p:txBody>
      </p:sp>
      <p:sp>
        <p:nvSpPr>
          <p:cNvPr id="5" name="Footer Placeholder 4"/>
          <p:cNvSpPr>
            <a:spLocks noGrp="1"/>
          </p:cNvSpPr>
          <p:nvPr>
            <p:ph type="ftr" sz="quarter" idx="11"/>
          </p:nvPr>
        </p:nvSpPr>
        <p:spPr/>
        <p:txBody>
          <a:bodyPr/>
          <a:lstStyle/>
          <a:p>
            <a:r>
              <a:rPr lang="en-US" smtClean="0"/>
              <a:t>Social Case Work</a:t>
            </a:r>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2DDC63-6186-427F-A65F-58CF75D31ACE}" type="datetime9">
              <a:rPr lang="en-US" smtClean="0"/>
              <a:pPr/>
              <a:t>10/21/2018 9:38:55 AM</a:t>
            </a:fld>
            <a:endParaRPr lang="en-US"/>
          </a:p>
        </p:txBody>
      </p:sp>
      <p:sp>
        <p:nvSpPr>
          <p:cNvPr id="5" name="Footer Placeholder 4"/>
          <p:cNvSpPr>
            <a:spLocks noGrp="1"/>
          </p:cNvSpPr>
          <p:nvPr>
            <p:ph type="ftr" sz="quarter" idx="11"/>
          </p:nvPr>
        </p:nvSpPr>
        <p:spPr/>
        <p:txBody>
          <a:bodyPr/>
          <a:lstStyle/>
          <a:p>
            <a:r>
              <a:rPr lang="en-US" smtClean="0"/>
              <a:t>Social Case Work</a:t>
            </a:r>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7B7745F8-2087-46CC-96D0-85FFB171881B}" type="datetime9">
              <a:rPr lang="en-IN" smtClean="0"/>
              <a:pPr>
                <a:defRPr/>
              </a:pPr>
              <a:t>21-10-2018 09:38:55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8D2EB4FC-516D-4EF2-89FA-C3C91DE6037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CF260-2F2C-4798-BDF2-017824FD0F0A}" type="datetime9">
              <a:rPr lang="en-US" smtClean="0"/>
              <a:pPr/>
              <a:t>10/21/2018 9:38:54 AM</a:t>
            </a:fld>
            <a:endParaRPr lang="en-US"/>
          </a:p>
        </p:txBody>
      </p:sp>
      <p:sp>
        <p:nvSpPr>
          <p:cNvPr id="5" name="Footer Placeholder 4"/>
          <p:cNvSpPr>
            <a:spLocks noGrp="1"/>
          </p:cNvSpPr>
          <p:nvPr>
            <p:ph type="ftr" sz="quarter" idx="11"/>
          </p:nvPr>
        </p:nvSpPr>
        <p:spPr/>
        <p:txBody>
          <a:bodyPr/>
          <a:lstStyle/>
          <a:p>
            <a:r>
              <a:rPr lang="en-US" smtClean="0"/>
              <a:t>Social Case Work</a:t>
            </a:r>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B0414A-857F-4E99-B08C-395DC7BB75A9}" type="datetime9">
              <a:rPr lang="en-US" smtClean="0"/>
              <a:pPr/>
              <a:t>10/21/2018 9:38:54 AM</a:t>
            </a:fld>
            <a:endParaRPr lang="en-US"/>
          </a:p>
        </p:txBody>
      </p:sp>
      <p:sp>
        <p:nvSpPr>
          <p:cNvPr id="5" name="Footer Placeholder 4"/>
          <p:cNvSpPr>
            <a:spLocks noGrp="1"/>
          </p:cNvSpPr>
          <p:nvPr>
            <p:ph type="ftr" sz="quarter" idx="11"/>
          </p:nvPr>
        </p:nvSpPr>
        <p:spPr/>
        <p:txBody>
          <a:bodyPr/>
          <a:lstStyle/>
          <a:p>
            <a:r>
              <a:rPr lang="en-US" smtClean="0"/>
              <a:t>Social Case Work</a:t>
            </a:r>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5CFDDC-9F75-4E16-9FC0-D655D21F5D28}" type="datetime9">
              <a:rPr lang="en-US" smtClean="0"/>
              <a:pPr/>
              <a:t>10/21/2018 9:38:54 AM</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Slide Number Placeholder 6"/>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22A08A-BCEC-4F10-8B9E-240FEE68870B}" type="datetime9">
              <a:rPr lang="en-US" smtClean="0"/>
              <a:pPr/>
              <a:t>10/21/2018 9:38:54 AM</a:t>
            </a:fld>
            <a:endParaRPr lang="en-US"/>
          </a:p>
        </p:txBody>
      </p:sp>
      <p:sp>
        <p:nvSpPr>
          <p:cNvPr id="8" name="Footer Placeholder 7"/>
          <p:cNvSpPr>
            <a:spLocks noGrp="1"/>
          </p:cNvSpPr>
          <p:nvPr>
            <p:ph type="ftr" sz="quarter" idx="11"/>
          </p:nvPr>
        </p:nvSpPr>
        <p:spPr/>
        <p:txBody>
          <a:bodyPr/>
          <a:lstStyle/>
          <a:p>
            <a:r>
              <a:rPr lang="en-US" smtClean="0"/>
              <a:t>Social Case Work</a:t>
            </a:r>
            <a:endParaRPr lang="en-US"/>
          </a:p>
        </p:txBody>
      </p:sp>
      <p:sp>
        <p:nvSpPr>
          <p:cNvPr id="9" name="Slide Number Placeholder 8"/>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446CC6-25AB-42E0-8EBE-AC9C62B17A9D}" type="datetime9">
              <a:rPr lang="en-US" smtClean="0"/>
              <a:pPr/>
              <a:t>10/21/2018 9:38:54 AM</a:t>
            </a:fld>
            <a:endParaRPr lang="en-US"/>
          </a:p>
        </p:txBody>
      </p:sp>
      <p:sp>
        <p:nvSpPr>
          <p:cNvPr id="4" name="Footer Placeholder 3"/>
          <p:cNvSpPr>
            <a:spLocks noGrp="1"/>
          </p:cNvSpPr>
          <p:nvPr>
            <p:ph type="ftr" sz="quarter" idx="11"/>
          </p:nvPr>
        </p:nvSpPr>
        <p:spPr/>
        <p:txBody>
          <a:bodyPr/>
          <a:lstStyle/>
          <a:p>
            <a:r>
              <a:rPr lang="en-US" smtClean="0"/>
              <a:t>Social Case Work</a:t>
            </a:r>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F56FA-92FB-4906-8CEE-0CE1DF74B577}" type="datetime9">
              <a:rPr lang="en-US" smtClean="0"/>
              <a:pPr/>
              <a:t>10/21/2018 9:38:54 AM</a:t>
            </a:fld>
            <a:endParaRPr lang="en-US"/>
          </a:p>
        </p:txBody>
      </p:sp>
      <p:sp>
        <p:nvSpPr>
          <p:cNvPr id="3" name="Footer Placeholder 2"/>
          <p:cNvSpPr>
            <a:spLocks noGrp="1"/>
          </p:cNvSpPr>
          <p:nvPr>
            <p:ph type="ftr" sz="quarter" idx="11"/>
          </p:nvPr>
        </p:nvSpPr>
        <p:spPr/>
        <p:txBody>
          <a:bodyPr/>
          <a:lstStyle/>
          <a:p>
            <a:r>
              <a:rPr lang="en-US" smtClean="0"/>
              <a:t>Social Case Work</a:t>
            </a:r>
            <a:endParaRPr lang="en-US"/>
          </a:p>
        </p:txBody>
      </p:sp>
      <p:sp>
        <p:nvSpPr>
          <p:cNvPr id="4" name="Slide Number Placeholder 3"/>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10C207-7099-48D7-BB41-F1CE4170CDB2}" type="datetime9">
              <a:rPr lang="en-US" smtClean="0"/>
              <a:pPr/>
              <a:t>10/21/2018 9:38:54 AM</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Slide Number Placeholder 6"/>
          <p:cNvSpPr>
            <a:spLocks noGrp="1"/>
          </p:cNvSpPr>
          <p:nvPr>
            <p:ph type="sldNum" sz="quarter" idx="12"/>
          </p:nvPr>
        </p:nvSpPr>
        <p:spPr/>
        <p:txBody>
          <a:bodyPr/>
          <a:lstStyle/>
          <a:p>
            <a:fld id="{E27D7729-1710-4DFB-8EBF-187A7EC5D0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B86F9C-BB9B-489B-87EF-C926B9B9D6E4}" type="datetime9">
              <a:rPr lang="en-US" smtClean="0"/>
              <a:pPr/>
              <a:t>10/21/2018 9:38:55 AM</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27D7729-1710-4DFB-8EBF-187A7EC5D0F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7873C5-5716-49A4-A914-A014C54DADFB}" type="datetime9">
              <a:rPr lang="en-US" smtClean="0"/>
              <a:pPr/>
              <a:t>10/21/2018 9:38:55 AM</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Social Case Work</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7D7729-1710-4DFB-8EBF-187A7EC5D0F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851775" cy="2286000"/>
          </a:xfrm>
        </p:spPr>
        <p:txBody>
          <a:bodyPr/>
          <a:lstStyle/>
          <a:p>
            <a:pPr algn="ctr" eaLnBrk="1" fontAlgn="auto" hangingPunct="1">
              <a:spcAft>
                <a:spcPts val="0"/>
              </a:spcAft>
              <a:defRPr/>
            </a:pPr>
            <a:r>
              <a:rPr lang="en-US"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US" sz="6000" dirty="0" smtClean="0">
                <a:solidFill>
                  <a:schemeClr val="bg2">
                    <a:lumMod val="60000"/>
                    <a:lumOff val="40000"/>
                  </a:schemeClr>
                </a:solidFill>
                <a:effectLst>
                  <a:outerShdw blurRad="38100" dist="38100" dir="2700000" algn="tl">
                    <a:srgbClr val="000000">
                      <a:alpha val="43137"/>
                    </a:srgbClr>
                  </a:outerShdw>
                </a:effectLst>
              </a:rPr>
            </a:br>
            <a:r>
              <a:rPr lang="en-US" sz="6000" dirty="0" smtClean="0">
                <a:solidFill>
                  <a:srgbClr val="FFFF00"/>
                </a:solidFill>
                <a:effectLst>
                  <a:outerShdw blurRad="38100" dist="38100" dir="2700000" algn="tl">
                    <a:srgbClr val="000000">
                      <a:alpha val="43137"/>
                    </a:srgbClr>
                  </a:outerShdw>
                </a:effectLst>
              </a:rPr>
              <a:t>G V</a:t>
            </a:r>
            <a:endParaRPr lang="en-US" dirty="0">
              <a:solidFill>
                <a:srgbClr val="FFFF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2209800"/>
            <a:ext cx="8915400" cy="4419600"/>
          </a:xfrm>
        </p:spPr>
        <p:txBody>
          <a:bodyPr/>
          <a:lstStyle/>
          <a:p>
            <a:pPr marR="0" algn="ctr" eaLnBrk="1" hangingPunct="1">
              <a:defRPr/>
            </a:pPr>
            <a:endParaRPr lang="en-US" sz="6000" b="1" dirty="0" smtClean="0">
              <a:solidFill>
                <a:srgbClr val="C9FAFC"/>
              </a:solidFill>
            </a:endParaRPr>
          </a:p>
          <a:p>
            <a:pPr marR="0" algn="ctr" eaLnBrk="1" hangingPunct="1">
              <a:defRPr/>
            </a:pPr>
            <a:r>
              <a:rPr lang="en-US" sz="4800" b="1" dirty="0" smtClean="0">
                <a:solidFill>
                  <a:srgbClr val="FFFF00"/>
                </a:solidFill>
                <a:effectLst>
                  <a:outerShdw blurRad="38100" dist="38100" dir="2700000" algn="tl">
                    <a:srgbClr val="000000">
                      <a:alpha val="43137"/>
                    </a:srgbClr>
                  </a:outerShdw>
                </a:effectLst>
              </a:rPr>
              <a:t>Methods of Social Work – I: </a:t>
            </a:r>
            <a:r>
              <a:rPr lang="en-US" sz="4800" b="1" dirty="0" smtClean="0">
                <a:solidFill>
                  <a:srgbClr val="FFC000"/>
                </a:solidFill>
                <a:effectLst>
                  <a:outerShdw blurRad="38100" dist="38100" dir="2700000" algn="tl">
                    <a:srgbClr val="000000">
                      <a:alpha val="43137"/>
                    </a:srgbClr>
                  </a:outerShdw>
                </a:effectLst>
              </a:rPr>
              <a:t>Work with Individuals and Families (Social Casework)</a:t>
            </a:r>
            <a:endParaRPr lang="en-US" sz="2800" b="1" dirty="0" smtClean="0">
              <a:solidFill>
                <a:srgbClr val="FFC000"/>
              </a:solidFill>
              <a:effectLst>
                <a:outerShdw blurRad="38100" dist="38100" dir="2700000" algn="tl">
                  <a:srgbClr val="000000">
                    <a:alpha val="43137"/>
                  </a:srgbClr>
                </a:outerShdw>
              </a:effectLst>
            </a:endParaRPr>
          </a:p>
          <a:p>
            <a:pPr marR="0" eaLnBrk="1" hangingPunct="1">
              <a:defRPr/>
            </a:pPr>
            <a:r>
              <a:rPr lang="en-US" sz="2800" b="1" dirty="0" smtClean="0">
                <a:effectLst>
                  <a:outerShdw blurRad="38100" dist="38100" dir="2700000" algn="tl">
                    <a:srgbClr val="000000">
                      <a:alpha val="43137"/>
                    </a:srgbClr>
                  </a:outerShdw>
                </a:effectLst>
              </a:rPr>
              <a:t/>
            </a:r>
            <a:br>
              <a:rPr lang="en-US" sz="2800" b="1" dirty="0" smtClean="0">
                <a:effectLst>
                  <a:outerShdw blurRad="38100" dist="38100" dir="2700000" algn="tl">
                    <a:srgbClr val="000000">
                      <a:alpha val="43137"/>
                    </a:srgbClr>
                  </a:outerShdw>
                </a:effectLst>
              </a:rPr>
            </a:br>
            <a:r>
              <a:rPr lang="en-US" sz="2800" b="1" dirty="0" smtClean="0">
                <a:effectLst>
                  <a:outerShdw blurRad="38100" dist="38100" dir="2700000" algn="tl">
                    <a:srgbClr val="000000">
                      <a:alpha val="43137"/>
                    </a:srgbClr>
                  </a:outerShdw>
                </a:effectLst>
              </a:rPr>
              <a:t>Dr. Jaimon Varghese</a:t>
            </a:r>
          </a:p>
        </p:txBody>
      </p:sp>
      <p:sp>
        <p:nvSpPr>
          <p:cNvPr id="5" name="Date Placeholder 4"/>
          <p:cNvSpPr>
            <a:spLocks noGrp="1"/>
          </p:cNvSpPr>
          <p:nvPr>
            <p:ph type="dt" sz="half" idx="10"/>
          </p:nvPr>
        </p:nvSpPr>
        <p:spPr/>
        <p:txBody>
          <a:bodyPr/>
          <a:lstStyle/>
          <a:p>
            <a:fld id="{4C035F5C-663A-4F88-9947-CB39A1183E55}" type="datetime9">
              <a:rPr lang="en-US" smtClean="0"/>
              <a:pPr/>
              <a:t>10/21/2018 9:38:55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686800" cy="5334000"/>
          </a:xfrm>
        </p:spPr>
        <p:txBody>
          <a:bodyPr>
            <a:normAutofit lnSpcReduction="10000"/>
          </a:bodyPr>
          <a:lstStyle/>
          <a:p>
            <a:r>
              <a:rPr lang="en-US" altLang="en-US" sz="3200" b="1" dirty="0">
                <a:solidFill>
                  <a:srgbClr val="0070C0"/>
                </a:solidFill>
              </a:rPr>
              <a:t>The assessment process must focus on client strengths and highlight the client’s own resources for addressing problems that affect his or her activities of daily living and for providing continued support</a:t>
            </a:r>
            <a:r>
              <a:rPr lang="en-US" altLang="en-US" sz="3200" b="1" dirty="0" smtClean="0">
                <a:solidFill>
                  <a:srgbClr val="0070C0"/>
                </a:solidFill>
              </a:rPr>
              <a:t>.</a:t>
            </a:r>
          </a:p>
          <a:p>
            <a:r>
              <a:rPr lang="en-US" altLang="en-US" sz="3200" b="1" dirty="0" smtClean="0">
                <a:solidFill>
                  <a:srgbClr val="0070C0"/>
                </a:solidFill>
              </a:rPr>
              <a:t>It </a:t>
            </a:r>
            <a:r>
              <a:rPr lang="en-US" altLang="en-US" sz="3200" b="1" dirty="0">
                <a:solidFill>
                  <a:srgbClr val="0070C0"/>
                </a:solidFill>
              </a:rPr>
              <a:t>is expected that the professional will gather information about the present situation, a history of past issues, and anticipate service expectations for the future.</a:t>
            </a:r>
          </a:p>
          <a:p>
            <a:pPr marL="0" indent="0">
              <a:lnSpc>
                <a:spcPct val="90000"/>
              </a:lnSpc>
              <a:buNone/>
            </a:pPr>
            <a:endParaRPr lang="en-US" altLang="en-US" sz="3200" b="1" dirty="0">
              <a:solidFill>
                <a:srgbClr val="0070C0"/>
              </a:solidFill>
            </a:endParaRPr>
          </a:p>
          <a:p>
            <a:endParaRPr lang="en-US" b="1" dirty="0">
              <a:solidFill>
                <a:srgbClr val="0070C0"/>
              </a:solidFill>
            </a:endParaRPr>
          </a:p>
        </p:txBody>
      </p:sp>
      <p:sp>
        <p:nvSpPr>
          <p:cNvPr id="5" name="Title 1"/>
          <p:cNvSpPr txBox="1">
            <a:spLocks/>
          </p:cNvSpPr>
          <p:nvPr/>
        </p:nvSpPr>
        <p:spPr>
          <a:xfrm>
            <a:off x="0" y="76200"/>
            <a:ext cx="9144000" cy="1066800"/>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 (2)</a:t>
            </a:r>
            <a:br>
              <a:rPr kumimoji="0" lang="en-US" sz="36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br>
            <a:r>
              <a:rPr kumimoji="0" lang="en-US" sz="36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CONTINUOUS ASSESSMENT AND ANALYSIS</a:t>
            </a:r>
            <a:endParaRPr kumimoji="0" lang="en-US" sz="3600" b="1" i="0" u="none" strike="noStrike" kern="1200" cap="none" spc="0" normalizeH="0" baseline="0" noProof="0" dirty="0">
              <a:ln>
                <a:noFill/>
              </a:ln>
              <a:solidFill>
                <a:srgbClr val="FF00FF"/>
              </a:solidFill>
              <a:effectLst>
                <a:outerShdw blurRad="38100" dist="38100" dir="2700000" algn="tl">
                  <a:srgbClr val="000000">
                    <a:alpha val="43137"/>
                  </a:srgbClr>
                </a:outerShdw>
              </a:effectLst>
              <a:uLnTx/>
              <a:uFillTx/>
              <a:latin typeface="+mj-lt"/>
              <a:ea typeface="+mj-ea"/>
              <a:cs typeface="+mj-cs"/>
            </a:endParaRPr>
          </a:p>
        </p:txBody>
      </p:sp>
      <p:sp>
        <p:nvSpPr>
          <p:cNvPr id="6" name="Date Placeholder 5"/>
          <p:cNvSpPr>
            <a:spLocks noGrp="1"/>
          </p:cNvSpPr>
          <p:nvPr>
            <p:ph type="dt" sz="half" idx="10"/>
          </p:nvPr>
        </p:nvSpPr>
        <p:spPr/>
        <p:txBody>
          <a:bodyPr/>
          <a:lstStyle/>
          <a:p>
            <a:fld id="{DE82D222-B225-4AD1-874B-C27E3427E808}" type="datetime9">
              <a:rPr lang="en-US" smtClean="0"/>
              <a:pPr/>
              <a:t>10/21/2018 9:39:13 AM</a:t>
            </a:fld>
            <a:endParaRPr lang="en-US"/>
          </a:p>
        </p:txBody>
      </p:sp>
      <p:sp>
        <p:nvSpPr>
          <p:cNvPr id="7" name="Slide Number Placeholder 6"/>
          <p:cNvSpPr>
            <a:spLocks noGrp="1"/>
          </p:cNvSpPr>
          <p:nvPr>
            <p:ph type="sldNum" sz="quarter" idx="12"/>
          </p:nvPr>
        </p:nvSpPr>
        <p:spPr/>
        <p:txBody>
          <a:bodyPr/>
          <a:lstStyle/>
          <a:p>
            <a:fld id="{E27D7729-1710-4DFB-8EBF-187A7EC5D0F0}" type="slidenum">
              <a:rPr lang="en-US" smtClean="0"/>
              <a:pPr/>
              <a:t>10</a:t>
            </a:fld>
            <a:endParaRPr lang="en-US"/>
          </a:p>
        </p:txBody>
      </p:sp>
      <p:sp>
        <p:nvSpPr>
          <p:cNvPr id="8" name="Footer Placeholder 7"/>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886219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382000" cy="5330952"/>
          </a:xfrm>
        </p:spPr>
        <p:txBody>
          <a:bodyPr>
            <a:normAutofit/>
          </a:bodyPr>
          <a:lstStyle/>
          <a:p>
            <a:r>
              <a:rPr lang="en-US" sz="3600" b="1" dirty="0" smtClean="0">
                <a:solidFill>
                  <a:srgbClr val="0070C0"/>
                </a:solidFill>
              </a:rPr>
              <a:t>Analysis/Diagnosis</a:t>
            </a:r>
            <a:r>
              <a:rPr lang="en-US" sz="3600" b="1" dirty="0">
                <a:solidFill>
                  <a:srgbClr val="0070C0"/>
                </a:solidFill>
              </a:rPr>
              <a:t> is the process of breaking a complex topic or substance into smaller parts to gain a better understanding of it. </a:t>
            </a:r>
          </a:p>
          <a:p>
            <a:r>
              <a:rPr lang="en-US" sz="3600" b="1" dirty="0">
                <a:solidFill>
                  <a:srgbClr val="0070C0"/>
                </a:solidFill>
              </a:rPr>
              <a:t>An examination of data and facts to uncover and understand </a:t>
            </a:r>
            <a:r>
              <a:rPr lang="en-US" sz="3600" b="1" dirty="0" smtClean="0">
                <a:solidFill>
                  <a:srgbClr val="0070C0"/>
                </a:solidFill>
              </a:rPr>
              <a:t>cause effect</a:t>
            </a:r>
            <a:r>
              <a:rPr lang="en-US" sz="3600" b="1" dirty="0">
                <a:solidFill>
                  <a:srgbClr val="0070C0"/>
                </a:solidFill>
              </a:rPr>
              <a:t> </a:t>
            </a:r>
            <a:r>
              <a:rPr lang="en-US" sz="3600" b="1" dirty="0" smtClean="0">
                <a:solidFill>
                  <a:srgbClr val="0070C0"/>
                </a:solidFill>
              </a:rPr>
              <a:t>relationships, thus</a:t>
            </a:r>
            <a:r>
              <a:rPr lang="en-US" sz="3600" b="1" dirty="0">
                <a:solidFill>
                  <a:srgbClr val="0070C0"/>
                </a:solidFill>
              </a:rPr>
              <a:t> providing </a:t>
            </a:r>
            <a:r>
              <a:rPr lang="en-US" sz="3600" b="1" dirty="0" smtClean="0">
                <a:solidFill>
                  <a:srgbClr val="0070C0"/>
                </a:solidFill>
              </a:rPr>
              <a:t>basis for</a:t>
            </a:r>
            <a:r>
              <a:rPr lang="en-US" sz="3600" b="1" dirty="0">
                <a:solidFill>
                  <a:srgbClr val="0070C0"/>
                </a:solidFill>
              </a:rPr>
              <a:t> problem solving and decision making</a:t>
            </a:r>
            <a:r>
              <a:rPr lang="en-US" sz="3600" b="1" dirty="0" smtClean="0">
                <a:solidFill>
                  <a:srgbClr val="0070C0"/>
                </a:solidFill>
              </a:rPr>
              <a:t>. </a:t>
            </a:r>
            <a:endParaRPr lang="en-US" sz="2800" b="1" dirty="0">
              <a:solidFill>
                <a:srgbClr val="0070C0"/>
              </a:solidFill>
            </a:endParaRPr>
          </a:p>
        </p:txBody>
      </p:sp>
      <p:sp>
        <p:nvSpPr>
          <p:cNvPr id="4" name="Title 1"/>
          <p:cNvSpPr txBox="1">
            <a:spLocks/>
          </p:cNvSpPr>
          <p:nvPr/>
        </p:nvSpPr>
        <p:spPr>
          <a:xfrm>
            <a:off x="0" y="76200"/>
            <a:ext cx="9144000" cy="1066800"/>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 (3)</a:t>
            </a:r>
            <a:br>
              <a:rPr kumimoji="0" lang="en-US" sz="36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br>
            <a:r>
              <a:rPr kumimoji="0" lang="en-US" sz="36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Psycho social</a:t>
            </a:r>
            <a:r>
              <a:rPr kumimoji="0" lang="en-US" sz="3600" b="1" i="0" u="none" strike="noStrike" kern="1200" cap="none" spc="0" normalizeH="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 diagnosis</a:t>
            </a:r>
            <a:endParaRPr kumimoji="0" lang="en-US" sz="3600" b="1" i="0" u="none" strike="noStrike" kern="1200" cap="none" spc="0" normalizeH="0" baseline="0" noProof="0" dirty="0">
              <a:ln>
                <a:noFill/>
              </a:ln>
              <a:solidFill>
                <a:srgbClr val="FF00FF"/>
              </a:solidFill>
              <a:effectLst>
                <a:outerShdw blurRad="38100" dist="38100" dir="2700000" algn="tl">
                  <a:srgbClr val="000000">
                    <a:alpha val="43137"/>
                  </a:srgbClr>
                </a:outerShdw>
              </a:effectLst>
              <a:uLnTx/>
              <a:uFillTx/>
              <a:latin typeface="+mj-lt"/>
              <a:ea typeface="+mj-ea"/>
              <a:cs typeface="+mj-cs"/>
            </a:endParaRPr>
          </a:p>
        </p:txBody>
      </p:sp>
      <p:sp>
        <p:nvSpPr>
          <p:cNvPr id="6" name="Date Placeholder 5"/>
          <p:cNvSpPr>
            <a:spLocks noGrp="1"/>
          </p:cNvSpPr>
          <p:nvPr>
            <p:ph type="dt" sz="half" idx="10"/>
          </p:nvPr>
        </p:nvSpPr>
        <p:spPr/>
        <p:txBody>
          <a:bodyPr/>
          <a:lstStyle/>
          <a:p>
            <a:fld id="{326E1516-FA72-417C-8F2E-0E6D67A59A3B}" type="datetime9">
              <a:rPr lang="en-US" smtClean="0"/>
              <a:pPr/>
              <a:t>10/21/2018 9:39:15 AM</a:t>
            </a:fld>
            <a:endParaRPr lang="en-US"/>
          </a:p>
        </p:txBody>
      </p:sp>
      <p:sp>
        <p:nvSpPr>
          <p:cNvPr id="7" name="Slide Number Placeholder 6"/>
          <p:cNvSpPr>
            <a:spLocks noGrp="1"/>
          </p:cNvSpPr>
          <p:nvPr>
            <p:ph type="sldNum" sz="quarter" idx="12"/>
          </p:nvPr>
        </p:nvSpPr>
        <p:spPr/>
        <p:txBody>
          <a:bodyPr/>
          <a:lstStyle/>
          <a:p>
            <a:fld id="{E27D7729-1710-4DFB-8EBF-187A7EC5D0F0}" type="slidenum">
              <a:rPr lang="en-US" smtClean="0"/>
              <a:pPr/>
              <a:t>11</a:t>
            </a:fld>
            <a:endParaRPr lang="en-US"/>
          </a:p>
        </p:txBody>
      </p:sp>
      <p:sp>
        <p:nvSpPr>
          <p:cNvPr id="8" name="Footer Placeholder 7"/>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975535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458200" cy="5711952"/>
          </a:xfrm>
        </p:spPr>
        <p:txBody>
          <a:bodyPr>
            <a:normAutofit/>
          </a:bodyPr>
          <a:lstStyle/>
          <a:p>
            <a:endParaRPr lang="en-US" sz="3200" b="1" dirty="0" smtClean="0">
              <a:solidFill>
                <a:srgbClr val="0070C0"/>
              </a:solidFill>
            </a:endParaRPr>
          </a:p>
          <a:p>
            <a:r>
              <a:rPr lang="en-US" sz="3600" b="1" dirty="0" smtClean="0">
                <a:solidFill>
                  <a:srgbClr val="0070C0"/>
                </a:solidFill>
              </a:rPr>
              <a:t>Diagnosis is an attempt to arrive at an exact definition as far as possible of the social situation and personality of a given client. </a:t>
            </a:r>
          </a:p>
          <a:p>
            <a:r>
              <a:rPr lang="en-US" sz="3600" b="1" dirty="0" smtClean="0">
                <a:solidFill>
                  <a:srgbClr val="0070C0"/>
                </a:solidFill>
              </a:rPr>
              <a:t>It </a:t>
            </a:r>
            <a:r>
              <a:rPr lang="en-US" sz="3600" b="1" dirty="0">
                <a:solidFill>
                  <a:srgbClr val="0070C0"/>
                </a:solidFill>
              </a:rPr>
              <a:t>is a </a:t>
            </a:r>
            <a:r>
              <a:rPr lang="en-US" sz="3600" b="1" dirty="0" smtClean="0">
                <a:solidFill>
                  <a:srgbClr val="0070C0"/>
                </a:solidFill>
              </a:rPr>
              <a:t>search for </a:t>
            </a:r>
            <a:r>
              <a:rPr lang="en-US" sz="3600" b="1" dirty="0">
                <a:solidFill>
                  <a:srgbClr val="0070C0"/>
                </a:solidFill>
              </a:rPr>
              <a:t>the cause of the problem which brings the client </a:t>
            </a:r>
            <a:r>
              <a:rPr lang="en-US" sz="3600" b="1" dirty="0" smtClean="0">
                <a:solidFill>
                  <a:srgbClr val="0070C0"/>
                </a:solidFill>
              </a:rPr>
              <a:t>to the </a:t>
            </a:r>
            <a:r>
              <a:rPr lang="en-US" sz="3600" b="1" dirty="0">
                <a:solidFill>
                  <a:srgbClr val="0070C0"/>
                </a:solidFill>
              </a:rPr>
              <a:t>worker for help</a:t>
            </a:r>
            <a:r>
              <a:rPr lang="en-US" sz="3600" b="1" dirty="0" smtClean="0">
                <a:solidFill>
                  <a:srgbClr val="0070C0"/>
                </a:solidFill>
              </a:rPr>
              <a:t>.</a:t>
            </a:r>
          </a:p>
          <a:p>
            <a:pPr marL="0" indent="0">
              <a:buNone/>
            </a:pPr>
            <a:r>
              <a:rPr lang="en-US" sz="3600" b="1" dirty="0">
                <a:solidFill>
                  <a:srgbClr val="0070C0"/>
                </a:solidFill>
              </a:rPr>
              <a:t> </a:t>
            </a:r>
          </a:p>
        </p:txBody>
      </p:sp>
      <p:sp>
        <p:nvSpPr>
          <p:cNvPr id="4" name="Title 1"/>
          <p:cNvSpPr txBox="1">
            <a:spLocks/>
          </p:cNvSpPr>
          <p:nvPr/>
        </p:nvSpPr>
        <p:spPr>
          <a:xfrm>
            <a:off x="0" y="0"/>
            <a:ext cx="9144000" cy="1066800"/>
          </a:xfrm>
          <a:prstGeom prst="rect">
            <a:avLst/>
          </a:prstGeom>
        </p:spPr>
        <p:txBody>
          <a:bodyPr vert="horz" lIns="0" rIns="0" bIns="0" anchor="b">
            <a:noAutofit/>
          </a:bodyPr>
          <a:lstStyle/>
          <a:p>
            <a:pPr lvl="0" algn="ctr">
              <a:spcBef>
                <a:spcPct val="0"/>
              </a:spcBef>
              <a:defRPr/>
            </a:pPr>
            <a:r>
              <a:rPr lang="en-US" sz="3600" b="1" dirty="0" smtClean="0">
                <a:solidFill>
                  <a:srgbClr val="FF00FF"/>
                </a:solidFill>
                <a:effectLst>
                  <a:outerShdw blurRad="38100" dist="38100" dir="2700000" algn="tl">
                    <a:srgbClr val="000000">
                      <a:alpha val="43137"/>
                    </a:srgbClr>
                  </a:outerShdw>
                </a:effectLst>
              </a:rPr>
              <a:t> (3)</a:t>
            </a:r>
            <a:br>
              <a:rPr lang="en-US" sz="3600" b="1" dirty="0" smtClean="0">
                <a:solidFill>
                  <a:srgbClr val="FF00FF"/>
                </a:solidFill>
                <a:effectLst>
                  <a:outerShdw blurRad="38100" dist="38100" dir="2700000" algn="tl">
                    <a:srgbClr val="000000">
                      <a:alpha val="43137"/>
                    </a:srgbClr>
                  </a:outerShdw>
                </a:effectLst>
              </a:rPr>
            </a:br>
            <a:r>
              <a:rPr lang="en-US" sz="3600" b="1" dirty="0" smtClean="0">
                <a:solidFill>
                  <a:srgbClr val="FF00FF"/>
                </a:solidFill>
                <a:effectLst>
                  <a:outerShdw blurRad="38100" dist="38100" dir="2700000" algn="tl">
                    <a:srgbClr val="000000">
                      <a:alpha val="43137"/>
                    </a:srgbClr>
                  </a:outerShdw>
                </a:effectLst>
              </a:rPr>
              <a:t>Psycho social diagnosis</a:t>
            </a:r>
            <a:endParaRPr lang="en-US" sz="3600" b="1" dirty="0">
              <a:solidFill>
                <a:srgbClr val="FF00FF"/>
              </a:solidFill>
              <a:effectLst>
                <a:outerShdw blurRad="38100" dist="38100" dir="2700000" algn="tl">
                  <a:srgbClr val="000000">
                    <a:alpha val="43137"/>
                  </a:srgbClr>
                </a:outerShdw>
              </a:effectLst>
            </a:endParaRPr>
          </a:p>
        </p:txBody>
      </p:sp>
      <p:sp>
        <p:nvSpPr>
          <p:cNvPr id="5" name="Date Placeholder 4"/>
          <p:cNvSpPr>
            <a:spLocks noGrp="1"/>
          </p:cNvSpPr>
          <p:nvPr>
            <p:ph type="dt" sz="half" idx="10"/>
          </p:nvPr>
        </p:nvSpPr>
        <p:spPr/>
        <p:txBody>
          <a:bodyPr/>
          <a:lstStyle/>
          <a:p>
            <a:fld id="{3A481BB2-96DF-4BD2-982D-246709A9F383}" type="datetime9">
              <a:rPr lang="en-US" smtClean="0"/>
              <a:pPr/>
              <a:t>10/21/2018 9:39:17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12</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73023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7467600" cy="563562"/>
          </a:xfrm>
        </p:spPr>
        <p:txBody>
          <a:bodyPr>
            <a:normAutofit fontScale="90000"/>
          </a:bodyPr>
          <a:lstStyle/>
          <a:p>
            <a:pPr algn="ctr"/>
            <a:r>
              <a:rPr lang="en-US" b="1" dirty="0" smtClean="0">
                <a:solidFill>
                  <a:srgbClr val="0070C0"/>
                </a:solidFill>
                <a:effectLst>
                  <a:outerShdw blurRad="38100" dist="38100" dir="2700000" algn="tl">
                    <a:srgbClr val="000000">
                      <a:alpha val="43137"/>
                    </a:srgbClr>
                  </a:outerShdw>
                </a:effectLst>
              </a:rPr>
              <a:t>THE CONTENT OF DIAGNOSIS</a:t>
            </a:r>
            <a:endParaRPr lang="en-US" b="1"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19200"/>
            <a:ext cx="8839200" cy="5638800"/>
          </a:xfrm>
        </p:spPr>
        <p:txBody>
          <a:bodyPr>
            <a:normAutofit fontScale="92500" lnSpcReduction="10000"/>
          </a:bodyPr>
          <a:lstStyle/>
          <a:p>
            <a:pPr marL="0" indent="0">
              <a:buNone/>
            </a:pPr>
            <a:r>
              <a:rPr lang="en-US" dirty="0" smtClean="0">
                <a:solidFill>
                  <a:srgbClr val="0070C0"/>
                </a:solidFill>
              </a:rPr>
              <a:t>             </a:t>
            </a:r>
          </a:p>
          <a:p>
            <a:pPr marL="0" indent="0">
              <a:buNone/>
            </a:pPr>
            <a:endParaRPr lang="en-US" dirty="0" smtClean="0">
              <a:solidFill>
                <a:srgbClr val="0070C0"/>
              </a:solidFill>
            </a:endParaRPr>
          </a:p>
          <a:p>
            <a:pPr marL="0" indent="0">
              <a:buNone/>
            </a:pPr>
            <a:endParaRPr lang="en-US" dirty="0" smtClean="0">
              <a:solidFill>
                <a:srgbClr val="0070C0"/>
              </a:solidFill>
            </a:endParaRPr>
          </a:p>
          <a:p>
            <a:pPr marL="0" indent="0">
              <a:buNone/>
            </a:pPr>
            <a:endParaRPr lang="en-US" dirty="0">
              <a:solidFill>
                <a:srgbClr val="0070C0"/>
              </a:solidFill>
            </a:endParaRPr>
          </a:p>
          <a:p>
            <a:pPr marL="0" indent="0">
              <a:buNone/>
            </a:pPr>
            <a:r>
              <a:rPr lang="en-US" b="1" dirty="0" smtClean="0">
                <a:solidFill>
                  <a:srgbClr val="0070C0"/>
                </a:solidFill>
              </a:rPr>
              <a:t>Nature of the problem                        Nature and purpose </a:t>
            </a:r>
          </a:p>
          <a:p>
            <a:pPr marL="0" indent="0">
              <a:buNone/>
            </a:pPr>
            <a:r>
              <a:rPr lang="en-US" b="1" dirty="0" smtClean="0">
                <a:solidFill>
                  <a:srgbClr val="0070C0"/>
                </a:solidFill>
              </a:rPr>
              <a:t> brought and the goals                          of the agency and </a:t>
            </a:r>
          </a:p>
          <a:p>
            <a:pPr marL="0" indent="0">
              <a:buNone/>
            </a:pPr>
            <a:r>
              <a:rPr lang="en-US" b="1" dirty="0">
                <a:solidFill>
                  <a:srgbClr val="0070C0"/>
                </a:solidFill>
              </a:rPr>
              <a:t> </a:t>
            </a:r>
            <a:r>
              <a:rPr lang="en-US" b="1" dirty="0" smtClean="0">
                <a:solidFill>
                  <a:srgbClr val="0070C0"/>
                </a:solidFill>
              </a:rPr>
              <a:t>sought by the client                                the kind of help</a:t>
            </a:r>
          </a:p>
          <a:p>
            <a:pPr marL="0" indent="0">
              <a:buNone/>
            </a:pPr>
            <a:r>
              <a:rPr lang="en-US" b="1" dirty="0" smtClean="0">
                <a:solidFill>
                  <a:srgbClr val="0070C0"/>
                </a:solidFill>
              </a:rPr>
              <a:t>                                                                      it offers</a:t>
            </a:r>
            <a:endParaRPr lang="en-US" b="1" dirty="0">
              <a:solidFill>
                <a:srgbClr val="0070C0"/>
              </a:solidFill>
            </a:endParaRPr>
          </a:p>
          <a:p>
            <a:pPr marL="0" indent="0">
              <a:buNone/>
            </a:pPr>
            <a:endParaRPr lang="en-US" b="1" dirty="0" smtClean="0">
              <a:solidFill>
                <a:srgbClr val="0070C0"/>
              </a:solidFill>
            </a:endParaRPr>
          </a:p>
          <a:p>
            <a:pPr marL="0" indent="0">
              <a:buNone/>
            </a:pPr>
            <a:endParaRPr lang="en-US" b="1" dirty="0">
              <a:solidFill>
                <a:srgbClr val="0070C0"/>
              </a:solidFill>
            </a:endParaRPr>
          </a:p>
          <a:p>
            <a:pPr marL="0" indent="0">
              <a:buNone/>
            </a:pPr>
            <a:r>
              <a:rPr lang="en-US" b="1" dirty="0" smtClean="0">
                <a:solidFill>
                  <a:srgbClr val="0070C0"/>
                </a:solidFill>
              </a:rPr>
              <a:t>                        </a:t>
            </a:r>
          </a:p>
          <a:p>
            <a:pPr marL="0" indent="0">
              <a:buNone/>
            </a:pPr>
            <a:r>
              <a:rPr lang="en-US" b="1" dirty="0">
                <a:solidFill>
                  <a:srgbClr val="0070C0"/>
                </a:solidFill>
              </a:rPr>
              <a:t> </a:t>
            </a:r>
            <a:r>
              <a:rPr lang="en-US" b="1" dirty="0" smtClean="0">
                <a:solidFill>
                  <a:srgbClr val="0070C0"/>
                </a:solidFill>
              </a:rPr>
              <a:t>                       Nature of the person who bears </a:t>
            </a:r>
          </a:p>
          <a:p>
            <a:pPr marL="0" indent="0">
              <a:buNone/>
            </a:pPr>
            <a:r>
              <a:rPr lang="en-US" b="1" dirty="0">
                <a:solidFill>
                  <a:srgbClr val="0070C0"/>
                </a:solidFill>
              </a:rPr>
              <a:t> </a:t>
            </a:r>
            <a:r>
              <a:rPr lang="en-US" b="1" dirty="0" smtClean="0">
                <a:solidFill>
                  <a:srgbClr val="0070C0"/>
                </a:solidFill>
              </a:rPr>
              <a:t>                                      the problem</a:t>
            </a:r>
            <a:endParaRPr lang="en-US" b="1" dirty="0">
              <a:solidFill>
                <a:srgbClr val="0070C0"/>
              </a:solidFill>
            </a:endParaRPr>
          </a:p>
        </p:txBody>
      </p:sp>
      <p:sp>
        <p:nvSpPr>
          <p:cNvPr id="4" name="Isosceles Triangle 3"/>
          <p:cNvSpPr/>
          <p:nvPr/>
        </p:nvSpPr>
        <p:spPr>
          <a:xfrm>
            <a:off x="2491853" y="2209800"/>
            <a:ext cx="4038600" cy="3200400"/>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Title 1"/>
          <p:cNvSpPr txBox="1">
            <a:spLocks/>
          </p:cNvSpPr>
          <p:nvPr/>
        </p:nvSpPr>
        <p:spPr>
          <a:xfrm>
            <a:off x="0" y="0"/>
            <a:ext cx="9144000" cy="762000"/>
          </a:xfrm>
          <a:prstGeom prst="rect">
            <a:avLst/>
          </a:prstGeom>
        </p:spPr>
        <p:txBody>
          <a:bodyPr vert="horz" lIns="0" rIns="0" bIns="0" anchor="b">
            <a:noAutofit/>
          </a:bodyPr>
          <a:lstStyle/>
          <a:p>
            <a:pPr lvl="0" algn="ctr">
              <a:spcBef>
                <a:spcPct val="0"/>
              </a:spcBef>
              <a:defRPr/>
            </a:pPr>
            <a:r>
              <a:rPr lang="en-US" sz="3600" b="1" dirty="0" smtClean="0">
                <a:solidFill>
                  <a:srgbClr val="FF00FF"/>
                </a:solidFill>
                <a:effectLst>
                  <a:outerShdw blurRad="38100" dist="38100" dir="2700000" algn="tl">
                    <a:srgbClr val="000000">
                      <a:alpha val="43137"/>
                    </a:srgbClr>
                  </a:outerShdw>
                </a:effectLst>
              </a:rPr>
              <a:t> (3) Psycho social diagnosis</a:t>
            </a:r>
            <a:endParaRPr lang="en-US" sz="3600" b="1" dirty="0">
              <a:solidFill>
                <a:srgbClr val="FF00FF"/>
              </a:solidFill>
              <a:effectLst>
                <a:outerShdw blurRad="38100" dist="38100" dir="2700000" algn="tl">
                  <a:srgbClr val="000000">
                    <a:alpha val="43137"/>
                  </a:srgbClr>
                </a:outerShdw>
              </a:effectLst>
            </a:endParaRPr>
          </a:p>
        </p:txBody>
      </p:sp>
      <p:sp>
        <p:nvSpPr>
          <p:cNvPr id="6" name="Date Placeholder 5"/>
          <p:cNvSpPr>
            <a:spLocks noGrp="1"/>
          </p:cNvSpPr>
          <p:nvPr>
            <p:ph type="dt" sz="half" idx="10"/>
          </p:nvPr>
        </p:nvSpPr>
        <p:spPr/>
        <p:txBody>
          <a:bodyPr/>
          <a:lstStyle/>
          <a:p>
            <a:fld id="{5BCAC8AB-169C-4782-A2FC-5211596CBA9E}" type="datetime9">
              <a:rPr lang="en-US" smtClean="0"/>
              <a:pPr/>
              <a:t>10/21/2018 9:39:17 AM</a:t>
            </a:fld>
            <a:endParaRPr lang="en-US"/>
          </a:p>
        </p:txBody>
      </p:sp>
      <p:sp>
        <p:nvSpPr>
          <p:cNvPr id="7" name="Slide Number Placeholder 6"/>
          <p:cNvSpPr>
            <a:spLocks noGrp="1"/>
          </p:cNvSpPr>
          <p:nvPr>
            <p:ph type="sldNum" sz="quarter" idx="12"/>
          </p:nvPr>
        </p:nvSpPr>
        <p:spPr/>
        <p:txBody>
          <a:bodyPr/>
          <a:lstStyle/>
          <a:p>
            <a:fld id="{E27D7729-1710-4DFB-8EBF-187A7EC5D0F0}" type="slidenum">
              <a:rPr lang="en-US" smtClean="0"/>
              <a:pPr/>
              <a:t>13</a:t>
            </a:fld>
            <a:endParaRPr lang="en-US"/>
          </a:p>
        </p:txBody>
      </p:sp>
      <p:sp>
        <p:nvSpPr>
          <p:cNvPr id="8" name="Footer Placeholder 7"/>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2079414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pPr algn="ctr"/>
            <a:r>
              <a:rPr lang="en-US" b="1" dirty="0" smtClean="0">
                <a:solidFill>
                  <a:srgbClr val="FF00FF"/>
                </a:solidFill>
                <a:effectLst>
                  <a:outerShdw blurRad="38100" dist="38100" dir="2700000" algn="tl">
                    <a:srgbClr val="000000">
                      <a:alpha val="43137"/>
                    </a:srgbClr>
                  </a:outerShdw>
                </a:effectLst>
              </a:rPr>
              <a:t>Types of diagnosis</a:t>
            </a:r>
            <a:endParaRPr lang="en-US" b="1"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90600"/>
            <a:ext cx="7924800" cy="5483352"/>
          </a:xfrm>
        </p:spPr>
        <p:txBody>
          <a:bodyPr>
            <a:normAutofit/>
          </a:bodyPr>
          <a:lstStyle/>
          <a:p>
            <a:pPr marL="0" indent="0">
              <a:buNone/>
            </a:pPr>
            <a:r>
              <a:rPr lang="en-US" sz="3600" b="1" dirty="0" smtClean="0">
                <a:solidFill>
                  <a:srgbClr val="0070C0"/>
                </a:solidFill>
              </a:rPr>
              <a:t> </a:t>
            </a:r>
            <a:r>
              <a:rPr lang="en-US" sz="4400" b="1" dirty="0" smtClean="0">
                <a:solidFill>
                  <a:srgbClr val="0070C0"/>
                </a:solidFill>
              </a:rPr>
              <a:t>There are three types of diagnosis in social case work process:</a:t>
            </a:r>
          </a:p>
          <a:p>
            <a:r>
              <a:rPr lang="en-US" sz="4400" b="1" dirty="0" smtClean="0">
                <a:solidFill>
                  <a:srgbClr val="0070C0"/>
                </a:solidFill>
              </a:rPr>
              <a:t> Dynamic Diagnosis</a:t>
            </a:r>
          </a:p>
          <a:p>
            <a:r>
              <a:rPr lang="en-US" sz="4400" b="1" dirty="0" smtClean="0">
                <a:solidFill>
                  <a:srgbClr val="0070C0"/>
                </a:solidFill>
              </a:rPr>
              <a:t>Clinical Diagnosis</a:t>
            </a:r>
          </a:p>
          <a:p>
            <a:r>
              <a:rPr lang="en-US" sz="4400" b="1" dirty="0" smtClean="0">
                <a:solidFill>
                  <a:srgbClr val="0070C0"/>
                </a:solidFill>
              </a:rPr>
              <a:t> Etiological Diagnosis</a:t>
            </a:r>
            <a:endParaRPr lang="en-US" sz="4400" b="1" dirty="0">
              <a:solidFill>
                <a:srgbClr val="0070C0"/>
              </a:solidFill>
            </a:endParaRPr>
          </a:p>
        </p:txBody>
      </p:sp>
      <p:sp>
        <p:nvSpPr>
          <p:cNvPr id="4" name="Date Placeholder 3"/>
          <p:cNvSpPr>
            <a:spLocks noGrp="1"/>
          </p:cNvSpPr>
          <p:nvPr>
            <p:ph type="dt" sz="half" idx="10"/>
          </p:nvPr>
        </p:nvSpPr>
        <p:spPr/>
        <p:txBody>
          <a:bodyPr/>
          <a:lstStyle/>
          <a:p>
            <a:fld id="{D32DCACD-E6C9-4C44-B0AB-F3BE70D95789}" type="datetime9">
              <a:rPr lang="en-US" smtClean="0"/>
              <a:pPr/>
              <a:t>10/21/2018 9:39:17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446474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563562"/>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Dynamic diagnosis</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90600"/>
            <a:ext cx="8382000" cy="5483352"/>
          </a:xfrm>
        </p:spPr>
        <p:txBody>
          <a:bodyPr>
            <a:normAutofit/>
          </a:bodyPr>
          <a:lstStyle/>
          <a:p>
            <a:pPr marL="0" indent="0">
              <a:buNone/>
            </a:pPr>
            <a:r>
              <a:rPr lang="en-US" sz="2800" b="1" dirty="0" smtClean="0">
                <a:solidFill>
                  <a:srgbClr val="0070C0"/>
                </a:solidFill>
              </a:rPr>
              <a:t> </a:t>
            </a:r>
            <a:r>
              <a:rPr lang="en-US" sz="3200" b="1" dirty="0">
                <a:solidFill>
                  <a:srgbClr val="0070C0"/>
                </a:solidFill>
              </a:rPr>
              <a:t>Dynamic diagnosis gives an understanding of the </a:t>
            </a:r>
            <a:r>
              <a:rPr lang="en-US" sz="3200" b="1" dirty="0" smtClean="0">
                <a:solidFill>
                  <a:srgbClr val="0070C0"/>
                </a:solidFill>
              </a:rPr>
              <a:t>current problem </a:t>
            </a:r>
            <a:r>
              <a:rPr lang="en-US" sz="3200" b="1" dirty="0">
                <a:solidFill>
                  <a:srgbClr val="0070C0"/>
                </a:solidFill>
              </a:rPr>
              <a:t>of the client and the forces currently </a:t>
            </a:r>
            <a:r>
              <a:rPr lang="en-US" sz="3200" b="1" dirty="0" smtClean="0">
                <a:solidFill>
                  <a:srgbClr val="0070C0"/>
                </a:solidFill>
              </a:rPr>
              <a:t>operating within </a:t>
            </a:r>
            <a:r>
              <a:rPr lang="en-US" sz="3200" b="1" dirty="0">
                <a:solidFill>
                  <a:srgbClr val="0070C0"/>
                </a:solidFill>
              </a:rPr>
              <a:t>the client, within the social environment </a:t>
            </a:r>
            <a:r>
              <a:rPr lang="en-US" sz="3200" b="1" dirty="0" smtClean="0">
                <a:solidFill>
                  <a:srgbClr val="0070C0"/>
                </a:solidFill>
              </a:rPr>
              <a:t>and between </a:t>
            </a:r>
            <a:r>
              <a:rPr lang="en-US" sz="3200" b="1" dirty="0">
                <a:solidFill>
                  <a:srgbClr val="0070C0"/>
                </a:solidFill>
              </a:rPr>
              <a:t>his environment. </a:t>
            </a:r>
            <a:endParaRPr lang="en-US" sz="3200" b="1" dirty="0" smtClean="0">
              <a:solidFill>
                <a:srgbClr val="0070C0"/>
              </a:solidFill>
            </a:endParaRPr>
          </a:p>
          <a:p>
            <a:pPr marL="0" indent="0">
              <a:buNone/>
            </a:pPr>
            <a:r>
              <a:rPr lang="en-US" sz="3200" b="1" dirty="0" smtClean="0">
                <a:solidFill>
                  <a:srgbClr val="0070C0"/>
                </a:solidFill>
              </a:rPr>
              <a:t>It </a:t>
            </a:r>
            <a:r>
              <a:rPr lang="en-US" sz="3200" b="1" dirty="0">
                <a:solidFill>
                  <a:srgbClr val="0070C0"/>
                </a:solidFill>
              </a:rPr>
              <a:t>gives the answers of </a:t>
            </a:r>
            <a:r>
              <a:rPr lang="en-US" sz="3200" b="1" dirty="0" smtClean="0">
                <a:solidFill>
                  <a:srgbClr val="0070C0"/>
                </a:solidFill>
              </a:rPr>
              <a:t>the questions- </a:t>
            </a:r>
          </a:p>
          <a:p>
            <a:r>
              <a:rPr lang="en-US" sz="3200" b="1" dirty="0" smtClean="0">
                <a:solidFill>
                  <a:srgbClr val="0070C0"/>
                </a:solidFill>
              </a:rPr>
              <a:t>what </a:t>
            </a:r>
            <a:r>
              <a:rPr lang="en-US" sz="3200" b="1" dirty="0">
                <a:solidFill>
                  <a:srgbClr val="0070C0"/>
                </a:solidFill>
              </a:rPr>
              <a:t>is the trouble</a:t>
            </a:r>
            <a:r>
              <a:rPr lang="en-US" sz="3200" b="1" dirty="0" smtClean="0">
                <a:solidFill>
                  <a:srgbClr val="0070C0"/>
                </a:solidFill>
              </a:rPr>
              <a:t>?</a:t>
            </a:r>
          </a:p>
          <a:p>
            <a:r>
              <a:rPr lang="en-US" sz="3200" b="1" dirty="0" smtClean="0">
                <a:solidFill>
                  <a:srgbClr val="0070C0"/>
                </a:solidFill>
              </a:rPr>
              <a:t>What psychological, physical </a:t>
            </a:r>
            <a:r>
              <a:rPr lang="en-US" sz="3200" b="1" dirty="0">
                <a:solidFill>
                  <a:srgbClr val="0070C0"/>
                </a:solidFill>
              </a:rPr>
              <a:t>and social factors are contributing to it? </a:t>
            </a:r>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EC462D5A-27CC-4796-81C1-843CA4BFDEF2}" type="datetime9">
              <a:rPr lang="en-US" smtClean="0"/>
              <a:pPr/>
              <a:t>10/21/2018 9:39:18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797695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600200"/>
            <a:ext cx="8458200" cy="4873752"/>
          </a:xfrm>
        </p:spPr>
        <p:txBody>
          <a:bodyPr>
            <a:normAutofit/>
          </a:bodyPr>
          <a:lstStyle/>
          <a:p>
            <a:r>
              <a:rPr lang="en-US" sz="3200" b="1" dirty="0">
                <a:solidFill>
                  <a:srgbClr val="0070C0"/>
                </a:solidFill>
              </a:rPr>
              <a:t>What solution is sought? </a:t>
            </a:r>
          </a:p>
          <a:p>
            <a:r>
              <a:rPr lang="en-US" sz="3200" b="1" dirty="0" smtClean="0">
                <a:solidFill>
                  <a:srgbClr val="0070C0"/>
                </a:solidFill>
              </a:rPr>
              <a:t>What </a:t>
            </a:r>
            <a:r>
              <a:rPr lang="en-US" sz="3200" b="1" dirty="0">
                <a:solidFill>
                  <a:srgbClr val="0070C0"/>
                </a:solidFill>
              </a:rPr>
              <a:t>are the means available within the client, his/her environment? </a:t>
            </a:r>
          </a:p>
          <a:p>
            <a:r>
              <a:rPr lang="en-US" sz="3200" b="1" dirty="0" smtClean="0">
                <a:solidFill>
                  <a:srgbClr val="0070C0"/>
                </a:solidFill>
              </a:rPr>
              <a:t>What </a:t>
            </a:r>
            <a:r>
              <a:rPr lang="en-US" sz="3200" b="1" dirty="0">
                <a:solidFill>
                  <a:srgbClr val="0070C0"/>
                </a:solidFill>
              </a:rPr>
              <a:t>are organized services and resources by which problem may be affected?</a:t>
            </a:r>
          </a:p>
          <a:p>
            <a:endParaRPr lang="en-US" b="1" dirty="0">
              <a:solidFill>
                <a:srgbClr val="0070C0"/>
              </a:solidFill>
            </a:endParaRPr>
          </a:p>
        </p:txBody>
      </p:sp>
      <p:sp>
        <p:nvSpPr>
          <p:cNvPr id="4" name="Title 1"/>
          <p:cNvSpPr>
            <a:spLocks noGrp="1"/>
          </p:cNvSpPr>
          <p:nvPr>
            <p:ph type="title"/>
          </p:nvPr>
        </p:nvSpPr>
        <p:spPr>
          <a:xfrm>
            <a:off x="457200" y="274638"/>
            <a:ext cx="8077200" cy="563562"/>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Dynamic diagnosis</a:t>
            </a:r>
            <a:endParaRPr lang="en-US" dirty="0">
              <a:solidFill>
                <a:srgbClr val="FF00FF"/>
              </a:solidFill>
              <a:effectLst>
                <a:outerShdw blurRad="38100" dist="38100" dir="2700000" algn="tl">
                  <a:srgbClr val="000000">
                    <a:alpha val="43137"/>
                  </a:srgbClr>
                </a:outerShdw>
              </a:effectLst>
            </a:endParaRPr>
          </a:p>
        </p:txBody>
      </p:sp>
      <p:sp>
        <p:nvSpPr>
          <p:cNvPr id="5" name="Date Placeholder 4"/>
          <p:cNvSpPr>
            <a:spLocks noGrp="1"/>
          </p:cNvSpPr>
          <p:nvPr>
            <p:ph type="dt" sz="half" idx="10"/>
          </p:nvPr>
        </p:nvSpPr>
        <p:spPr/>
        <p:txBody>
          <a:bodyPr/>
          <a:lstStyle/>
          <a:p>
            <a:fld id="{5F4B411E-FBA0-4181-A4A9-F69E6D33395C}" type="datetime9">
              <a:rPr lang="en-US" smtClean="0"/>
              <a:pPr/>
              <a:t>10/21/2018 9:39:18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16</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8947075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Clinical diagnosis</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914400"/>
            <a:ext cx="8686800" cy="5559552"/>
          </a:xfrm>
        </p:spPr>
        <p:txBody>
          <a:bodyPr>
            <a:normAutofit/>
          </a:bodyPr>
          <a:lstStyle/>
          <a:p>
            <a:r>
              <a:rPr lang="en-US" sz="4000" b="1" dirty="0">
                <a:solidFill>
                  <a:srgbClr val="0070C0"/>
                </a:solidFill>
              </a:rPr>
              <a:t>In clinical diagnosis, the case worker attempts </a:t>
            </a:r>
            <a:r>
              <a:rPr lang="en-US" sz="4000" b="1" dirty="0" smtClean="0">
                <a:solidFill>
                  <a:srgbClr val="0070C0"/>
                </a:solidFill>
              </a:rPr>
              <a:t>to classify </a:t>
            </a:r>
            <a:r>
              <a:rPr lang="en-US" sz="4000" b="1" dirty="0">
                <a:solidFill>
                  <a:srgbClr val="0070C0"/>
                </a:solidFill>
              </a:rPr>
              <a:t>the client by nature of his sickness / </a:t>
            </a:r>
            <a:r>
              <a:rPr lang="en-US" sz="4000" b="1" dirty="0" smtClean="0">
                <a:solidFill>
                  <a:srgbClr val="0070C0"/>
                </a:solidFill>
              </a:rPr>
              <a:t>problem. </a:t>
            </a:r>
          </a:p>
          <a:p>
            <a:r>
              <a:rPr lang="en-US" sz="4000" b="1" dirty="0" smtClean="0">
                <a:solidFill>
                  <a:srgbClr val="0070C0"/>
                </a:solidFill>
              </a:rPr>
              <a:t>He </a:t>
            </a:r>
            <a:r>
              <a:rPr lang="en-US" sz="4000" b="1" dirty="0">
                <a:solidFill>
                  <a:srgbClr val="0070C0"/>
                </a:solidFill>
              </a:rPr>
              <a:t>identifies certain forms and qualities of </a:t>
            </a:r>
            <a:r>
              <a:rPr lang="en-US" sz="4000" b="1" dirty="0" smtClean="0">
                <a:solidFill>
                  <a:srgbClr val="0070C0"/>
                </a:solidFill>
              </a:rPr>
              <a:t>client’s personality </a:t>
            </a:r>
            <a:r>
              <a:rPr lang="en-US" sz="4000" b="1" dirty="0">
                <a:solidFill>
                  <a:srgbClr val="0070C0"/>
                </a:solidFill>
              </a:rPr>
              <a:t>and malfunctioning in his behaviour. </a:t>
            </a:r>
            <a:endParaRPr lang="en-US" sz="4000" b="1" dirty="0" smtClean="0">
              <a:solidFill>
                <a:srgbClr val="0070C0"/>
              </a:solidFill>
            </a:endParaRPr>
          </a:p>
        </p:txBody>
      </p:sp>
      <p:sp>
        <p:nvSpPr>
          <p:cNvPr id="4" name="Date Placeholder 3"/>
          <p:cNvSpPr>
            <a:spLocks noGrp="1"/>
          </p:cNvSpPr>
          <p:nvPr>
            <p:ph type="dt" sz="half" idx="10"/>
          </p:nvPr>
        </p:nvSpPr>
        <p:spPr/>
        <p:txBody>
          <a:bodyPr/>
          <a:lstStyle/>
          <a:p>
            <a:fld id="{E8B2445B-07E5-4C84-9BD1-CB08FE1B7ED1}" type="datetime9">
              <a:rPr lang="en-US" smtClean="0"/>
              <a:pPr/>
              <a:t>10/21/2018 9:39:18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397805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Clinical diagnosis</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914400"/>
            <a:ext cx="8686800" cy="5559552"/>
          </a:xfrm>
        </p:spPr>
        <p:txBody>
          <a:bodyPr>
            <a:normAutofit/>
          </a:bodyPr>
          <a:lstStyle/>
          <a:p>
            <a:r>
              <a:rPr lang="en-US" sz="3600" b="1" dirty="0" smtClean="0">
                <a:solidFill>
                  <a:srgbClr val="0070C0"/>
                </a:solidFill>
              </a:rPr>
              <a:t>The clinical </a:t>
            </a:r>
            <a:r>
              <a:rPr lang="en-US" sz="3600" b="1" dirty="0">
                <a:solidFill>
                  <a:srgbClr val="0070C0"/>
                </a:solidFill>
              </a:rPr>
              <a:t>diagnosis describes both the nature of </a:t>
            </a:r>
            <a:r>
              <a:rPr lang="en-US" sz="3600" b="1" dirty="0" smtClean="0">
                <a:solidFill>
                  <a:srgbClr val="0070C0"/>
                </a:solidFill>
              </a:rPr>
              <a:t>the problem </a:t>
            </a:r>
            <a:r>
              <a:rPr lang="en-US" sz="3600" b="1" dirty="0">
                <a:solidFill>
                  <a:srgbClr val="0070C0"/>
                </a:solidFill>
              </a:rPr>
              <a:t>and its relation to the client and the </a:t>
            </a:r>
            <a:r>
              <a:rPr lang="en-US" sz="3600" b="1" dirty="0" smtClean="0">
                <a:solidFill>
                  <a:srgbClr val="0070C0"/>
                </a:solidFill>
              </a:rPr>
              <a:t>helping means </a:t>
            </a:r>
            <a:r>
              <a:rPr lang="en-US" sz="3600" b="1" dirty="0">
                <a:solidFill>
                  <a:srgbClr val="0070C0"/>
                </a:solidFill>
              </a:rPr>
              <a:t>and goals. </a:t>
            </a:r>
            <a:endParaRPr lang="en-US" sz="3600" b="1" dirty="0" smtClean="0">
              <a:solidFill>
                <a:srgbClr val="0070C0"/>
              </a:solidFill>
            </a:endParaRPr>
          </a:p>
          <a:p>
            <a:r>
              <a:rPr lang="en-US" sz="3600" b="1" dirty="0" smtClean="0">
                <a:solidFill>
                  <a:srgbClr val="0070C0"/>
                </a:solidFill>
              </a:rPr>
              <a:t>Such </a:t>
            </a:r>
            <a:r>
              <a:rPr lang="en-US" sz="3600" b="1" dirty="0">
                <a:solidFill>
                  <a:srgbClr val="0070C0"/>
                </a:solidFill>
              </a:rPr>
              <a:t>type of diagnosis is useful </a:t>
            </a:r>
            <a:r>
              <a:rPr lang="en-US" sz="3600" b="1" dirty="0" smtClean="0">
                <a:solidFill>
                  <a:srgbClr val="0070C0"/>
                </a:solidFill>
              </a:rPr>
              <a:t>only when </a:t>
            </a:r>
            <a:r>
              <a:rPr lang="en-US" sz="3600" b="1" dirty="0">
                <a:solidFill>
                  <a:srgbClr val="0070C0"/>
                </a:solidFill>
              </a:rPr>
              <a:t>it becomes apparent that a disorder of </a:t>
            </a:r>
            <a:r>
              <a:rPr lang="en-US" sz="3600" b="1" dirty="0" smtClean="0">
                <a:solidFill>
                  <a:srgbClr val="0070C0"/>
                </a:solidFill>
              </a:rPr>
              <a:t>personality accompanies </a:t>
            </a:r>
            <a:r>
              <a:rPr lang="en-US" sz="3600" b="1" dirty="0">
                <a:solidFill>
                  <a:srgbClr val="0070C0"/>
                </a:solidFill>
              </a:rPr>
              <a:t>the social disorder, creating </a:t>
            </a:r>
            <a:r>
              <a:rPr lang="en-US" sz="3600" b="1" dirty="0" smtClean="0">
                <a:solidFill>
                  <a:srgbClr val="0070C0"/>
                </a:solidFill>
              </a:rPr>
              <a:t>and complicating </a:t>
            </a:r>
            <a:r>
              <a:rPr lang="en-US" sz="3600" b="1" dirty="0">
                <a:solidFill>
                  <a:srgbClr val="0070C0"/>
                </a:solidFill>
              </a:rPr>
              <a:t>it.</a:t>
            </a:r>
          </a:p>
        </p:txBody>
      </p:sp>
      <p:sp>
        <p:nvSpPr>
          <p:cNvPr id="4" name="Date Placeholder 3"/>
          <p:cNvSpPr>
            <a:spLocks noGrp="1"/>
          </p:cNvSpPr>
          <p:nvPr>
            <p:ph type="dt" sz="half" idx="10"/>
          </p:nvPr>
        </p:nvSpPr>
        <p:spPr/>
        <p:txBody>
          <a:bodyPr/>
          <a:lstStyle/>
          <a:p>
            <a:fld id="{8F5541FC-B505-4873-A834-1A340E7B67E1}" type="datetime9">
              <a:rPr lang="en-US" smtClean="0"/>
              <a:pPr/>
              <a:t>10/21/2018 9:39:18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3978050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Etiological diagnosis</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762000"/>
            <a:ext cx="8229600" cy="5711952"/>
          </a:xfrm>
        </p:spPr>
        <p:txBody>
          <a:bodyPr>
            <a:normAutofit/>
          </a:bodyPr>
          <a:lstStyle/>
          <a:p>
            <a:r>
              <a:rPr lang="en-US" sz="3600" b="1" dirty="0">
                <a:solidFill>
                  <a:srgbClr val="0070C0"/>
                </a:solidFill>
              </a:rPr>
              <a:t>Etiological diagnosis is more useful in explaining or rigid reactions. </a:t>
            </a:r>
          </a:p>
          <a:p>
            <a:r>
              <a:rPr lang="en-US" sz="3600" b="1" dirty="0">
                <a:solidFill>
                  <a:srgbClr val="0070C0"/>
                </a:solidFill>
              </a:rPr>
              <a:t>When the client’s response are not in accordance with the present problem, the past history and its appraisal in the light of client’s current capacities, goals and problems are used for the intervention. </a:t>
            </a:r>
          </a:p>
        </p:txBody>
      </p:sp>
      <p:sp>
        <p:nvSpPr>
          <p:cNvPr id="4" name="Date Placeholder 3"/>
          <p:cNvSpPr>
            <a:spLocks noGrp="1"/>
          </p:cNvSpPr>
          <p:nvPr>
            <p:ph type="dt" sz="half" idx="10"/>
          </p:nvPr>
        </p:nvSpPr>
        <p:spPr/>
        <p:txBody>
          <a:bodyPr/>
          <a:lstStyle/>
          <a:p>
            <a:fld id="{01F45A4E-5FCE-4569-9A59-79FBBB4F7454}" type="datetime9">
              <a:rPr lang="en-US" smtClean="0"/>
              <a:pPr/>
              <a:t>10/21/2018 9:39:21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67212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429000"/>
            <a:ext cx="7162800" cy="1219200"/>
          </a:xfrm>
        </p:spPr>
        <p:txBody>
          <a:bodyPr>
            <a:noAutofit/>
          </a:bodyPr>
          <a:lstStyle/>
          <a:p>
            <a:pPr algn="ctr"/>
            <a:r>
              <a:rPr lang="en-US" sz="7200" dirty="0" smtClean="0">
                <a:solidFill>
                  <a:schemeClr val="tx1"/>
                </a:solidFill>
                <a:effectLst>
                  <a:outerShdw blurRad="38100" dist="38100" dir="2700000" algn="tl">
                    <a:srgbClr val="000000">
                      <a:alpha val="43137"/>
                    </a:srgbClr>
                  </a:outerShdw>
                </a:effectLst>
                <a:latin typeface="Algerian" panose="04020705040A02060702" pitchFamily="82" charset="0"/>
              </a:rPr>
              <a:t>The CASE WORK Process</a:t>
            </a:r>
            <a:endParaRPr lang="en-US" sz="6600" dirty="0">
              <a:solidFill>
                <a:schemeClr val="tx1"/>
              </a:solidFill>
              <a:effectLst>
                <a:outerShdw blurRad="38100" dist="38100" dir="2700000" algn="tl">
                  <a:srgbClr val="000000">
                    <a:alpha val="43137"/>
                  </a:srgbClr>
                </a:outerShdw>
              </a:effectLst>
              <a:latin typeface="Algerian" panose="04020705040A02060702" pitchFamily="82" charset="0"/>
            </a:endParaRPr>
          </a:p>
        </p:txBody>
      </p:sp>
      <p:sp>
        <p:nvSpPr>
          <p:cNvPr id="3" name="Subtitle 2"/>
          <p:cNvSpPr>
            <a:spLocks noGrp="1"/>
          </p:cNvSpPr>
          <p:nvPr>
            <p:ph type="subTitle" idx="1"/>
          </p:nvPr>
        </p:nvSpPr>
        <p:spPr>
          <a:xfrm>
            <a:off x="1371600" y="5562600"/>
            <a:ext cx="6400800" cy="609600"/>
          </a:xfrm>
        </p:spPr>
        <p:txBody>
          <a:bodyPr/>
          <a:lstStyle/>
          <a:p>
            <a:r>
              <a:rPr lang="en-US" b="1" dirty="0" smtClean="0">
                <a:solidFill>
                  <a:schemeClr val="tx1"/>
                </a:solidFill>
              </a:rPr>
              <a:t>Unit- 3</a:t>
            </a:r>
            <a:endParaRPr lang="en-US" b="1" dirty="0">
              <a:solidFill>
                <a:schemeClr val="tx1"/>
              </a:solidFill>
            </a:endParaRPr>
          </a:p>
        </p:txBody>
      </p:sp>
      <p:sp>
        <p:nvSpPr>
          <p:cNvPr id="4" name="Date Placeholder 3"/>
          <p:cNvSpPr>
            <a:spLocks noGrp="1"/>
          </p:cNvSpPr>
          <p:nvPr>
            <p:ph type="dt" sz="half" idx="10"/>
          </p:nvPr>
        </p:nvSpPr>
        <p:spPr/>
        <p:txBody>
          <a:bodyPr/>
          <a:lstStyle/>
          <a:p>
            <a:fld id="{192539E6-0D3F-4991-88BA-7DF0519D0AA5}" type="datetime9">
              <a:rPr lang="en-US" smtClean="0"/>
              <a:pPr/>
              <a:t>10/21/2018 9:39:12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3755964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436897" y="2133600"/>
            <a:ext cx="8270214" cy="341632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7200" b="1" cap="all" spc="0" dirty="0" smtClean="0">
                <a:ln w="0"/>
                <a:solidFill>
                  <a:srgbClr val="FF00FF"/>
                </a:solidFill>
                <a:effectLst>
                  <a:reflection blurRad="12700" stA="50000" endPos="50000" dist="5000" dir="5400000" sy="-100000" rotWithShape="0"/>
                </a:effectLst>
              </a:rPr>
              <a:t>(4)</a:t>
            </a:r>
          </a:p>
          <a:p>
            <a:pPr algn="ctr"/>
            <a:r>
              <a:rPr lang="en-US" sz="7200" b="1" cap="all" spc="0" dirty="0" smtClean="0">
                <a:ln w="0"/>
                <a:solidFill>
                  <a:srgbClr val="FF00FF"/>
                </a:solidFill>
                <a:effectLst>
                  <a:reflection blurRad="12700" stA="50000" endPos="50000" dist="5000" dir="5400000" sy="-100000" rotWithShape="0"/>
                </a:effectLst>
              </a:rPr>
              <a:t>Intervention</a:t>
            </a:r>
          </a:p>
          <a:p>
            <a:pPr algn="ctr"/>
            <a:r>
              <a:rPr lang="en-US" sz="7200" b="1" cap="all" dirty="0" smtClean="0">
                <a:ln w="0"/>
                <a:solidFill>
                  <a:srgbClr val="FF00FF"/>
                </a:solidFill>
                <a:effectLst>
                  <a:reflection blurRad="12700" stA="50000" endPos="50000" dist="5000" dir="5400000" sy="-100000" rotWithShape="0"/>
                </a:effectLst>
              </a:rPr>
              <a:t>(treatment)</a:t>
            </a:r>
            <a:endParaRPr lang="en-US" sz="7200" b="1" cap="all" spc="0" dirty="0">
              <a:ln w="0"/>
              <a:solidFill>
                <a:srgbClr val="FF00FF"/>
              </a:solidFill>
              <a:effectLst>
                <a:reflection blurRad="12700" stA="50000" endPos="50000" dist="5000" dir="5400000" sy="-100000" rotWithShape="0"/>
              </a:effectLst>
            </a:endParaRPr>
          </a:p>
        </p:txBody>
      </p:sp>
      <p:sp>
        <p:nvSpPr>
          <p:cNvPr id="5" name="Date Placeholder 4"/>
          <p:cNvSpPr>
            <a:spLocks noGrp="1"/>
          </p:cNvSpPr>
          <p:nvPr>
            <p:ph type="dt" sz="half" idx="10"/>
          </p:nvPr>
        </p:nvSpPr>
        <p:spPr/>
        <p:txBody>
          <a:bodyPr/>
          <a:lstStyle/>
          <a:p>
            <a:fld id="{23E558DC-A22A-45E0-9090-3374AE4931E2}" type="datetime9">
              <a:rPr lang="en-US" smtClean="0"/>
              <a:pPr/>
              <a:t>10/21/2018 9:39:21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20</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67934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07152"/>
          </a:xfrm>
        </p:spPr>
        <p:txBody>
          <a:bodyPr>
            <a:normAutofit/>
          </a:bodyPr>
          <a:lstStyle/>
          <a:p>
            <a:pPr marL="0" indent="0">
              <a:buNone/>
            </a:pPr>
            <a:r>
              <a:rPr lang="en-US" sz="2800" b="1" dirty="0" smtClean="0">
                <a:solidFill>
                  <a:srgbClr val="0070C0"/>
                </a:solidFill>
              </a:rPr>
              <a:t>“</a:t>
            </a:r>
            <a:r>
              <a:rPr lang="en-US" sz="3600" b="1" dirty="0" smtClean="0">
                <a:solidFill>
                  <a:srgbClr val="0070C0"/>
                </a:solidFill>
              </a:rPr>
              <a:t>treatment </a:t>
            </a:r>
            <a:r>
              <a:rPr lang="en-US" sz="3600" b="1" dirty="0">
                <a:solidFill>
                  <a:srgbClr val="0070C0"/>
                </a:solidFill>
              </a:rPr>
              <a:t>is the sum total of all activities and </a:t>
            </a:r>
            <a:r>
              <a:rPr lang="en-US" sz="3600" b="1" dirty="0" smtClean="0">
                <a:solidFill>
                  <a:srgbClr val="0070C0"/>
                </a:solidFill>
              </a:rPr>
              <a:t>services directed </a:t>
            </a:r>
            <a:r>
              <a:rPr lang="en-US" sz="3600" b="1" dirty="0">
                <a:solidFill>
                  <a:srgbClr val="0070C0"/>
                </a:solidFill>
              </a:rPr>
              <a:t>towards helping an individual with a </a:t>
            </a:r>
            <a:r>
              <a:rPr lang="en-US" sz="3600" b="1" dirty="0" smtClean="0">
                <a:solidFill>
                  <a:srgbClr val="0070C0"/>
                </a:solidFill>
              </a:rPr>
              <a:t>problem. The </a:t>
            </a:r>
            <a:r>
              <a:rPr lang="en-US" sz="3600" b="1" dirty="0">
                <a:solidFill>
                  <a:srgbClr val="0070C0"/>
                </a:solidFill>
              </a:rPr>
              <a:t>focus is on the relieving of the immediate </a:t>
            </a:r>
            <a:r>
              <a:rPr lang="en-US" sz="3600" b="1" dirty="0" smtClean="0">
                <a:solidFill>
                  <a:srgbClr val="0070C0"/>
                </a:solidFill>
              </a:rPr>
              <a:t>problem and</a:t>
            </a:r>
            <a:r>
              <a:rPr lang="en-US" sz="3600" b="1" dirty="0">
                <a:solidFill>
                  <a:srgbClr val="0070C0"/>
                </a:solidFill>
              </a:rPr>
              <a:t>, if feasible, modifies any basic difficulties </a:t>
            </a:r>
            <a:r>
              <a:rPr lang="en-US" sz="3600" b="1" dirty="0" smtClean="0">
                <a:solidFill>
                  <a:srgbClr val="0070C0"/>
                </a:solidFill>
              </a:rPr>
              <a:t>which precipitated </a:t>
            </a:r>
            <a:r>
              <a:rPr lang="en-US" sz="3600" b="1" dirty="0">
                <a:solidFill>
                  <a:srgbClr val="0070C0"/>
                </a:solidFill>
              </a:rPr>
              <a:t>it</a:t>
            </a:r>
            <a:r>
              <a:rPr lang="en-US" sz="3600" b="1" dirty="0" smtClean="0">
                <a:solidFill>
                  <a:srgbClr val="0070C0"/>
                </a:solidFill>
              </a:rPr>
              <a:t>.</a:t>
            </a:r>
            <a:r>
              <a:rPr lang="en-US" sz="2800" b="1" dirty="0" smtClean="0">
                <a:solidFill>
                  <a:srgbClr val="0070C0"/>
                </a:solidFill>
              </a:rPr>
              <a:t>”</a:t>
            </a:r>
            <a:endParaRPr lang="en-US" sz="2800" b="1" dirty="0">
              <a:solidFill>
                <a:srgbClr val="0070C0"/>
              </a:solidFill>
            </a:endParaRPr>
          </a:p>
        </p:txBody>
      </p:sp>
      <p:sp>
        <p:nvSpPr>
          <p:cNvPr id="4" name="Title 1"/>
          <p:cNvSpPr txBox="1">
            <a:spLocks/>
          </p:cNvSpPr>
          <p:nvPr/>
        </p:nvSpPr>
        <p:spPr>
          <a:xfrm>
            <a:off x="0" y="0"/>
            <a:ext cx="9144000" cy="762000"/>
          </a:xfrm>
          <a:prstGeom prst="rect">
            <a:avLst/>
          </a:prstGeom>
        </p:spPr>
        <p:txBody>
          <a:bodyPr vert="horz" lIns="0" rIns="0" bIns="0" anchor="b">
            <a:noAutofit/>
          </a:bodyPr>
          <a:lstStyle/>
          <a:p>
            <a:pPr lvl="0" algn="ctr">
              <a:spcBef>
                <a:spcPct val="0"/>
              </a:spcBef>
              <a:defRPr/>
            </a:pPr>
            <a:r>
              <a:rPr lang="en-US" sz="3600" b="1" dirty="0" smtClean="0">
                <a:solidFill>
                  <a:srgbClr val="FF00FF"/>
                </a:solidFill>
                <a:effectLst>
                  <a:outerShdw blurRad="38100" dist="38100" dir="2700000" algn="tl">
                    <a:srgbClr val="000000">
                      <a:alpha val="43137"/>
                    </a:srgbClr>
                  </a:outerShdw>
                </a:effectLst>
              </a:rPr>
              <a:t> (3) Intervention (treatment)</a:t>
            </a:r>
            <a:endParaRPr lang="en-US" sz="3600" b="1" dirty="0">
              <a:solidFill>
                <a:srgbClr val="FF00FF"/>
              </a:solidFill>
              <a:effectLst>
                <a:outerShdw blurRad="38100" dist="38100" dir="2700000" algn="tl">
                  <a:srgbClr val="000000">
                    <a:alpha val="43137"/>
                  </a:srgbClr>
                </a:outerShdw>
              </a:effectLst>
            </a:endParaRPr>
          </a:p>
        </p:txBody>
      </p:sp>
      <p:sp>
        <p:nvSpPr>
          <p:cNvPr id="5" name="Date Placeholder 4"/>
          <p:cNvSpPr>
            <a:spLocks noGrp="1"/>
          </p:cNvSpPr>
          <p:nvPr>
            <p:ph type="dt" sz="half" idx="10"/>
          </p:nvPr>
        </p:nvSpPr>
        <p:spPr/>
        <p:txBody>
          <a:bodyPr/>
          <a:lstStyle/>
          <a:p>
            <a:fld id="{91B6F55A-CDD3-49E1-9CD5-1432BD9BB38E}" type="datetime9">
              <a:rPr lang="en-US" smtClean="0"/>
              <a:pPr/>
              <a:t>10/21/2018 9:39:21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21</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0574598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8153400" cy="5562600"/>
          </a:xfrm>
        </p:spPr>
        <p:txBody>
          <a:bodyPr>
            <a:normAutofit/>
          </a:bodyPr>
          <a:lstStyle/>
          <a:p>
            <a:pPr marL="0" indent="0">
              <a:buNone/>
            </a:pPr>
            <a:r>
              <a:rPr lang="en-US" sz="3600" b="1" dirty="0">
                <a:solidFill>
                  <a:srgbClr val="0070C0"/>
                </a:solidFill>
              </a:rPr>
              <a:t>The objective of social case work intervention is </a:t>
            </a:r>
            <a:r>
              <a:rPr lang="en-US" sz="3600" b="1" dirty="0" smtClean="0">
                <a:solidFill>
                  <a:srgbClr val="0070C0"/>
                </a:solidFill>
              </a:rPr>
              <a:t>to alleviate </a:t>
            </a:r>
            <a:r>
              <a:rPr lang="en-US" sz="3600" b="1" dirty="0">
                <a:solidFill>
                  <a:srgbClr val="0070C0"/>
                </a:solidFill>
              </a:rPr>
              <a:t>the client’s distress and restoring, </a:t>
            </a:r>
            <a:r>
              <a:rPr lang="en-US" sz="3600" b="1" dirty="0" smtClean="0">
                <a:solidFill>
                  <a:srgbClr val="0070C0"/>
                </a:solidFill>
              </a:rPr>
              <a:t>maintaining or </a:t>
            </a:r>
            <a:r>
              <a:rPr lang="en-US" sz="3600" b="1" dirty="0">
                <a:solidFill>
                  <a:srgbClr val="0070C0"/>
                </a:solidFill>
              </a:rPr>
              <a:t>enhancing the social functioning of an individual </a:t>
            </a:r>
            <a:r>
              <a:rPr lang="en-US" sz="3600" b="1" dirty="0" smtClean="0">
                <a:solidFill>
                  <a:srgbClr val="0070C0"/>
                </a:solidFill>
              </a:rPr>
              <a:t>in need </a:t>
            </a:r>
            <a:r>
              <a:rPr lang="en-US" sz="3600" b="1" dirty="0">
                <a:solidFill>
                  <a:srgbClr val="0070C0"/>
                </a:solidFill>
              </a:rPr>
              <a:t>of help.</a:t>
            </a:r>
          </a:p>
        </p:txBody>
      </p:sp>
      <p:sp>
        <p:nvSpPr>
          <p:cNvPr id="4" name="Date Placeholder 3"/>
          <p:cNvSpPr>
            <a:spLocks noGrp="1"/>
          </p:cNvSpPr>
          <p:nvPr>
            <p:ph type="dt" sz="half" idx="10"/>
          </p:nvPr>
        </p:nvSpPr>
        <p:spPr/>
        <p:txBody>
          <a:bodyPr/>
          <a:lstStyle/>
          <a:p>
            <a:fld id="{C97AA93B-4F42-4FCC-8642-4E15A82D8846}" type="datetime9">
              <a:rPr lang="en-US" smtClean="0"/>
              <a:pPr/>
              <a:t>10/21/2018 9:39:22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txBox="1">
            <a:spLocks/>
          </p:cNvSpPr>
          <p:nvPr/>
        </p:nvSpPr>
        <p:spPr>
          <a:xfrm>
            <a:off x="0" y="0"/>
            <a:ext cx="9144000" cy="762000"/>
          </a:xfrm>
          <a:prstGeom prst="rect">
            <a:avLst/>
          </a:prstGeom>
        </p:spPr>
        <p:txBody>
          <a:bodyPr vert="horz" lIns="0" rIns="0" bIns="0" anchor="b">
            <a:noAutofit/>
          </a:bodyPr>
          <a:lstStyle/>
          <a:p>
            <a:pPr lvl="0" algn="ctr">
              <a:spcBef>
                <a:spcPct val="0"/>
              </a:spcBef>
              <a:defRPr/>
            </a:pPr>
            <a:r>
              <a:rPr lang="en-US" sz="3600" b="1" dirty="0" smtClean="0">
                <a:solidFill>
                  <a:srgbClr val="FF00FF"/>
                </a:solidFill>
                <a:effectLst>
                  <a:outerShdw blurRad="38100" dist="38100" dir="2700000" algn="tl">
                    <a:srgbClr val="000000">
                      <a:alpha val="43137"/>
                    </a:srgbClr>
                  </a:outerShdw>
                </a:effectLst>
              </a:rPr>
              <a:t> (3) Intervention (treatment)</a:t>
            </a:r>
            <a:endParaRPr lang="en-US" sz="3600" b="1"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47814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rmAutofit/>
          </a:bodyPr>
          <a:lstStyle/>
          <a:p>
            <a:pPr algn="ctr"/>
            <a:r>
              <a:rPr lang="en-US" b="1" dirty="0" smtClean="0">
                <a:solidFill>
                  <a:srgbClr val="FF00FF"/>
                </a:solidFill>
                <a:effectLst>
                  <a:outerShdw blurRad="38100" dist="38100" dir="2700000" algn="tl">
                    <a:srgbClr val="000000">
                      <a:alpha val="43137"/>
                    </a:srgbClr>
                  </a:outerShdw>
                </a:effectLst>
              </a:rPr>
              <a:t>Types of intervention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828800"/>
            <a:ext cx="8153400" cy="4645152"/>
          </a:xfrm>
        </p:spPr>
        <p:txBody>
          <a:bodyPr>
            <a:normAutofit/>
          </a:bodyPr>
          <a:lstStyle/>
          <a:p>
            <a:pPr marL="514350" indent="-514350">
              <a:buAutoNum type="arabicPeriod"/>
            </a:pPr>
            <a:r>
              <a:rPr lang="en-US" sz="4400" b="1" dirty="0" smtClean="0">
                <a:solidFill>
                  <a:srgbClr val="0070C0"/>
                </a:solidFill>
              </a:rPr>
              <a:t>Direct</a:t>
            </a:r>
            <a:endParaRPr lang="en-US" sz="4400" b="1" dirty="0">
              <a:solidFill>
                <a:srgbClr val="0070C0"/>
              </a:solidFill>
            </a:endParaRPr>
          </a:p>
          <a:p>
            <a:pPr marL="514350" indent="-514350">
              <a:buAutoNum type="arabicPeriod"/>
            </a:pPr>
            <a:r>
              <a:rPr lang="en-US" sz="4400" b="1" dirty="0" smtClean="0">
                <a:solidFill>
                  <a:srgbClr val="0070C0"/>
                </a:solidFill>
              </a:rPr>
              <a:t>Environmental Modification</a:t>
            </a:r>
          </a:p>
          <a:p>
            <a:pPr marL="514350" indent="-514350">
              <a:buAutoNum type="arabicPeriod"/>
            </a:pPr>
            <a:r>
              <a:rPr lang="en-US" sz="4400" b="1" dirty="0" smtClean="0">
                <a:solidFill>
                  <a:srgbClr val="0070C0"/>
                </a:solidFill>
              </a:rPr>
              <a:t>Administration </a:t>
            </a:r>
            <a:r>
              <a:rPr lang="en-US" sz="4400" b="1" dirty="0">
                <a:solidFill>
                  <a:srgbClr val="0070C0"/>
                </a:solidFill>
              </a:rPr>
              <a:t>of Practical Service</a:t>
            </a:r>
          </a:p>
        </p:txBody>
      </p:sp>
      <p:sp>
        <p:nvSpPr>
          <p:cNvPr id="4" name="Date Placeholder 3"/>
          <p:cNvSpPr>
            <a:spLocks noGrp="1"/>
          </p:cNvSpPr>
          <p:nvPr>
            <p:ph type="dt" sz="half" idx="10"/>
          </p:nvPr>
        </p:nvSpPr>
        <p:spPr/>
        <p:txBody>
          <a:bodyPr/>
          <a:lstStyle/>
          <a:p>
            <a:fld id="{6D22A039-C864-43BF-B6A9-43589E789EF6}" type="datetime9">
              <a:rPr lang="en-US" smtClean="0"/>
              <a:pPr/>
              <a:t>10/21/2018 9:39:27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374353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Direct intervention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143000"/>
            <a:ext cx="8458200" cy="5330952"/>
          </a:xfrm>
        </p:spPr>
        <p:txBody>
          <a:bodyPr>
            <a:normAutofit/>
          </a:bodyPr>
          <a:lstStyle/>
          <a:p>
            <a:pPr marL="0" indent="0">
              <a:buNone/>
            </a:pPr>
            <a:r>
              <a:rPr lang="en-US" sz="4800" b="1" dirty="0" smtClean="0">
                <a:solidFill>
                  <a:srgbClr val="0070C0"/>
                </a:solidFill>
              </a:rPr>
              <a:t>For direct intervention, following methods can be used:</a:t>
            </a:r>
          </a:p>
          <a:p>
            <a:pPr marL="0" indent="0">
              <a:buNone/>
            </a:pPr>
            <a:r>
              <a:rPr lang="en-US" sz="4800" b="1" dirty="0">
                <a:solidFill>
                  <a:srgbClr val="0070C0"/>
                </a:solidFill>
              </a:rPr>
              <a:t> </a:t>
            </a:r>
            <a:r>
              <a:rPr lang="en-US" sz="4800" b="1" dirty="0" smtClean="0">
                <a:solidFill>
                  <a:srgbClr val="0070C0"/>
                </a:solidFill>
              </a:rPr>
              <a:t>1. Counselling</a:t>
            </a:r>
          </a:p>
          <a:p>
            <a:pPr marL="0" indent="0">
              <a:buNone/>
            </a:pPr>
            <a:r>
              <a:rPr lang="en-US" sz="4800" b="1" dirty="0" smtClean="0">
                <a:solidFill>
                  <a:srgbClr val="0070C0"/>
                </a:solidFill>
              </a:rPr>
              <a:t>2. Therapeutic Interviewing</a:t>
            </a:r>
          </a:p>
          <a:p>
            <a:pPr marL="0" indent="0">
              <a:buNone/>
            </a:pPr>
            <a:r>
              <a:rPr lang="en-US" sz="4800" b="1" dirty="0" smtClean="0">
                <a:solidFill>
                  <a:srgbClr val="0070C0"/>
                </a:solidFill>
              </a:rPr>
              <a:t>3. Psychological Support</a:t>
            </a:r>
          </a:p>
          <a:p>
            <a:pPr marL="0" indent="0">
              <a:buNone/>
            </a:pPr>
            <a:endParaRPr lang="en-US" sz="4000" b="1" dirty="0">
              <a:solidFill>
                <a:srgbClr val="0070C0"/>
              </a:solidFill>
            </a:endParaRPr>
          </a:p>
        </p:txBody>
      </p:sp>
      <p:sp>
        <p:nvSpPr>
          <p:cNvPr id="4" name="Date Placeholder 3"/>
          <p:cNvSpPr>
            <a:spLocks noGrp="1"/>
          </p:cNvSpPr>
          <p:nvPr>
            <p:ph type="dt" sz="half" idx="10"/>
          </p:nvPr>
        </p:nvSpPr>
        <p:spPr/>
        <p:txBody>
          <a:bodyPr/>
          <a:lstStyle/>
          <a:p>
            <a:fld id="{AAD1F6B4-BC46-4042-95BB-0BA847B8BC6F}" type="datetime9">
              <a:rPr lang="en-US" smtClean="0"/>
              <a:pPr/>
              <a:t>10/21/2018 9:39:27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497316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914400"/>
          </a:xfrm>
        </p:spPr>
        <p:txBody>
          <a:bodyPr>
            <a:normAutofit/>
          </a:bodyPr>
          <a:lstStyle/>
          <a:p>
            <a:pPr algn="ctr"/>
            <a:r>
              <a:rPr lang="en-US" dirty="0" smtClean="0">
                <a:solidFill>
                  <a:srgbClr val="FF00FF"/>
                </a:solidFill>
                <a:effectLst>
                  <a:outerShdw blurRad="38100" dist="38100" dir="2700000" algn="tl">
                    <a:srgbClr val="000000">
                      <a:alpha val="43137"/>
                    </a:srgbClr>
                  </a:outerShdw>
                </a:effectLst>
              </a:rPr>
              <a:t>Environmental modification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153400" cy="5102352"/>
          </a:xfrm>
        </p:spPr>
        <p:txBody>
          <a:bodyPr>
            <a:noAutofit/>
          </a:bodyPr>
          <a:lstStyle/>
          <a:p>
            <a:r>
              <a:rPr lang="en-US" sz="3600" b="1" dirty="0" smtClean="0">
                <a:solidFill>
                  <a:srgbClr val="0070C0"/>
                </a:solidFill>
              </a:rPr>
              <a:t>It means </a:t>
            </a:r>
            <a:r>
              <a:rPr lang="en-US" sz="3600" b="1" dirty="0">
                <a:solidFill>
                  <a:srgbClr val="0070C0"/>
                </a:solidFill>
              </a:rPr>
              <a:t>to </a:t>
            </a:r>
            <a:r>
              <a:rPr lang="en-US" sz="3600" b="1" dirty="0" smtClean="0">
                <a:solidFill>
                  <a:srgbClr val="0070C0"/>
                </a:solidFill>
              </a:rPr>
              <a:t>bring change </a:t>
            </a:r>
            <a:r>
              <a:rPr lang="en-US" sz="3600" b="1" dirty="0">
                <a:solidFill>
                  <a:srgbClr val="0070C0"/>
                </a:solidFill>
              </a:rPr>
              <a:t>in the social as well as physical conditions </a:t>
            </a:r>
            <a:r>
              <a:rPr lang="en-US" sz="3600" b="1" dirty="0" smtClean="0">
                <a:solidFill>
                  <a:srgbClr val="0070C0"/>
                </a:solidFill>
              </a:rPr>
              <a:t>of the </a:t>
            </a:r>
            <a:r>
              <a:rPr lang="en-US" sz="3600" b="1" dirty="0">
                <a:solidFill>
                  <a:srgbClr val="0070C0"/>
                </a:solidFill>
              </a:rPr>
              <a:t>client so that he/she may be relieved from </a:t>
            </a:r>
            <a:r>
              <a:rPr lang="en-US" sz="3600" b="1" dirty="0" smtClean="0">
                <a:solidFill>
                  <a:srgbClr val="0070C0"/>
                </a:solidFill>
              </a:rPr>
              <a:t>excessive stresses </a:t>
            </a:r>
            <a:r>
              <a:rPr lang="en-US" sz="3600" b="1" dirty="0">
                <a:solidFill>
                  <a:srgbClr val="0070C0"/>
                </a:solidFill>
              </a:rPr>
              <a:t>and strains. </a:t>
            </a:r>
            <a:endParaRPr lang="en-US" sz="3600" b="1" dirty="0" smtClean="0">
              <a:solidFill>
                <a:srgbClr val="0070C0"/>
              </a:solidFill>
            </a:endParaRPr>
          </a:p>
          <a:p>
            <a:r>
              <a:rPr lang="en-US" sz="3600" b="1" dirty="0" smtClean="0">
                <a:solidFill>
                  <a:srgbClr val="0070C0"/>
                </a:solidFill>
              </a:rPr>
              <a:t>The </a:t>
            </a:r>
            <a:r>
              <a:rPr lang="en-US" sz="3600" b="1" dirty="0">
                <a:solidFill>
                  <a:srgbClr val="0070C0"/>
                </a:solidFill>
              </a:rPr>
              <a:t>case worker suggests </a:t>
            </a:r>
            <a:r>
              <a:rPr lang="en-US" sz="3600" b="1" dirty="0" smtClean="0">
                <a:solidFill>
                  <a:srgbClr val="0070C0"/>
                </a:solidFill>
              </a:rPr>
              <a:t>what steps </a:t>
            </a:r>
            <a:r>
              <a:rPr lang="en-US" sz="3600" b="1" dirty="0">
                <a:solidFill>
                  <a:srgbClr val="0070C0"/>
                </a:solidFill>
              </a:rPr>
              <a:t>may or may not help the client to cope better </a:t>
            </a:r>
            <a:r>
              <a:rPr lang="en-US" sz="3600" b="1" dirty="0" smtClean="0">
                <a:solidFill>
                  <a:srgbClr val="0070C0"/>
                </a:solidFill>
              </a:rPr>
              <a:t>with his/her </a:t>
            </a:r>
            <a:r>
              <a:rPr lang="en-US" sz="3600" b="1" dirty="0">
                <a:solidFill>
                  <a:srgbClr val="0070C0"/>
                </a:solidFill>
              </a:rPr>
              <a:t>problems. </a:t>
            </a:r>
            <a:endParaRPr lang="en-US" sz="3600" b="1" dirty="0" smtClean="0">
              <a:solidFill>
                <a:srgbClr val="0070C0"/>
              </a:solidFill>
            </a:endParaRPr>
          </a:p>
        </p:txBody>
      </p:sp>
      <p:sp>
        <p:nvSpPr>
          <p:cNvPr id="4" name="Date Placeholder 3"/>
          <p:cNvSpPr>
            <a:spLocks noGrp="1"/>
          </p:cNvSpPr>
          <p:nvPr>
            <p:ph type="dt" sz="half" idx="10"/>
          </p:nvPr>
        </p:nvSpPr>
        <p:spPr/>
        <p:txBody>
          <a:bodyPr/>
          <a:lstStyle/>
          <a:p>
            <a:fld id="{FB0AA79E-911B-4512-B16E-B86C49BD891E}" type="datetime9">
              <a:rPr lang="en-US" smtClean="0"/>
              <a:pPr/>
              <a:t>10/21/2018 9:39:27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25</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2311162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467600" cy="914400"/>
          </a:xfrm>
        </p:spPr>
        <p:txBody>
          <a:bodyPr>
            <a:normAutofit/>
          </a:bodyPr>
          <a:lstStyle/>
          <a:p>
            <a:pPr algn="ctr"/>
            <a:r>
              <a:rPr lang="en-US" dirty="0" smtClean="0">
                <a:solidFill>
                  <a:srgbClr val="FF00FF"/>
                </a:solidFill>
                <a:effectLst>
                  <a:outerShdw blurRad="38100" dist="38100" dir="2700000" algn="tl">
                    <a:srgbClr val="000000">
                      <a:alpha val="43137"/>
                    </a:srgbClr>
                  </a:outerShdw>
                </a:effectLst>
              </a:rPr>
              <a:t>Environmental modification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153400" cy="4873752"/>
          </a:xfrm>
        </p:spPr>
        <p:txBody>
          <a:bodyPr>
            <a:noAutofit/>
          </a:bodyPr>
          <a:lstStyle/>
          <a:p>
            <a:r>
              <a:rPr lang="en-US" sz="3600" b="1" dirty="0" smtClean="0">
                <a:solidFill>
                  <a:srgbClr val="0070C0"/>
                </a:solidFill>
              </a:rPr>
              <a:t>He/she </a:t>
            </a:r>
            <a:r>
              <a:rPr lang="en-US" sz="3600" b="1" dirty="0">
                <a:solidFill>
                  <a:srgbClr val="0070C0"/>
                </a:solidFill>
              </a:rPr>
              <a:t>plans with </a:t>
            </a:r>
            <a:r>
              <a:rPr lang="en-US" sz="3600" b="1" dirty="0" smtClean="0">
                <a:solidFill>
                  <a:srgbClr val="0070C0"/>
                </a:solidFill>
              </a:rPr>
              <a:t>him/her, his/her emotional</a:t>
            </a:r>
            <a:r>
              <a:rPr lang="en-US" sz="3600" b="1" dirty="0">
                <a:solidFill>
                  <a:srgbClr val="0070C0"/>
                </a:solidFill>
              </a:rPr>
              <a:t>, professional and recreational activities. </a:t>
            </a:r>
            <a:endParaRPr lang="en-US" sz="3600" b="1" dirty="0" smtClean="0">
              <a:solidFill>
                <a:srgbClr val="0070C0"/>
              </a:solidFill>
            </a:endParaRPr>
          </a:p>
          <a:p>
            <a:r>
              <a:rPr lang="en-US" sz="3600" b="1" dirty="0" smtClean="0">
                <a:solidFill>
                  <a:srgbClr val="0070C0"/>
                </a:solidFill>
              </a:rPr>
              <a:t>He/ she </a:t>
            </a:r>
            <a:r>
              <a:rPr lang="en-US" sz="3600" b="1" dirty="0">
                <a:solidFill>
                  <a:srgbClr val="0070C0"/>
                </a:solidFill>
              </a:rPr>
              <a:t>gives appropriate advice to members of </a:t>
            </a:r>
            <a:r>
              <a:rPr lang="en-US" sz="3600" b="1" dirty="0" smtClean="0">
                <a:solidFill>
                  <a:srgbClr val="0070C0"/>
                </a:solidFill>
              </a:rPr>
              <a:t>his/her environment </a:t>
            </a:r>
            <a:r>
              <a:rPr lang="en-US" sz="3600" b="1" dirty="0">
                <a:solidFill>
                  <a:srgbClr val="0070C0"/>
                </a:solidFill>
              </a:rPr>
              <a:t>and modifies their attitude favorably.</a:t>
            </a:r>
          </a:p>
        </p:txBody>
      </p:sp>
      <p:sp>
        <p:nvSpPr>
          <p:cNvPr id="4" name="Date Placeholder 3"/>
          <p:cNvSpPr>
            <a:spLocks noGrp="1"/>
          </p:cNvSpPr>
          <p:nvPr>
            <p:ph type="dt" sz="half" idx="10"/>
          </p:nvPr>
        </p:nvSpPr>
        <p:spPr/>
        <p:txBody>
          <a:bodyPr/>
          <a:lstStyle/>
          <a:p>
            <a:fld id="{FB0AA79E-911B-4512-B16E-B86C49BD891E}" type="datetime9">
              <a:rPr lang="en-US" smtClean="0"/>
              <a:pPr/>
              <a:t>10/21/2018 9:39:28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23111622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458200" cy="5254752"/>
          </a:xfrm>
        </p:spPr>
        <p:txBody>
          <a:bodyPr>
            <a:normAutofit/>
          </a:bodyPr>
          <a:lstStyle/>
          <a:p>
            <a:r>
              <a:rPr lang="en-US" sz="3600" b="1" dirty="0">
                <a:solidFill>
                  <a:srgbClr val="0070C0"/>
                </a:solidFill>
              </a:rPr>
              <a:t>Home services, </a:t>
            </a:r>
            <a:r>
              <a:rPr lang="en-US" sz="3600" b="1" dirty="0" smtClean="0">
                <a:solidFill>
                  <a:srgbClr val="0070C0"/>
                </a:solidFill>
              </a:rPr>
              <a:t>camps, group </a:t>
            </a:r>
            <a:r>
              <a:rPr lang="en-US" sz="3600" b="1" dirty="0">
                <a:solidFill>
                  <a:srgbClr val="0070C0"/>
                </a:solidFill>
              </a:rPr>
              <a:t>experience activities, training and </a:t>
            </a:r>
            <a:r>
              <a:rPr lang="en-US" sz="3600" b="1" dirty="0" smtClean="0">
                <a:solidFill>
                  <a:srgbClr val="0070C0"/>
                </a:solidFill>
              </a:rPr>
              <a:t>employment for </a:t>
            </a:r>
            <a:r>
              <a:rPr lang="en-US" sz="3600" b="1" dirty="0">
                <a:solidFill>
                  <a:srgbClr val="0070C0"/>
                </a:solidFill>
              </a:rPr>
              <a:t>livelihood and other activities of adjustment are </a:t>
            </a:r>
            <a:r>
              <a:rPr lang="en-US" sz="3600" b="1" dirty="0" smtClean="0">
                <a:solidFill>
                  <a:srgbClr val="0070C0"/>
                </a:solidFill>
              </a:rPr>
              <a:t>such type </a:t>
            </a:r>
            <a:r>
              <a:rPr lang="en-US" sz="3600" b="1" dirty="0">
                <a:solidFill>
                  <a:srgbClr val="0070C0"/>
                </a:solidFill>
              </a:rPr>
              <a:t>of programmes. </a:t>
            </a:r>
            <a:endParaRPr lang="en-US" sz="3600" b="1" dirty="0" smtClean="0">
              <a:solidFill>
                <a:srgbClr val="0070C0"/>
              </a:solidFill>
            </a:endParaRPr>
          </a:p>
          <a:p>
            <a:r>
              <a:rPr lang="en-US" sz="3600" b="1" dirty="0" smtClean="0">
                <a:solidFill>
                  <a:srgbClr val="0070C0"/>
                </a:solidFill>
              </a:rPr>
              <a:t>The </a:t>
            </a:r>
            <a:r>
              <a:rPr lang="en-US" sz="3600" b="1" dirty="0">
                <a:solidFill>
                  <a:srgbClr val="0070C0"/>
                </a:solidFill>
              </a:rPr>
              <a:t>purpose of such activities </a:t>
            </a:r>
            <a:r>
              <a:rPr lang="en-US" sz="3600" b="1" dirty="0" smtClean="0">
                <a:solidFill>
                  <a:srgbClr val="0070C0"/>
                </a:solidFill>
              </a:rPr>
              <a:t>is always </a:t>
            </a:r>
            <a:r>
              <a:rPr lang="en-US" sz="3600" b="1" dirty="0">
                <a:solidFill>
                  <a:srgbClr val="0070C0"/>
                </a:solidFill>
              </a:rPr>
              <a:t>to minimize the tension in the client</a:t>
            </a:r>
            <a:r>
              <a:rPr lang="en-US" sz="3200" b="1" dirty="0" smtClean="0">
                <a:solidFill>
                  <a:srgbClr val="0070C0"/>
                </a:solidFill>
              </a:rPr>
              <a:t>.</a:t>
            </a:r>
          </a:p>
        </p:txBody>
      </p:sp>
      <p:sp>
        <p:nvSpPr>
          <p:cNvPr id="4" name="Date Placeholder 3"/>
          <p:cNvSpPr>
            <a:spLocks noGrp="1"/>
          </p:cNvSpPr>
          <p:nvPr>
            <p:ph type="dt" sz="half" idx="10"/>
          </p:nvPr>
        </p:nvSpPr>
        <p:spPr/>
        <p:txBody>
          <a:bodyPr/>
          <a:lstStyle/>
          <a:p>
            <a:fld id="{A87DE672-B535-4BE8-9E60-A983B599E673}" type="datetime9">
              <a:rPr lang="en-US" smtClean="0"/>
              <a:pPr/>
              <a:t>10/21/2018 9:39:28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27</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0" y="609600"/>
            <a:ext cx="8839200" cy="762000"/>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Environmental modification</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9265129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458200" cy="4949952"/>
          </a:xfrm>
        </p:spPr>
        <p:txBody>
          <a:bodyPr>
            <a:normAutofit/>
          </a:bodyPr>
          <a:lstStyle/>
          <a:p>
            <a:r>
              <a:rPr lang="en-US" sz="4000" b="1" dirty="0" smtClean="0">
                <a:solidFill>
                  <a:srgbClr val="0070C0"/>
                </a:solidFill>
              </a:rPr>
              <a:t>Social </a:t>
            </a:r>
            <a:r>
              <a:rPr lang="en-US" sz="4000" b="1" dirty="0">
                <a:solidFill>
                  <a:srgbClr val="0070C0"/>
                </a:solidFill>
              </a:rPr>
              <a:t>case worker organizes such type of </a:t>
            </a:r>
            <a:r>
              <a:rPr lang="en-US" sz="4000" b="1" dirty="0" smtClean="0">
                <a:solidFill>
                  <a:srgbClr val="0070C0"/>
                </a:solidFill>
              </a:rPr>
              <a:t>activities through </a:t>
            </a:r>
            <a:r>
              <a:rPr lang="en-US" sz="4000" b="1" dirty="0">
                <a:solidFill>
                  <a:srgbClr val="0070C0"/>
                </a:solidFill>
              </a:rPr>
              <a:t>which the client’s experiences help in </a:t>
            </a:r>
            <a:r>
              <a:rPr lang="en-US" sz="4000" b="1" dirty="0" smtClean="0">
                <a:solidFill>
                  <a:srgbClr val="0070C0"/>
                </a:solidFill>
              </a:rPr>
              <a:t>the personality </a:t>
            </a:r>
            <a:r>
              <a:rPr lang="en-US" sz="4000" b="1" dirty="0">
                <a:solidFill>
                  <a:srgbClr val="0070C0"/>
                </a:solidFill>
              </a:rPr>
              <a:t>growth and adjustment in the society</a:t>
            </a:r>
          </a:p>
        </p:txBody>
      </p:sp>
      <p:sp>
        <p:nvSpPr>
          <p:cNvPr id="4" name="Date Placeholder 3"/>
          <p:cNvSpPr>
            <a:spLocks noGrp="1"/>
          </p:cNvSpPr>
          <p:nvPr>
            <p:ph type="dt" sz="half" idx="10"/>
          </p:nvPr>
        </p:nvSpPr>
        <p:spPr/>
        <p:txBody>
          <a:bodyPr/>
          <a:lstStyle/>
          <a:p>
            <a:fld id="{A87DE672-B535-4BE8-9E60-A983B599E673}" type="datetime9">
              <a:rPr lang="en-US" smtClean="0"/>
              <a:pPr/>
              <a:t>10/21/2018 9:39:28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0" y="533400"/>
            <a:ext cx="8839200" cy="762000"/>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Environmental modification</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9265129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915400" cy="4873752"/>
          </a:xfrm>
        </p:spPr>
        <p:txBody>
          <a:bodyPr>
            <a:noAutofit/>
          </a:bodyPr>
          <a:lstStyle/>
          <a:p>
            <a:r>
              <a:rPr lang="en-US" sz="3600" b="1" dirty="0" smtClean="0">
                <a:solidFill>
                  <a:srgbClr val="0070C0"/>
                </a:solidFill>
              </a:rPr>
              <a:t>Attempts are </a:t>
            </a:r>
            <a:r>
              <a:rPr lang="en-US" sz="3600" b="1" dirty="0">
                <a:solidFill>
                  <a:srgbClr val="0070C0"/>
                </a:solidFill>
              </a:rPr>
              <a:t>also made to change and modify the attitude </a:t>
            </a:r>
            <a:r>
              <a:rPr lang="en-US" sz="3600" b="1" dirty="0" smtClean="0">
                <a:solidFill>
                  <a:srgbClr val="0070C0"/>
                </a:solidFill>
              </a:rPr>
              <a:t>of parents</a:t>
            </a:r>
            <a:r>
              <a:rPr lang="en-US" sz="3600" b="1" dirty="0">
                <a:solidFill>
                  <a:srgbClr val="0070C0"/>
                </a:solidFill>
              </a:rPr>
              <a:t>, teachers, spouse, employer, friends and </a:t>
            </a:r>
            <a:r>
              <a:rPr lang="en-US" sz="3600" b="1" dirty="0" smtClean="0">
                <a:solidFill>
                  <a:srgbClr val="0070C0"/>
                </a:solidFill>
              </a:rPr>
              <a:t>relatives in </a:t>
            </a:r>
            <a:r>
              <a:rPr lang="en-US" sz="3600" b="1" dirty="0">
                <a:solidFill>
                  <a:srgbClr val="0070C0"/>
                </a:solidFill>
              </a:rPr>
              <a:t>accordance with the needs of the client. </a:t>
            </a:r>
            <a:endParaRPr lang="en-US" sz="3600" b="1" dirty="0" smtClean="0">
              <a:solidFill>
                <a:srgbClr val="0070C0"/>
              </a:solidFill>
            </a:endParaRPr>
          </a:p>
        </p:txBody>
      </p:sp>
      <p:sp>
        <p:nvSpPr>
          <p:cNvPr id="4" name="Date Placeholder 3"/>
          <p:cNvSpPr>
            <a:spLocks noGrp="1"/>
          </p:cNvSpPr>
          <p:nvPr>
            <p:ph type="dt" sz="half" idx="10"/>
          </p:nvPr>
        </p:nvSpPr>
        <p:spPr/>
        <p:txBody>
          <a:bodyPr/>
          <a:lstStyle/>
          <a:p>
            <a:fld id="{E8357159-D953-49A4-9E85-5DE69BE055FF}" type="datetime9">
              <a:rPr lang="en-US" smtClean="0"/>
              <a:pPr/>
              <a:t>10/21/2018 9:39:28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457200" y="609600"/>
            <a:ext cx="7467600" cy="685800"/>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Environmental modification</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445121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3600" b="1" dirty="0" smtClean="0">
                <a:solidFill>
                  <a:srgbClr val="FF33CC"/>
                </a:solidFill>
              </a:rPr>
              <a:t>3. The Casework process</a:t>
            </a:r>
            <a:endParaRPr lang="en-US" sz="3600" b="1" dirty="0">
              <a:solidFill>
                <a:srgbClr val="FF33CC"/>
              </a:solidFill>
            </a:endParaRPr>
          </a:p>
        </p:txBody>
      </p:sp>
      <p:sp>
        <p:nvSpPr>
          <p:cNvPr id="15363" name="Rectangle 3"/>
          <p:cNvSpPr>
            <a:spLocks noChangeArrowheads="1"/>
          </p:cNvSpPr>
          <p:nvPr/>
        </p:nvSpPr>
        <p:spPr bwMode="auto">
          <a:xfrm>
            <a:off x="1066800" y="1828800"/>
            <a:ext cx="7391400" cy="4343400"/>
          </a:xfrm>
          <a:prstGeom prst="rect">
            <a:avLst/>
          </a:prstGeom>
          <a:noFill/>
          <a:ln w="9525">
            <a:noFill/>
            <a:miter lim="800000"/>
            <a:headEnd/>
            <a:tailEnd/>
          </a:ln>
        </p:spPr>
        <p:txBody>
          <a:bodyPr/>
          <a:lstStyle/>
          <a:p>
            <a:pPr marL="812800" indent="-812800">
              <a:spcBef>
                <a:spcPts val="1200"/>
              </a:spcBef>
            </a:pPr>
            <a:r>
              <a:rPr lang="en-US" sz="2800" b="1" dirty="0" smtClean="0">
                <a:solidFill>
                  <a:srgbClr val="0070C0"/>
                </a:solidFill>
              </a:rPr>
              <a:t>a. Study</a:t>
            </a:r>
          </a:p>
          <a:p>
            <a:pPr marL="812800" indent="-812800">
              <a:spcBef>
                <a:spcPts val="1200"/>
              </a:spcBef>
            </a:pPr>
            <a:r>
              <a:rPr lang="en-US" sz="2800" b="1" dirty="0" smtClean="0">
                <a:solidFill>
                  <a:srgbClr val="0070C0"/>
                </a:solidFill>
              </a:rPr>
              <a:t>b. Continuous assessment and analysis</a:t>
            </a:r>
          </a:p>
          <a:p>
            <a:pPr marL="812800" indent="-812800">
              <a:spcBef>
                <a:spcPts val="1200"/>
              </a:spcBef>
            </a:pPr>
            <a:r>
              <a:rPr lang="en-US" sz="2800" b="1" dirty="0" smtClean="0">
                <a:solidFill>
                  <a:srgbClr val="0070C0"/>
                </a:solidFill>
              </a:rPr>
              <a:t>c. Psycho-social diagnosis</a:t>
            </a:r>
          </a:p>
          <a:p>
            <a:pPr marL="812800" indent="-812800">
              <a:spcBef>
                <a:spcPts val="1200"/>
              </a:spcBef>
            </a:pPr>
            <a:r>
              <a:rPr lang="en-US" sz="2800" b="1" dirty="0" smtClean="0">
                <a:solidFill>
                  <a:srgbClr val="0070C0"/>
                </a:solidFill>
              </a:rPr>
              <a:t>d. Intervention</a:t>
            </a:r>
          </a:p>
          <a:p>
            <a:pPr marL="812800" indent="-812800">
              <a:spcBef>
                <a:spcPts val="1200"/>
              </a:spcBef>
            </a:pPr>
            <a:r>
              <a:rPr lang="en-US" sz="2800" b="1" dirty="0" smtClean="0">
                <a:solidFill>
                  <a:srgbClr val="0070C0"/>
                </a:solidFill>
              </a:rPr>
              <a:t>e. Follow-up</a:t>
            </a:r>
          </a:p>
          <a:p>
            <a:pPr marL="812800" indent="-812800">
              <a:spcBef>
                <a:spcPts val="1200"/>
              </a:spcBef>
            </a:pPr>
            <a:r>
              <a:rPr lang="en-US" sz="2800" b="1" dirty="0" smtClean="0">
                <a:solidFill>
                  <a:srgbClr val="0070C0"/>
                </a:solidFill>
              </a:rPr>
              <a:t>f. Termination</a:t>
            </a:r>
          </a:p>
        </p:txBody>
      </p:sp>
      <p:sp>
        <p:nvSpPr>
          <p:cNvPr id="4" name="Date Placeholder 3"/>
          <p:cNvSpPr>
            <a:spLocks noGrp="1"/>
          </p:cNvSpPr>
          <p:nvPr>
            <p:ph type="dt" sz="quarter" idx="10"/>
          </p:nvPr>
        </p:nvSpPr>
        <p:spPr/>
        <p:txBody>
          <a:bodyPr/>
          <a:lstStyle/>
          <a:p>
            <a:pPr>
              <a:defRPr/>
            </a:pPr>
            <a:fld id="{0156CC9B-FC33-4CF7-A6B8-9F45E7C499C7}" type="datetime9">
              <a:rPr lang="en-US" smtClean="0"/>
              <a:pPr>
                <a:defRPr/>
              </a:pPr>
              <a:t>10/21/2018 9:39:13 AM</a:t>
            </a:fld>
            <a:endParaRPr lang="en-US"/>
          </a:p>
        </p:txBody>
      </p:sp>
      <p:sp>
        <p:nvSpPr>
          <p:cNvPr id="5" name="Slide Number Placeholder 4"/>
          <p:cNvSpPr>
            <a:spLocks noGrp="1"/>
          </p:cNvSpPr>
          <p:nvPr>
            <p:ph type="sldNum" sz="quarter" idx="12"/>
          </p:nvPr>
        </p:nvSpPr>
        <p:spPr/>
        <p:txBody>
          <a:bodyPr/>
          <a:lstStyle/>
          <a:p>
            <a:pPr>
              <a:defRPr/>
            </a:pPr>
            <a:fld id="{AA27B17C-AC59-4DC8-960D-5AA0009323D4}" type="slidenum">
              <a:rPr lang="en-US" smtClean="0"/>
              <a:pPr>
                <a:defRPr/>
              </a:pPr>
              <a:t>3</a:t>
            </a:fld>
            <a:endParaRPr lang="en-US"/>
          </a:p>
        </p:txBody>
      </p:sp>
      <p:sp>
        <p:nvSpPr>
          <p:cNvPr id="6" name="Footer Placeholder 5"/>
          <p:cNvSpPr>
            <a:spLocks noGrp="1"/>
          </p:cNvSpPr>
          <p:nvPr>
            <p:ph type="ftr" sz="quarter" idx="11"/>
          </p:nvPr>
        </p:nvSpPr>
        <p:spPr/>
        <p:txBody>
          <a:bodyPr/>
          <a:lstStyle/>
          <a:p>
            <a:pPr algn="ctr">
              <a:defRPr/>
            </a:pPr>
            <a:r>
              <a:rPr lang="en-US" smtClean="0"/>
              <a:t>Social Case Work</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915400" cy="4949952"/>
          </a:xfrm>
        </p:spPr>
        <p:txBody>
          <a:bodyPr>
            <a:noAutofit/>
          </a:bodyPr>
          <a:lstStyle/>
          <a:p>
            <a:r>
              <a:rPr lang="en-US" sz="3600" b="1" dirty="0" smtClean="0">
                <a:solidFill>
                  <a:srgbClr val="0070C0"/>
                </a:solidFill>
              </a:rPr>
              <a:t>In general environmental </a:t>
            </a:r>
            <a:r>
              <a:rPr lang="en-US" sz="3600" b="1" dirty="0">
                <a:solidFill>
                  <a:srgbClr val="0070C0"/>
                </a:solidFill>
              </a:rPr>
              <a:t>modification (manipulation) </a:t>
            </a:r>
            <a:r>
              <a:rPr lang="en-US" sz="3600" b="1" dirty="0" smtClean="0">
                <a:solidFill>
                  <a:srgbClr val="0070C0"/>
                </a:solidFill>
              </a:rPr>
              <a:t>is undertaken </a:t>
            </a:r>
            <a:r>
              <a:rPr lang="en-US" sz="3600" b="1" dirty="0">
                <a:solidFill>
                  <a:srgbClr val="0070C0"/>
                </a:solidFill>
              </a:rPr>
              <a:t>by the case worker only when </a:t>
            </a:r>
            <a:r>
              <a:rPr lang="en-US" sz="3600" b="1" dirty="0" smtClean="0">
                <a:solidFill>
                  <a:srgbClr val="0070C0"/>
                </a:solidFill>
              </a:rPr>
              <a:t>environmental pressure </a:t>
            </a:r>
            <a:r>
              <a:rPr lang="en-US" sz="3600" b="1" dirty="0">
                <a:solidFill>
                  <a:srgbClr val="0070C0"/>
                </a:solidFill>
              </a:rPr>
              <a:t>upon the client are beyond the latter’s </a:t>
            </a:r>
            <a:r>
              <a:rPr lang="en-US" sz="3600" b="1" dirty="0" smtClean="0">
                <a:solidFill>
                  <a:srgbClr val="0070C0"/>
                </a:solidFill>
              </a:rPr>
              <a:t>control but </a:t>
            </a:r>
            <a:r>
              <a:rPr lang="en-US" sz="3600" b="1" dirty="0">
                <a:solidFill>
                  <a:srgbClr val="0070C0"/>
                </a:solidFill>
              </a:rPr>
              <a:t>can be modified by the case worker.</a:t>
            </a:r>
          </a:p>
        </p:txBody>
      </p:sp>
      <p:sp>
        <p:nvSpPr>
          <p:cNvPr id="4" name="Date Placeholder 3"/>
          <p:cNvSpPr>
            <a:spLocks noGrp="1"/>
          </p:cNvSpPr>
          <p:nvPr>
            <p:ph type="dt" sz="half" idx="10"/>
          </p:nvPr>
        </p:nvSpPr>
        <p:spPr/>
        <p:txBody>
          <a:bodyPr/>
          <a:lstStyle/>
          <a:p>
            <a:fld id="{E8357159-D953-49A4-9E85-5DE69BE055FF}" type="datetime9">
              <a:rPr lang="en-US" smtClean="0"/>
              <a:pPr/>
              <a:t>10/21/2018 9:39:29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457200" y="762000"/>
            <a:ext cx="7467600" cy="685800"/>
          </a:xfrm>
        </p:spPr>
        <p:txBody>
          <a:bodyPr>
            <a:normAutofit fontScale="90000"/>
          </a:bodyPr>
          <a:lstStyle/>
          <a:p>
            <a:pPr algn="ctr"/>
            <a:r>
              <a:rPr lang="en-US" dirty="0" smtClean="0">
                <a:solidFill>
                  <a:srgbClr val="FF00FF"/>
                </a:solidFill>
                <a:effectLst>
                  <a:outerShdw blurRad="38100" dist="38100" dir="2700000" algn="tl">
                    <a:srgbClr val="000000">
                      <a:alpha val="43137"/>
                    </a:srgbClr>
                  </a:outerShdw>
                </a:effectLst>
              </a:rPr>
              <a:t>Environmental modification</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445121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fontScale="90000"/>
          </a:bodyPr>
          <a:lstStyle/>
          <a:p>
            <a:pPr algn="ctr"/>
            <a:r>
              <a:rPr lang="en-US" b="1" dirty="0">
                <a:solidFill>
                  <a:srgbClr val="FF00FF"/>
                </a:solidFill>
                <a:effectLst>
                  <a:outerShdw blurRad="38100" dist="38100" dir="2700000" algn="tl">
                    <a:srgbClr val="000000">
                      <a:alpha val="43137"/>
                    </a:srgbClr>
                  </a:outerShdw>
                </a:effectLst>
              </a:rPr>
              <a:t>Administration of practical service</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066800"/>
            <a:ext cx="8763000" cy="5559552"/>
          </a:xfrm>
        </p:spPr>
        <p:txBody>
          <a:bodyPr>
            <a:normAutofit/>
          </a:bodyPr>
          <a:lstStyle/>
          <a:p>
            <a:r>
              <a:rPr lang="en-US" sz="3600" b="1" dirty="0" smtClean="0">
                <a:solidFill>
                  <a:srgbClr val="0070C0"/>
                </a:solidFill>
              </a:rPr>
              <a:t>It involves those which </a:t>
            </a:r>
            <a:r>
              <a:rPr lang="en-US" sz="3600" b="1" dirty="0">
                <a:solidFill>
                  <a:srgbClr val="0070C0"/>
                </a:solidFill>
              </a:rPr>
              <a:t>are extended to the client for help to choose </a:t>
            </a:r>
            <a:r>
              <a:rPr lang="en-US" sz="3600" b="1" dirty="0" smtClean="0">
                <a:solidFill>
                  <a:srgbClr val="0070C0"/>
                </a:solidFill>
              </a:rPr>
              <a:t>and use </a:t>
            </a:r>
            <a:r>
              <a:rPr lang="en-US" sz="3600" b="1" dirty="0">
                <a:solidFill>
                  <a:srgbClr val="0070C0"/>
                </a:solidFill>
              </a:rPr>
              <a:t>the social resource afforded by the community.</a:t>
            </a:r>
          </a:p>
          <a:p>
            <a:r>
              <a:rPr lang="en-US" sz="3600" b="1" dirty="0" smtClean="0">
                <a:solidFill>
                  <a:srgbClr val="0070C0"/>
                </a:solidFill>
              </a:rPr>
              <a:t>Administration </a:t>
            </a:r>
            <a:r>
              <a:rPr lang="en-US" sz="3600" b="1" dirty="0">
                <a:solidFill>
                  <a:srgbClr val="0070C0"/>
                </a:solidFill>
              </a:rPr>
              <a:t>of </a:t>
            </a:r>
            <a:r>
              <a:rPr lang="en-US" sz="3600" b="1" dirty="0" smtClean="0">
                <a:solidFill>
                  <a:srgbClr val="0070C0"/>
                </a:solidFill>
              </a:rPr>
              <a:t>practical services </a:t>
            </a:r>
            <a:r>
              <a:rPr lang="en-US" sz="3600" b="1" dirty="0">
                <a:solidFill>
                  <a:srgbClr val="0070C0"/>
                </a:solidFill>
              </a:rPr>
              <a:t>is the oldest and best known case work </a:t>
            </a:r>
            <a:r>
              <a:rPr lang="en-US" sz="3600" b="1" dirty="0" smtClean="0">
                <a:solidFill>
                  <a:srgbClr val="0070C0"/>
                </a:solidFill>
              </a:rPr>
              <a:t>method of </a:t>
            </a:r>
            <a:r>
              <a:rPr lang="en-US" sz="3600" b="1" dirty="0">
                <a:solidFill>
                  <a:srgbClr val="0070C0"/>
                </a:solidFill>
              </a:rPr>
              <a:t>intervention. </a:t>
            </a:r>
          </a:p>
        </p:txBody>
      </p:sp>
      <p:sp>
        <p:nvSpPr>
          <p:cNvPr id="4" name="Date Placeholder 3"/>
          <p:cNvSpPr>
            <a:spLocks noGrp="1"/>
          </p:cNvSpPr>
          <p:nvPr>
            <p:ph type="dt" sz="half" idx="10"/>
          </p:nvPr>
        </p:nvSpPr>
        <p:spPr/>
        <p:txBody>
          <a:bodyPr/>
          <a:lstStyle/>
          <a:p>
            <a:fld id="{7BE23518-EB38-4145-ABF8-F11406A0CB11}" type="datetime9">
              <a:rPr lang="en-US" smtClean="0"/>
              <a:pPr/>
              <a:t>10/21/2018 9:39:29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31</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9203169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153400" cy="4873752"/>
          </a:xfrm>
        </p:spPr>
        <p:txBody>
          <a:bodyPr>
            <a:noAutofit/>
          </a:bodyPr>
          <a:lstStyle/>
          <a:p>
            <a:r>
              <a:rPr lang="en-US" sz="3600" b="1" dirty="0" smtClean="0">
                <a:solidFill>
                  <a:srgbClr val="0070C0"/>
                </a:solidFill>
              </a:rPr>
              <a:t>Administration of practical services means to help the client in such a way that he could select and use the resources available in the community.</a:t>
            </a:r>
          </a:p>
        </p:txBody>
      </p:sp>
      <p:sp>
        <p:nvSpPr>
          <p:cNvPr id="4" name="Date Placeholder 3"/>
          <p:cNvSpPr>
            <a:spLocks noGrp="1"/>
          </p:cNvSpPr>
          <p:nvPr>
            <p:ph type="dt" sz="half" idx="10"/>
          </p:nvPr>
        </p:nvSpPr>
        <p:spPr/>
        <p:txBody>
          <a:bodyPr/>
          <a:lstStyle/>
          <a:p>
            <a:fld id="{EA8916D8-D9D0-4ED4-AD25-1612C6D583DF}" type="datetime9">
              <a:rPr lang="en-US" smtClean="0"/>
              <a:pPr/>
              <a:t>10/21/2018 9:39:29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0" y="274638"/>
            <a:ext cx="9144000" cy="715962"/>
          </a:xfrm>
        </p:spPr>
        <p:txBody>
          <a:bodyPr>
            <a:normAutofit fontScale="90000"/>
          </a:bodyPr>
          <a:lstStyle/>
          <a:p>
            <a:pPr algn="ctr"/>
            <a:r>
              <a:rPr lang="en-US" b="1" dirty="0">
                <a:solidFill>
                  <a:srgbClr val="FF00FF"/>
                </a:solidFill>
                <a:effectLst>
                  <a:outerShdw blurRad="38100" dist="38100" dir="2700000" algn="tl">
                    <a:srgbClr val="000000">
                      <a:alpha val="43137"/>
                    </a:srgbClr>
                  </a:outerShdw>
                </a:effectLst>
              </a:rPr>
              <a:t>Administration of practical service</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8875787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153400" cy="4873752"/>
          </a:xfrm>
        </p:spPr>
        <p:txBody>
          <a:bodyPr>
            <a:noAutofit/>
          </a:bodyPr>
          <a:lstStyle/>
          <a:p>
            <a:r>
              <a:rPr lang="en-US" sz="3600" b="1" dirty="0" smtClean="0">
                <a:solidFill>
                  <a:srgbClr val="0070C0"/>
                </a:solidFill>
              </a:rPr>
              <a:t>Social </a:t>
            </a:r>
            <a:r>
              <a:rPr lang="en-US" sz="3600" b="1" dirty="0">
                <a:solidFill>
                  <a:srgbClr val="0070C0"/>
                </a:solidFill>
              </a:rPr>
              <a:t>case </a:t>
            </a:r>
            <a:r>
              <a:rPr lang="en-US" sz="3600" b="1" dirty="0" smtClean="0">
                <a:solidFill>
                  <a:srgbClr val="0070C0"/>
                </a:solidFill>
              </a:rPr>
              <a:t>worker helps </a:t>
            </a:r>
            <a:r>
              <a:rPr lang="en-US" sz="3600" b="1" dirty="0">
                <a:solidFill>
                  <a:srgbClr val="0070C0"/>
                </a:solidFill>
              </a:rPr>
              <a:t>the client for adequate knowledge of </a:t>
            </a:r>
            <a:r>
              <a:rPr lang="en-US" sz="3600" b="1" dirty="0" smtClean="0">
                <a:solidFill>
                  <a:srgbClr val="0070C0"/>
                </a:solidFill>
              </a:rPr>
              <a:t>available resources </a:t>
            </a:r>
            <a:r>
              <a:rPr lang="en-US" sz="3600" b="1" dirty="0">
                <a:solidFill>
                  <a:srgbClr val="0070C0"/>
                </a:solidFill>
              </a:rPr>
              <a:t>through the techniques of </a:t>
            </a:r>
            <a:r>
              <a:rPr lang="en-US" sz="3600" b="1" dirty="0" smtClean="0">
                <a:solidFill>
                  <a:srgbClr val="0070C0"/>
                </a:solidFill>
              </a:rPr>
              <a:t>discussion, information</a:t>
            </a:r>
            <a:r>
              <a:rPr lang="en-US" sz="3600" b="1" dirty="0">
                <a:solidFill>
                  <a:srgbClr val="0070C0"/>
                </a:solidFill>
              </a:rPr>
              <a:t>, clarification and direction.</a:t>
            </a:r>
          </a:p>
        </p:txBody>
      </p:sp>
      <p:sp>
        <p:nvSpPr>
          <p:cNvPr id="4" name="Date Placeholder 3"/>
          <p:cNvSpPr>
            <a:spLocks noGrp="1"/>
          </p:cNvSpPr>
          <p:nvPr>
            <p:ph type="dt" sz="half" idx="10"/>
          </p:nvPr>
        </p:nvSpPr>
        <p:spPr/>
        <p:txBody>
          <a:bodyPr/>
          <a:lstStyle/>
          <a:p>
            <a:fld id="{EA8916D8-D9D0-4ED4-AD25-1612C6D583DF}" type="datetime9">
              <a:rPr lang="en-US" smtClean="0"/>
              <a:pPr/>
              <a:t>10/21/2018 9:39:30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0" y="274638"/>
            <a:ext cx="9144000" cy="715962"/>
          </a:xfrm>
        </p:spPr>
        <p:txBody>
          <a:bodyPr>
            <a:normAutofit fontScale="90000"/>
          </a:bodyPr>
          <a:lstStyle/>
          <a:p>
            <a:pPr algn="ctr"/>
            <a:r>
              <a:rPr lang="en-US" b="1" dirty="0">
                <a:solidFill>
                  <a:srgbClr val="FF00FF"/>
                </a:solidFill>
                <a:effectLst>
                  <a:outerShdw blurRad="38100" dist="38100" dir="2700000" algn="tl">
                    <a:srgbClr val="000000">
                      <a:alpha val="43137"/>
                    </a:srgbClr>
                  </a:outerShdw>
                </a:effectLst>
              </a:rPr>
              <a:t>Administration of practical service</a:t>
            </a:r>
            <a:endParaRPr lang="en-US"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8875787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fontScale="90000"/>
          </a:bodyPr>
          <a:lstStyle/>
          <a:p>
            <a:pPr algn="ctr"/>
            <a:r>
              <a:rPr lang="en-US" b="1" dirty="0" smtClean="0">
                <a:solidFill>
                  <a:srgbClr val="FF00FF"/>
                </a:solidFill>
                <a:effectLst>
                  <a:outerShdw blurRad="38100" dist="38100" dir="2700000" algn="tl">
                    <a:srgbClr val="000000">
                      <a:alpha val="43137"/>
                    </a:srgbClr>
                  </a:outerShdw>
                </a:effectLst>
              </a:rPr>
              <a:t>(5) Follow up and evaluation</a:t>
            </a:r>
            <a:endParaRPr lang="en-US" b="1"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14400"/>
            <a:ext cx="7924800" cy="5559552"/>
          </a:xfrm>
        </p:spPr>
        <p:txBody>
          <a:bodyPr>
            <a:noAutofit/>
          </a:bodyPr>
          <a:lstStyle/>
          <a:p>
            <a:r>
              <a:rPr lang="en-US" sz="3600" b="1" dirty="0">
                <a:solidFill>
                  <a:srgbClr val="00B0F0"/>
                </a:solidFill>
              </a:rPr>
              <a:t>F</a:t>
            </a:r>
            <a:r>
              <a:rPr lang="en-US" sz="3600" b="1" dirty="0" smtClean="0">
                <a:solidFill>
                  <a:srgbClr val="00B0F0"/>
                </a:solidFill>
              </a:rPr>
              <a:t>ollow-up </a:t>
            </a:r>
            <a:r>
              <a:rPr lang="en-US" sz="3600" b="1" dirty="0">
                <a:solidFill>
                  <a:srgbClr val="00B0F0"/>
                </a:solidFill>
              </a:rPr>
              <a:t>should be planned on a </a:t>
            </a:r>
            <a:r>
              <a:rPr lang="en-US" sz="3600" b="1" dirty="0" smtClean="0">
                <a:solidFill>
                  <a:srgbClr val="00B0F0"/>
                </a:solidFill>
              </a:rPr>
              <a:t>progressively diminishing </a:t>
            </a:r>
            <a:r>
              <a:rPr lang="en-US" sz="3600" b="1" dirty="0">
                <a:solidFill>
                  <a:srgbClr val="00B0F0"/>
                </a:solidFill>
              </a:rPr>
              <a:t>basis, first, perhaps after two weeks, </a:t>
            </a:r>
            <a:r>
              <a:rPr lang="en-US" sz="3600" b="1" dirty="0" smtClean="0">
                <a:solidFill>
                  <a:srgbClr val="00B0F0"/>
                </a:solidFill>
              </a:rPr>
              <a:t>then a </a:t>
            </a:r>
            <a:r>
              <a:rPr lang="en-US" sz="3600" b="1" dirty="0">
                <a:solidFill>
                  <a:srgbClr val="00B0F0"/>
                </a:solidFill>
              </a:rPr>
              <a:t>month, then three months, six months and a </a:t>
            </a:r>
            <a:r>
              <a:rPr lang="en-US" sz="3600" b="1" dirty="0" smtClean="0">
                <a:solidFill>
                  <a:srgbClr val="00B0F0"/>
                </a:solidFill>
              </a:rPr>
              <a:t>year following </a:t>
            </a:r>
            <a:r>
              <a:rPr lang="en-US" sz="3600" b="1" dirty="0">
                <a:solidFill>
                  <a:srgbClr val="00B0F0"/>
                </a:solidFill>
              </a:rPr>
              <a:t>the termination of the formal </a:t>
            </a:r>
            <a:r>
              <a:rPr lang="en-US" sz="3600" b="1" dirty="0" err="1">
                <a:solidFill>
                  <a:srgbClr val="00B0F0"/>
                </a:solidFill>
              </a:rPr>
              <a:t>programme</a:t>
            </a:r>
            <a:r>
              <a:rPr lang="en-US" sz="3600" b="1" dirty="0" smtClean="0">
                <a:solidFill>
                  <a:srgbClr val="00B0F0"/>
                </a:solidFill>
              </a:rPr>
              <a:t>.</a:t>
            </a:r>
          </a:p>
          <a:p>
            <a:pPr>
              <a:buNone/>
            </a:pPr>
            <a:endParaRPr lang="en-US" sz="3600" b="1" dirty="0">
              <a:solidFill>
                <a:srgbClr val="00B0F0"/>
              </a:solidFill>
            </a:endParaRPr>
          </a:p>
        </p:txBody>
      </p:sp>
      <p:sp>
        <p:nvSpPr>
          <p:cNvPr id="4" name="Date Placeholder 3"/>
          <p:cNvSpPr>
            <a:spLocks noGrp="1"/>
          </p:cNvSpPr>
          <p:nvPr>
            <p:ph type="dt" sz="half" idx="10"/>
          </p:nvPr>
        </p:nvSpPr>
        <p:spPr/>
        <p:txBody>
          <a:bodyPr/>
          <a:lstStyle/>
          <a:p>
            <a:fld id="{BB57137C-1FA0-4B4F-9878-AB236AA60C72}" type="datetime9">
              <a:rPr lang="en-US" smtClean="0"/>
              <a:pPr/>
              <a:t>10/21/2018 9:39:30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654183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96962"/>
          </a:xfrm>
        </p:spPr>
        <p:txBody>
          <a:bodyPr>
            <a:normAutofit fontScale="90000"/>
          </a:bodyPr>
          <a:lstStyle/>
          <a:p>
            <a:pPr algn="ctr"/>
            <a:r>
              <a:rPr lang="en-US" b="1" dirty="0" smtClean="0">
                <a:solidFill>
                  <a:srgbClr val="FF00FF"/>
                </a:solidFill>
                <a:effectLst>
                  <a:outerShdw blurRad="38100" dist="38100" dir="2700000" algn="tl">
                    <a:srgbClr val="000000">
                      <a:alpha val="43137"/>
                    </a:srgbClr>
                  </a:outerShdw>
                </a:effectLst>
              </a:rPr>
              <a:t>(5) Follow up and evaluation</a:t>
            </a:r>
            <a:endParaRPr lang="en-US" b="1"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7924800" cy="4797552"/>
          </a:xfrm>
        </p:spPr>
        <p:txBody>
          <a:bodyPr>
            <a:noAutofit/>
          </a:bodyPr>
          <a:lstStyle/>
          <a:p>
            <a:r>
              <a:rPr lang="en-US" sz="3600" b="1" dirty="0" smtClean="0">
                <a:solidFill>
                  <a:srgbClr val="00B0F0"/>
                </a:solidFill>
              </a:rPr>
              <a:t>Evaluation </a:t>
            </a:r>
            <a:r>
              <a:rPr lang="en-US" sz="3600" b="1" dirty="0">
                <a:solidFill>
                  <a:srgbClr val="00B0F0"/>
                </a:solidFill>
              </a:rPr>
              <a:t>is the process in which the worker tries </a:t>
            </a:r>
            <a:r>
              <a:rPr lang="en-US" sz="3600" b="1" dirty="0" smtClean="0">
                <a:solidFill>
                  <a:srgbClr val="00B0F0"/>
                </a:solidFill>
              </a:rPr>
              <a:t>to find </a:t>
            </a:r>
            <a:r>
              <a:rPr lang="en-US" sz="3600" b="1" dirty="0">
                <a:solidFill>
                  <a:srgbClr val="00B0F0"/>
                </a:solidFill>
              </a:rPr>
              <a:t>out the effectiveness and success of the process. </a:t>
            </a:r>
            <a:endParaRPr lang="en-US" sz="3600" b="1" dirty="0" smtClean="0">
              <a:solidFill>
                <a:srgbClr val="00B0F0"/>
              </a:solidFill>
            </a:endParaRPr>
          </a:p>
          <a:p>
            <a:r>
              <a:rPr lang="en-US" sz="3600" b="1" dirty="0" smtClean="0">
                <a:solidFill>
                  <a:srgbClr val="00B0F0"/>
                </a:solidFill>
              </a:rPr>
              <a:t>It is the activity which ascertains whether the social case work process has achieved the desired goals, in a case.</a:t>
            </a:r>
          </a:p>
          <a:p>
            <a:endParaRPr lang="en-US" sz="3600" b="1" dirty="0">
              <a:solidFill>
                <a:srgbClr val="00B0F0"/>
              </a:solidFill>
            </a:endParaRPr>
          </a:p>
        </p:txBody>
      </p:sp>
      <p:sp>
        <p:nvSpPr>
          <p:cNvPr id="4" name="Date Placeholder 3"/>
          <p:cNvSpPr>
            <a:spLocks noGrp="1"/>
          </p:cNvSpPr>
          <p:nvPr>
            <p:ph type="dt" sz="half" idx="10"/>
          </p:nvPr>
        </p:nvSpPr>
        <p:spPr/>
        <p:txBody>
          <a:bodyPr/>
          <a:lstStyle/>
          <a:p>
            <a:fld id="{BB57137C-1FA0-4B4F-9878-AB236AA60C72}" type="datetime9">
              <a:rPr lang="en-US" smtClean="0"/>
              <a:pPr/>
              <a:t>10/21/2018 9:39:30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654183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0952"/>
          </a:xfrm>
        </p:spPr>
        <p:txBody>
          <a:bodyPr>
            <a:noAutofit/>
          </a:bodyPr>
          <a:lstStyle/>
          <a:p>
            <a:r>
              <a:rPr lang="en-US" sz="3200" b="1" dirty="0" smtClean="0">
                <a:solidFill>
                  <a:srgbClr val="0070C0"/>
                </a:solidFill>
              </a:rPr>
              <a:t>In </a:t>
            </a:r>
            <a:r>
              <a:rPr lang="en-US" sz="3200" b="1" dirty="0">
                <a:solidFill>
                  <a:srgbClr val="0070C0"/>
                </a:solidFill>
              </a:rPr>
              <a:t>social case work practice evaluation provides </a:t>
            </a:r>
            <a:r>
              <a:rPr lang="en-US" sz="3200" b="1" dirty="0" smtClean="0">
                <a:solidFill>
                  <a:srgbClr val="0070C0"/>
                </a:solidFill>
              </a:rPr>
              <a:t>the crucial </a:t>
            </a:r>
            <a:r>
              <a:rPr lang="en-US" sz="3200" b="1" dirty="0">
                <a:solidFill>
                  <a:srgbClr val="0070C0"/>
                </a:solidFill>
              </a:rPr>
              <a:t>feedback to the case worker and the </a:t>
            </a:r>
            <a:r>
              <a:rPr lang="en-US" sz="3200" b="1" dirty="0" smtClean="0">
                <a:solidFill>
                  <a:srgbClr val="0070C0"/>
                </a:solidFill>
              </a:rPr>
              <a:t>client regarding </a:t>
            </a:r>
            <a:r>
              <a:rPr lang="en-US" sz="3200" b="1" dirty="0">
                <a:solidFill>
                  <a:srgbClr val="0070C0"/>
                </a:solidFill>
              </a:rPr>
              <a:t>whether the intervention programme </a:t>
            </a:r>
            <a:r>
              <a:rPr lang="en-US" sz="3200" b="1" dirty="0" smtClean="0">
                <a:solidFill>
                  <a:srgbClr val="0070C0"/>
                </a:solidFill>
              </a:rPr>
              <a:t>is succeeding </a:t>
            </a:r>
            <a:r>
              <a:rPr lang="en-US" sz="3200" b="1" dirty="0">
                <a:solidFill>
                  <a:srgbClr val="0070C0"/>
                </a:solidFill>
              </a:rPr>
              <a:t>as desired, </a:t>
            </a:r>
            <a:r>
              <a:rPr lang="en-US" sz="3200" b="1" dirty="0" smtClean="0">
                <a:solidFill>
                  <a:srgbClr val="0070C0"/>
                </a:solidFill>
              </a:rPr>
              <a:t>whether </a:t>
            </a:r>
            <a:r>
              <a:rPr lang="en-US" sz="3200" b="1" dirty="0">
                <a:solidFill>
                  <a:srgbClr val="0070C0"/>
                </a:solidFill>
              </a:rPr>
              <a:t>established goals </a:t>
            </a:r>
            <a:r>
              <a:rPr lang="en-US" sz="3200" b="1" dirty="0" smtClean="0">
                <a:solidFill>
                  <a:srgbClr val="0070C0"/>
                </a:solidFill>
              </a:rPr>
              <a:t>have been </a:t>
            </a:r>
            <a:r>
              <a:rPr lang="en-US" sz="3200" b="1" dirty="0">
                <a:solidFill>
                  <a:srgbClr val="0070C0"/>
                </a:solidFill>
              </a:rPr>
              <a:t>achieved, whether modifications in the </a:t>
            </a:r>
            <a:r>
              <a:rPr lang="en-US" sz="3200" b="1" dirty="0" smtClean="0">
                <a:solidFill>
                  <a:srgbClr val="0070C0"/>
                </a:solidFill>
              </a:rPr>
              <a:t>programme</a:t>
            </a:r>
            <a:r>
              <a:rPr lang="en-US" sz="3200" b="1" dirty="0">
                <a:solidFill>
                  <a:srgbClr val="0070C0"/>
                </a:solidFill>
              </a:rPr>
              <a:t> </a:t>
            </a:r>
            <a:r>
              <a:rPr lang="en-US" sz="3200" b="1" dirty="0" smtClean="0">
                <a:solidFill>
                  <a:srgbClr val="0070C0"/>
                </a:solidFill>
              </a:rPr>
              <a:t>are </a:t>
            </a:r>
            <a:r>
              <a:rPr lang="en-US" sz="3200" b="1" dirty="0">
                <a:solidFill>
                  <a:srgbClr val="0070C0"/>
                </a:solidFill>
              </a:rPr>
              <a:t>necessary and whether the client is being helped </a:t>
            </a:r>
            <a:r>
              <a:rPr lang="en-US" sz="3200" b="1" dirty="0" smtClean="0">
                <a:solidFill>
                  <a:srgbClr val="0070C0"/>
                </a:solidFill>
              </a:rPr>
              <a:t>in the </a:t>
            </a:r>
            <a:r>
              <a:rPr lang="en-US" sz="3200" b="1" dirty="0">
                <a:solidFill>
                  <a:srgbClr val="0070C0"/>
                </a:solidFill>
              </a:rPr>
              <a:t>real sense.</a:t>
            </a:r>
          </a:p>
        </p:txBody>
      </p:sp>
      <p:sp>
        <p:nvSpPr>
          <p:cNvPr id="4" name="Date Placeholder 3"/>
          <p:cNvSpPr>
            <a:spLocks noGrp="1"/>
          </p:cNvSpPr>
          <p:nvPr>
            <p:ph type="dt" sz="half" idx="10"/>
          </p:nvPr>
        </p:nvSpPr>
        <p:spPr/>
        <p:txBody>
          <a:bodyPr/>
          <a:lstStyle/>
          <a:p>
            <a:fld id="{F25536D0-46C1-4140-B634-79FA2B9A15B2}" type="datetime9">
              <a:rPr lang="en-US" smtClean="0"/>
              <a:pPr/>
              <a:t>10/21/2018 9:39:30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36</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
        <p:nvSpPr>
          <p:cNvPr id="7" name="Title 1"/>
          <p:cNvSpPr>
            <a:spLocks noGrp="1"/>
          </p:cNvSpPr>
          <p:nvPr>
            <p:ph type="title"/>
          </p:nvPr>
        </p:nvSpPr>
        <p:spPr>
          <a:xfrm>
            <a:off x="457200" y="274638"/>
            <a:ext cx="7467600" cy="868362"/>
          </a:xfrm>
        </p:spPr>
        <p:txBody>
          <a:bodyPr>
            <a:normAutofit fontScale="90000"/>
          </a:bodyPr>
          <a:lstStyle/>
          <a:p>
            <a:pPr algn="ctr"/>
            <a:r>
              <a:rPr lang="en-US" b="1" dirty="0" smtClean="0">
                <a:solidFill>
                  <a:srgbClr val="FF00FF"/>
                </a:solidFill>
                <a:effectLst>
                  <a:outerShdw blurRad="38100" dist="38100" dir="2700000" algn="tl">
                    <a:srgbClr val="000000">
                      <a:alpha val="43137"/>
                    </a:srgbClr>
                  </a:outerShdw>
                </a:effectLst>
              </a:rPr>
              <a:t>(5) Follow up and evaluation</a:t>
            </a:r>
            <a:endParaRPr lang="en-US" b="1" dirty="0">
              <a:solidFill>
                <a:srgbClr val="FF00FF"/>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8914848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pPr algn="ctr"/>
            <a:r>
              <a:rPr lang="en-US" b="1" dirty="0" smtClean="0">
                <a:solidFill>
                  <a:srgbClr val="FF00FF"/>
                </a:solidFill>
                <a:effectLst>
                  <a:outerShdw blurRad="38100" dist="38100" dir="2700000" algn="tl">
                    <a:srgbClr val="000000">
                      <a:alpha val="43137"/>
                    </a:srgbClr>
                  </a:outerShdw>
                </a:effectLst>
              </a:rPr>
              <a:t>(6) Termination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066800"/>
            <a:ext cx="8686800" cy="5407152"/>
          </a:xfrm>
        </p:spPr>
        <p:txBody>
          <a:bodyPr>
            <a:normAutofit/>
          </a:bodyPr>
          <a:lstStyle/>
          <a:p>
            <a:pPr marL="365760" lvl="1" indent="0"/>
            <a:r>
              <a:rPr lang="en-US" sz="3600" b="1" dirty="0" smtClean="0">
                <a:solidFill>
                  <a:srgbClr val="00B0F0"/>
                </a:solidFill>
              </a:rPr>
              <a:t>Termination </a:t>
            </a:r>
            <a:r>
              <a:rPr lang="en-US" sz="3600" b="1" dirty="0">
                <a:solidFill>
                  <a:srgbClr val="00B0F0"/>
                </a:solidFill>
              </a:rPr>
              <a:t>means ending the process that begun </a:t>
            </a:r>
            <a:r>
              <a:rPr lang="en-US" sz="3600" b="1" dirty="0" smtClean="0">
                <a:solidFill>
                  <a:srgbClr val="00B0F0"/>
                </a:solidFill>
              </a:rPr>
              <a:t>when client </a:t>
            </a:r>
            <a:r>
              <a:rPr lang="en-US" sz="3600" b="1" dirty="0">
                <a:solidFill>
                  <a:srgbClr val="00B0F0"/>
                </a:solidFill>
              </a:rPr>
              <a:t>agreed to undergo social case work </a:t>
            </a:r>
            <a:r>
              <a:rPr lang="en-US" sz="3600" b="1" dirty="0" smtClean="0">
                <a:solidFill>
                  <a:srgbClr val="00B0F0"/>
                </a:solidFill>
              </a:rPr>
              <a:t>intervention process.</a:t>
            </a:r>
          </a:p>
        </p:txBody>
      </p:sp>
      <p:sp>
        <p:nvSpPr>
          <p:cNvPr id="4" name="Date Placeholder 3"/>
          <p:cNvSpPr>
            <a:spLocks noGrp="1"/>
          </p:cNvSpPr>
          <p:nvPr>
            <p:ph type="dt" sz="half" idx="10"/>
          </p:nvPr>
        </p:nvSpPr>
        <p:spPr/>
        <p:txBody>
          <a:bodyPr/>
          <a:lstStyle/>
          <a:p>
            <a:fld id="{B56726EF-3FF9-4F4D-855E-FE8CF40CC138}" type="datetime9">
              <a:rPr lang="en-US" smtClean="0"/>
              <a:pPr/>
              <a:t>10/21/2018 9:39:31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9080083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pPr algn="ctr"/>
            <a:r>
              <a:rPr lang="en-US" b="1" dirty="0" smtClean="0">
                <a:solidFill>
                  <a:srgbClr val="FF00FF"/>
                </a:solidFill>
                <a:effectLst>
                  <a:outerShdw blurRad="38100" dist="38100" dir="2700000" algn="tl">
                    <a:srgbClr val="000000">
                      <a:alpha val="43137"/>
                    </a:srgbClr>
                  </a:outerShdw>
                </a:effectLst>
              </a:rPr>
              <a:t>(6) Termination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066800"/>
            <a:ext cx="8686800" cy="5407152"/>
          </a:xfrm>
        </p:spPr>
        <p:txBody>
          <a:bodyPr>
            <a:normAutofit/>
          </a:bodyPr>
          <a:lstStyle/>
          <a:p>
            <a:pPr marL="365760" lvl="1" indent="0"/>
            <a:r>
              <a:rPr lang="en-US" sz="3600" b="1" dirty="0" smtClean="0">
                <a:solidFill>
                  <a:srgbClr val="00B0F0"/>
                </a:solidFill>
              </a:rPr>
              <a:t>The </a:t>
            </a:r>
            <a:r>
              <a:rPr lang="en-US" sz="3600" b="1" dirty="0">
                <a:solidFill>
                  <a:srgbClr val="00B0F0"/>
                </a:solidFill>
              </a:rPr>
              <a:t>termination process is being decided </a:t>
            </a:r>
            <a:r>
              <a:rPr lang="en-US" sz="3600" b="1" dirty="0" smtClean="0">
                <a:solidFill>
                  <a:srgbClr val="00B0F0"/>
                </a:solidFill>
              </a:rPr>
              <a:t>by worker </a:t>
            </a:r>
            <a:r>
              <a:rPr lang="en-US" sz="3600" b="1" dirty="0">
                <a:solidFill>
                  <a:srgbClr val="00B0F0"/>
                </a:solidFill>
              </a:rPr>
              <a:t>and client with each others consent. </a:t>
            </a:r>
            <a:endParaRPr lang="en-US" sz="3600" b="1" dirty="0" smtClean="0">
              <a:solidFill>
                <a:srgbClr val="00B0F0"/>
              </a:solidFill>
            </a:endParaRPr>
          </a:p>
          <a:p>
            <a:pPr marL="365760" lvl="1" indent="0"/>
            <a:r>
              <a:rPr lang="en-US" sz="3600" b="1" dirty="0" smtClean="0">
                <a:solidFill>
                  <a:srgbClr val="00B0F0"/>
                </a:solidFill>
              </a:rPr>
              <a:t>Termination is </a:t>
            </a:r>
            <a:r>
              <a:rPr lang="en-US" sz="3600" b="1" dirty="0">
                <a:solidFill>
                  <a:srgbClr val="00B0F0"/>
                </a:solidFill>
              </a:rPr>
              <a:t>the stage when the worker has the confidence in </a:t>
            </a:r>
            <a:r>
              <a:rPr lang="en-US" sz="3600" b="1" dirty="0" smtClean="0">
                <a:solidFill>
                  <a:srgbClr val="00B0F0"/>
                </a:solidFill>
              </a:rPr>
              <a:t>the client’s </a:t>
            </a:r>
            <a:r>
              <a:rPr lang="en-US" sz="3600" b="1" dirty="0">
                <a:solidFill>
                  <a:srgbClr val="00B0F0"/>
                </a:solidFill>
              </a:rPr>
              <a:t>ability to cope with the present and </a:t>
            </a:r>
            <a:r>
              <a:rPr lang="en-US" sz="3600" b="1" dirty="0" smtClean="0">
                <a:solidFill>
                  <a:srgbClr val="00B0F0"/>
                </a:solidFill>
              </a:rPr>
              <a:t>future situations</a:t>
            </a:r>
            <a:r>
              <a:rPr lang="en-US" sz="3200" b="1" dirty="0">
                <a:solidFill>
                  <a:srgbClr val="00B0F0"/>
                </a:solidFill>
              </a:rPr>
              <a:t>.</a:t>
            </a:r>
          </a:p>
        </p:txBody>
      </p:sp>
      <p:sp>
        <p:nvSpPr>
          <p:cNvPr id="4" name="Date Placeholder 3"/>
          <p:cNvSpPr>
            <a:spLocks noGrp="1"/>
          </p:cNvSpPr>
          <p:nvPr>
            <p:ph type="dt" sz="half" idx="10"/>
          </p:nvPr>
        </p:nvSpPr>
        <p:spPr/>
        <p:txBody>
          <a:bodyPr/>
          <a:lstStyle/>
          <a:p>
            <a:fld id="{B56726EF-3FF9-4F4D-855E-FE8CF40CC138}" type="datetime9">
              <a:rPr lang="en-US" smtClean="0"/>
              <a:pPr/>
              <a:t>10/21/2018 9:39:31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38</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9080083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3048000"/>
            <a:ext cx="8229600" cy="1143000"/>
          </a:xfrm>
        </p:spPr>
        <p:txBody>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F5A9370D-F9CC-49B4-9D4A-DC9744CDCE42}" type="datetime9">
              <a:rPr lang="en-IN" smtClean="0"/>
              <a:pPr>
                <a:defRPr/>
              </a:pPr>
              <a:t>21-10-2018 09:39:31</a:t>
            </a:fld>
            <a:endParaRPr lang="en-US"/>
          </a:p>
        </p:txBody>
      </p:sp>
      <p:sp>
        <p:nvSpPr>
          <p:cNvPr id="5" name="Footer Placeholder 4"/>
          <p:cNvSpPr>
            <a:spLocks noGrp="1"/>
          </p:cNvSpPr>
          <p:nvPr>
            <p:ph type="ftr" sz="quarter" idx="11"/>
          </p:nvPr>
        </p:nvSpPr>
        <p:spPr/>
        <p:txBody>
          <a:body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p>
            <a:pPr>
              <a:defRPr/>
            </a:pPr>
            <a:fld id="{F6E84000-E540-429F-8BED-EBC2E02B7100}" type="slidenum">
              <a:rPr lang="en-US" smtClean="0"/>
              <a:pPr>
                <a:defRPr/>
              </a:pPr>
              <a:t>39</a:t>
            </a:fld>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638800"/>
          </a:xfrm>
        </p:spPr>
        <p:txBody>
          <a:bodyPr>
            <a:noAutofit/>
          </a:bodyPr>
          <a:lstStyle/>
          <a:p>
            <a:pPr marL="0" indent="0">
              <a:buNone/>
            </a:pPr>
            <a:r>
              <a:rPr lang="en-US" sz="4000" dirty="0"/>
              <a:t>According Mary Richmond (1917) there are three </a:t>
            </a:r>
            <a:r>
              <a:rPr lang="en-US" sz="4000" dirty="0" smtClean="0"/>
              <a:t>phases of </a:t>
            </a:r>
            <a:r>
              <a:rPr lang="en-US" sz="4000" dirty="0"/>
              <a:t>social case work practice: </a:t>
            </a:r>
            <a:endParaRPr lang="en-US" sz="4000" dirty="0" smtClean="0"/>
          </a:p>
          <a:p>
            <a:pPr>
              <a:buFont typeface="Wingdings" panose="05000000000000000000" pitchFamily="2" charset="2"/>
              <a:buChar char="q"/>
            </a:pPr>
            <a:r>
              <a:rPr lang="en-US" sz="4000" dirty="0" smtClean="0"/>
              <a:t>social </a:t>
            </a:r>
            <a:r>
              <a:rPr lang="en-US" sz="4000" dirty="0"/>
              <a:t>investigation </a:t>
            </a:r>
            <a:r>
              <a:rPr lang="en-US" sz="4000" dirty="0" smtClean="0"/>
              <a:t>or psycho-social study,</a:t>
            </a:r>
          </a:p>
          <a:p>
            <a:pPr>
              <a:buFont typeface="Wingdings" panose="05000000000000000000" pitchFamily="2" charset="2"/>
              <a:buChar char="q"/>
            </a:pPr>
            <a:r>
              <a:rPr lang="en-US" sz="4000" dirty="0" smtClean="0"/>
              <a:t>diagnosis </a:t>
            </a:r>
            <a:r>
              <a:rPr lang="en-US" sz="4000" dirty="0"/>
              <a:t>and </a:t>
            </a:r>
          </a:p>
          <a:p>
            <a:pPr>
              <a:buFont typeface="Wingdings" panose="05000000000000000000" pitchFamily="2" charset="2"/>
              <a:buChar char="q"/>
            </a:pPr>
            <a:r>
              <a:rPr lang="en-US" sz="4000" dirty="0" smtClean="0"/>
              <a:t>treatment or management</a:t>
            </a:r>
            <a:r>
              <a:rPr lang="en-US" sz="3600" dirty="0"/>
              <a:t>. </a:t>
            </a:r>
          </a:p>
        </p:txBody>
      </p:sp>
      <p:sp>
        <p:nvSpPr>
          <p:cNvPr id="4" name="Title 3"/>
          <p:cNvSpPr>
            <a:spLocks noGrp="1"/>
          </p:cNvSpPr>
          <p:nvPr>
            <p:ph type="title"/>
          </p:nvPr>
        </p:nvSpPr>
        <p:spPr>
          <a:xfrm>
            <a:off x="381000" y="0"/>
            <a:ext cx="8229600" cy="914400"/>
          </a:xfrm>
        </p:spPr>
        <p:txBody>
          <a:bodyPr/>
          <a:lstStyle/>
          <a:p>
            <a:pPr algn="ctr"/>
            <a:r>
              <a:rPr lang="en-IN" dirty="0" smtClean="0">
                <a:solidFill>
                  <a:srgbClr val="FF0000"/>
                </a:solidFill>
              </a:rPr>
              <a:t>Case work Process</a:t>
            </a:r>
            <a:endParaRPr lang="en-IN" dirty="0">
              <a:solidFill>
                <a:srgbClr val="FF0000"/>
              </a:solidFill>
            </a:endParaRPr>
          </a:p>
        </p:txBody>
      </p:sp>
      <p:sp>
        <p:nvSpPr>
          <p:cNvPr id="5" name="Date Placeholder 4"/>
          <p:cNvSpPr>
            <a:spLocks noGrp="1"/>
          </p:cNvSpPr>
          <p:nvPr>
            <p:ph type="dt" sz="half" idx="10"/>
          </p:nvPr>
        </p:nvSpPr>
        <p:spPr/>
        <p:txBody>
          <a:bodyPr/>
          <a:lstStyle/>
          <a:p>
            <a:fld id="{A39A1847-C404-45AD-A5BF-3B4FBE26458F}" type="datetime9">
              <a:rPr lang="en-US" smtClean="0"/>
              <a:pPr/>
              <a:t>10/21/2018 9:39:13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640584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534400" cy="6553200"/>
          </a:xfrm>
        </p:spPr>
        <p:txBody>
          <a:bodyPr>
            <a:normAutofit/>
          </a:bodyPr>
          <a:lstStyle/>
          <a:p>
            <a:pPr marL="0" indent="0">
              <a:buNone/>
            </a:pPr>
            <a:r>
              <a:rPr lang="en-US" sz="3200" b="1" dirty="0" smtClean="0">
                <a:solidFill>
                  <a:srgbClr val="0070C0"/>
                </a:solidFill>
              </a:rPr>
              <a:t> </a:t>
            </a:r>
          </a:p>
          <a:p>
            <a:pPr marL="0" indent="0">
              <a:buNone/>
            </a:pPr>
            <a:r>
              <a:rPr lang="en-US" sz="3600" b="1" dirty="0" smtClean="0">
                <a:solidFill>
                  <a:srgbClr val="0070C0"/>
                </a:solidFill>
              </a:rPr>
              <a:t>Social </a:t>
            </a:r>
            <a:r>
              <a:rPr lang="en-US" sz="3600" b="1" dirty="0">
                <a:solidFill>
                  <a:srgbClr val="0070C0"/>
                </a:solidFill>
              </a:rPr>
              <a:t>investigation is a psycho social process. </a:t>
            </a:r>
            <a:endParaRPr lang="en-US" sz="3600" b="1" dirty="0" smtClean="0">
              <a:solidFill>
                <a:srgbClr val="0070C0"/>
              </a:solidFill>
            </a:endParaRPr>
          </a:p>
          <a:p>
            <a:pPr marL="0" indent="0">
              <a:buNone/>
            </a:pPr>
            <a:r>
              <a:rPr lang="en-US" sz="3600" b="1" dirty="0" smtClean="0">
                <a:solidFill>
                  <a:srgbClr val="0070C0"/>
                </a:solidFill>
              </a:rPr>
              <a:t>It </a:t>
            </a:r>
            <a:r>
              <a:rPr lang="en-US" sz="3600" b="1" dirty="0">
                <a:solidFill>
                  <a:srgbClr val="0070C0"/>
                </a:solidFill>
              </a:rPr>
              <a:t>is </a:t>
            </a:r>
            <a:r>
              <a:rPr lang="en-US" sz="3600" b="1" dirty="0" smtClean="0">
                <a:solidFill>
                  <a:srgbClr val="0070C0"/>
                </a:solidFill>
              </a:rPr>
              <a:t>the initial </a:t>
            </a:r>
            <a:r>
              <a:rPr lang="en-US" sz="3600" b="1" dirty="0">
                <a:solidFill>
                  <a:srgbClr val="0070C0"/>
                </a:solidFill>
              </a:rPr>
              <a:t>phase in which the worker gains his </a:t>
            </a:r>
            <a:r>
              <a:rPr lang="en-US" sz="3600" b="1" dirty="0" smtClean="0">
                <a:solidFill>
                  <a:srgbClr val="0070C0"/>
                </a:solidFill>
              </a:rPr>
              <a:t>first understanding </a:t>
            </a:r>
            <a:r>
              <a:rPr lang="en-US" sz="3600" b="1" dirty="0">
                <a:solidFill>
                  <a:srgbClr val="0070C0"/>
                </a:solidFill>
              </a:rPr>
              <a:t>of the kind of help his clients </a:t>
            </a:r>
            <a:r>
              <a:rPr lang="en-US" sz="3600" b="1" dirty="0" smtClean="0">
                <a:solidFill>
                  <a:srgbClr val="0070C0"/>
                </a:solidFill>
              </a:rPr>
              <a:t>needs. He/she </a:t>
            </a:r>
            <a:r>
              <a:rPr lang="en-US" sz="3600" b="1" dirty="0">
                <a:solidFill>
                  <a:srgbClr val="0070C0"/>
                </a:solidFill>
              </a:rPr>
              <a:t>must learn </a:t>
            </a:r>
            <a:endParaRPr lang="en-US" sz="3600" b="1" dirty="0" smtClean="0">
              <a:solidFill>
                <a:srgbClr val="0070C0"/>
              </a:solidFill>
            </a:endParaRPr>
          </a:p>
          <a:p>
            <a:r>
              <a:rPr lang="en-US" sz="3600" b="1" dirty="0" smtClean="0">
                <a:solidFill>
                  <a:srgbClr val="0070C0"/>
                </a:solidFill>
              </a:rPr>
              <a:t>what </a:t>
            </a:r>
            <a:r>
              <a:rPr lang="en-US" sz="3600" b="1" dirty="0">
                <a:solidFill>
                  <a:srgbClr val="0070C0"/>
                </a:solidFill>
              </a:rPr>
              <a:t>the client sees his problem as,</a:t>
            </a:r>
          </a:p>
          <a:p>
            <a:r>
              <a:rPr lang="en-US" sz="3600" b="1" dirty="0">
                <a:solidFill>
                  <a:srgbClr val="0070C0"/>
                </a:solidFill>
              </a:rPr>
              <a:t>what he/she thinks can be done about it, </a:t>
            </a:r>
            <a:endParaRPr lang="en-US" sz="3600" b="1" dirty="0" smtClean="0">
              <a:solidFill>
                <a:srgbClr val="0070C0"/>
              </a:solidFill>
            </a:endParaRPr>
          </a:p>
        </p:txBody>
      </p:sp>
      <p:sp>
        <p:nvSpPr>
          <p:cNvPr id="4" name="Title 3"/>
          <p:cNvSpPr>
            <a:spLocks noGrp="1"/>
          </p:cNvSpPr>
          <p:nvPr>
            <p:ph type="title"/>
          </p:nvPr>
        </p:nvSpPr>
        <p:spPr>
          <a:xfrm>
            <a:off x="0" y="0"/>
            <a:ext cx="9144000" cy="838200"/>
          </a:xfrm>
        </p:spPr>
        <p:txBody>
          <a:bodyPr>
            <a:normAutofit/>
          </a:bodyPr>
          <a:lstStyle/>
          <a:p>
            <a:pPr marL="0" indent="0"/>
            <a:r>
              <a:rPr lang="en-US" sz="4800" b="1" dirty="0" smtClean="0">
                <a:solidFill>
                  <a:srgbClr val="FF00FF"/>
                </a:solidFill>
                <a:effectLst>
                  <a:outerShdw blurRad="38100" dist="38100" dir="2700000" algn="tl">
                    <a:srgbClr val="000000">
                      <a:alpha val="43137"/>
                    </a:srgbClr>
                  </a:outerShdw>
                </a:effectLst>
              </a:rPr>
              <a:t>(1) SOCIAL INVESTIGATION(STUDY)</a:t>
            </a:r>
          </a:p>
        </p:txBody>
      </p:sp>
      <p:sp>
        <p:nvSpPr>
          <p:cNvPr id="5" name="Date Placeholder 4"/>
          <p:cNvSpPr>
            <a:spLocks noGrp="1"/>
          </p:cNvSpPr>
          <p:nvPr>
            <p:ph type="dt" sz="half" idx="10"/>
          </p:nvPr>
        </p:nvSpPr>
        <p:spPr/>
        <p:txBody>
          <a:bodyPr/>
          <a:lstStyle/>
          <a:p>
            <a:fld id="{A7818657-266D-424B-AF93-857B1B8FBB0D}" type="datetime9">
              <a:rPr lang="en-US" smtClean="0"/>
              <a:pPr/>
              <a:t>10/21/2018 9:39:13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5</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985255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5562600"/>
          </a:xfrm>
        </p:spPr>
        <p:txBody>
          <a:bodyPr>
            <a:normAutofit/>
          </a:bodyPr>
          <a:lstStyle/>
          <a:p>
            <a:pPr marL="0" indent="0">
              <a:buNone/>
            </a:pPr>
            <a:r>
              <a:rPr lang="en-US" sz="3600" b="1" dirty="0" smtClean="0">
                <a:solidFill>
                  <a:srgbClr val="0070C0"/>
                </a:solidFill>
              </a:rPr>
              <a:t> </a:t>
            </a:r>
          </a:p>
          <a:p>
            <a:r>
              <a:rPr lang="en-US" sz="4000" b="1" dirty="0" smtClean="0">
                <a:solidFill>
                  <a:srgbClr val="0070C0"/>
                </a:solidFill>
              </a:rPr>
              <a:t>what he himself/herself </a:t>
            </a:r>
            <a:r>
              <a:rPr lang="en-US" sz="4000" b="1" dirty="0">
                <a:solidFill>
                  <a:srgbClr val="0070C0"/>
                </a:solidFill>
              </a:rPr>
              <a:t>tried to do about it, and </a:t>
            </a:r>
            <a:endParaRPr lang="en-US" sz="4000" b="1" dirty="0" smtClean="0">
              <a:solidFill>
                <a:srgbClr val="0070C0"/>
              </a:solidFill>
            </a:endParaRPr>
          </a:p>
          <a:p>
            <a:r>
              <a:rPr lang="en-US" sz="4000" b="1" dirty="0" smtClean="0">
                <a:solidFill>
                  <a:srgbClr val="0070C0"/>
                </a:solidFill>
              </a:rPr>
              <a:t>what </a:t>
            </a:r>
            <a:r>
              <a:rPr lang="en-US" sz="4000" b="1" dirty="0">
                <a:solidFill>
                  <a:srgbClr val="0070C0"/>
                </a:solidFill>
              </a:rPr>
              <a:t>are </a:t>
            </a:r>
            <a:r>
              <a:rPr lang="en-US" sz="4000" b="1" dirty="0" smtClean="0">
                <a:solidFill>
                  <a:srgbClr val="0070C0"/>
                </a:solidFill>
              </a:rPr>
              <a:t>the reasons </a:t>
            </a:r>
            <a:r>
              <a:rPr lang="en-US" sz="4000" b="1" dirty="0">
                <a:solidFill>
                  <a:srgbClr val="0070C0"/>
                </a:solidFill>
              </a:rPr>
              <a:t>the client has identified for his present difficulty.</a:t>
            </a:r>
          </a:p>
        </p:txBody>
      </p:sp>
      <p:sp>
        <p:nvSpPr>
          <p:cNvPr id="4" name="Title 3"/>
          <p:cNvSpPr>
            <a:spLocks noGrp="1"/>
          </p:cNvSpPr>
          <p:nvPr>
            <p:ph type="title"/>
          </p:nvPr>
        </p:nvSpPr>
        <p:spPr>
          <a:xfrm>
            <a:off x="0" y="609600"/>
            <a:ext cx="9144000" cy="838200"/>
          </a:xfrm>
        </p:spPr>
        <p:txBody>
          <a:bodyPr>
            <a:normAutofit/>
          </a:bodyPr>
          <a:lstStyle/>
          <a:p>
            <a:pPr marL="0" indent="0"/>
            <a:r>
              <a:rPr lang="en-US" sz="4800" b="1" dirty="0" smtClean="0">
                <a:solidFill>
                  <a:srgbClr val="FF00FF"/>
                </a:solidFill>
                <a:effectLst>
                  <a:outerShdw blurRad="38100" dist="38100" dir="2700000" algn="tl">
                    <a:srgbClr val="000000">
                      <a:alpha val="43137"/>
                    </a:srgbClr>
                  </a:outerShdw>
                </a:effectLst>
              </a:rPr>
              <a:t>(1) SOCIAL INVESTIGATION(STUDY)</a:t>
            </a:r>
          </a:p>
        </p:txBody>
      </p:sp>
      <p:sp>
        <p:nvSpPr>
          <p:cNvPr id="5" name="Date Placeholder 4"/>
          <p:cNvSpPr>
            <a:spLocks noGrp="1"/>
          </p:cNvSpPr>
          <p:nvPr>
            <p:ph type="dt" sz="half" idx="10"/>
          </p:nvPr>
        </p:nvSpPr>
        <p:spPr/>
        <p:txBody>
          <a:bodyPr/>
          <a:lstStyle/>
          <a:p>
            <a:fld id="{0000824A-F7B7-4E5D-889C-9047A0713E78}" type="datetime9">
              <a:rPr lang="en-US" smtClean="0"/>
              <a:pPr/>
              <a:t>10/21/2018 9:39:13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6</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1985255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610600" cy="5635752"/>
          </a:xfrm>
        </p:spPr>
        <p:txBody>
          <a:bodyPr>
            <a:normAutofit/>
          </a:bodyPr>
          <a:lstStyle/>
          <a:p>
            <a:pPr>
              <a:buNone/>
            </a:pPr>
            <a:endParaRPr lang="en-US" sz="3200" b="1" dirty="0">
              <a:solidFill>
                <a:srgbClr val="0070C0"/>
              </a:solidFill>
            </a:endParaRPr>
          </a:p>
          <a:p>
            <a:pPr marL="0" indent="0">
              <a:buNone/>
            </a:pPr>
            <a:r>
              <a:rPr lang="en-US" sz="3600" b="1" dirty="0">
                <a:solidFill>
                  <a:srgbClr val="0070C0"/>
                </a:solidFill>
              </a:rPr>
              <a:t>Perlman has suggested four methods for </a:t>
            </a:r>
            <a:r>
              <a:rPr lang="en-US" sz="3600" b="1" dirty="0" smtClean="0">
                <a:solidFill>
                  <a:srgbClr val="0070C0"/>
                </a:solidFill>
              </a:rPr>
              <a:t>operating in </a:t>
            </a:r>
            <a:r>
              <a:rPr lang="en-US" sz="3600" b="1" dirty="0">
                <a:solidFill>
                  <a:srgbClr val="0070C0"/>
                </a:solidFill>
              </a:rPr>
              <a:t>the beginning </a:t>
            </a:r>
            <a:r>
              <a:rPr lang="en-US" sz="3600" b="1" dirty="0" smtClean="0">
                <a:solidFill>
                  <a:srgbClr val="0070C0"/>
                </a:solidFill>
              </a:rPr>
              <a:t>phase:</a:t>
            </a:r>
          </a:p>
          <a:p>
            <a:pPr marL="0" indent="0">
              <a:buClrTx/>
              <a:buSzPct val="77000"/>
              <a:buNone/>
            </a:pPr>
            <a:r>
              <a:rPr lang="en-US" sz="3600" b="1" dirty="0" smtClean="0">
                <a:solidFill>
                  <a:srgbClr val="0070C0"/>
                </a:solidFill>
              </a:rPr>
              <a:t>1. Relating </a:t>
            </a:r>
            <a:r>
              <a:rPr lang="en-US" sz="3600" b="1" dirty="0">
                <a:solidFill>
                  <a:srgbClr val="0070C0"/>
                </a:solidFill>
              </a:rPr>
              <a:t>to the client</a:t>
            </a:r>
          </a:p>
          <a:p>
            <a:pPr marL="0" indent="0">
              <a:buNone/>
            </a:pPr>
            <a:r>
              <a:rPr lang="en-US" sz="3600" b="1" dirty="0" smtClean="0">
                <a:solidFill>
                  <a:srgbClr val="0070C0"/>
                </a:solidFill>
              </a:rPr>
              <a:t>2. Helping </a:t>
            </a:r>
            <a:r>
              <a:rPr lang="en-US" sz="3600" b="1" dirty="0">
                <a:solidFill>
                  <a:srgbClr val="0070C0"/>
                </a:solidFill>
              </a:rPr>
              <a:t>the client to talk about his/her troubles</a:t>
            </a:r>
          </a:p>
          <a:p>
            <a:pPr marL="0" indent="0">
              <a:buNone/>
            </a:pPr>
            <a:r>
              <a:rPr lang="en-US" sz="3600" b="1" dirty="0" smtClean="0">
                <a:solidFill>
                  <a:srgbClr val="0070C0"/>
                </a:solidFill>
              </a:rPr>
              <a:t>3. Focusing </a:t>
            </a:r>
            <a:r>
              <a:rPr lang="en-US" sz="3600" b="1" dirty="0">
                <a:solidFill>
                  <a:srgbClr val="0070C0"/>
                </a:solidFill>
              </a:rPr>
              <a:t>and </a:t>
            </a:r>
            <a:r>
              <a:rPr lang="en-US" sz="3600" b="1" dirty="0" err="1" smtClean="0">
                <a:solidFill>
                  <a:srgbClr val="0070C0"/>
                </a:solidFill>
              </a:rPr>
              <a:t>partializing</a:t>
            </a:r>
            <a:endParaRPr lang="en-US" sz="3600" b="1" dirty="0">
              <a:solidFill>
                <a:srgbClr val="0070C0"/>
              </a:solidFill>
            </a:endParaRPr>
          </a:p>
          <a:p>
            <a:pPr marL="0" indent="0">
              <a:buNone/>
            </a:pPr>
            <a:r>
              <a:rPr lang="en-US" sz="3600" b="1" dirty="0">
                <a:solidFill>
                  <a:srgbClr val="0070C0"/>
                </a:solidFill>
              </a:rPr>
              <a:t>4. Helping the client to engage with the agency</a:t>
            </a:r>
            <a:r>
              <a:rPr lang="en-US" sz="3600" b="1" dirty="0" smtClean="0">
                <a:solidFill>
                  <a:srgbClr val="0070C0"/>
                </a:solidFill>
              </a:rPr>
              <a:t>.</a:t>
            </a:r>
            <a:endParaRPr lang="en-US" sz="3600" b="1" dirty="0">
              <a:solidFill>
                <a:srgbClr val="0070C0"/>
              </a:solidFill>
            </a:endParaRPr>
          </a:p>
        </p:txBody>
      </p:sp>
      <p:sp>
        <p:nvSpPr>
          <p:cNvPr id="4" name="Title 3"/>
          <p:cNvSpPr>
            <a:spLocks noGrp="1"/>
          </p:cNvSpPr>
          <p:nvPr>
            <p:ph type="title"/>
          </p:nvPr>
        </p:nvSpPr>
        <p:spPr>
          <a:xfrm>
            <a:off x="0" y="274638"/>
            <a:ext cx="9144000" cy="639762"/>
          </a:xfrm>
        </p:spPr>
        <p:txBody>
          <a:bodyPr>
            <a:normAutofit fontScale="90000"/>
          </a:bodyPr>
          <a:lstStyle/>
          <a:p>
            <a:pPr marL="0" indent="0"/>
            <a:r>
              <a:rPr lang="en-US" sz="4800" b="1" dirty="0" smtClean="0">
                <a:solidFill>
                  <a:srgbClr val="FF00FF"/>
                </a:solidFill>
                <a:effectLst>
                  <a:outerShdw blurRad="38100" dist="38100" dir="2700000" algn="tl">
                    <a:srgbClr val="000000">
                      <a:alpha val="43137"/>
                    </a:srgbClr>
                  </a:outerShdw>
                </a:effectLst>
              </a:rPr>
              <a:t>(1) SOCIAL INVESTIGATION (STUDY)</a:t>
            </a:r>
          </a:p>
        </p:txBody>
      </p:sp>
      <p:sp>
        <p:nvSpPr>
          <p:cNvPr id="5" name="Date Placeholder 4"/>
          <p:cNvSpPr>
            <a:spLocks noGrp="1"/>
          </p:cNvSpPr>
          <p:nvPr>
            <p:ph type="dt" sz="half" idx="10"/>
          </p:nvPr>
        </p:nvSpPr>
        <p:spPr/>
        <p:txBody>
          <a:bodyPr/>
          <a:lstStyle/>
          <a:p>
            <a:fld id="{87647074-97D0-49A9-88CC-0774F5C5516E}" type="datetime9">
              <a:rPr lang="en-US" smtClean="0"/>
              <a:pPr/>
              <a:t>10/21/2018 9:39:13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7</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767143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038"/>
            <a:ext cx="9144000" cy="1325562"/>
          </a:xfrm>
        </p:spPr>
        <p:txBody>
          <a:bodyPr>
            <a:noAutofit/>
          </a:bodyPr>
          <a:lstStyle/>
          <a:p>
            <a:pPr algn="ctr"/>
            <a:r>
              <a:rPr lang="en-US" sz="4000" b="1" dirty="0" smtClean="0">
                <a:solidFill>
                  <a:srgbClr val="FF00FF"/>
                </a:solidFill>
                <a:effectLst>
                  <a:outerShdw blurRad="38100" dist="38100" dir="2700000" algn="tl">
                    <a:srgbClr val="000000">
                      <a:alpha val="43137"/>
                    </a:srgbClr>
                  </a:outerShdw>
                </a:effectLst>
              </a:rPr>
              <a:t> (2)</a:t>
            </a:r>
            <a:br>
              <a:rPr lang="en-US" sz="4000" b="1" dirty="0" smtClean="0">
                <a:solidFill>
                  <a:srgbClr val="FF00FF"/>
                </a:solidFill>
                <a:effectLst>
                  <a:outerShdw blurRad="38100" dist="38100" dir="2700000" algn="tl">
                    <a:srgbClr val="000000">
                      <a:alpha val="43137"/>
                    </a:srgbClr>
                  </a:outerShdw>
                </a:effectLst>
              </a:rPr>
            </a:br>
            <a:r>
              <a:rPr lang="en-US" sz="4000" b="1" dirty="0" smtClean="0">
                <a:solidFill>
                  <a:srgbClr val="FF00FF"/>
                </a:solidFill>
                <a:effectLst>
                  <a:outerShdw blurRad="38100" dist="38100" dir="2700000" algn="tl">
                    <a:srgbClr val="000000">
                      <a:alpha val="43137"/>
                    </a:srgbClr>
                  </a:outerShdw>
                </a:effectLst>
              </a:rPr>
              <a:t>CONTINUOUS ASSESSMENT AND ANALYSIS</a:t>
            </a:r>
            <a:endParaRPr lang="en-US" sz="4000" b="1"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295400"/>
            <a:ext cx="8458200" cy="5178552"/>
          </a:xfrm>
        </p:spPr>
        <p:txBody>
          <a:bodyPr>
            <a:normAutofit/>
          </a:bodyPr>
          <a:lstStyle/>
          <a:p>
            <a:pPr marL="0" indent="0">
              <a:buNone/>
            </a:pPr>
            <a:endParaRPr lang="en-US" altLang="en-US" sz="2800" b="1" dirty="0" smtClean="0">
              <a:solidFill>
                <a:srgbClr val="0070C0"/>
              </a:solidFill>
            </a:endParaRPr>
          </a:p>
          <a:p>
            <a:pPr marL="0" indent="0">
              <a:buNone/>
            </a:pPr>
            <a:r>
              <a:rPr lang="en-US" altLang="en-US" sz="3600" b="1" dirty="0" smtClean="0">
                <a:solidFill>
                  <a:srgbClr val="0070C0"/>
                </a:solidFill>
              </a:rPr>
              <a:t>According </a:t>
            </a:r>
            <a:r>
              <a:rPr lang="en-US" altLang="en-US" sz="3600" b="1" dirty="0">
                <a:solidFill>
                  <a:srgbClr val="0070C0"/>
                </a:solidFill>
              </a:rPr>
              <a:t>to Baker (1995), assessment involves “determining the nature, cause, progression, and prognosis of a problem and the personalities and situations involved”.</a:t>
            </a:r>
          </a:p>
          <a:p>
            <a:pPr marL="0" indent="0">
              <a:buNone/>
            </a:pPr>
            <a:endParaRPr lang="en-US" sz="3200" b="1" dirty="0" smtClean="0">
              <a:solidFill>
                <a:srgbClr val="0070C0"/>
              </a:solidFill>
            </a:endParaRPr>
          </a:p>
          <a:p>
            <a:pPr marL="457200" indent="-457200">
              <a:buAutoNum type="arabicPeriod"/>
            </a:pPr>
            <a:endParaRPr lang="en-US" b="1" dirty="0">
              <a:solidFill>
                <a:srgbClr val="0070C0"/>
              </a:solidFill>
            </a:endParaRPr>
          </a:p>
        </p:txBody>
      </p:sp>
      <p:sp>
        <p:nvSpPr>
          <p:cNvPr id="4" name="Date Placeholder 3"/>
          <p:cNvSpPr>
            <a:spLocks noGrp="1"/>
          </p:cNvSpPr>
          <p:nvPr>
            <p:ph type="dt" sz="half" idx="10"/>
          </p:nvPr>
        </p:nvSpPr>
        <p:spPr/>
        <p:txBody>
          <a:bodyPr/>
          <a:lstStyle/>
          <a:p>
            <a:fld id="{6F12B9E1-D296-4CBD-84BC-AE76877CB641}" type="datetime9">
              <a:rPr lang="en-US" smtClean="0"/>
              <a:pPr/>
              <a:t>10/21/2018 9:39:13 AM</a:t>
            </a:fld>
            <a:endParaRPr lang="en-US"/>
          </a:p>
        </p:txBody>
      </p:sp>
      <p:sp>
        <p:nvSpPr>
          <p:cNvPr id="5" name="Slide Number Placeholder 4"/>
          <p:cNvSpPr>
            <a:spLocks noGrp="1"/>
          </p:cNvSpPr>
          <p:nvPr>
            <p:ph type="sldNum" sz="quarter" idx="12"/>
          </p:nvPr>
        </p:nvSpPr>
        <p:spPr/>
        <p:txBody>
          <a:bodyPr/>
          <a:lstStyle/>
          <a:p>
            <a:fld id="{E27D7729-1710-4DFB-8EBF-187A7EC5D0F0}"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325609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8762"/>
          </a:xfrm>
        </p:spPr>
        <p:txBody>
          <a:bodyPr>
            <a:normAutofit fontScale="90000"/>
          </a:bodyPr>
          <a:lstStyle/>
          <a:p>
            <a:endParaRPr lang="en-US" dirty="0"/>
          </a:p>
        </p:txBody>
      </p:sp>
      <p:sp>
        <p:nvSpPr>
          <p:cNvPr id="3" name="Content Placeholder 2"/>
          <p:cNvSpPr>
            <a:spLocks noGrp="1"/>
          </p:cNvSpPr>
          <p:nvPr>
            <p:ph idx="1"/>
          </p:nvPr>
        </p:nvSpPr>
        <p:spPr>
          <a:xfrm>
            <a:off x="228600" y="1295400"/>
            <a:ext cx="8534400" cy="4953000"/>
          </a:xfrm>
        </p:spPr>
        <p:txBody>
          <a:bodyPr>
            <a:normAutofit/>
          </a:bodyPr>
          <a:lstStyle/>
          <a:p>
            <a:pPr marL="0" indent="0">
              <a:buNone/>
            </a:pPr>
            <a:r>
              <a:rPr lang="en-US" sz="4400" b="1" dirty="0" smtClean="0">
                <a:solidFill>
                  <a:srgbClr val="0070C0"/>
                </a:solidFill>
              </a:rPr>
              <a:t>Continuous assessment </a:t>
            </a:r>
            <a:r>
              <a:rPr lang="en-US" sz="4400" b="1" dirty="0">
                <a:solidFill>
                  <a:srgbClr val="0070C0"/>
                </a:solidFill>
              </a:rPr>
              <a:t>is aimed at finding answers to three major questions:</a:t>
            </a:r>
          </a:p>
          <a:p>
            <a:pPr marL="0" indent="0">
              <a:buNone/>
            </a:pPr>
            <a:r>
              <a:rPr lang="en-US" sz="4400" b="1" dirty="0" smtClean="0">
                <a:solidFill>
                  <a:srgbClr val="0070C0"/>
                </a:solidFill>
              </a:rPr>
              <a:t>1. What </a:t>
            </a:r>
            <a:r>
              <a:rPr lang="en-US" sz="4400" b="1" dirty="0">
                <a:solidFill>
                  <a:srgbClr val="0070C0"/>
                </a:solidFill>
              </a:rPr>
              <a:t>is the problem?</a:t>
            </a:r>
          </a:p>
          <a:p>
            <a:pPr marL="0" indent="0">
              <a:buNone/>
            </a:pPr>
            <a:r>
              <a:rPr lang="en-US" sz="4400" b="1" dirty="0" smtClean="0">
                <a:solidFill>
                  <a:srgbClr val="0070C0"/>
                </a:solidFill>
              </a:rPr>
              <a:t>2</a:t>
            </a:r>
            <a:r>
              <a:rPr lang="en-US" sz="4400" b="1" dirty="0">
                <a:solidFill>
                  <a:srgbClr val="0070C0"/>
                </a:solidFill>
              </a:rPr>
              <a:t>. How has it arisen?</a:t>
            </a:r>
          </a:p>
          <a:p>
            <a:pPr marL="0" indent="0">
              <a:buNone/>
            </a:pPr>
            <a:r>
              <a:rPr lang="en-US" sz="4400" b="1" dirty="0" smtClean="0">
                <a:solidFill>
                  <a:srgbClr val="0070C0"/>
                </a:solidFill>
              </a:rPr>
              <a:t>3</a:t>
            </a:r>
            <a:r>
              <a:rPr lang="en-US" sz="4400" b="1" dirty="0">
                <a:solidFill>
                  <a:srgbClr val="0070C0"/>
                </a:solidFill>
              </a:rPr>
              <a:t>. What can be done to solve it</a:t>
            </a:r>
            <a:r>
              <a:rPr lang="en-US" sz="4400" b="1" dirty="0" smtClean="0">
                <a:solidFill>
                  <a:srgbClr val="0070C0"/>
                </a:solidFill>
              </a:rPr>
              <a:t>?</a:t>
            </a:r>
            <a:endParaRPr lang="en-US" sz="4400" b="1" dirty="0">
              <a:solidFill>
                <a:srgbClr val="0070C0"/>
              </a:solidFill>
            </a:endParaRPr>
          </a:p>
        </p:txBody>
      </p:sp>
      <p:sp>
        <p:nvSpPr>
          <p:cNvPr id="4" name="Title 1"/>
          <p:cNvSpPr txBox="1">
            <a:spLocks/>
          </p:cNvSpPr>
          <p:nvPr/>
        </p:nvSpPr>
        <p:spPr>
          <a:xfrm>
            <a:off x="0" y="0"/>
            <a:ext cx="9144000" cy="1325562"/>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 (2)</a:t>
            </a:r>
            <a:br>
              <a:rPr kumimoji="0" lang="en-US" sz="40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br>
            <a:r>
              <a:rPr kumimoji="0" lang="en-US" sz="4000" b="1" i="0" u="none" strike="noStrike" kern="1200" cap="none" spc="0" normalizeH="0" baseline="0" noProof="0" dirty="0" smtClean="0">
                <a:ln>
                  <a:noFill/>
                </a:ln>
                <a:solidFill>
                  <a:srgbClr val="FF00FF"/>
                </a:solidFill>
                <a:effectLst>
                  <a:outerShdw blurRad="38100" dist="38100" dir="2700000" algn="tl">
                    <a:srgbClr val="000000">
                      <a:alpha val="43137"/>
                    </a:srgbClr>
                  </a:outerShdw>
                </a:effectLst>
                <a:uLnTx/>
                <a:uFillTx/>
                <a:latin typeface="+mj-lt"/>
                <a:ea typeface="+mj-ea"/>
                <a:cs typeface="+mj-cs"/>
              </a:rPr>
              <a:t>CONTINUOUS ASSESSMENT AND ANALYSIS</a:t>
            </a:r>
            <a:endParaRPr kumimoji="0" lang="en-US" sz="4000" b="1" i="0" u="none" strike="noStrike" kern="1200" cap="none" spc="0" normalizeH="0" baseline="0" noProof="0" dirty="0">
              <a:ln>
                <a:noFill/>
              </a:ln>
              <a:solidFill>
                <a:srgbClr val="FF00FF"/>
              </a:solidFill>
              <a:effectLst>
                <a:outerShdw blurRad="38100" dist="38100" dir="2700000" algn="tl">
                  <a:srgbClr val="000000">
                    <a:alpha val="43137"/>
                  </a:srgbClr>
                </a:outerShdw>
              </a:effectLst>
              <a:uLnTx/>
              <a:uFillTx/>
              <a:latin typeface="+mj-lt"/>
              <a:ea typeface="+mj-ea"/>
              <a:cs typeface="+mj-cs"/>
            </a:endParaRPr>
          </a:p>
        </p:txBody>
      </p:sp>
      <p:sp>
        <p:nvSpPr>
          <p:cNvPr id="5" name="Date Placeholder 4"/>
          <p:cNvSpPr>
            <a:spLocks noGrp="1"/>
          </p:cNvSpPr>
          <p:nvPr>
            <p:ph type="dt" sz="half" idx="10"/>
          </p:nvPr>
        </p:nvSpPr>
        <p:spPr/>
        <p:txBody>
          <a:bodyPr/>
          <a:lstStyle/>
          <a:p>
            <a:fld id="{B025DA4A-6433-4D22-8325-2C7FEDEF17B4}" type="datetime9">
              <a:rPr lang="en-US" smtClean="0"/>
              <a:pPr/>
              <a:t>10/21/2018 9:39:13 AM</a:t>
            </a:fld>
            <a:endParaRPr lang="en-US"/>
          </a:p>
        </p:txBody>
      </p:sp>
      <p:sp>
        <p:nvSpPr>
          <p:cNvPr id="6" name="Slide Number Placeholder 5"/>
          <p:cNvSpPr>
            <a:spLocks noGrp="1"/>
          </p:cNvSpPr>
          <p:nvPr>
            <p:ph type="sldNum" sz="quarter" idx="12"/>
          </p:nvPr>
        </p:nvSpPr>
        <p:spPr/>
        <p:txBody>
          <a:bodyPr/>
          <a:lstStyle/>
          <a:p>
            <a:fld id="{E27D7729-1710-4DFB-8EBF-187A7EC5D0F0}" type="slidenum">
              <a:rPr lang="en-US" smtClean="0"/>
              <a:pPr/>
              <a:t>9</a:t>
            </a:fld>
            <a:endParaRPr lang="en-US"/>
          </a:p>
        </p:txBody>
      </p:sp>
      <p:sp>
        <p:nvSpPr>
          <p:cNvPr id="7" name="Footer Placeholder 6"/>
          <p:cNvSpPr>
            <a:spLocks noGrp="1"/>
          </p:cNvSpPr>
          <p:nvPr>
            <p:ph type="ftr" sz="quarter" idx="11"/>
          </p:nvPr>
        </p:nvSpPr>
        <p:spPr/>
        <p:txBody>
          <a:bodyPr/>
          <a:lstStyle/>
          <a:p>
            <a:r>
              <a:rPr lang="en-US" smtClean="0"/>
              <a:t>Social Case Work</a:t>
            </a:r>
            <a:endParaRPr lang="en-US"/>
          </a:p>
        </p:txBody>
      </p:sp>
    </p:spTree>
    <p:extLst>
      <p:ext uri="{BB962C8B-B14F-4D97-AF65-F5344CB8AC3E}">
        <p14:creationId xmlns="" xmlns:p14="http://schemas.microsoft.com/office/powerpoint/2010/main" val="5874756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719</TotalTime>
  <Words>1584</Words>
  <Application>Microsoft Office PowerPoint</Application>
  <PresentationFormat>On-screen Show (4:3)</PresentationFormat>
  <Paragraphs>262</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MSW I Semester I  G V</vt:lpstr>
      <vt:lpstr>The CASE WORK Process</vt:lpstr>
      <vt:lpstr>Slide 3</vt:lpstr>
      <vt:lpstr>Case work Process</vt:lpstr>
      <vt:lpstr>(1) SOCIAL INVESTIGATION(STUDY)</vt:lpstr>
      <vt:lpstr>(1) SOCIAL INVESTIGATION(STUDY)</vt:lpstr>
      <vt:lpstr>(1) SOCIAL INVESTIGATION (STUDY)</vt:lpstr>
      <vt:lpstr> (2) CONTINUOUS ASSESSMENT AND ANALYSIS</vt:lpstr>
      <vt:lpstr>Slide 9</vt:lpstr>
      <vt:lpstr>Slide 10</vt:lpstr>
      <vt:lpstr>Slide 11</vt:lpstr>
      <vt:lpstr>Slide 12</vt:lpstr>
      <vt:lpstr>THE CONTENT OF DIAGNOSIS</vt:lpstr>
      <vt:lpstr>Types of diagnosis</vt:lpstr>
      <vt:lpstr>Dynamic diagnosis</vt:lpstr>
      <vt:lpstr>Dynamic diagnosis</vt:lpstr>
      <vt:lpstr>Clinical diagnosis</vt:lpstr>
      <vt:lpstr>Clinical diagnosis</vt:lpstr>
      <vt:lpstr>Etiological diagnosis</vt:lpstr>
      <vt:lpstr>Slide 20</vt:lpstr>
      <vt:lpstr>Slide 21</vt:lpstr>
      <vt:lpstr>Slide 22</vt:lpstr>
      <vt:lpstr>Types of intervention</vt:lpstr>
      <vt:lpstr>Direct intervention</vt:lpstr>
      <vt:lpstr>Environmental modification</vt:lpstr>
      <vt:lpstr>Environmental modification</vt:lpstr>
      <vt:lpstr>Environmental modification</vt:lpstr>
      <vt:lpstr>Environmental modification</vt:lpstr>
      <vt:lpstr>Environmental modification</vt:lpstr>
      <vt:lpstr>Environmental modification</vt:lpstr>
      <vt:lpstr>Administration of practical service</vt:lpstr>
      <vt:lpstr>Administration of practical service</vt:lpstr>
      <vt:lpstr>Administration of practical service</vt:lpstr>
      <vt:lpstr>(5) Follow up and evaluation</vt:lpstr>
      <vt:lpstr>(5) Follow up and evaluation</vt:lpstr>
      <vt:lpstr>(5) Follow up and evaluation</vt:lpstr>
      <vt:lpstr>(6) Termination</vt:lpstr>
      <vt:lpstr>(6) Termination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Process of Intervention  with the Client System and Target System</dc:title>
  <dc:creator>aa</dc:creator>
  <cp:lastModifiedBy>Dr. Pathare</cp:lastModifiedBy>
  <cp:revision>87</cp:revision>
  <dcterms:created xsi:type="dcterms:W3CDTF">2014-07-15T04:57:24Z</dcterms:created>
  <dcterms:modified xsi:type="dcterms:W3CDTF">2018-10-21T04:41:17Z</dcterms:modified>
</cp:coreProperties>
</file>