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3"/>
  </p:notesMasterIdLst>
  <p:handoutMasterIdLst>
    <p:handoutMasterId r:id="rId74"/>
  </p:handoutMasterIdLst>
  <p:sldIdLst>
    <p:sldId id="999" r:id="rId2"/>
    <p:sldId id="922" r:id="rId3"/>
    <p:sldId id="1018" r:id="rId4"/>
    <p:sldId id="1017" r:id="rId5"/>
    <p:sldId id="1000" r:id="rId6"/>
    <p:sldId id="946" r:id="rId7"/>
    <p:sldId id="969" r:id="rId8"/>
    <p:sldId id="971" r:id="rId9"/>
    <p:sldId id="1019" r:id="rId10"/>
    <p:sldId id="970" r:id="rId11"/>
    <p:sldId id="952" r:id="rId12"/>
    <p:sldId id="951" r:id="rId13"/>
    <p:sldId id="944" r:id="rId14"/>
    <p:sldId id="943" r:id="rId15"/>
    <p:sldId id="953" r:id="rId16"/>
    <p:sldId id="954" r:id="rId17"/>
    <p:sldId id="1001" r:id="rId18"/>
    <p:sldId id="955" r:id="rId19"/>
    <p:sldId id="957" r:id="rId20"/>
    <p:sldId id="958" r:id="rId21"/>
    <p:sldId id="956" r:id="rId22"/>
    <p:sldId id="959" r:id="rId23"/>
    <p:sldId id="960" r:id="rId24"/>
    <p:sldId id="961" r:id="rId25"/>
    <p:sldId id="945" r:id="rId26"/>
    <p:sldId id="962" r:id="rId27"/>
    <p:sldId id="963" r:id="rId28"/>
    <p:sldId id="947" r:id="rId29"/>
    <p:sldId id="964" r:id="rId30"/>
    <p:sldId id="965" r:id="rId31"/>
    <p:sldId id="966" r:id="rId32"/>
    <p:sldId id="967" r:id="rId33"/>
    <p:sldId id="948" r:id="rId34"/>
    <p:sldId id="980" r:id="rId35"/>
    <p:sldId id="981" r:id="rId36"/>
    <p:sldId id="990" r:id="rId37"/>
    <p:sldId id="982" r:id="rId38"/>
    <p:sldId id="985" r:id="rId39"/>
    <p:sldId id="983" r:id="rId40"/>
    <p:sldId id="984" r:id="rId41"/>
    <p:sldId id="949" r:id="rId42"/>
    <p:sldId id="991" r:id="rId43"/>
    <p:sldId id="992" r:id="rId44"/>
    <p:sldId id="993" r:id="rId45"/>
    <p:sldId id="994" r:id="rId46"/>
    <p:sldId id="989" r:id="rId47"/>
    <p:sldId id="986" r:id="rId48"/>
    <p:sldId id="987" r:id="rId49"/>
    <p:sldId id="988" r:id="rId50"/>
    <p:sldId id="975" r:id="rId51"/>
    <p:sldId id="1003" r:id="rId52"/>
    <p:sldId id="977" r:id="rId53"/>
    <p:sldId id="978" r:id="rId54"/>
    <p:sldId id="1005" r:id="rId55"/>
    <p:sldId id="1004" r:id="rId56"/>
    <p:sldId id="1002" r:id="rId57"/>
    <p:sldId id="979" r:id="rId58"/>
    <p:sldId id="996" r:id="rId59"/>
    <p:sldId id="1007" r:id="rId60"/>
    <p:sldId id="998" r:id="rId61"/>
    <p:sldId id="1011" r:id="rId62"/>
    <p:sldId id="1012" r:id="rId63"/>
    <p:sldId id="1013" r:id="rId64"/>
    <p:sldId id="1008" r:id="rId65"/>
    <p:sldId id="1009" r:id="rId66"/>
    <p:sldId id="1010" r:id="rId67"/>
    <p:sldId id="995" r:id="rId68"/>
    <p:sldId id="974" r:id="rId69"/>
    <p:sldId id="931" r:id="rId70"/>
    <p:sldId id="934" r:id="rId71"/>
    <p:sldId id="915" r:id="rId7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10" autoAdjust="0"/>
    <p:restoredTop sz="94750" autoAdjust="0"/>
  </p:normalViewPr>
  <p:slideViewPr>
    <p:cSldViewPr>
      <p:cViewPr>
        <p:scale>
          <a:sx n="50" d="100"/>
          <a:sy n="50" d="100"/>
        </p:scale>
        <p:origin x="-562" y="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Arial" charset="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Arial" charset="0"/>
                <a:cs typeface="+mn-cs"/>
              </a:defRPr>
            </a:lvl1pPr>
          </a:lstStyle>
          <a:p>
            <a:pPr>
              <a:defRPr/>
            </a:pPr>
            <a:fld id="{6439D8B4-1E15-474F-AD30-F4EDF24E065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atin typeface="Arial" charset="0"/>
                <a:cs typeface="+mn-cs"/>
              </a:defRPr>
            </a:lvl1pPr>
          </a:lstStyle>
          <a:p>
            <a:pPr>
              <a:defRPr/>
            </a:pPr>
            <a:fld id="{2369D633-720F-44EB-9044-7F29D29BF154}" type="datetimeFigureOut">
              <a:rPr lang="en-US"/>
              <a:pPr>
                <a:defRPr/>
              </a:pPr>
              <a:t>10/21/2018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atin typeface="Arial" charset="0"/>
                <a:cs typeface="+mn-cs"/>
              </a:defRPr>
            </a:lvl1pPr>
          </a:lstStyle>
          <a:p>
            <a:pPr>
              <a:defRPr/>
            </a:pPr>
            <a:fld id="{820A904F-547B-4F5F-AE58-04CB5FBB16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14</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24</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29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34</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39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44</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49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54</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55</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56</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59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62</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63</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67</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68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29B4E7F-DA0B-44D3-BCC0-9515CC7F4998}" type="slidenum">
              <a:rPr lang="en-US" smtClean="0"/>
              <a:pPr>
                <a:defRPr/>
              </a:pPr>
              <a:t>69</a:t>
            </a:fld>
            <a:endParaRPr lang="en-US" smtClean="0"/>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34A52F-9E64-487E-A191-159B2E890D73}" type="slidenum">
              <a:rPr lang="en-US" smtClean="0"/>
              <a:pPr>
                <a:defRPr/>
              </a:pPr>
              <a:t>70</a:t>
            </a:fld>
            <a:endParaRPr lang="en-US" smtClean="0"/>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9</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10</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006498-2B81-4D1F-B276-6E06290917F1}" type="slidenum">
              <a:rPr lang="en-US" smtClean="0"/>
              <a:pPr>
                <a:defRPr/>
              </a:pPr>
              <a:t>11</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0A02-9352-4E0E-B1B5-EA49902208CF}" type="datetime9">
              <a:rPr lang="en-IN" smtClean="0"/>
              <a:pPr>
                <a:defRPr/>
              </a:pPr>
              <a:t>21-10-2018 10:11:25</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26"/>
          <p:cNvSpPr>
            <a:spLocks noGrp="1"/>
          </p:cNvSpPr>
          <p:nvPr>
            <p:ph type="sldNum" sz="quarter" idx="12"/>
          </p:nvPr>
        </p:nvSpPr>
        <p:spPr/>
        <p:txBody>
          <a:bodyPr/>
          <a:lstStyle>
            <a:lvl1pPr>
              <a:defRPr/>
            </a:lvl1pPr>
          </a:lstStyle>
          <a:p>
            <a:pPr>
              <a:defRPr/>
            </a:pPr>
            <a:fld id="{7E8E849B-32B8-482F-B70D-21EDECB225A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8C6D1F6-69ED-4B33-9BCA-73B5D7E8CB09}" type="datetime9">
              <a:rPr lang="en-IN" smtClean="0"/>
              <a:pPr>
                <a:defRPr/>
              </a:pPr>
              <a:t>21-10-2018 10:11:26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FD5B056F-D333-4E84-987A-0A62F6BD25F4}"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BE2575-8DBE-4A9D-82A2-418E84D10FF0}" type="datetime9">
              <a:rPr lang="en-IN" smtClean="0"/>
              <a:pPr>
                <a:defRPr/>
              </a:pPr>
              <a:t>21-10-2018 10:11:26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289E11FC-5DBB-4D72-ACB8-ADC1F42EFAB5}"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B7745F8-2087-46CC-96D0-85FFB171881B}" type="datetime9">
              <a:rPr lang="en-IN" smtClean="0"/>
              <a:pPr>
                <a:defRPr/>
              </a:pPr>
              <a:t>21-10-2018 10:11:26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036E2A-8C6D-47AB-9665-2BB965F3734D}" type="datetime9">
              <a:rPr lang="en-IN" smtClean="0"/>
              <a:pPr>
                <a:defRPr/>
              </a:pPr>
              <a:t>21-10-2018 10:11:25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92F2B381-78DF-481D-B9A7-C38D07BD196C}"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10473D-7FF6-4991-AF95-767623A68B0F}" type="datetime9">
              <a:rPr lang="en-IN" smtClean="0"/>
              <a:pPr>
                <a:defRPr/>
              </a:pPr>
              <a:t>21-10-2018 10:11:25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lvl1pPr>
              <a:defRPr/>
            </a:lvl1pPr>
          </a:lstStyle>
          <a:p>
            <a:pPr>
              <a:defRPr/>
            </a:pPr>
            <a:fld id="{AAFDE1EC-70C6-45D8-AC7D-E08528CD3E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54F0B79-601D-4EC4-9DB6-B9294F417148}" type="datetime9">
              <a:rPr lang="en-IN" smtClean="0"/>
              <a:pPr>
                <a:defRPr/>
              </a:pPr>
              <a:t>21-10-2018 10:11:25</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BE26D295-6BD9-4DB8-8C78-5086BCF36658}"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5BF7E01-CEDB-4118-A49A-A0B03922C491}" type="datetime9">
              <a:rPr lang="en-IN" smtClean="0"/>
              <a:pPr>
                <a:defRPr/>
              </a:pPr>
              <a:t>21-10-2018 10:11:25</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9" name="Slide Number Placeholder 17"/>
          <p:cNvSpPr>
            <a:spLocks noGrp="1"/>
          </p:cNvSpPr>
          <p:nvPr>
            <p:ph type="sldNum" sz="quarter" idx="12"/>
          </p:nvPr>
        </p:nvSpPr>
        <p:spPr/>
        <p:txBody>
          <a:bodyPr/>
          <a:lstStyle>
            <a:lvl1pPr>
              <a:defRPr/>
            </a:lvl1pPr>
          </a:lstStyle>
          <a:p>
            <a:pPr>
              <a:defRPr/>
            </a:pPr>
            <a:fld id="{860F69B3-5FEF-42C4-B65E-20BFFD0340F3}"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9E46AB9-2E4C-4275-A6C5-8885B3511D1B}" type="datetime9">
              <a:rPr lang="en-IN" smtClean="0"/>
              <a:pPr>
                <a:defRPr/>
              </a:pPr>
              <a:t>21-10-2018 10:11:25</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5" name="Slide Number Placeholder 17"/>
          <p:cNvSpPr>
            <a:spLocks noGrp="1"/>
          </p:cNvSpPr>
          <p:nvPr>
            <p:ph type="sldNum" sz="quarter" idx="12"/>
          </p:nvPr>
        </p:nvSpPr>
        <p:spPr/>
        <p:txBody>
          <a:bodyPr/>
          <a:lstStyle>
            <a:lvl1pPr>
              <a:defRPr/>
            </a:lvl1pPr>
          </a:lstStyle>
          <a:p>
            <a:pPr>
              <a:defRPr/>
            </a:pPr>
            <a:fld id="{B3A0D699-D39B-4025-9B9A-29049E76D7FA}"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4372D50-8FC2-4976-B183-4E53C6587A54}" type="datetime9">
              <a:rPr lang="en-IN" smtClean="0"/>
              <a:pPr>
                <a:defRPr/>
              </a:pPr>
              <a:t>21-10-2018 10:11:25</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4" name="Slide Number Placeholder 17"/>
          <p:cNvSpPr>
            <a:spLocks noGrp="1"/>
          </p:cNvSpPr>
          <p:nvPr>
            <p:ph type="sldNum" sz="quarter" idx="12"/>
          </p:nvPr>
        </p:nvSpPr>
        <p:spPr/>
        <p:txBody>
          <a:bodyPr/>
          <a:lstStyle>
            <a:lvl1pPr>
              <a:defRPr/>
            </a:lvl1pPr>
          </a:lstStyle>
          <a:p>
            <a:pPr>
              <a:defRPr/>
            </a:pPr>
            <a:fld id="{500F333B-922E-42B3-B74B-25A8AAE37B72}"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0CC976-DFAF-4C68-BBDF-F0AA68A54ED0}" type="datetime9">
              <a:rPr lang="en-IN" smtClean="0"/>
              <a:pPr>
                <a:defRPr/>
              </a:pPr>
              <a:t>21-10-2018 10:11:25</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8CD0A3AC-5C31-4D63-80FF-E0348126890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D829519-E05D-40A0-B9C5-CA828F432F60}" type="datetime9">
              <a:rPr lang="en-IN" smtClean="0"/>
              <a:pPr>
                <a:defRPr/>
              </a:pPr>
              <a:t>21-10-2018 10:11:26</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A947531-9A43-4576-BF83-3C4CEBA07FBD}"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fld id="{5BDD7DE1-8154-454E-A7CF-0C85AEA71F8C}" type="datetime9">
              <a:rPr lang="en-IN" smtClean="0"/>
              <a:pPr>
                <a:defRPr/>
              </a:pPr>
              <a:t>21-10-2018 10:11:26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r>
              <a:rPr lang="en-US" smtClean="0"/>
              <a:t>Method 1: Social Casework</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mn-cs"/>
              </a:defRPr>
            </a:lvl1pPr>
          </a:lstStyle>
          <a:p>
            <a:pPr>
              <a:defRPr/>
            </a:pPr>
            <a:fld id="{C3362F8B-9F3A-4337-A33A-7B178B3206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52" r:id="rId1"/>
    <p:sldLayoutId id="2147483943" r:id="rId2"/>
    <p:sldLayoutId id="2147483953" r:id="rId3"/>
    <p:sldLayoutId id="2147483944" r:id="rId4"/>
    <p:sldLayoutId id="2147483945" r:id="rId5"/>
    <p:sldLayoutId id="2147483946" r:id="rId6"/>
    <p:sldLayoutId id="2147483947" r:id="rId7"/>
    <p:sldLayoutId id="2147483948" r:id="rId8"/>
    <p:sldLayoutId id="2147483954" r:id="rId9"/>
    <p:sldLayoutId id="2147483949" r:id="rId10"/>
    <p:sldLayoutId id="2147483950" r:id="rId11"/>
    <p:sldLayoutId id="2147483951"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28600"/>
            <a:ext cx="7851775" cy="2286000"/>
          </a:xfrm>
        </p:spPr>
        <p:txBody>
          <a:bodyPr/>
          <a:lstStyle/>
          <a:p>
            <a:pPr algn="ctr" eaLnBrk="1" fontAlgn="auto" hangingPunct="1">
              <a:spcAft>
                <a:spcPts val="0"/>
              </a:spcAft>
              <a:defRPr/>
            </a:pPr>
            <a:r>
              <a:rPr lang="en-US"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US" sz="6000" dirty="0" smtClean="0">
                <a:solidFill>
                  <a:schemeClr val="bg2">
                    <a:lumMod val="60000"/>
                    <a:lumOff val="40000"/>
                  </a:schemeClr>
                </a:solidFill>
                <a:effectLst>
                  <a:outerShdw blurRad="38100" dist="38100" dir="2700000" algn="tl">
                    <a:srgbClr val="000000">
                      <a:alpha val="43137"/>
                    </a:srgbClr>
                  </a:outerShdw>
                </a:effectLst>
              </a:rPr>
            </a:br>
            <a:r>
              <a:rPr lang="en-US" sz="6000" dirty="0" smtClean="0">
                <a:solidFill>
                  <a:srgbClr val="FFFF00"/>
                </a:solidFill>
                <a:effectLst>
                  <a:outerShdw blurRad="38100" dist="38100" dir="2700000" algn="tl">
                    <a:srgbClr val="000000">
                      <a:alpha val="43137"/>
                    </a:srgbClr>
                  </a:outerShdw>
                </a:effectLst>
              </a:rPr>
              <a:t>G II</a:t>
            </a:r>
            <a:endParaRPr lang="en-US" dirty="0">
              <a:solidFill>
                <a:srgbClr val="FFFF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1676400"/>
            <a:ext cx="8686800" cy="4953000"/>
          </a:xfrm>
        </p:spPr>
        <p:txBody>
          <a:bodyPr/>
          <a:lstStyle/>
          <a:p>
            <a:pPr marR="0" algn="ctr" eaLnBrk="1" hangingPunct="1">
              <a:defRPr/>
            </a:pPr>
            <a:endParaRPr lang="en-US" sz="6000" b="1" dirty="0" smtClean="0">
              <a:solidFill>
                <a:srgbClr val="C9FAFC"/>
              </a:solidFill>
            </a:endParaRPr>
          </a:p>
          <a:p>
            <a:pPr marR="0" algn="ctr" eaLnBrk="1" hangingPunct="1">
              <a:defRPr/>
            </a:pPr>
            <a:r>
              <a:rPr lang="en-US" sz="4800" b="1" dirty="0" smtClean="0">
                <a:solidFill>
                  <a:srgbClr val="FFFF00"/>
                </a:solidFill>
                <a:effectLst>
                  <a:outerShdw blurRad="38100" dist="38100" dir="2700000" algn="tl">
                    <a:srgbClr val="000000">
                      <a:alpha val="43137"/>
                    </a:srgbClr>
                  </a:outerShdw>
                </a:effectLst>
              </a:rPr>
              <a:t>Methods of Social Work – I: </a:t>
            </a:r>
            <a:r>
              <a:rPr lang="en-US" sz="4800" b="1" dirty="0" smtClean="0">
                <a:solidFill>
                  <a:srgbClr val="FFC000"/>
                </a:solidFill>
                <a:effectLst>
                  <a:outerShdw blurRad="38100" dist="38100" dir="2700000" algn="tl">
                    <a:srgbClr val="000000">
                      <a:alpha val="43137"/>
                    </a:srgbClr>
                  </a:outerShdw>
                </a:effectLst>
              </a:rPr>
              <a:t>Work with Individuals and Families (Social Casework)</a:t>
            </a:r>
            <a:endParaRPr lang="en-US" sz="2800" b="1" dirty="0" smtClean="0">
              <a:solidFill>
                <a:srgbClr val="FFC000"/>
              </a:solidFill>
              <a:effectLst>
                <a:outerShdw blurRad="38100" dist="38100" dir="2700000" algn="tl">
                  <a:srgbClr val="000000">
                    <a:alpha val="43137"/>
                  </a:srgbClr>
                </a:outerShdw>
              </a:effectLst>
            </a:endParaRPr>
          </a:p>
          <a:p>
            <a:pPr marR="0" eaLnBrk="1" hangingPunct="1">
              <a:defRPr/>
            </a:pPr>
            <a:endParaRPr lang="en-US"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US" sz="2800" b="1" i="1" dirty="0" smtClean="0">
                <a:effectLst>
                  <a:outerShdw blurRad="38100" dist="38100" dir="2700000" algn="tl">
                    <a:srgbClr val="000000">
                      <a:alpha val="43137"/>
                    </a:srgbClr>
                  </a:outerShdw>
                </a:effectLst>
              </a:rPr>
              <a:t>Dr. Jaimon Varghese</a:t>
            </a:r>
            <a:br>
              <a:rPr lang="en-US" sz="2800" b="1" i="1" dirty="0" smtClean="0">
                <a:effectLst>
                  <a:outerShdw blurRad="38100" dist="38100" dir="2700000" algn="tl">
                    <a:srgbClr val="000000">
                      <a:alpha val="43137"/>
                    </a:srgbClr>
                  </a:outerShdw>
                </a:effectLst>
              </a:rPr>
            </a:br>
            <a:endParaRPr lang="en-US"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Resource persons are those who, on account of their special position in the community, are able to help the client by means of material or non-material resources. </a:t>
            </a:r>
          </a:p>
          <a:p>
            <a:pPr marL="812800" indent="-812800">
              <a:spcBef>
                <a:spcPts val="1200"/>
              </a:spcBef>
              <a:buFont typeface="Arial" pitchFamily="34" charset="0"/>
              <a:buChar char="•"/>
            </a:pPr>
            <a:r>
              <a:rPr lang="en-US" sz="3200" b="1" dirty="0" smtClean="0">
                <a:solidFill>
                  <a:srgbClr val="0070C0"/>
                </a:solidFill>
              </a:rPr>
              <a:t>Intake interview intends to engage the client on an agreed contract of timings, fees, etc.</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10:11:32</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3810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447800"/>
            <a:ext cx="82296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intent of the casework process is to engage the person himself both in working on and in coping with the one or several problems that confront him and to do so, by such means as may stand him in good stead as he goes forward in living. </a:t>
            </a:r>
          </a:p>
          <a:p>
            <a:pPr marL="812800" indent="-812800">
              <a:spcBef>
                <a:spcPts val="1200"/>
              </a:spcBef>
              <a:buFont typeface="Arial" pitchFamily="34" charset="0"/>
              <a:buChar char="•"/>
            </a:pPr>
            <a:r>
              <a:rPr lang="en-US" sz="2400" b="1" dirty="0" smtClean="0">
                <a:solidFill>
                  <a:srgbClr val="0070C0"/>
                </a:solidFill>
              </a:rPr>
              <a:t>The means are (</a:t>
            </a:r>
            <a:r>
              <a:rPr lang="en-US" sz="2400" b="1" dirty="0" err="1" smtClean="0">
                <a:solidFill>
                  <a:srgbClr val="0070C0"/>
                </a:solidFill>
              </a:rPr>
              <a:t>i</a:t>
            </a:r>
            <a:r>
              <a:rPr lang="en-US" sz="2400" b="1" dirty="0" smtClean="0">
                <a:solidFill>
                  <a:srgbClr val="0070C0"/>
                </a:solidFill>
              </a:rPr>
              <a:t>) the provision of a therapeutic relationship that sustains the client and affects the nature of his emotional relation to his problems;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10:11:32</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3810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447800"/>
            <a:ext cx="82296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(ii) the provisions of a systematic though, always flexible way by which the client may discuss and work over the nature of his problems, his relation to it and its potential solutions; and </a:t>
            </a:r>
          </a:p>
          <a:p>
            <a:pPr marL="812800" indent="-812800">
              <a:spcBef>
                <a:spcPts val="1200"/>
              </a:spcBef>
              <a:buFont typeface="Arial" pitchFamily="34" charset="0"/>
              <a:buChar char="•"/>
            </a:pPr>
            <a:r>
              <a:rPr lang="en-US" sz="2400" b="1" dirty="0" smtClean="0">
                <a:solidFill>
                  <a:srgbClr val="0070C0"/>
                </a:solidFill>
              </a:rPr>
              <a:t>(iii) the provision of such opportunities and aids (those of communications and / or of resources) as will further exercise and implement the client’s adaptive action upon this problems </a:t>
            </a:r>
            <a:r>
              <a:rPr lang="en-US" sz="2400" b="1" i="1" dirty="0" smtClean="0">
                <a:solidFill>
                  <a:srgbClr val="7030A0"/>
                </a:solidFill>
              </a:rPr>
              <a:t>(Perlman, 1957:58)</a:t>
            </a:r>
            <a:endParaRPr lang="en-US" sz="2400" b="1" i="1" dirty="0">
              <a:solidFill>
                <a:srgbClr val="7030A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066800"/>
            <a:ext cx="8382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Semi structured, structured and unstructured </a:t>
            </a:r>
          </a:p>
          <a:p>
            <a:pPr marL="812800" indent="-812800">
              <a:spcBef>
                <a:spcPts val="1200"/>
              </a:spcBef>
              <a:buFont typeface="Arial" pitchFamily="34" charset="0"/>
              <a:buChar char="•"/>
            </a:pPr>
            <a:r>
              <a:rPr lang="en-US" sz="2400" b="1" dirty="0" smtClean="0">
                <a:solidFill>
                  <a:srgbClr val="0070C0"/>
                </a:solidFill>
              </a:rPr>
              <a:t>Stage 1: fact finding interview (intake)</a:t>
            </a:r>
          </a:p>
          <a:p>
            <a:pPr marL="812800" indent="-812800">
              <a:spcBef>
                <a:spcPts val="1200"/>
              </a:spcBef>
              <a:buFont typeface="Arial" pitchFamily="34" charset="0"/>
              <a:buChar char="•"/>
            </a:pPr>
            <a:r>
              <a:rPr lang="en-US" sz="2400" b="1" dirty="0" smtClean="0">
                <a:solidFill>
                  <a:srgbClr val="0070C0"/>
                </a:solidFill>
              </a:rPr>
              <a:t>Stage 2: diagnostic (includes collateral interview)</a:t>
            </a:r>
          </a:p>
          <a:p>
            <a:pPr marL="812800" indent="-812800">
              <a:spcBef>
                <a:spcPts val="1200"/>
              </a:spcBef>
              <a:buFont typeface="Arial" pitchFamily="34" charset="0"/>
              <a:buChar char="•"/>
            </a:pPr>
            <a:r>
              <a:rPr lang="en-US" sz="2400" b="1" dirty="0" smtClean="0">
                <a:solidFill>
                  <a:srgbClr val="0070C0"/>
                </a:solidFill>
              </a:rPr>
              <a:t>Stage 3: treatment (case work intervention): </a:t>
            </a:r>
          </a:p>
          <a:p>
            <a:pPr marL="2641600" lvl="4" indent="-812800">
              <a:spcBef>
                <a:spcPts val="1200"/>
              </a:spcBef>
              <a:buFont typeface="Arial" pitchFamily="34" charset="0"/>
              <a:buChar char="•"/>
            </a:pPr>
            <a:r>
              <a:rPr lang="en-US" sz="2400" b="1" dirty="0" smtClean="0">
                <a:solidFill>
                  <a:srgbClr val="0070C0"/>
                </a:solidFill>
              </a:rPr>
              <a:t>Non directive, person </a:t>
            </a:r>
            <a:r>
              <a:rPr lang="en-US" sz="2400" b="1" dirty="0" err="1" smtClean="0">
                <a:solidFill>
                  <a:srgbClr val="0070C0"/>
                </a:solidFill>
              </a:rPr>
              <a:t>centred</a:t>
            </a:r>
            <a:r>
              <a:rPr lang="en-US" sz="2400" b="1" dirty="0" smtClean="0">
                <a:solidFill>
                  <a:srgbClr val="0070C0"/>
                </a:solidFill>
              </a:rPr>
              <a:t>, humanist, in depth interview</a:t>
            </a:r>
          </a:p>
          <a:p>
            <a:pPr marL="2641600" lvl="4" indent="-812800">
              <a:spcBef>
                <a:spcPts val="1200"/>
              </a:spcBef>
              <a:buFont typeface="Arial" pitchFamily="34" charset="0"/>
              <a:buChar char="•"/>
            </a:pPr>
            <a:r>
              <a:rPr lang="en-US" sz="2400" b="1" dirty="0" smtClean="0">
                <a:solidFill>
                  <a:srgbClr val="0070C0"/>
                </a:solidFill>
              </a:rPr>
              <a:t>Goal setting</a:t>
            </a:r>
          </a:p>
          <a:p>
            <a:pPr marL="2641600" lvl="4" indent="-812800">
              <a:spcBef>
                <a:spcPts val="1200"/>
              </a:spcBef>
              <a:buFont typeface="Arial" pitchFamily="34" charset="0"/>
              <a:buChar char="•"/>
            </a:pPr>
            <a:r>
              <a:rPr lang="en-US" sz="2400" b="1" dirty="0" smtClean="0">
                <a:solidFill>
                  <a:srgbClr val="0070C0"/>
                </a:solidFill>
              </a:rPr>
              <a:t>Performance watch &amp; monitoring</a:t>
            </a:r>
          </a:p>
          <a:p>
            <a:pPr marL="812800" indent="-812800">
              <a:spcBef>
                <a:spcPts val="1200"/>
              </a:spcBef>
              <a:buFont typeface="Arial" pitchFamily="34" charset="0"/>
              <a:buChar char="•"/>
            </a:pPr>
            <a:r>
              <a:rPr lang="en-US" sz="2400" b="1" dirty="0" smtClean="0">
                <a:solidFill>
                  <a:srgbClr val="0070C0"/>
                </a:solidFill>
              </a:rPr>
              <a:t>Stage 4: follow up interview</a:t>
            </a:r>
          </a:p>
          <a:p>
            <a:pPr marL="812800" indent="-812800">
              <a:spcBef>
                <a:spcPts val="1200"/>
              </a:spcBef>
              <a:buFont typeface="Arial" pitchFamily="34" charset="0"/>
              <a:buChar char="•"/>
            </a:pPr>
            <a:r>
              <a:rPr lang="en-US" sz="2400" b="1" dirty="0" smtClean="0">
                <a:solidFill>
                  <a:srgbClr val="0070C0"/>
                </a:solidFill>
              </a:rPr>
              <a:t>Stage 5: withdrawal / termination interview</a:t>
            </a: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3810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447800"/>
            <a:ext cx="82296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objectives of the first interview</a:t>
            </a:r>
            <a:r>
              <a:rPr lang="en-US" sz="2800" b="1" dirty="0" smtClean="0">
                <a:solidFill>
                  <a:srgbClr val="0070C0"/>
                </a:solidFill>
              </a:rPr>
              <a:t>: </a:t>
            </a:r>
          </a:p>
          <a:p>
            <a:pPr marL="812800" indent="-812800">
              <a:spcBef>
                <a:spcPts val="1200"/>
              </a:spcBef>
              <a:buFont typeface="Arial" pitchFamily="34" charset="0"/>
              <a:buChar char="•"/>
            </a:pPr>
            <a:r>
              <a:rPr lang="en-US" sz="2800" b="1" dirty="0" smtClean="0">
                <a:solidFill>
                  <a:srgbClr val="0070C0"/>
                </a:solidFill>
              </a:rPr>
              <a:t>(1) To give the client a fair and patient hearing </a:t>
            </a:r>
          </a:p>
          <a:p>
            <a:pPr marL="812800" indent="-812800">
              <a:spcBef>
                <a:spcPts val="1200"/>
              </a:spcBef>
              <a:buFont typeface="Arial" pitchFamily="34" charset="0"/>
              <a:buChar char="•"/>
            </a:pPr>
            <a:r>
              <a:rPr lang="en-US" sz="2800" b="1" dirty="0" smtClean="0">
                <a:solidFill>
                  <a:srgbClr val="0070C0"/>
                </a:solidFill>
              </a:rPr>
              <a:t>(2) To establish, if possible, a sympathetic mutual understanding – a good basis, that is, for further intercourse </a:t>
            </a:r>
          </a:p>
          <a:p>
            <a:pPr marL="812800" indent="-812800">
              <a:spcBef>
                <a:spcPts val="1200"/>
              </a:spcBef>
              <a:buFont typeface="Arial" pitchFamily="34" charset="0"/>
              <a:buChar char="•"/>
            </a:pPr>
            <a:r>
              <a:rPr lang="en-US" sz="2800" b="1" dirty="0" smtClean="0">
                <a:solidFill>
                  <a:srgbClr val="0070C0"/>
                </a:solidFill>
              </a:rPr>
              <a:t>(3) To secure clues to whatever other sources of information will give a deeper insight into the difficulties of his situation and their possible solutions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3810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447800"/>
            <a:ext cx="82296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objectives of the first interview</a:t>
            </a:r>
            <a:r>
              <a:rPr lang="en-US" sz="2800" b="1" dirty="0" smtClean="0">
                <a:solidFill>
                  <a:srgbClr val="0070C0"/>
                </a:solidFill>
              </a:rPr>
              <a:t>: </a:t>
            </a:r>
          </a:p>
          <a:p>
            <a:pPr marL="812800" indent="-812800">
              <a:spcBef>
                <a:spcPts val="1200"/>
              </a:spcBef>
              <a:buFont typeface="Arial" pitchFamily="34" charset="0"/>
              <a:buChar char="•"/>
            </a:pPr>
            <a:r>
              <a:rPr lang="en-US" sz="2800" b="1" dirty="0" smtClean="0">
                <a:solidFill>
                  <a:srgbClr val="0070C0"/>
                </a:solidFill>
              </a:rPr>
              <a:t>(4) To begin even at this early stage, the slow process of developing self-help and self reliance, though only by the tonic influence which an understanding spirit always exerts, and with the </a:t>
            </a:r>
            <a:r>
              <a:rPr lang="en-US" sz="2800" b="1" dirty="0" err="1" smtClean="0">
                <a:solidFill>
                  <a:srgbClr val="0070C0"/>
                </a:solidFill>
              </a:rPr>
              <a:t>realisation</a:t>
            </a:r>
            <a:r>
              <a:rPr lang="en-US" sz="2800" b="1" dirty="0" smtClean="0">
                <a:solidFill>
                  <a:srgbClr val="0070C0"/>
                </a:solidFill>
              </a:rPr>
              <a:t> that later the client’s own level of </a:t>
            </a:r>
            <a:r>
              <a:rPr lang="en-US" sz="2800" b="1" dirty="0" err="1" smtClean="0">
                <a:solidFill>
                  <a:srgbClr val="0070C0"/>
                </a:solidFill>
              </a:rPr>
              <a:t>endeavour</a:t>
            </a:r>
            <a:r>
              <a:rPr lang="en-US" sz="2800" b="1" dirty="0" smtClean="0">
                <a:solidFill>
                  <a:srgbClr val="0070C0"/>
                </a:solidFill>
              </a:rPr>
              <a:t> will have to be sought, found and respected.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0"/>
            <a:ext cx="8534400" cy="13716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066800"/>
            <a:ext cx="82296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The client’s own hopes, plans, and attitudes towards life are more important than any single item of information. </a:t>
            </a:r>
          </a:p>
          <a:p>
            <a:pPr marL="812800" indent="-812800">
              <a:spcBef>
                <a:spcPts val="1200"/>
              </a:spcBef>
              <a:buFont typeface="Arial" pitchFamily="34" charset="0"/>
              <a:buChar char="•"/>
            </a:pPr>
            <a:r>
              <a:rPr lang="en-US" sz="2800" b="1" dirty="0" smtClean="0">
                <a:solidFill>
                  <a:srgbClr val="0070C0"/>
                </a:solidFill>
              </a:rPr>
              <a:t>We must break through the narrow circle of our client’s own view and get into the wider one of those who know and understand him. </a:t>
            </a:r>
          </a:p>
          <a:p>
            <a:pPr marL="812800" indent="-812800">
              <a:spcBef>
                <a:spcPts val="1200"/>
              </a:spcBef>
              <a:buFont typeface="Arial" pitchFamily="34" charset="0"/>
              <a:buChar char="•"/>
            </a:pPr>
            <a:r>
              <a:rPr lang="en-US" sz="2800" b="1" dirty="0" smtClean="0">
                <a:solidFill>
                  <a:srgbClr val="0070C0"/>
                </a:solidFill>
              </a:rPr>
              <a:t>We must defend upon the first interview for those clues which are most likely to supplement and round out his story </a:t>
            </a:r>
            <a:r>
              <a:rPr lang="en-US" sz="2800" b="1" i="1" dirty="0" smtClean="0">
                <a:solidFill>
                  <a:srgbClr val="7030A0"/>
                </a:solidFill>
              </a:rPr>
              <a:t>(Mary Richmond, 1917:113-133)</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066800"/>
            <a:ext cx="8382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casework interview refers to the meeting of the social worker and the client in a face-to-face conversation. It is not a casual conversation but a professional activity on the part of the social worker, because the conversation is geared to specific or general purposes. The purposes may be one or more of the following: </a:t>
            </a:r>
          </a:p>
          <a:p>
            <a:pPr marL="812800" indent="-812800">
              <a:spcBef>
                <a:spcPts val="1200"/>
              </a:spcBef>
              <a:buFont typeface="Arial" pitchFamily="34" charset="0"/>
              <a:buChar char="•"/>
            </a:pPr>
            <a:r>
              <a:rPr lang="en-US" sz="2400" b="1" dirty="0" smtClean="0">
                <a:solidFill>
                  <a:srgbClr val="0070C0"/>
                </a:solidFill>
              </a:rPr>
              <a:t>(1) to obtain information from, or impart information to, the client </a:t>
            </a:r>
          </a:p>
          <a:p>
            <a:pPr marL="812800" indent="-812800">
              <a:spcBef>
                <a:spcPts val="1200"/>
              </a:spcBef>
              <a:buFont typeface="Arial" pitchFamily="34" charset="0"/>
              <a:buChar char="•"/>
            </a:pPr>
            <a:r>
              <a:rPr lang="en-US" sz="2400" b="1" dirty="0" smtClean="0">
                <a:solidFill>
                  <a:srgbClr val="0070C0"/>
                </a:solidFill>
              </a:rPr>
              <a:t>(2) for studying and assessing the client's problem and related situation and</a:t>
            </a:r>
          </a:p>
          <a:p>
            <a:pPr marL="812800" indent="-812800">
              <a:spcBef>
                <a:spcPts val="1200"/>
              </a:spcBef>
              <a:buFont typeface="Arial" pitchFamily="34" charset="0"/>
              <a:buChar char="•"/>
            </a:pPr>
            <a:r>
              <a:rPr lang="en-US" sz="2400" b="1" dirty="0" smtClean="0">
                <a:solidFill>
                  <a:srgbClr val="0070C0"/>
                </a:solidFill>
              </a:rPr>
              <a:t>(3) to give help.</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0" y="1066800"/>
            <a:ext cx="9144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social worker has to gather data regarding the problem, how the client perceives it, what (s)he has done about it, some data about the client himself/herself, his/her family and his/her resources. When a client is not able to furnish the required information, members of his/her family are interviewed for the purpose.</a:t>
            </a:r>
          </a:p>
          <a:p>
            <a:pPr marL="812800" indent="-812800">
              <a:spcBef>
                <a:spcPts val="1200"/>
              </a:spcBef>
              <a:buFont typeface="Arial" pitchFamily="34" charset="0"/>
              <a:buChar char="•"/>
            </a:pPr>
            <a:r>
              <a:rPr lang="en-US" sz="2400" b="1" dirty="0" smtClean="0">
                <a:solidFill>
                  <a:srgbClr val="0070C0"/>
                </a:solidFill>
              </a:rPr>
              <a:t>Interviewing is a two-way process. Just as information is received by the social worker, so also information is imparted to the client regarding official procedures and other matters about himself/herself, his/her role as a social worker, and about the function of the agency.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0" y="1066800"/>
            <a:ext cx="88392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Information about the self is all the more important for those clients who come to the social worker not of their own volition but through other people's coercion. </a:t>
            </a:r>
          </a:p>
          <a:p>
            <a:pPr marL="812800" indent="-812800">
              <a:spcBef>
                <a:spcPts val="1200"/>
              </a:spcBef>
              <a:buFont typeface="Arial" pitchFamily="34" charset="0"/>
              <a:buChar char="•"/>
            </a:pPr>
            <a:r>
              <a:rPr lang="en-US" sz="2400" b="1" dirty="0" smtClean="0">
                <a:solidFill>
                  <a:srgbClr val="0070C0"/>
                </a:solidFill>
              </a:rPr>
              <a:t>Data gathered from and about the client are sorted out and </a:t>
            </a:r>
            <a:r>
              <a:rPr lang="en-US" sz="2400" b="1" dirty="0" err="1" smtClean="0">
                <a:solidFill>
                  <a:srgbClr val="0070C0"/>
                </a:solidFill>
              </a:rPr>
              <a:t>analysed</a:t>
            </a:r>
            <a:r>
              <a:rPr lang="en-US" sz="2400" b="1" dirty="0" smtClean="0">
                <a:solidFill>
                  <a:srgbClr val="0070C0"/>
                </a:solidFill>
              </a:rPr>
              <a:t>, from which relevant aspects are linked to form a verbal picture of the problem situation with clear indications of cause-effect relationships.</a:t>
            </a:r>
          </a:p>
          <a:p>
            <a:pPr marL="812800" indent="-812800">
              <a:spcBef>
                <a:spcPts val="1200"/>
              </a:spcBef>
              <a:buFont typeface="Arial" pitchFamily="34" charset="0"/>
              <a:buChar char="•"/>
            </a:pPr>
            <a:r>
              <a:rPr lang="en-US" sz="2400" b="1" dirty="0" smtClean="0">
                <a:solidFill>
                  <a:srgbClr val="0070C0"/>
                </a:solidFill>
              </a:rPr>
              <a:t>Ordinarily, a few interviews are necessary before an assessment of the situation can be made.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10:11:35</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228600"/>
            <a:ext cx="8534400" cy="1066800"/>
          </a:xfrm>
          <a:prstGeom prst="rect">
            <a:avLst/>
          </a:prstGeom>
          <a:noFill/>
          <a:ln w="9525">
            <a:noFill/>
            <a:miter lim="800000"/>
            <a:headEnd/>
            <a:tailEnd/>
          </a:ln>
        </p:spPr>
        <p:txBody>
          <a:bodyPr anchor="ctr"/>
          <a:lstStyle/>
          <a:p>
            <a:pPr algn="ctr"/>
            <a:r>
              <a:rPr lang="en-US" sz="2800" b="1" dirty="0" smtClean="0">
                <a:solidFill>
                  <a:srgbClr val="FF33CC"/>
                </a:solidFill>
              </a:rPr>
              <a:t>Unit 4</a:t>
            </a:r>
          </a:p>
          <a:p>
            <a:pPr algn="ctr"/>
            <a:r>
              <a:rPr lang="en-US" sz="2800" b="1" dirty="0" smtClean="0">
                <a:solidFill>
                  <a:srgbClr val="FF33CC"/>
                </a:solidFill>
              </a:rPr>
              <a:t>Tools of Working with Individuals and Families</a:t>
            </a:r>
            <a:endParaRPr lang="en-US" sz="2800" b="1" dirty="0">
              <a:solidFill>
                <a:srgbClr val="FF33CC"/>
              </a:solidFill>
            </a:endParaRPr>
          </a:p>
        </p:txBody>
      </p:sp>
      <p:sp>
        <p:nvSpPr>
          <p:cNvPr id="14339" name="Rectangle 3"/>
          <p:cNvSpPr>
            <a:spLocks noChangeArrowheads="1"/>
          </p:cNvSpPr>
          <p:nvPr/>
        </p:nvSpPr>
        <p:spPr bwMode="auto">
          <a:xfrm>
            <a:off x="838200" y="1295400"/>
            <a:ext cx="7696200" cy="4953000"/>
          </a:xfrm>
          <a:prstGeom prst="rect">
            <a:avLst/>
          </a:prstGeom>
          <a:noFill/>
          <a:ln w="9525">
            <a:noFill/>
            <a:miter lim="800000"/>
            <a:headEnd/>
            <a:tailEnd/>
          </a:ln>
        </p:spPr>
        <p:txBody>
          <a:bodyPr/>
          <a:lstStyle/>
          <a:p>
            <a:pPr marL="812800" indent="-812800">
              <a:spcBef>
                <a:spcPts val="1200"/>
              </a:spcBef>
            </a:pPr>
            <a:r>
              <a:rPr lang="en-US" sz="3200" b="1" dirty="0" err="1" smtClean="0">
                <a:solidFill>
                  <a:srgbClr val="0070C0"/>
                </a:solidFill>
              </a:rPr>
              <a:t>i</a:t>
            </a:r>
            <a:r>
              <a:rPr lang="en-US" sz="3200" b="1" dirty="0" smtClean="0">
                <a:solidFill>
                  <a:srgbClr val="0070C0"/>
                </a:solidFill>
              </a:rPr>
              <a:t>. Intake-record/sheet and the intake interview (client engagement)</a:t>
            </a:r>
          </a:p>
          <a:p>
            <a:pPr marL="812800" indent="-812800">
              <a:spcBef>
                <a:spcPts val="1200"/>
              </a:spcBef>
            </a:pPr>
            <a:r>
              <a:rPr lang="en-US" sz="3200" b="1" dirty="0" smtClean="0">
                <a:solidFill>
                  <a:srgbClr val="0070C0"/>
                </a:solidFill>
              </a:rPr>
              <a:t>ii. Casework interview</a:t>
            </a:r>
          </a:p>
          <a:p>
            <a:pPr marL="812800" indent="-812800">
              <a:spcBef>
                <a:spcPts val="1200"/>
              </a:spcBef>
            </a:pPr>
            <a:r>
              <a:rPr lang="en-US" sz="3200" b="1" dirty="0" smtClean="0">
                <a:solidFill>
                  <a:srgbClr val="0070C0"/>
                </a:solidFill>
              </a:rPr>
              <a:t>iii. Home visit</a:t>
            </a:r>
          </a:p>
          <a:p>
            <a:pPr marL="812800" indent="-812800">
              <a:spcBef>
                <a:spcPts val="1200"/>
              </a:spcBef>
            </a:pPr>
            <a:r>
              <a:rPr lang="en-US" sz="3200" b="1" dirty="0" smtClean="0">
                <a:solidFill>
                  <a:srgbClr val="0070C0"/>
                </a:solidFill>
              </a:rPr>
              <a:t>iv. Case worker –client relationship</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0" y="1066800"/>
            <a:ext cx="88392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Social assessment is also tentative and is bound to change depending upon the new social data that emerge as time goes on. Furthermore, there is no stipulation that social assessment should end before the helping process begins. </a:t>
            </a:r>
          </a:p>
          <a:p>
            <a:pPr marL="812800" indent="-812800">
              <a:spcBef>
                <a:spcPts val="1200"/>
              </a:spcBef>
              <a:buFont typeface="Arial" pitchFamily="34" charset="0"/>
              <a:buChar char="•"/>
            </a:pPr>
            <a:r>
              <a:rPr lang="en-US" sz="2400" b="1" dirty="0" smtClean="0">
                <a:solidFill>
                  <a:srgbClr val="0070C0"/>
                </a:solidFill>
              </a:rPr>
              <a:t>There are types of help that can be and should be rendered early enough — so much so that the action of providing help and efforts at formulating a social assessment occur side by side, at the same time.</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10:11:35</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81000" y="1066800"/>
            <a:ext cx="84582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Interviewing serves as an indirect tool of help. The information that the social worker elicits and the social assessment that (s)he evolves serve as a blue print, based on which (s)he decides suitable modes of help. </a:t>
            </a:r>
          </a:p>
          <a:p>
            <a:pPr marL="812800" indent="-812800">
              <a:spcBef>
                <a:spcPts val="1200"/>
              </a:spcBef>
              <a:buFont typeface="Arial" pitchFamily="34" charset="0"/>
              <a:buChar char="•"/>
            </a:pPr>
            <a:r>
              <a:rPr lang="en-US" sz="2400" b="1" dirty="0" smtClean="0">
                <a:solidFill>
                  <a:srgbClr val="0070C0"/>
                </a:solidFill>
              </a:rPr>
              <a:t>The interview can be used as a direct medium of help as well. It is during the interview that many of the casework techniques are used. Similarly the principles also come into play in the interview.</a:t>
            </a:r>
          </a:p>
          <a:p>
            <a:pPr marL="812800" indent="-812800">
              <a:spcBef>
                <a:spcPts val="1200"/>
              </a:spcBef>
              <a:buFont typeface="Arial" pitchFamily="34" charset="0"/>
              <a:buChar char="•"/>
            </a:pPr>
            <a:r>
              <a:rPr lang="en-US" sz="2400" b="1" dirty="0" smtClean="0">
                <a:solidFill>
                  <a:srgbClr val="0070C0"/>
                </a:solidFill>
              </a:rPr>
              <a:t>Casework clients can be broadly divided into long term and short term cases, the latter group including even such cases as require only one contact and only one interview.</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10:11:35</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0" y="1066800"/>
            <a:ext cx="88392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Casework interview is operative as long as the individual is a client of the agency.</a:t>
            </a:r>
          </a:p>
          <a:p>
            <a:pPr marL="812800" indent="-812800">
              <a:spcBef>
                <a:spcPts val="1200"/>
              </a:spcBef>
              <a:buFont typeface="Arial" pitchFamily="34" charset="0"/>
              <a:buChar char="•"/>
            </a:pPr>
            <a:r>
              <a:rPr lang="en-US" sz="2400" b="1" dirty="0" smtClean="0">
                <a:solidFill>
                  <a:srgbClr val="0070C0"/>
                </a:solidFill>
              </a:rPr>
              <a:t>The case records covers periods ranging from two months to seven months, with the contacts with each client taking place once or twice a week.</a:t>
            </a:r>
          </a:p>
          <a:p>
            <a:pPr marL="812800" indent="-812800">
              <a:spcBef>
                <a:spcPts val="1200"/>
              </a:spcBef>
              <a:buFont typeface="Arial" pitchFamily="34" charset="0"/>
              <a:buChar char="•"/>
            </a:pPr>
            <a:r>
              <a:rPr lang="en-US" sz="2400" b="1" dirty="0" smtClean="0">
                <a:solidFill>
                  <a:srgbClr val="0070C0"/>
                </a:solidFill>
              </a:rPr>
              <a:t>In emergencies, clients were met more frequently. The interview is a channel of direct help even at the first contact between the social worker and the client. </a:t>
            </a:r>
          </a:p>
          <a:p>
            <a:pPr marL="812800" indent="-812800">
              <a:spcBef>
                <a:spcPts val="1200"/>
              </a:spcBef>
              <a:buFont typeface="Arial" pitchFamily="34" charset="0"/>
              <a:buChar char="•"/>
            </a:pPr>
            <a:r>
              <a:rPr lang="en-US" sz="2400" b="1" dirty="0" smtClean="0">
                <a:solidFill>
                  <a:srgbClr val="0070C0"/>
                </a:solidFill>
              </a:rPr>
              <a:t>The cordial way the client is received at the agency and made to feel accepted is itself a form of help and it encourages the client to continue with the agency in order that (s)he may receive other kinds of help. </a:t>
            </a:r>
          </a:p>
          <a:p>
            <a:pPr marL="812800" indent="-812800">
              <a:spcBef>
                <a:spcPts val="1200"/>
              </a:spcBef>
              <a:buFont typeface="Arial" pitchFamily="34" charset="0"/>
              <a:buChar char="•"/>
            </a:pP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10:11:35</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533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0" y="1066800"/>
            <a:ext cx="9144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Those clients who do not seek help on their own, some of whom do not even acknowledge having problems are, however, compelled to come to the social worker by those exerting authority over them. </a:t>
            </a:r>
          </a:p>
          <a:p>
            <a:pPr marL="812800" indent="-812800">
              <a:spcBef>
                <a:spcPts val="1200"/>
              </a:spcBef>
              <a:buFont typeface="Arial" pitchFamily="34" charset="0"/>
              <a:buChar char="•"/>
            </a:pPr>
            <a:r>
              <a:rPr lang="en-US" sz="2400" b="1" dirty="0" smtClean="0">
                <a:solidFill>
                  <a:srgbClr val="0070C0"/>
                </a:solidFill>
              </a:rPr>
              <a:t>They come to the social worker with a built-in dislike for the latter and for such clients the first contact is crucial. It can be effectively used by the social worker for dispelling the client's pre-conceived notion and prejudices and for getting him/her </a:t>
            </a:r>
            <a:r>
              <a:rPr lang="en-US" sz="2400" b="1" dirty="0" err="1" smtClean="0">
                <a:solidFill>
                  <a:srgbClr val="0070C0"/>
                </a:solidFill>
              </a:rPr>
              <a:t>favourably</a:t>
            </a:r>
            <a:r>
              <a:rPr lang="en-US" sz="2400" b="1" dirty="0" smtClean="0">
                <a:solidFill>
                  <a:srgbClr val="0070C0"/>
                </a:solidFill>
              </a:rPr>
              <a:t> disposed to social work help.</a:t>
            </a:r>
          </a:p>
          <a:p>
            <a:pPr marL="812800" indent="-812800">
              <a:spcBef>
                <a:spcPts val="1200"/>
              </a:spcBef>
              <a:buFont typeface="Arial" pitchFamily="34" charset="0"/>
              <a:buChar char="•"/>
            </a:pPr>
            <a:r>
              <a:rPr lang="en-US" sz="2400" b="1" dirty="0" smtClean="0">
                <a:solidFill>
                  <a:srgbClr val="0070C0"/>
                </a:solidFill>
              </a:rPr>
              <a:t>Interviewing as a professional activity requires that the social worker prepares himself/herself for the occasion.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10:11:36</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914400"/>
          </a:xfrm>
          <a:prstGeom prst="rect">
            <a:avLst/>
          </a:prstGeom>
          <a:noFill/>
          <a:ln w="9525">
            <a:noFill/>
            <a:miter lim="800000"/>
            <a:headEnd/>
            <a:tailEnd/>
          </a:ln>
        </p:spPr>
        <p:txBody>
          <a:bodyPr anchor="ctr"/>
          <a:lstStyle/>
          <a:p>
            <a:pPr algn="ctr"/>
            <a:r>
              <a:rPr lang="en-US" sz="2800" b="1" dirty="0" smtClean="0">
                <a:solidFill>
                  <a:srgbClr val="FF33CC"/>
                </a:solidFill>
              </a:rPr>
              <a:t>4. ii. Casework interview</a:t>
            </a:r>
          </a:p>
        </p:txBody>
      </p:sp>
      <p:sp>
        <p:nvSpPr>
          <p:cNvPr id="14339" name="Rectangle 3"/>
          <p:cNvSpPr>
            <a:spLocks noChangeArrowheads="1"/>
          </p:cNvSpPr>
          <p:nvPr/>
        </p:nvSpPr>
        <p:spPr bwMode="auto">
          <a:xfrm>
            <a:off x="304800" y="1524000"/>
            <a:ext cx="84582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After reviewing the previous interview or interviews with the same client, the social worker should make note of the gaps in information, the ambiguities that need clarification, and one's own lapses and shortcomings that need to be replaced with skills of handling. </a:t>
            </a:r>
          </a:p>
          <a:p>
            <a:pPr marL="812800" indent="-812800">
              <a:spcBef>
                <a:spcPts val="1200"/>
              </a:spcBef>
              <a:buFont typeface="Arial" pitchFamily="34" charset="0"/>
              <a:buChar char="•"/>
            </a:pPr>
            <a:r>
              <a:rPr lang="en-US" sz="2400" b="1" dirty="0" smtClean="0">
                <a:solidFill>
                  <a:srgbClr val="0070C0"/>
                </a:solidFill>
              </a:rPr>
              <a:t>Keeping these points of review in mind, the next interview should be planned for eliciting fresh data, clearing doubts, testing assumptions, assessing facts and for using techniques appropriately </a:t>
            </a:r>
            <a:r>
              <a:rPr lang="en-US" sz="2400" b="1" i="1" dirty="0" smtClean="0">
                <a:solidFill>
                  <a:srgbClr val="7030A0"/>
                </a:solidFill>
              </a:rPr>
              <a:t>(Grace Mathew, 1992).</a:t>
            </a:r>
            <a:endParaRPr lang="en-US" sz="2400" b="1" i="1" dirty="0">
              <a:solidFill>
                <a:srgbClr val="7030A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10:11:36</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iii. Home visit- collateral contacts</a:t>
            </a:r>
            <a:endParaRPr lang="en-US" sz="2800" b="1" dirty="0">
              <a:solidFill>
                <a:srgbClr val="FF33CC"/>
              </a:solidFill>
            </a:endParaRPr>
          </a:p>
        </p:txBody>
      </p:sp>
      <p:sp>
        <p:nvSpPr>
          <p:cNvPr id="14339" name="Rectangle 3"/>
          <p:cNvSpPr>
            <a:spLocks noChangeArrowheads="1"/>
          </p:cNvSpPr>
          <p:nvPr/>
        </p:nvSpPr>
        <p:spPr bwMode="auto">
          <a:xfrm>
            <a:off x="381000" y="1295400"/>
            <a:ext cx="82296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Conducting the interviews in the office of the agency has certain advantages. It provides for privacy and prevents distractions. It invests a certain degree of formality and professionalism in the conversation, to the extent that the clients are encouraged to view the interviews seriously. </a:t>
            </a:r>
          </a:p>
          <a:p>
            <a:pPr marL="812800" indent="-812800">
              <a:spcBef>
                <a:spcPts val="1200"/>
              </a:spcBef>
              <a:buFont typeface="Arial" pitchFamily="34" charset="0"/>
              <a:buChar char="•"/>
            </a:pPr>
            <a:r>
              <a:rPr lang="en-US" sz="2400" b="1" dirty="0" smtClean="0">
                <a:solidFill>
                  <a:srgbClr val="0070C0"/>
                </a:solidFill>
              </a:rPr>
              <a:t>To some clients, the formality of the office may be threatening, provoking them to put on masks that hide their real selves and feelings. For such people, having one or two interviews at home will be a welcome relief </a:t>
            </a:r>
            <a:r>
              <a:rPr lang="en-US" sz="2400" b="1" i="1" dirty="0" smtClean="0">
                <a:solidFill>
                  <a:srgbClr val="7030A0"/>
                </a:solidFill>
              </a:rPr>
              <a:t>(Grace Mathew, 1992).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10:11:36</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iii. Home visit- collateral contacts</a:t>
            </a:r>
            <a:endParaRPr lang="en-US" sz="2800" b="1" dirty="0">
              <a:solidFill>
                <a:srgbClr val="FF33CC"/>
              </a:solidFill>
            </a:endParaRPr>
          </a:p>
        </p:txBody>
      </p:sp>
      <p:sp>
        <p:nvSpPr>
          <p:cNvPr id="14339" name="Rectangle 3"/>
          <p:cNvSpPr>
            <a:spLocks noChangeArrowheads="1"/>
          </p:cNvSpPr>
          <p:nvPr/>
        </p:nvSpPr>
        <p:spPr bwMode="auto">
          <a:xfrm>
            <a:off x="381000" y="1295400"/>
            <a:ext cx="85344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There are also some other considerations which make home visits an important and necessary casework tool, First of all, there is the likelihood that the client perceives the social worker's visit to his/her home as an indication of the social worker's interest in his/her welfare. A recognition by the client of the social worker's interest and concern is desirable as far as the progress of the casework process is concerned.</a:t>
            </a:r>
          </a:p>
          <a:p>
            <a:pPr marL="812800" indent="-812800">
              <a:spcBef>
                <a:spcPts val="1200"/>
              </a:spcBef>
              <a:buFont typeface="Arial" pitchFamily="34" charset="0"/>
              <a:buChar char="•"/>
            </a:pPr>
            <a:r>
              <a:rPr lang="en-US" sz="2400" b="1" dirty="0" smtClean="0">
                <a:solidFill>
                  <a:srgbClr val="0070C0"/>
                </a:solidFill>
              </a:rPr>
              <a:t>Furthermore, there are clients whose fatalistic attitude to life's problems and the resultant resignation to problems prevents them from doing anything. </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10:11:36</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dirty="0" smtClean="0"/>
              <a:t>Method 1: Social Casework</a:t>
            </a:r>
            <a:endParaRPr lang="en-US" dirty="0"/>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iii. Home visit- collateral contacts</a:t>
            </a:r>
            <a:endParaRPr lang="en-US" sz="2800" b="1" dirty="0">
              <a:solidFill>
                <a:srgbClr val="FF33CC"/>
              </a:solidFill>
            </a:endParaRPr>
          </a:p>
        </p:txBody>
      </p:sp>
      <p:sp>
        <p:nvSpPr>
          <p:cNvPr id="14339" name="Rectangle 3"/>
          <p:cNvSpPr>
            <a:spLocks noChangeArrowheads="1"/>
          </p:cNvSpPr>
          <p:nvPr/>
        </p:nvSpPr>
        <p:spPr bwMode="auto">
          <a:xfrm>
            <a:off x="381000" y="1295400"/>
            <a:ext cx="85344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Social workers have to go to them rather than wait for them at the agency. One, or two home visits may not bear any fruit; more visits will be necessary.</a:t>
            </a:r>
          </a:p>
          <a:p>
            <a:pPr marL="812800" indent="-812800">
              <a:spcBef>
                <a:spcPts val="1200"/>
              </a:spcBef>
              <a:buFont typeface="Arial" pitchFamily="34" charset="0"/>
              <a:buChar char="•"/>
            </a:pPr>
            <a:r>
              <a:rPr lang="en-US" sz="2400" b="1" dirty="0" smtClean="0">
                <a:solidFill>
                  <a:srgbClr val="0070C0"/>
                </a:solidFill>
              </a:rPr>
              <a:t>Home visit enables the social worker to observe the home environment of the client. </a:t>
            </a:r>
          </a:p>
          <a:p>
            <a:pPr marL="812800" indent="-812800">
              <a:spcBef>
                <a:spcPts val="1200"/>
              </a:spcBef>
              <a:buFont typeface="Arial" pitchFamily="34" charset="0"/>
              <a:buChar char="•"/>
            </a:pPr>
            <a:r>
              <a:rPr lang="en-US" sz="2400" b="1" dirty="0" smtClean="0">
                <a:solidFill>
                  <a:srgbClr val="0070C0"/>
                </a:solidFill>
              </a:rPr>
              <a:t>Importantly, the interactions which take place among the family members lend themselves to the social worker's observation from which the social worker is able to make useful inferences about the attitudes and relationships within the family.</a:t>
            </a:r>
          </a:p>
          <a:p>
            <a:pPr marL="812800" indent="-812800">
              <a:spcBef>
                <a:spcPts val="1200"/>
              </a:spcBef>
              <a:buFont typeface="Arial" pitchFamily="34" charset="0"/>
              <a:buChar char="•"/>
            </a:pPr>
            <a:r>
              <a:rPr lang="en-US" sz="2400" b="1" dirty="0" smtClean="0">
                <a:solidFill>
                  <a:srgbClr val="0070C0"/>
                </a:solidFill>
              </a:rPr>
              <a:t>The contradictions in parental handling could be easily seen by the social worker during home visits.</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dirty="0" smtClean="0"/>
              <a:t>Method 1: Social Casework</a:t>
            </a:r>
            <a:endParaRPr lang="en-US" dirty="0"/>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iv. Case worker-client relationship</a:t>
            </a:r>
          </a:p>
        </p:txBody>
      </p:sp>
      <p:sp>
        <p:nvSpPr>
          <p:cNvPr id="14339" name="Rectangle 3"/>
          <p:cNvSpPr>
            <a:spLocks noChangeArrowheads="1"/>
          </p:cNvSpPr>
          <p:nvPr/>
        </p:nvSpPr>
        <p:spPr bwMode="auto">
          <a:xfrm>
            <a:off x="609600" y="1143000"/>
            <a:ext cx="7696200" cy="5105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Vital relationships between people rise out of shared and emotionally charged situations. </a:t>
            </a:r>
          </a:p>
          <a:p>
            <a:pPr marL="812800" indent="-812800">
              <a:spcBef>
                <a:spcPts val="1200"/>
              </a:spcBef>
              <a:buFont typeface="Arial" pitchFamily="34" charset="0"/>
              <a:buChar char="•"/>
            </a:pPr>
            <a:r>
              <a:rPr lang="en-US" sz="2400" b="1" dirty="0" smtClean="0">
                <a:solidFill>
                  <a:srgbClr val="0070C0"/>
                </a:solidFill>
              </a:rPr>
              <a:t>All growth producing relationships, of which the casework relationship is one, contains elements of acceptance and expectation, support and stimulation. </a:t>
            </a:r>
          </a:p>
          <a:p>
            <a:pPr marL="812800" indent="-812800">
              <a:spcBef>
                <a:spcPts val="1200"/>
              </a:spcBef>
              <a:buFont typeface="Arial" pitchFamily="34" charset="0"/>
              <a:buChar char="•"/>
            </a:pPr>
            <a:r>
              <a:rPr lang="en-US" sz="2400" b="1" dirty="0" smtClean="0">
                <a:solidFill>
                  <a:srgbClr val="0070C0"/>
                </a:solidFill>
              </a:rPr>
              <a:t>The identifying mark of a professional relationship is its conscious </a:t>
            </a:r>
            <a:r>
              <a:rPr lang="en-US" sz="2400" b="1" dirty="0" err="1" smtClean="0">
                <a:solidFill>
                  <a:srgbClr val="0070C0"/>
                </a:solidFill>
              </a:rPr>
              <a:t>purposiveness</a:t>
            </a:r>
            <a:r>
              <a:rPr lang="en-US" sz="2400" b="1" dirty="0" smtClean="0">
                <a:solidFill>
                  <a:srgbClr val="0070C0"/>
                </a:solidFill>
              </a:rPr>
              <a:t> growing out of the knowledge of what must go into achieving the goal.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iv. Case worker-client relationship</a:t>
            </a:r>
          </a:p>
        </p:txBody>
      </p:sp>
      <p:sp>
        <p:nvSpPr>
          <p:cNvPr id="14339" name="Rectangle 3"/>
          <p:cNvSpPr>
            <a:spLocks noChangeArrowheads="1"/>
          </p:cNvSpPr>
          <p:nvPr/>
        </p:nvSpPr>
        <p:spPr bwMode="auto">
          <a:xfrm>
            <a:off x="533400" y="1143000"/>
            <a:ext cx="7924800" cy="5105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case work relationship begins as the client shares some part of his problem and as the caseworker demonstrates that he feels with the client at the same time that he has professional competence to bring to dealing with the problem.</a:t>
            </a:r>
          </a:p>
          <a:p>
            <a:pPr marL="812800" indent="-812800">
              <a:spcBef>
                <a:spcPts val="1200"/>
              </a:spcBef>
              <a:buFont typeface="Arial" pitchFamily="34" charset="0"/>
              <a:buChar char="•"/>
            </a:pPr>
            <a:r>
              <a:rPr lang="en-US" sz="2400" b="1" dirty="0" smtClean="0">
                <a:solidFill>
                  <a:srgbClr val="0070C0"/>
                </a:solidFill>
              </a:rPr>
              <a:t>The case work relationship may have several therapeutic values. Relationship needs and difficulties from outside the casework relationship may have to be dealt with.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228600"/>
            <a:ext cx="8534400" cy="1066800"/>
          </a:xfrm>
          <a:prstGeom prst="rect">
            <a:avLst/>
          </a:prstGeom>
          <a:noFill/>
          <a:ln w="9525">
            <a:noFill/>
            <a:miter lim="800000"/>
            <a:headEnd/>
            <a:tailEnd/>
          </a:ln>
        </p:spPr>
        <p:txBody>
          <a:bodyPr anchor="ctr"/>
          <a:lstStyle/>
          <a:p>
            <a:pPr algn="ctr"/>
            <a:r>
              <a:rPr lang="en-US" sz="2800" b="1" dirty="0" smtClean="0">
                <a:solidFill>
                  <a:srgbClr val="FF33CC"/>
                </a:solidFill>
              </a:rPr>
              <a:t>Unit 4</a:t>
            </a:r>
          </a:p>
          <a:p>
            <a:pPr algn="ctr"/>
            <a:r>
              <a:rPr lang="en-US" sz="2800" b="1" dirty="0" smtClean="0">
                <a:solidFill>
                  <a:srgbClr val="FF33CC"/>
                </a:solidFill>
              </a:rPr>
              <a:t>Tools of Working with Individuals and Families</a:t>
            </a:r>
            <a:endParaRPr lang="en-US" sz="2800" b="1" dirty="0">
              <a:solidFill>
                <a:srgbClr val="FF33CC"/>
              </a:solidFill>
            </a:endParaRPr>
          </a:p>
        </p:txBody>
      </p:sp>
      <p:sp>
        <p:nvSpPr>
          <p:cNvPr id="14339" name="Rectangle 3"/>
          <p:cNvSpPr>
            <a:spLocks noChangeArrowheads="1"/>
          </p:cNvSpPr>
          <p:nvPr/>
        </p:nvSpPr>
        <p:spPr bwMode="auto">
          <a:xfrm>
            <a:off x="838200" y="1295400"/>
            <a:ext cx="7696200" cy="4953000"/>
          </a:xfrm>
          <a:prstGeom prst="rect">
            <a:avLst/>
          </a:prstGeom>
          <a:noFill/>
          <a:ln w="9525">
            <a:noFill/>
            <a:miter lim="800000"/>
            <a:headEnd/>
            <a:tailEnd/>
          </a:ln>
        </p:spPr>
        <p:txBody>
          <a:bodyPr/>
          <a:lstStyle/>
          <a:p>
            <a:pPr marL="812800" indent="-812800">
              <a:spcBef>
                <a:spcPts val="1200"/>
              </a:spcBef>
            </a:pPr>
            <a:r>
              <a:rPr lang="en-US" sz="3200" b="1" dirty="0" smtClean="0">
                <a:solidFill>
                  <a:srgbClr val="0070C0"/>
                </a:solidFill>
              </a:rPr>
              <a:t>v. Knowledge of resources (networking)</a:t>
            </a:r>
          </a:p>
          <a:p>
            <a:pPr marL="812800" indent="-812800">
              <a:spcBef>
                <a:spcPts val="1200"/>
              </a:spcBef>
            </a:pPr>
            <a:r>
              <a:rPr lang="en-US" sz="3200" b="1" dirty="0" smtClean="0">
                <a:solidFill>
                  <a:srgbClr val="0070C0"/>
                </a:solidFill>
              </a:rPr>
              <a:t>vi. Communication - verbal, non-verbal, eye contact, body language.</a:t>
            </a:r>
          </a:p>
          <a:p>
            <a:pPr marL="812800" indent="-812800">
              <a:spcBef>
                <a:spcPts val="1200"/>
              </a:spcBef>
            </a:pPr>
            <a:r>
              <a:rPr lang="en-US" sz="3200" b="1" dirty="0" smtClean="0">
                <a:solidFill>
                  <a:srgbClr val="0070C0"/>
                </a:solidFill>
              </a:rPr>
              <a:t>vii. Recording and its types – narrative, process,  summary</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iv. Case worker-client relationship</a:t>
            </a:r>
          </a:p>
        </p:txBody>
      </p:sp>
      <p:sp>
        <p:nvSpPr>
          <p:cNvPr id="14339" name="Rectangle 3"/>
          <p:cNvSpPr>
            <a:spLocks noChangeArrowheads="1"/>
          </p:cNvSpPr>
          <p:nvPr/>
        </p:nvSpPr>
        <p:spPr bwMode="auto">
          <a:xfrm>
            <a:off x="228600" y="1143000"/>
            <a:ext cx="8610600" cy="5105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Primarily, the caseworker avoids the rousing of transference or deals with its spontaneous emergence by maintaining his clarity of direction, role and purpose. </a:t>
            </a:r>
          </a:p>
          <a:p>
            <a:pPr marL="812800" indent="-812800">
              <a:spcBef>
                <a:spcPts val="1200"/>
              </a:spcBef>
              <a:buFont typeface="Arial" pitchFamily="34" charset="0"/>
              <a:buChar char="•"/>
            </a:pPr>
            <a:r>
              <a:rPr lang="en-US" sz="2400" b="1" dirty="0" smtClean="0">
                <a:solidFill>
                  <a:srgbClr val="0070C0"/>
                </a:solidFill>
              </a:rPr>
              <a:t>The caseworker may have relationship reactions, and part of his professional skill is the management of them. </a:t>
            </a:r>
          </a:p>
          <a:p>
            <a:pPr marL="812800" indent="-812800">
              <a:spcBef>
                <a:spcPts val="1200"/>
              </a:spcBef>
              <a:buFont typeface="Arial" pitchFamily="34" charset="0"/>
              <a:buChar char="•"/>
            </a:pPr>
            <a:r>
              <a:rPr lang="en-US" sz="2400" b="1" dirty="0" smtClean="0">
                <a:solidFill>
                  <a:srgbClr val="0070C0"/>
                </a:solidFill>
              </a:rPr>
              <a:t>Any subjective involvement on the part of the caseworker with his client or the client‘s problem may be part of a real counter transference (that is, a transference on the part of the helping person) or it may represent only a single instance of loss of professional objectivity.</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9144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iv. Case worker-client relationship</a:t>
            </a:r>
          </a:p>
        </p:txBody>
      </p:sp>
      <p:sp>
        <p:nvSpPr>
          <p:cNvPr id="14339" name="Rectangle 3"/>
          <p:cNvSpPr>
            <a:spLocks noChangeArrowheads="1"/>
          </p:cNvSpPr>
          <p:nvPr/>
        </p:nvSpPr>
        <p:spPr bwMode="auto">
          <a:xfrm>
            <a:off x="762000" y="1752600"/>
            <a:ext cx="72390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first step towards this goal of self-management by the caseworker is the simple one of honestly facing himself and his feeling. </a:t>
            </a:r>
          </a:p>
          <a:p>
            <a:pPr marL="812800" indent="-812800">
              <a:spcBef>
                <a:spcPts val="1200"/>
              </a:spcBef>
              <a:buFont typeface="Arial" pitchFamily="34" charset="0"/>
              <a:buChar char="•"/>
            </a:pPr>
            <a:r>
              <a:rPr lang="en-US" sz="2400" b="1" dirty="0" smtClean="0">
                <a:solidFill>
                  <a:srgbClr val="0070C0"/>
                </a:solidFill>
              </a:rPr>
              <a:t>Control involves the conscious assessment and laying aside of those feelings that have no helping value in the business between client and caseworker. </a:t>
            </a:r>
          </a:p>
          <a:p>
            <a:pPr marL="812800" indent="-812800">
              <a:spcBef>
                <a:spcPts val="1200"/>
              </a:spcBef>
              <a:buFont typeface="Arial" pitchFamily="34" charset="0"/>
              <a:buChar char="•"/>
            </a:pPr>
            <a:r>
              <a:rPr lang="en-US" sz="2400" b="1" dirty="0" smtClean="0">
                <a:solidFill>
                  <a:srgbClr val="0070C0"/>
                </a:solidFill>
              </a:rPr>
              <a:t>Finally subjectivity diminishes with experience.</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457200"/>
            <a:ext cx="8534400" cy="609600"/>
          </a:xfrm>
          <a:prstGeom prst="rect">
            <a:avLst/>
          </a:prstGeom>
          <a:noFill/>
          <a:ln w="9525">
            <a:noFill/>
            <a:miter lim="800000"/>
            <a:headEnd/>
            <a:tailEnd/>
          </a:ln>
        </p:spPr>
        <p:txBody>
          <a:bodyPr anchor="ctr"/>
          <a:lstStyle/>
          <a:p>
            <a:pPr algn="ctr"/>
            <a:r>
              <a:rPr lang="en-US" sz="2800" b="1" dirty="0" smtClean="0">
                <a:solidFill>
                  <a:srgbClr val="FF33CC"/>
                </a:solidFill>
              </a:rPr>
              <a:t>4. iv. Case worker-client relationship</a:t>
            </a:r>
          </a:p>
        </p:txBody>
      </p:sp>
      <p:sp>
        <p:nvSpPr>
          <p:cNvPr id="14339" name="Rectangle 3"/>
          <p:cNvSpPr>
            <a:spLocks noChangeArrowheads="1"/>
          </p:cNvSpPr>
          <p:nvPr/>
        </p:nvSpPr>
        <p:spPr bwMode="auto">
          <a:xfrm>
            <a:off x="228600" y="1143000"/>
            <a:ext cx="8610600" cy="5105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Warmth, receptivity, sympathetic responsiveness, acceptance of the person as he is and expecting that, with help, he will strive towards change in himself or his situation, </a:t>
            </a:r>
            <a:r>
              <a:rPr lang="en-US" sz="2400" b="1" dirty="0" err="1" smtClean="0">
                <a:solidFill>
                  <a:srgbClr val="0070C0"/>
                </a:solidFill>
              </a:rPr>
              <a:t>purposiveness</a:t>
            </a:r>
            <a:r>
              <a:rPr lang="en-US" sz="2400" b="1" dirty="0" smtClean="0">
                <a:solidFill>
                  <a:srgbClr val="0070C0"/>
                </a:solidFill>
              </a:rPr>
              <a:t>, objectivity and goal; the ability and willingness to be of help; authority of expertness and of charge - all these </a:t>
            </a:r>
            <a:r>
              <a:rPr lang="en-US" sz="2400" b="1" dirty="0" err="1" smtClean="0">
                <a:solidFill>
                  <a:srgbClr val="0070C0"/>
                </a:solidFill>
              </a:rPr>
              <a:t>characterise</a:t>
            </a:r>
            <a:r>
              <a:rPr lang="en-US" sz="2400" b="1" dirty="0" smtClean="0">
                <a:solidFill>
                  <a:srgbClr val="0070C0"/>
                </a:solidFill>
              </a:rPr>
              <a:t> the caseworker’s professional relationship. </a:t>
            </a:r>
          </a:p>
          <a:p>
            <a:pPr marL="812800" indent="-812800">
              <a:spcBef>
                <a:spcPts val="1200"/>
              </a:spcBef>
              <a:buFont typeface="Arial" pitchFamily="34" charset="0"/>
              <a:buChar char="•"/>
            </a:pPr>
            <a:r>
              <a:rPr lang="en-US" sz="2400" b="1" dirty="0" smtClean="0">
                <a:solidFill>
                  <a:srgbClr val="0070C0"/>
                </a:solidFill>
              </a:rPr>
              <a:t>Within this dynamic matrix of acceptance and expectation, security and stimulation the conscious work of problem solving takes place </a:t>
            </a:r>
            <a:r>
              <a:rPr lang="en-US" sz="2400" b="1" i="1" dirty="0" smtClean="0">
                <a:solidFill>
                  <a:srgbClr val="7030A0"/>
                </a:solidFill>
              </a:rPr>
              <a:t>(Helen Harris Perlman, 1957:64-83)</a:t>
            </a:r>
            <a:endParaRPr lang="en-US" sz="2400" b="1" i="1" dirty="0">
              <a:solidFill>
                <a:srgbClr val="7030A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 Knowledge of resources (networking)</a:t>
            </a:r>
          </a:p>
        </p:txBody>
      </p:sp>
      <p:sp>
        <p:nvSpPr>
          <p:cNvPr id="14339" name="Rectangle 3"/>
          <p:cNvSpPr>
            <a:spLocks noChangeArrowheads="1"/>
          </p:cNvSpPr>
          <p:nvPr/>
        </p:nvSpPr>
        <p:spPr bwMode="auto">
          <a:xfrm>
            <a:off x="457200" y="1524000"/>
            <a:ext cx="82296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Many times clients tend to cut off from their social ties due to being disturbed by problem situations. Thus, clients are encouraged to renew intimate bonds which provide for social and emotional comfort and support. Many persons in distress can benefit from an increase in their social networks.</a:t>
            </a:r>
          </a:p>
          <a:p>
            <a:pPr marL="812800" indent="-812800">
              <a:spcBef>
                <a:spcPts val="1200"/>
              </a:spcBef>
              <a:buFont typeface="Arial" pitchFamily="34" charset="0"/>
              <a:buChar char="•"/>
            </a:pPr>
            <a:r>
              <a:rPr lang="en-US" sz="2400" b="1" dirty="0" smtClean="0">
                <a:solidFill>
                  <a:srgbClr val="0070C0"/>
                </a:solidFill>
              </a:rPr>
              <a:t>(1) Identify who is currently in the network. Make a diagram, putting names in circles and placing them at different distance from the </a:t>
            </a:r>
            <a:r>
              <a:rPr lang="en-US" sz="2400" b="1" dirty="0" err="1" smtClean="0">
                <a:solidFill>
                  <a:srgbClr val="0070C0"/>
                </a:solidFill>
              </a:rPr>
              <a:t>helpees</a:t>
            </a:r>
            <a:r>
              <a:rPr lang="en-US" sz="2400" b="1" dirty="0" smtClean="0">
                <a:solidFill>
                  <a:srgbClr val="0070C0"/>
                </a:solidFill>
              </a:rPr>
              <a:t> to indicate social / emotional distance and the frequency of contact </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 Knowledge of resources (networking)</a:t>
            </a:r>
          </a:p>
        </p:txBody>
      </p:sp>
      <p:sp>
        <p:nvSpPr>
          <p:cNvPr id="14339" name="Rectangle 3"/>
          <p:cNvSpPr>
            <a:spLocks noChangeArrowheads="1"/>
          </p:cNvSpPr>
          <p:nvPr/>
        </p:nvSpPr>
        <p:spPr bwMode="auto">
          <a:xfrm>
            <a:off x="685800" y="1524000"/>
            <a:ext cx="74676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(2) List function the network serves for </a:t>
            </a:r>
            <a:r>
              <a:rPr lang="en-US" sz="2400" b="1" dirty="0" err="1" smtClean="0">
                <a:solidFill>
                  <a:srgbClr val="0070C0"/>
                </a:solidFill>
              </a:rPr>
              <a:t>helpee</a:t>
            </a:r>
            <a:r>
              <a:rPr lang="en-US" sz="2400" b="1" dirty="0" smtClean="0">
                <a:solidFill>
                  <a:srgbClr val="0070C0"/>
                </a:solidFill>
              </a:rPr>
              <a:t>. The usual functions that go beyond basic nurturance are offering information, being available in a crisis, feeling valued, giving challenging feedback and sharing joy or </a:t>
            </a:r>
            <a:r>
              <a:rPr lang="en-US" sz="2400" b="1" dirty="0" err="1" smtClean="0">
                <a:solidFill>
                  <a:srgbClr val="0070C0"/>
                </a:solidFill>
              </a:rPr>
              <a:t>humour</a:t>
            </a:r>
            <a:r>
              <a:rPr lang="en-US" sz="2400" b="1" dirty="0" smtClean="0">
                <a:solidFill>
                  <a:srgbClr val="0070C0"/>
                </a:solidFill>
              </a:rPr>
              <a:t> </a:t>
            </a:r>
          </a:p>
          <a:p>
            <a:pPr marL="812800" indent="-812800">
              <a:spcBef>
                <a:spcPts val="1200"/>
              </a:spcBef>
              <a:buFont typeface="Arial" pitchFamily="34" charset="0"/>
              <a:buChar char="•"/>
            </a:pPr>
            <a:r>
              <a:rPr lang="en-US" sz="2400" b="1" dirty="0" smtClean="0">
                <a:solidFill>
                  <a:srgbClr val="0070C0"/>
                </a:solidFill>
              </a:rPr>
              <a:t>(3) List the names of the helper’s network members and the various supportive functions they perform in a column on a sheet of paper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Knowledge of resources (networking)</a:t>
            </a:r>
          </a:p>
        </p:txBody>
      </p:sp>
      <p:sp>
        <p:nvSpPr>
          <p:cNvPr id="14339" name="Rectangle 3"/>
          <p:cNvSpPr>
            <a:spLocks noChangeArrowheads="1"/>
          </p:cNvSpPr>
          <p:nvPr/>
        </p:nvSpPr>
        <p:spPr bwMode="auto">
          <a:xfrm>
            <a:off x="304800" y="1524000"/>
            <a:ext cx="85344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(4) Examine each support member critically in terms of current contributions to the </a:t>
            </a:r>
            <a:r>
              <a:rPr lang="en-US" sz="2400" b="1" dirty="0" err="1" smtClean="0">
                <a:solidFill>
                  <a:srgbClr val="0070C0"/>
                </a:solidFill>
              </a:rPr>
              <a:t>helpee</a:t>
            </a:r>
            <a:r>
              <a:rPr lang="en-US" sz="2400" b="1" dirty="0" smtClean="0">
                <a:solidFill>
                  <a:srgbClr val="0070C0"/>
                </a:solidFill>
              </a:rPr>
              <a:t>, extent of reciprocal support and gaps in the network where no person is performing essential function </a:t>
            </a:r>
          </a:p>
          <a:p>
            <a:pPr marL="812800" indent="-812800">
              <a:spcBef>
                <a:spcPts val="1200"/>
              </a:spcBef>
              <a:buFont typeface="Arial" pitchFamily="34" charset="0"/>
              <a:buChar char="•"/>
            </a:pPr>
            <a:r>
              <a:rPr lang="en-US" sz="2400" b="1" dirty="0" smtClean="0">
                <a:solidFill>
                  <a:srgbClr val="0070C0"/>
                </a:solidFill>
              </a:rPr>
              <a:t>(5) Decide where changes must be made to strengthen relationship, renew contacts, add new members with new functions or delete members from the </a:t>
            </a:r>
            <a:r>
              <a:rPr lang="en-US" sz="2400" b="1" dirty="0" err="1" smtClean="0">
                <a:solidFill>
                  <a:srgbClr val="0070C0"/>
                </a:solidFill>
              </a:rPr>
              <a:t>helpee’s</a:t>
            </a:r>
            <a:r>
              <a:rPr lang="en-US" sz="2400" b="1" dirty="0" smtClean="0">
                <a:solidFill>
                  <a:srgbClr val="0070C0"/>
                </a:solidFill>
              </a:rPr>
              <a:t> network </a:t>
            </a:r>
          </a:p>
          <a:p>
            <a:pPr marL="812800" indent="-812800">
              <a:spcBef>
                <a:spcPts val="1200"/>
              </a:spcBef>
              <a:buFont typeface="Arial" pitchFamily="34" charset="0"/>
              <a:buChar char="•"/>
            </a:pPr>
            <a:r>
              <a:rPr lang="en-US" sz="2400" b="1" dirty="0" smtClean="0">
                <a:solidFill>
                  <a:srgbClr val="0070C0"/>
                </a:solidFill>
              </a:rPr>
              <a:t>(6) Determine skills the </a:t>
            </a:r>
            <a:r>
              <a:rPr lang="en-US" sz="2400" b="1" dirty="0" err="1" smtClean="0">
                <a:solidFill>
                  <a:srgbClr val="0070C0"/>
                </a:solidFill>
              </a:rPr>
              <a:t>helpee</a:t>
            </a:r>
            <a:r>
              <a:rPr lang="en-US" sz="2400" b="1" dirty="0" smtClean="0">
                <a:solidFill>
                  <a:srgbClr val="0070C0"/>
                </a:solidFill>
              </a:rPr>
              <a:t> may need to carry out steps 4 and 5 such as assertive and social skills’ </a:t>
            </a:r>
            <a:r>
              <a:rPr lang="en-US" sz="2400" b="1" i="1" dirty="0" smtClean="0">
                <a:solidFill>
                  <a:srgbClr val="7030A0"/>
                </a:solidFill>
              </a:rPr>
              <a:t>(Lawrence M </a:t>
            </a:r>
            <a:r>
              <a:rPr lang="en-US" sz="2400" b="1" i="1" dirty="0" err="1" smtClean="0">
                <a:solidFill>
                  <a:srgbClr val="7030A0"/>
                </a:solidFill>
              </a:rPr>
              <a:t>Brammer</a:t>
            </a:r>
            <a:r>
              <a:rPr lang="en-US" sz="2400" b="1" i="1" dirty="0" smtClean="0">
                <a:solidFill>
                  <a:srgbClr val="7030A0"/>
                </a:solidFill>
              </a:rPr>
              <a:t>, 1985:113)</a:t>
            </a:r>
            <a:endParaRPr lang="en-US" sz="2400" b="1" i="1" dirty="0">
              <a:solidFill>
                <a:srgbClr val="7030A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457200" y="1752600"/>
            <a:ext cx="83820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Communication skills on the part of the social worker initiate a positive relationship and, a positive relationship facilitates constructive communication between the worker and the client.</a:t>
            </a:r>
          </a:p>
          <a:p>
            <a:pPr marL="812800" indent="-812800">
              <a:spcBef>
                <a:spcPts val="1200"/>
              </a:spcBef>
              <a:buFont typeface="Arial" pitchFamily="34" charset="0"/>
              <a:buChar char="•"/>
            </a:pPr>
            <a:r>
              <a:rPr lang="en-US" sz="2800" b="1" dirty="0" smtClean="0">
                <a:solidFill>
                  <a:srgbClr val="0070C0"/>
                </a:solidFill>
              </a:rPr>
              <a:t>Verbal communication may not be always effective to start a relationship with reference to some cases of children, adolescents or mentally ill adults.</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752600"/>
            <a:ext cx="88392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Mental health agencies provide for games and work activities which are useful in initiating connections between the social worker and the mentally disturbed clients who are reluctant to talk.</a:t>
            </a:r>
          </a:p>
          <a:p>
            <a:pPr marL="812800" indent="-812800">
              <a:spcBef>
                <a:spcPts val="1200"/>
              </a:spcBef>
              <a:buFont typeface="Arial" pitchFamily="34" charset="0"/>
              <a:buChar char="•"/>
            </a:pPr>
            <a:r>
              <a:rPr lang="en-US" sz="2800" b="1" dirty="0" smtClean="0">
                <a:solidFill>
                  <a:srgbClr val="0070C0"/>
                </a:solidFill>
              </a:rPr>
              <a:t>Reaching out becomes meaningful when it sets in motion a three-way communication, between the social worker and the child, the social worker and the child's family and between the family and the child.</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The social worker, while dealing with a family having dysfunctional communication, points out the areas where the communication process is defective and helps the members through practical suggestions how they can improve the patterns of communication.</a:t>
            </a:r>
          </a:p>
          <a:p>
            <a:pPr marL="812800" indent="-812800">
              <a:spcBef>
                <a:spcPts val="1200"/>
              </a:spcBef>
              <a:buFont typeface="Arial" pitchFamily="34" charset="0"/>
              <a:buChar char="•"/>
            </a:pPr>
            <a:r>
              <a:rPr lang="en-US" sz="2800" b="1" dirty="0" smtClean="0">
                <a:solidFill>
                  <a:srgbClr val="0070C0"/>
                </a:solidFill>
              </a:rPr>
              <a:t>As a functional communicator, the social worker demonstrates characteristics of appropriate communication.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752600"/>
            <a:ext cx="88392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By being an effective listener, the social worker can teach the family members the importance of listening to one another.</a:t>
            </a:r>
          </a:p>
          <a:p>
            <a:pPr marL="812800" indent="-812800">
              <a:spcBef>
                <a:spcPts val="1200"/>
              </a:spcBef>
              <a:buFont typeface="Arial" pitchFamily="34" charset="0"/>
              <a:buChar char="•"/>
            </a:pPr>
            <a:r>
              <a:rPr lang="en-US" sz="2800" b="1" dirty="0" smtClean="0">
                <a:solidFill>
                  <a:srgbClr val="0070C0"/>
                </a:solidFill>
              </a:rPr>
              <a:t>Disruption in the transmitting-receiving circuit leads to dysfunctional communication.</a:t>
            </a:r>
          </a:p>
          <a:p>
            <a:pPr marL="812800" indent="-812800">
              <a:spcBef>
                <a:spcPts val="1200"/>
              </a:spcBef>
              <a:buFont typeface="Arial" pitchFamily="34" charset="0"/>
              <a:buChar char="•"/>
            </a:pPr>
            <a:r>
              <a:rPr lang="en-US" sz="2800" b="1" dirty="0" smtClean="0">
                <a:solidFill>
                  <a:srgbClr val="0070C0"/>
                </a:solidFill>
              </a:rPr>
              <a:t>There are two factors which promote functional communication: (1) </a:t>
            </a:r>
            <a:r>
              <a:rPr lang="en-US" sz="2800" b="1" dirty="0" err="1" smtClean="0">
                <a:solidFill>
                  <a:srgbClr val="0070C0"/>
                </a:solidFill>
              </a:rPr>
              <a:t>complementarity</a:t>
            </a:r>
            <a:r>
              <a:rPr lang="en-US" sz="2800" b="1" dirty="0" smtClean="0">
                <a:solidFill>
                  <a:srgbClr val="0070C0"/>
                </a:solidFill>
              </a:rPr>
              <a:t> in verbal transaction (2) use of feedback.</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39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lgn="ctr"/>
            <a:r>
              <a:rPr lang="en-US" dirty="0" smtClean="0">
                <a:solidFill>
                  <a:srgbClr val="FF0000"/>
                </a:solidFill>
                <a:effectLst>
                  <a:outerShdw blurRad="38100" dist="38100" dir="2700000" algn="tl">
                    <a:srgbClr val="000000">
                      <a:alpha val="43137"/>
                    </a:srgbClr>
                  </a:outerShdw>
                </a:effectLst>
              </a:rPr>
              <a:t>Tools of Social case work</a:t>
            </a:r>
            <a:endParaRPr lang="en-IN" dirty="0">
              <a:solidFill>
                <a:srgbClr val="FF0000"/>
              </a:solidFill>
              <a:effectLst>
                <a:outerShdw blurRad="38100" dist="38100" dir="2700000" algn="tl">
                  <a:srgbClr val="000000">
                    <a:alpha val="43137"/>
                  </a:srgbClr>
                </a:outerShdw>
              </a:effectLst>
            </a:endParaRPr>
          </a:p>
        </p:txBody>
      </p:sp>
      <p:sp>
        <p:nvSpPr>
          <p:cNvPr id="4" name="Rectangle 3"/>
          <p:cNvSpPr/>
          <p:nvPr/>
        </p:nvSpPr>
        <p:spPr>
          <a:xfrm>
            <a:off x="3352800" y="2971800"/>
            <a:ext cx="2209800" cy="99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b="1" dirty="0" smtClean="0"/>
              <a:t>Social Case Work</a:t>
            </a:r>
            <a:endParaRPr lang="en-IN" sz="2800" b="1" dirty="0"/>
          </a:p>
        </p:txBody>
      </p:sp>
      <p:sp>
        <p:nvSpPr>
          <p:cNvPr id="5" name="Oval 4"/>
          <p:cNvSpPr/>
          <p:nvPr/>
        </p:nvSpPr>
        <p:spPr>
          <a:xfrm>
            <a:off x="5799992" y="1447800"/>
            <a:ext cx="3111891" cy="1143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dirty="0" smtClean="0"/>
              <a:t>Communication</a:t>
            </a:r>
            <a:endParaRPr lang="en-IN" sz="2800" dirty="0"/>
          </a:p>
        </p:txBody>
      </p:sp>
      <p:sp>
        <p:nvSpPr>
          <p:cNvPr id="12" name="Oval 11"/>
          <p:cNvSpPr/>
          <p:nvPr/>
        </p:nvSpPr>
        <p:spPr>
          <a:xfrm>
            <a:off x="235340" y="1371600"/>
            <a:ext cx="2324100" cy="9906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dirty="0" smtClean="0"/>
              <a:t>Intake</a:t>
            </a:r>
            <a:endParaRPr lang="en-IN" sz="3200" dirty="0"/>
          </a:p>
        </p:txBody>
      </p:sp>
      <p:sp>
        <p:nvSpPr>
          <p:cNvPr id="13" name="Oval 12"/>
          <p:cNvSpPr/>
          <p:nvPr/>
        </p:nvSpPr>
        <p:spPr>
          <a:xfrm>
            <a:off x="1" y="2971800"/>
            <a:ext cx="2618348" cy="110167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dirty="0" smtClean="0"/>
              <a:t>Casework interview</a:t>
            </a:r>
            <a:endParaRPr lang="en-IN" sz="2800" dirty="0"/>
          </a:p>
        </p:txBody>
      </p:sp>
      <p:sp>
        <p:nvSpPr>
          <p:cNvPr id="14" name="Oval 13"/>
          <p:cNvSpPr/>
          <p:nvPr/>
        </p:nvSpPr>
        <p:spPr>
          <a:xfrm>
            <a:off x="838200" y="4991100"/>
            <a:ext cx="2594903" cy="11811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dirty="0" smtClean="0"/>
              <a:t>Home Visits</a:t>
            </a:r>
            <a:endParaRPr lang="en-IN" sz="3200" dirty="0"/>
          </a:p>
        </p:txBody>
      </p:sp>
      <p:sp>
        <p:nvSpPr>
          <p:cNvPr id="15" name="Oval 14"/>
          <p:cNvSpPr/>
          <p:nvPr/>
        </p:nvSpPr>
        <p:spPr>
          <a:xfrm>
            <a:off x="3276600" y="1066800"/>
            <a:ext cx="2310618" cy="11811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Recording skills</a:t>
            </a:r>
            <a:endParaRPr lang="en-IN" sz="2400" dirty="0"/>
          </a:p>
        </p:txBody>
      </p:sp>
      <p:sp>
        <p:nvSpPr>
          <p:cNvPr id="16" name="Oval 15"/>
          <p:cNvSpPr/>
          <p:nvPr/>
        </p:nvSpPr>
        <p:spPr>
          <a:xfrm>
            <a:off x="6324600" y="3332138"/>
            <a:ext cx="2819400" cy="13716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Client-worker relationship</a:t>
            </a:r>
            <a:endParaRPr lang="en-IN" sz="2400" dirty="0"/>
          </a:p>
        </p:txBody>
      </p:sp>
      <p:cxnSp>
        <p:nvCxnSpPr>
          <p:cNvPr id="8" name="Straight Arrow Connector 7"/>
          <p:cNvCxnSpPr/>
          <p:nvPr/>
        </p:nvCxnSpPr>
        <p:spPr>
          <a:xfrm flipV="1">
            <a:off x="5410200" y="2362200"/>
            <a:ext cx="685800" cy="6096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9" name="Straight Arrow Connector 18"/>
          <p:cNvCxnSpPr/>
          <p:nvPr/>
        </p:nvCxnSpPr>
        <p:spPr>
          <a:xfrm>
            <a:off x="5562600" y="3770288"/>
            <a:ext cx="762000" cy="24765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3" name="Straight Arrow Connector 22"/>
          <p:cNvCxnSpPr/>
          <p:nvPr/>
        </p:nvCxnSpPr>
        <p:spPr>
          <a:xfrm>
            <a:off x="5152878" y="4017938"/>
            <a:ext cx="381000" cy="973162"/>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5" name="Straight Arrow Connector 24"/>
          <p:cNvCxnSpPr/>
          <p:nvPr/>
        </p:nvCxnSpPr>
        <p:spPr>
          <a:xfrm flipH="1">
            <a:off x="2898018" y="4017938"/>
            <a:ext cx="835782" cy="112351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7" name="Straight Arrow Connector 26"/>
          <p:cNvCxnSpPr>
            <a:endCxn id="13" idx="6"/>
          </p:cNvCxnSpPr>
          <p:nvPr/>
        </p:nvCxnSpPr>
        <p:spPr>
          <a:xfrm flipH="1">
            <a:off x="2618349" y="3411342"/>
            <a:ext cx="681403" cy="11129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9" name="Straight Arrow Connector 28"/>
          <p:cNvCxnSpPr/>
          <p:nvPr/>
        </p:nvCxnSpPr>
        <p:spPr>
          <a:xfrm flipH="1" flipV="1">
            <a:off x="2438400" y="2209800"/>
            <a:ext cx="919236" cy="7620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7" name="Oval 16"/>
          <p:cNvSpPr/>
          <p:nvPr/>
        </p:nvSpPr>
        <p:spPr>
          <a:xfrm>
            <a:off x="4724400" y="5171635"/>
            <a:ext cx="2310618" cy="11811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Net-working</a:t>
            </a:r>
            <a:endParaRPr lang="en-IN" sz="2400" dirty="0"/>
          </a:p>
        </p:txBody>
      </p:sp>
      <p:cxnSp>
        <p:nvCxnSpPr>
          <p:cNvPr id="18" name="Straight Arrow Connector 17"/>
          <p:cNvCxnSpPr>
            <a:stCxn id="4" idx="0"/>
            <a:endCxn id="15" idx="4"/>
          </p:cNvCxnSpPr>
          <p:nvPr/>
        </p:nvCxnSpPr>
        <p:spPr>
          <a:xfrm rot="16200000" flipV="1">
            <a:off x="4082855" y="2596954"/>
            <a:ext cx="723900" cy="2579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221985810"/>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err="1" smtClean="0">
                <a:solidFill>
                  <a:srgbClr val="0070C0"/>
                </a:solidFill>
              </a:rPr>
              <a:t>Complementarity</a:t>
            </a:r>
            <a:r>
              <a:rPr lang="en-US" sz="2800" b="1" dirty="0" smtClean="0">
                <a:solidFill>
                  <a:srgbClr val="0070C0"/>
                </a:solidFill>
              </a:rPr>
              <a:t> refers to the direct connectedness between the utterances of two people when they are conversing with each other. It does not mean that one person is agreeing with the other.</a:t>
            </a:r>
          </a:p>
          <a:p>
            <a:pPr marL="812800" indent="-812800">
              <a:spcBef>
                <a:spcPts val="1200"/>
              </a:spcBef>
              <a:buFont typeface="Arial" pitchFamily="34" charset="0"/>
              <a:buChar char="•"/>
            </a:pPr>
            <a:r>
              <a:rPr lang="en-US" sz="2800" b="1" dirty="0" smtClean="0">
                <a:solidFill>
                  <a:srgbClr val="0070C0"/>
                </a:solidFill>
              </a:rPr>
              <a:t>Feedback is necessary to straighten out ambiguities and to prevent misunderstanding that is likely to occur in conversations.</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457200" y="1752600"/>
            <a:ext cx="83820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concept of communication is the process of transmitting information and messages between two people or more.</a:t>
            </a:r>
          </a:p>
          <a:p>
            <a:pPr marL="812800" indent="-812800">
              <a:spcBef>
                <a:spcPts val="1200"/>
              </a:spcBef>
              <a:buFont typeface="Arial" pitchFamily="34" charset="0"/>
              <a:buChar char="•"/>
            </a:pPr>
            <a:r>
              <a:rPr lang="en-US" sz="2400" b="1" dirty="0" smtClean="0">
                <a:solidFill>
                  <a:srgbClr val="7030A0"/>
                </a:solidFill>
              </a:rPr>
              <a:t>Verbal</a:t>
            </a:r>
            <a:r>
              <a:rPr lang="en-US" sz="2400" b="1" dirty="0" smtClean="0">
                <a:solidFill>
                  <a:srgbClr val="0070C0"/>
                </a:solidFill>
              </a:rPr>
              <a:t> or oral communication refers to messages that are transmitted aloud. Generally they involve both verbal and nonverbal messages. Oral messages are continuous, with words and sounds spoken in a connected way. Thus, when we talk, we generally do not focus on individual words or sounds.</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457200" y="1752600"/>
            <a:ext cx="83820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To create some meaning out of the words we need to follow certain rules of particular language. </a:t>
            </a:r>
          </a:p>
          <a:p>
            <a:pPr marL="812800" indent="-812800">
              <a:spcBef>
                <a:spcPts val="1200"/>
              </a:spcBef>
              <a:buFont typeface="Arial" pitchFamily="34" charset="0"/>
              <a:buChar char="•"/>
            </a:pPr>
            <a:r>
              <a:rPr lang="en-US" sz="2400" b="1" dirty="0" smtClean="0">
                <a:solidFill>
                  <a:srgbClr val="0070C0"/>
                </a:solidFill>
              </a:rPr>
              <a:t>What a word really means for an individual depends on several factors including his knowledge in general, background, personal experiences and even the mood he is in. </a:t>
            </a:r>
          </a:p>
          <a:p>
            <a:pPr marL="812800" indent="-812800">
              <a:spcBef>
                <a:spcPts val="1200"/>
              </a:spcBef>
              <a:buFont typeface="Arial" pitchFamily="34" charset="0"/>
              <a:buChar char="•"/>
            </a:pPr>
            <a:r>
              <a:rPr lang="en-US" sz="2400" b="1" dirty="0" smtClean="0">
                <a:solidFill>
                  <a:srgbClr val="0070C0"/>
                </a:solidFill>
              </a:rPr>
              <a:t>Each word triggers a large number of images in ones mind. A few of them are the same as or comparable to the images triggered in other’s minds; the rest are different.</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9154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7030A0"/>
                </a:solidFill>
              </a:rPr>
              <a:t>Nonverbal communication </a:t>
            </a:r>
            <a:r>
              <a:rPr lang="en-US" sz="2400" b="1" dirty="0" smtClean="0">
                <a:solidFill>
                  <a:srgbClr val="0070C0"/>
                </a:solidFill>
              </a:rPr>
              <a:t>involves the use of symbols other than the written or spoken word, such as gestures, eye contact, tone of voice, use of space, touch and certain actions like sitting erect or slumped, sitting with hands folded on the chest, doodling or playing with the paper weight. </a:t>
            </a:r>
          </a:p>
          <a:p>
            <a:pPr marL="812800" indent="-812800">
              <a:spcBef>
                <a:spcPts val="1200"/>
              </a:spcBef>
              <a:buFont typeface="Arial" pitchFamily="34" charset="0"/>
              <a:buChar char="•"/>
            </a:pPr>
            <a:r>
              <a:rPr lang="en-US" sz="2400" b="1" dirty="0" smtClean="0">
                <a:solidFill>
                  <a:srgbClr val="0070C0"/>
                </a:solidFill>
              </a:rPr>
              <a:t>Nonverbal symbols have socially shared meanings, for example, persons belonging to a particular social group or age-group may perceive the meaning of holding hands, patting, grieving or celebrating, and smiling or crying in the manner in which they learn through a complex process of socialization.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10:11:37</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9154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Non-verbal symbols have no formal structure or rules of grammar although they are governed by socio - cultural and personal context of the persons engaged in the communication event.</a:t>
            </a:r>
          </a:p>
          <a:p>
            <a:pPr marL="812800" indent="-812800">
              <a:spcBef>
                <a:spcPts val="1200"/>
              </a:spcBef>
              <a:buFont typeface="Arial" pitchFamily="34" charset="0"/>
              <a:buChar char="•"/>
            </a:pPr>
            <a:r>
              <a:rPr lang="en-US" sz="2400" b="1" dirty="0" smtClean="0">
                <a:solidFill>
                  <a:srgbClr val="0070C0"/>
                </a:solidFill>
              </a:rPr>
              <a:t>Words alone, in many cases, are not adequate to express our feelings and reactions. Non-verbal messages express feelings more accurately than the spoken or written language. </a:t>
            </a:r>
          </a:p>
          <a:p>
            <a:pPr marL="812800" indent="-812800">
              <a:spcBef>
                <a:spcPts val="1200"/>
              </a:spcBef>
              <a:buFont typeface="Arial" pitchFamily="34" charset="0"/>
              <a:buChar char="•"/>
            </a:pPr>
            <a:r>
              <a:rPr lang="en-US" sz="2400" b="1" dirty="0" smtClean="0">
                <a:solidFill>
                  <a:srgbClr val="0070C0"/>
                </a:solidFill>
              </a:rPr>
              <a:t>Non-verbal signals constitute hidden messages; they offer cues, which convey the meaning of the message.</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10:11:40</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9154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Most of our communication depends on a combination of verbal and non-verbal symbols. Nonverbal messages usually complement verbal messages.</a:t>
            </a:r>
          </a:p>
          <a:p>
            <a:pPr marL="812800" indent="-812800">
              <a:spcBef>
                <a:spcPts val="1200"/>
              </a:spcBef>
              <a:buFont typeface="Arial" pitchFamily="34" charset="0"/>
              <a:buChar char="•"/>
            </a:pPr>
            <a:r>
              <a:rPr lang="en-US" sz="2400" b="1" dirty="0" smtClean="0">
                <a:solidFill>
                  <a:srgbClr val="0070C0"/>
                </a:solidFill>
              </a:rPr>
              <a:t>There are occasions when two codes, verbal and nonverbal appear to be contradictory. When nonverbal messages contradict what the sender says verbally, the receiver usually believes in the meaning conveyed by the nonverbal component of the message.</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10:11:41</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On occasions, when congruence is lacking between verbal and non-verbal communications, it may be surmised that the person is deliberately hiding his/her feelings behind words.</a:t>
            </a:r>
          </a:p>
          <a:p>
            <a:pPr marL="812800" indent="-812800">
              <a:spcBef>
                <a:spcPts val="1200"/>
              </a:spcBef>
              <a:buFont typeface="Arial" pitchFamily="34" charset="0"/>
              <a:buChar char="•"/>
            </a:pPr>
            <a:r>
              <a:rPr lang="en-US" sz="2400" b="1" dirty="0" smtClean="0">
                <a:solidFill>
                  <a:srgbClr val="0070C0"/>
                </a:solidFill>
              </a:rPr>
              <a:t>Since the feelings are quite strong, signs of them appear on the face, and he does not </a:t>
            </a:r>
            <a:r>
              <a:rPr lang="en-US" sz="2400" b="1" dirty="0" err="1" smtClean="0">
                <a:solidFill>
                  <a:srgbClr val="0070C0"/>
                </a:solidFill>
              </a:rPr>
              <a:t>realise</a:t>
            </a:r>
            <a:r>
              <a:rPr lang="en-US" sz="2400" b="1" dirty="0" smtClean="0">
                <a:solidFill>
                  <a:srgbClr val="0070C0"/>
                </a:solidFill>
              </a:rPr>
              <a:t> that his face is reflecting the feelings.</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10:11:41</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indirect information is obtained through client's non-verbal communication and sometimes from what the client omits to say. Getting indirect information, as a dimension, applies mostly to observation and in some contexts to listening.</a:t>
            </a:r>
          </a:p>
          <a:p>
            <a:pPr marL="812800" indent="-812800">
              <a:spcBef>
                <a:spcPts val="1200"/>
              </a:spcBef>
              <a:buFont typeface="Arial" pitchFamily="34" charset="0"/>
              <a:buChar char="•"/>
            </a:pPr>
            <a:r>
              <a:rPr lang="en-US" sz="2400" b="1" dirty="0" smtClean="0">
                <a:solidFill>
                  <a:srgbClr val="0070C0"/>
                </a:solidFill>
              </a:rPr>
              <a:t>It is important to maintain </a:t>
            </a:r>
            <a:r>
              <a:rPr lang="en-US" sz="2400" b="1" dirty="0" smtClean="0">
                <a:solidFill>
                  <a:srgbClr val="7030A0"/>
                </a:solidFill>
              </a:rPr>
              <a:t>eye contact </a:t>
            </a:r>
            <a:r>
              <a:rPr lang="en-US" sz="2400" b="1" dirty="0" smtClean="0">
                <a:solidFill>
                  <a:srgbClr val="0070C0"/>
                </a:solidFill>
              </a:rPr>
              <a:t>with the client during conversations. Eye contact helps the social worker to direct his/her physical and mental attention towards the client. It is an essential part of effective listening.</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10:11:48</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body-mind relationship is manifest in the body movements which give expression to feelings. This phenomenon is appropriately called </a:t>
            </a:r>
            <a:r>
              <a:rPr lang="en-US" sz="2400" b="1" dirty="0" smtClean="0">
                <a:solidFill>
                  <a:srgbClr val="7030A0"/>
                </a:solidFill>
              </a:rPr>
              <a:t>body language </a:t>
            </a:r>
            <a:r>
              <a:rPr lang="en-US" sz="2400" b="1" dirty="0" smtClean="0">
                <a:solidFill>
                  <a:srgbClr val="0070C0"/>
                </a:solidFill>
              </a:rPr>
              <a:t>or organ language and may or may not be accompanied by verbal expression. </a:t>
            </a:r>
          </a:p>
          <a:p>
            <a:pPr marL="812800" indent="-812800">
              <a:spcBef>
                <a:spcPts val="1200"/>
              </a:spcBef>
              <a:buFont typeface="Arial" pitchFamily="34" charset="0"/>
              <a:buChar char="•"/>
            </a:pPr>
            <a:r>
              <a:rPr lang="en-US" sz="2400" b="1" dirty="0" smtClean="0">
                <a:solidFill>
                  <a:srgbClr val="0070C0"/>
                </a:solidFill>
              </a:rPr>
              <a:t>What happens in the case of body language is that it is non-verbal communication, but it is involuntary communication or transmission of messages, without any volition on the part of the communicator. </a:t>
            </a:r>
          </a:p>
          <a:p>
            <a:pPr marL="812800" indent="-812800">
              <a:spcBef>
                <a:spcPts val="1200"/>
              </a:spcBef>
              <a:buFont typeface="Arial" pitchFamily="34" charset="0"/>
              <a:buChar char="•"/>
            </a:pPr>
            <a:r>
              <a:rPr lang="en-US" sz="2400" b="1" dirty="0" smtClean="0">
                <a:solidFill>
                  <a:srgbClr val="0070C0"/>
                </a:solidFill>
              </a:rPr>
              <a:t>The message of information is mostly about feelings. </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10:11:48</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vi. Communication - verbal, non-verbal, eye contact, body language</a:t>
            </a:r>
            <a:endParaRPr lang="en-US" sz="2800" b="1" dirty="0">
              <a:solidFill>
                <a:srgbClr val="FF33CC"/>
              </a:solidFill>
            </a:endParaRPr>
          </a:p>
        </p:txBody>
      </p:sp>
      <p:sp>
        <p:nvSpPr>
          <p:cNvPr id="14339" name="Rectangle 3"/>
          <p:cNvSpPr>
            <a:spLocks noChangeArrowheads="1"/>
          </p:cNvSpPr>
          <p:nvPr/>
        </p:nvSpPr>
        <p:spPr bwMode="auto">
          <a:xfrm>
            <a:off x="0" y="1600200"/>
            <a:ext cx="8839200" cy="4648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speaker may want to conceal information about the feelings that he experiences, nevertheless, the information leaks through. For instance, tears may gush out depending on the intensity of the feelings, regardless of the fact that the person does not want to be seen weeping.</a:t>
            </a:r>
          </a:p>
          <a:p>
            <a:pPr marL="812800" indent="-812800">
              <a:spcBef>
                <a:spcPts val="1200"/>
              </a:spcBef>
              <a:buFont typeface="Arial" pitchFamily="34" charset="0"/>
              <a:buChar char="•"/>
            </a:pPr>
            <a:r>
              <a:rPr lang="en-US" sz="2400" b="1" dirty="0" smtClean="0">
                <a:solidFill>
                  <a:srgbClr val="0070C0"/>
                </a:solidFill>
              </a:rPr>
              <a:t>Likewise, the emotional material that seeps out of the mind on to the face of the individual is clearly visible to others, though invisible to himself/herself. Gestures and facial expressions are involuntary in real life situations.</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10:11:48</a:t>
            </a:fld>
            <a:endParaRPr lang="en-US"/>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49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3810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295400"/>
            <a:ext cx="8229600" cy="4953000"/>
          </a:xfrm>
          <a:prstGeom prst="rect">
            <a:avLst/>
          </a:prstGeom>
          <a:noFill/>
          <a:ln w="9525">
            <a:noFill/>
            <a:miter lim="800000"/>
            <a:headEnd/>
            <a:tailEnd/>
          </a:ln>
        </p:spPr>
        <p:txBody>
          <a:bodyPr/>
          <a:lstStyle/>
          <a:p>
            <a:pPr marL="812800" indent="-812800">
              <a:spcBef>
                <a:spcPts val="1200"/>
              </a:spcBef>
            </a:pPr>
            <a:r>
              <a:rPr lang="en-US" sz="2400" b="1" i="1" dirty="0" smtClean="0">
                <a:solidFill>
                  <a:srgbClr val="7030A0"/>
                </a:solidFill>
              </a:rPr>
              <a:t>Intake record (semi structured interview)</a:t>
            </a:r>
          </a:p>
          <a:p>
            <a:pPr marL="812800" indent="-812800">
              <a:spcBef>
                <a:spcPts val="1200"/>
              </a:spcBef>
              <a:buFont typeface="Arial" pitchFamily="34" charset="0"/>
              <a:buChar char="•"/>
            </a:pPr>
            <a:r>
              <a:rPr lang="en-US" sz="2400" b="1" dirty="0" smtClean="0">
                <a:solidFill>
                  <a:srgbClr val="0070C0"/>
                </a:solidFill>
              </a:rPr>
              <a:t>Personal information</a:t>
            </a:r>
          </a:p>
          <a:p>
            <a:pPr marL="812800" indent="-812800">
              <a:spcBef>
                <a:spcPts val="1200"/>
              </a:spcBef>
              <a:buFont typeface="Arial" pitchFamily="34" charset="0"/>
              <a:buChar char="•"/>
            </a:pPr>
            <a:r>
              <a:rPr lang="en-US" sz="2400" b="1" dirty="0" smtClean="0">
                <a:solidFill>
                  <a:srgbClr val="0070C0"/>
                </a:solidFill>
              </a:rPr>
              <a:t>Family information</a:t>
            </a:r>
          </a:p>
          <a:p>
            <a:pPr marL="812800" indent="-812800">
              <a:spcBef>
                <a:spcPts val="1200"/>
              </a:spcBef>
              <a:buFont typeface="Arial" pitchFamily="34" charset="0"/>
              <a:buChar char="•"/>
            </a:pPr>
            <a:r>
              <a:rPr lang="en-US" sz="2400" b="1" dirty="0" smtClean="0">
                <a:solidFill>
                  <a:srgbClr val="0070C0"/>
                </a:solidFill>
              </a:rPr>
              <a:t>Educational background</a:t>
            </a:r>
          </a:p>
          <a:p>
            <a:pPr marL="812800" indent="-812800">
              <a:spcBef>
                <a:spcPts val="1200"/>
              </a:spcBef>
              <a:buFont typeface="Arial" pitchFamily="34" charset="0"/>
              <a:buChar char="•"/>
            </a:pPr>
            <a:r>
              <a:rPr lang="en-US" sz="2400" b="1" dirty="0" smtClean="0">
                <a:solidFill>
                  <a:srgbClr val="0070C0"/>
                </a:solidFill>
              </a:rPr>
              <a:t>Occupational history</a:t>
            </a:r>
          </a:p>
          <a:p>
            <a:pPr marL="812800" indent="-812800">
              <a:spcBef>
                <a:spcPts val="1200"/>
              </a:spcBef>
              <a:buFont typeface="Arial" pitchFamily="34" charset="0"/>
              <a:buChar char="•"/>
            </a:pPr>
            <a:r>
              <a:rPr lang="en-US" sz="2400" b="1" dirty="0" smtClean="0">
                <a:solidFill>
                  <a:srgbClr val="0070C0"/>
                </a:solidFill>
              </a:rPr>
              <a:t>Economic condition</a:t>
            </a:r>
          </a:p>
          <a:p>
            <a:pPr marL="812800" indent="-812800">
              <a:spcBef>
                <a:spcPts val="1200"/>
              </a:spcBef>
              <a:buFont typeface="Arial" pitchFamily="34" charset="0"/>
              <a:buChar char="•"/>
            </a:pPr>
            <a:r>
              <a:rPr lang="en-US" sz="2400" b="1" dirty="0" smtClean="0">
                <a:solidFill>
                  <a:srgbClr val="0070C0"/>
                </a:solidFill>
              </a:rPr>
              <a:t>Cultural background</a:t>
            </a:r>
          </a:p>
          <a:p>
            <a:pPr marL="812800" indent="-812800">
              <a:spcBef>
                <a:spcPts val="1200"/>
              </a:spcBef>
              <a:buFont typeface="Arial" pitchFamily="34" charset="0"/>
              <a:buChar char="•"/>
            </a:pPr>
            <a:r>
              <a:rPr lang="en-US" sz="2400" b="1" dirty="0" smtClean="0">
                <a:solidFill>
                  <a:srgbClr val="0070C0"/>
                </a:solidFill>
              </a:rPr>
              <a:t>Case history (origin and development of the problem)</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7030A0"/>
                </a:solidFill>
              </a:rPr>
              <a:t>Narrative records: </a:t>
            </a:r>
            <a:endParaRPr lang="en-US" sz="2400" b="1" dirty="0" smtClean="0">
              <a:solidFill>
                <a:srgbClr val="0070C0"/>
              </a:solidFill>
            </a:endParaRPr>
          </a:p>
          <a:p>
            <a:pPr marL="812800" indent="-812800">
              <a:spcBef>
                <a:spcPts val="1200"/>
              </a:spcBef>
              <a:buFont typeface="Arial" pitchFamily="34" charset="0"/>
              <a:buChar char="•"/>
            </a:pPr>
            <a:r>
              <a:rPr lang="en-US" sz="2400" b="1" dirty="0" smtClean="0">
                <a:solidFill>
                  <a:srgbClr val="0070C0"/>
                </a:solidFill>
              </a:rPr>
              <a:t>Narrative records are chronological (session wise) recording of all the activities undertaken during the case work. </a:t>
            </a:r>
          </a:p>
          <a:p>
            <a:pPr marL="812800" indent="-812800">
              <a:spcBef>
                <a:spcPts val="1200"/>
              </a:spcBef>
              <a:buFont typeface="Arial" pitchFamily="34" charset="0"/>
              <a:buChar char="•"/>
            </a:pPr>
            <a:r>
              <a:rPr lang="en-US" sz="2400" b="1" dirty="0" smtClean="0">
                <a:solidFill>
                  <a:srgbClr val="0070C0"/>
                </a:solidFill>
              </a:rPr>
              <a:t>No activities or interventions are excluded from the narrative recording</a:t>
            </a:r>
          </a:p>
          <a:p>
            <a:pPr marL="812800" indent="-812800">
              <a:spcBef>
                <a:spcPts val="1200"/>
              </a:spcBef>
              <a:buFont typeface="Arial" pitchFamily="34" charset="0"/>
              <a:buChar char="•"/>
            </a:pPr>
            <a:r>
              <a:rPr lang="en-US" sz="2400" b="1" dirty="0" smtClean="0">
                <a:solidFill>
                  <a:srgbClr val="0070C0"/>
                </a:solidFill>
              </a:rPr>
              <a:t>Narrative recording is the documentary evidence of total time spent for each casework session</a:t>
            </a:r>
          </a:p>
          <a:p>
            <a:pPr marL="812800" indent="-812800">
              <a:spcBef>
                <a:spcPts val="1200"/>
              </a:spcBef>
              <a:buFont typeface="Arial" pitchFamily="34" charset="0"/>
              <a:buChar char="•"/>
            </a:pPr>
            <a:r>
              <a:rPr lang="en-US" sz="2400" b="1" dirty="0" smtClean="0">
                <a:solidFill>
                  <a:srgbClr val="0070C0"/>
                </a:solidFill>
              </a:rPr>
              <a:t>Narrative records may include relevant and irrelevant events</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10:11:49</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7030A0"/>
                </a:solidFill>
              </a:rPr>
              <a:t>Narrative records: </a:t>
            </a:r>
            <a:r>
              <a:rPr lang="en-US" sz="2400" b="1" dirty="0" smtClean="0">
                <a:solidFill>
                  <a:srgbClr val="0070C0"/>
                </a:solidFill>
              </a:rPr>
              <a:t>Recording is done regularly as the case moves, and based on this chronologically linked material. </a:t>
            </a:r>
          </a:p>
          <a:p>
            <a:pPr marL="812800" indent="-812800">
              <a:spcBef>
                <a:spcPts val="1200"/>
              </a:spcBef>
              <a:buFont typeface="Arial" pitchFamily="34" charset="0"/>
              <a:buChar char="•"/>
            </a:pPr>
            <a:r>
              <a:rPr lang="en-US" sz="2400" b="1" dirty="0" smtClean="0">
                <a:solidFill>
                  <a:srgbClr val="0070C0"/>
                </a:solidFill>
              </a:rPr>
              <a:t>Each day's record contains the narration of facts and events</a:t>
            </a:r>
          </a:p>
          <a:p>
            <a:pPr marL="812800" indent="-812800">
              <a:spcBef>
                <a:spcPts val="1200"/>
              </a:spcBef>
              <a:buFont typeface="Arial" pitchFamily="34" charset="0"/>
              <a:buChar char="•"/>
            </a:pPr>
            <a:r>
              <a:rPr lang="en-US" sz="2400" b="1" dirty="0" smtClean="0">
                <a:solidFill>
                  <a:srgbClr val="0070C0"/>
                </a:solidFill>
              </a:rPr>
              <a:t>Interview with clients, communication with collaterals and others, events as they occur and their significance, personality features, physical environment, noticeable aspects of non-verbal communication</a:t>
            </a: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10:11:49</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Regarding interviews, verbatim presentation or a </a:t>
            </a:r>
            <a:r>
              <a:rPr lang="en-US" sz="2400" b="1" dirty="0" err="1" smtClean="0">
                <a:solidFill>
                  <a:srgbClr val="0070C0"/>
                </a:solidFill>
              </a:rPr>
              <a:t>summarised</a:t>
            </a:r>
            <a:r>
              <a:rPr lang="en-US" sz="2400" b="1" dirty="0" smtClean="0">
                <a:solidFill>
                  <a:srgbClr val="0070C0"/>
                </a:solidFill>
              </a:rPr>
              <a:t> version in the reported form can be written. </a:t>
            </a:r>
          </a:p>
          <a:p>
            <a:pPr marL="812800" indent="-812800">
              <a:spcBef>
                <a:spcPts val="1200"/>
              </a:spcBef>
              <a:buFont typeface="Arial" pitchFamily="34" charset="0"/>
              <a:buChar char="•"/>
            </a:pPr>
            <a:r>
              <a:rPr lang="en-US" sz="2400" b="1" dirty="0" smtClean="0">
                <a:solidFill>
                  <a:srgbClr val="0070C0"/>
                </a:solidFill>
              </a:rPr>
              <a:t>Verbatim presentation of interviews will be useful in </a:t>
            </a:r>
            <a:r>
              <a:rPr lang="en-US" sz="2400" b="1" dirty="0" err="1" smtClean="0">
                <a:solidFill>
                  <a:srgbClr val="0070C0"/>
                </a:solidFill>
              </a:rPr>
              <a:t>analysing</a:t>
            </a:r>
            <a:r>
              <a:rPr lang="en-US" sz="2400" b="1" dirty="0" smtClean="0">
                <a:solidFill>
                  <a:srgbClr val="0070C0"/>
                </a:solidFill>
              </a:rPr>
              <a:t> the content of the responses (both the emotional and factual content), of the interviewee, the client, and of oneself, the interviewer.</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10:11:49</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7030A0"/>
                </a:solidFill>
              </a:rPr>
              <a:t>Process record:</a:t>
            </a:r>
            <a:endParaRPr lang="en-US" sz="2400" b="1" dirty="0" smtClean="0">
              <a:solidFill>
                <a:srgbClr val="0070C0"/>
              </a:solidFill>
            </a:endParaRPr>
          </a:p>
          <a:p>
            <a:pPr marL="812800" indent="-812800">
              <a:spcBef>
                <a:spcPts val="1200"/>
              </a:spcBef>
              <a:buFont typeface="Arial" pitchFamily="34" charset="0"/>
              <a:buChar char="•"/>
            </a:pPr>
            <a:r>
              <a:rPr lang="en-US" sz="2400" b="1" dirty="0" smtClean="0">
                <a:solidFill>
                  <a:srgbClr val="0070C0"/>
                </a:solidFill>
              </a:rPr>
              <a:t>Process record refers to the administrative aspects of the case work – time, appointments, place, duration, various aspects and stages covered</a:t>
            </a:r>
          </a:p>
          <a:p>
            <a:pPr marL="812800" indent="-812800">
              <a:spcBef>
                <a:spcPts val="1200"/>
              </a:spcBef>
              <a:buFont typeface="Arial" pitchFamily="34" charset="0"/>
              <a:buChar char="•"/>
            </a:pPr>
            <a:r>
              <a:rPr lang="en-US" sz="2400" b="1" dirty="0" smtClean="0">
                <a:solidFill>
                  <a:srgbClr val="0070C0"/>
                </a:solidFill>
              </a:rPr>
              <a:t>Process record invariably includes narrations; structure and format is process record and the content is narrative recording</a:t>
            </a:r>
          </a:p>
          <a:p>
            <a:pPr marL="812800" indent="-812800">
              <a:spcBef>
                <a:spcPts val="1200"/>
              </a:spcBef>
              <a:buFont typeface="Arial" pitchFamily="34" charset="0"/>
              <a:buChar char="•"/>
            </a:pPr>
            <a:r>
              <a:rPr lang="en-US" sz="2400" b="1" dirty="0" smtClean="0">
                <a:solidFill>
                  <a:srgbClr val="0070C0"/>
                </a:solidFill>
              </a:rPr>
              <a:t>Process record is also one type of narrative recording which follows chronological order</a:t>
            </a: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In process recording the emphasis is on the case work process and its stage wise progress</a:t>
            </a:r>
          </a:p>
          <a:p>
            <a:pPr marL="812800" indent="-812800">
              <a:spcBef>
                <a:spcPts val="1200"/>
              </a:spcBef>
              <a:buFont typeface="Arial" pitchFamily="34" charset="0"/>
              <a:buChar char="•"/>
            </a:pPr>
            <a:r>
              <a:rPr lang="en-US" sz="2400" b="1" dirty="0" smtClean="0">
                <a:solidFill>
                  <a:srgbClr val="0070C0"/>
                </a:solidFill>
              </a:rPr>
              <a:t>The irrelevant details or narration of insignificant events during the case work sessions may be omitted from process recording; it may be maintained in a purely narrative recording</a:t>
            </a:r>
          </a:p>
          <a:p>
            <a:pPr marL="812800" indent="-812800">
              <a:spcBef>
                <a:spcPts val="1200"/>
              </a:spcBef>
              <a:buFont typeface="Arial" pitchFamily="34" charset="0"/>
              <a:buChar char="•"/>
            </a:pPr>
            <a:r>
              <a:rPr lang="en-US" sz="2400" b="1" dirty="0" smtClean="0">
                <a:solidFill>
                  <a:srgbClr val="0070C0"/>
                </a:solidFill>
              </a:rPr>
              <a:t>Process record includes detailed account of those events and interventions that punctuate the progress of case from one stage to another</a:t>
            </a: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&amp; process</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A good case record is readable and visible, has clarity, accuracy and objectivity and also a certain degree of uniformity of standardization</a:t>
            </a:r>
          </a:p>
          <a:p>
            <a:pPr marL="812800" indent="-812800">
              <a:spcBef>
                <a:spcPts val="1200"/>
              </a:spcBef>
              <a:buFont typeface="Arial" pitchFamily="34" charset="0"/>
              <a:buChar char="•"/>
            </a:pPr>
            <a:r>
              <a:rPr lang="en-US" sz="2400" b="1" dirty="0" smtClean="0">
                <a:solidFill>
                  <a:srgbClr val="0070C0"/>
                </a:solidFill>
              </a:rPr>
              <a:t>Process record includes those elements of the casework process which are covered and which emerge as casework proceeds.</a:t>
            </a: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 Recording and its types – narrative, process, problem oriented record keeping (PORK)</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PORK &amp; SOAP are two types of summary recording in case work practice</a:t>
            </a:r>
          </a:p>
          <a:p>
            <a:pPr marL="812800" indent="-812800">
              <a:spcBef>
                <a:spcPts val="1200"/>
              </a:spcBef>
              <a:buFont typeface="Arial" pitchFamily="34" charset="0"/>
              <a:buChar char="•"/>
            </a:pPr>
            <a:r>
              <a:rPr lang="en-US" sz="2400" b="1" dirty="0" smtClean="0">
                <a:solidFill>
                  <a:srgbClr val="7030A0"/>
                </a:solidFill>
              </a:rPr>
              <a:t>Problem oriented recording </a:t>
            </a:r>
            <a:r>
              <a:rPr lang="en-US" sz="2400" b="1" dirty="0" smtClean="0">
                <a:solidFill>
                  <a:srgbClr val="0070C0"/>
                </a:solidFill>
              </a:rPr>
              <a:t>is used in  inter-disciplinary setting</a:t>
            </a:r>
          </a:p>
          <a:p>
            <a:pPr marL="812800" indent="-812800">
              <a:spcBef>
                <a:spcPts val="1200"/>
              </a:spcBef>
              <a:buFont typeface="Arial" pitchFamily="34" charset="0"/>
              <a:buChar char="•"/>
            </a:pPr>
            <a:r>
              <a:rPr lang="en-US" sz="2400" b="1" dirty="0" smtClean="0">
                <a:solidFill>
                  <a:srgbClr val="0070C0"/>
                </a:solidFill>
              </a:rPr>
              <a:t>It is useful for inter agency sharing, case presentation, summary reporting</a:t>
            </a:r>
          </a:p>
          <a:p>
            <a:pPr marL="812800" indent="-812800">
              <a:spcBef>
                <a:spcPts val="1200"/>
              </a:spcBef>
              <a:buFont typeface="Arial" pitchFamily="34" charset="0"/>
              <a:buChar char="•"/>
            </a:pPr>
            <a:r>
              <a:rPr lang="en-US" sz="2400" b="1" dirty="0" smtClean="0">
                <a:solidFill>
                  <a:srgbClr val="0070C0"/>
                </a:solidFill>
              </a:rPr>
              <a:t>It is very specific, brief and problem (solution) </a:t>
            </a:r>
            <a:r>
              <a:rPr lang="en-US" sz="2400" b="1" dirty="0" err="1" smtClean="0">
                <a:solidFill>
                  <a:srgbClr val="0070C0"/>
                </a:solidFill>
              </a:rPr>
              <a:t>centred</a:t>
            </a:r>
            <a:endParaRPr lang="en-US" sz="2400" b="1" dirty="0" smtClean="0">
              <a:solidFill>
                <a:srgbClr val="0070C0"/>
              </a:solidFill>
            </a:endParaRP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10:11:52</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228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Problem oriented record keeping (PORK)</a:t>
            </a:r>
            <a:endParaRPr lang="en-US" sz="2800" b="1" dirty="0">
              <a:solidFill>
                <a:srgbClr val="FF33CC"/>
              </a:solidFill>
            </a:endParaRPr>
          </a:p>
        </p:txBody>
      </p:sp>
      <p:sp>
        <p:nvSpPr>
          <p:cNvPr id="14339" name="Rectangle 3"/>
          <p:cNvSpPr>
            <a:spLocks noChangeArrowheads="1"/>
          </p:cNvSpPr>
          <p:nvPr/>
        </p:nvSpPr>
        <p:spPr bwMode="auto">
          <a:xfrm>
            <a:off x="228600" y="1219200"/>
            <a:ext cx="89154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Problem-oriented records contain four parts. </a:t>
            </a:r>
          </a:p>
          <a:p>
            <a:pPr marL="812800" indent="-812800">
              <a:spcBef>
                <a:spcPts val="1200"/>
              </a:spcBef>
              <a:buFont typeface="Arial" pitchFamily="34" charset="0"/>
              <a:buChar char="•"/>
            </a:pPr>
            <a:r>
              <a:rPr lang="en-US" sz="2400" b="1" dirty="0" smtClean="0">
                <a:solidFill>
                  <a:srgbClr val="7030A0"/>
                </a:solidFill>
              </a:rPr>
              <a:t>First</a:t>
            </a:r>
            <a:r>
              <a:rPr lang="en-US" sz="2400" b="1" dirty="0" smtClean="0">
                <a:solidFill>
                  <a:srgbClr val="0070C0"/>
                </a:solidFill>
              </a:rPr>
              <a:t>, there is a database that contains information pertinent to the client and work with the client, such things as age, sex, marital status, functioning limitations, financial situation etc.  (intake sheet)</a:t>
            </a:r>
          </a:p>
          <a:p>
            <a:pPr marL="812800" indent="-812800">
              <a:spcBef>
                <a:spcPts val="1200"/>
              </a:spcBef>
              <a:buFont typeface="Arial" pitchFamily="34" charset="0"/>
              <a:buChar char="•"/>
            </a:pPr>
            <a:r>
              <a:rPr lang="en-US" sz="2400" b="1" dirty="0" smtClean="0">
                <a:solidFill>
                  <a:srgbClr val="7030A0"/>
                </a:solidFill>
              </a:rPr>
              <a:t>Second</a:t>
            </a:r>
            <a:r>
              <a:rPr lang="en-US" sz="2400" b="1" dirty="0" smtClean="0">
                <a:solidFill>
                  <a:srgbClr val="0070C0"/>
                </a:solidFill>
              </a:rPr>
              <a:t> is a problem-list that includes a statement of initial complaints, diagnostic details and various assessments undertaken (problem tree analysis) </a:t>
            </a:r>
          </a:p>
          <a:p>
            <a:pPr marL="812800" indent="-812800">
              <a:spcBef>
                <a:spcPts val="1200"/>
              </a:spcBef>
              <a:buFont typeface="Arial" pitchFamily="34" charset="0"/>
              <a:buChar char="•"/>
            </a:pPr>
            <a:r>
              <a:rPr lang="en-US" sz="2400" b="1" dirty="0" smtClean="0">
                <a:solidFill>
                  <a:srgbClr val="7030A0"/>
                </a:solidFill>
              </a:rPr>
              <a:t>Third</a:t>
            </a:r>
            <a:r>
              <a:rPr lang="en-US" sz="2400" b="1" dirty="0" smtClean="0">
                <a:solidFill>
                  <a:srgbClr val="0070C0"/>
                </a:solidFill>
              </a:rPr>
              <a:t> are plans and goals related to each identified problem </a:t>
            </a:r>
            <a:r>
              <a:rPr lang="en-US" sz="2000" b="1" dirty="0" smtClean="0">
                <a:solidFill>
                  <a:srgbClr val="0070C0"/>
                </a:solidFill>
              </a:rPr>
              <a:t>(goal setting, performance record, monitoring)</a:t>
            </a:r>
            <a:r>
              <a:rPr lang="en-US" sz="2400" b="1" dirty="0" smtClean="0">
                <a:solidFill>
                  <a:srgbClr val="0070C0"/>
                </a:solidFill>
              </a:rPr>
              <a:t>. </a:t>
            </a:r>
          </a:p>
          <a:p>
            <a:pPr marL="812800" indent="-812800">
              <a:spcBef>
                <a:spcPts val="1200"/>
              </a:spcBef>
              <a:buFont typeface="Arial" pitchFamily="34" charset="0"/>
              <a:buChar char="•"/>
            </a:pPr>
            <a:r>
              <a:rPr lang="en-US" sz="2400" b="1" dirty="0" smtClean="0">
                <a:solidFill>
                  <a:srgbClr val="7030A0"/>
                </a:solidFill>
              </a:rPr>
              <a:t>Fourth</a:t>
            </a:r>
            <a:r>
              <a:rPr lang="en-US" sz="2400" b="1" dirty="0" smtClean="0">
                <a:solidFill>
                  <a:srgbClr val="0070C0"/>
                </a:solidFill>
              </a:rPr>
              <a:t> are follow-up notes about what was done and the outcome of that activity</a:t>
            </a:r>
            <a:r>
              <a:rPr lang="en-US" sz="2000" b="1" dirty="0" smtClean="0">
                <a:solidFill>
                  <a:srgbClr val="0070C0"/>
                </a:solidFill>
              </a:rPr>
              <a:t> (termination / transfer details)</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iv.a</a:t>
            </a:r>
            <a:r>
              <a:rPr lang="en-US" sz="2800" b="1" dirty="0" smtClean="0">
                <a:solidFill>
                  <a:srgbClr val="FF33CC"/>
                </a:solidFill>
              </a:rPr>
              <a:t>. Subjective–objective assessment plan (SOAP)</a:t>
            </a:r>
            <a:endParaRPr lang="en-US" sz="2800" b="1" dirty="0">
              <a:solidFill>
                <a:srgbClr val="FF33CC"/>
              </a:solidFill>
            </a:endParaRPr>
          </a:p>
        </p:txBody>
      </p:sp>
      <p:sp>
        <p:nvSpPr>
          <p:cNvPr id="14339" name="Rectangle 3"/>
          <p:cNvSpPr>
            <a:spLocks noChangeArrowheads="1"/>
          </p:cNvSpPr>
          <p:nvPr/>
        </p:nvSpPr>
        <p:spPr bwMode="auto">
          <a:xfrm>
            <a:off x="685800" y="1752600"/>
            <a:ext cx="79248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7030A0"/>
                </a:solidFill>
              </a:rPr>
              <a:t>SOAP</a:t>
            </a:r>
            <a:r>
              <a:rPr lang="en-US" sz="2400" b="1" dirty="0" smtClean="0">
                <a:solidFill>
                  <a:srgbClr val="0070C0"/>
                </a:solidFill>
              </a:rPr>
              <a:t> format is part of the intake sheet which provides the future direction of the case work</a:t>
            </a:r>
          </a:p>
          <a:p>
            <a:pPr marL="812800" indent="-812800">
              <a:spcBef>
                <a:spcPts val="1200"/>
              </a:spcBef>
              <a:buFont typeface="Arial" pitchFamily="34" charset="0"/>
              <a:buChar char="•"/>
            </a:pPr>
            <a:r>
              <a:rPr lang="en-US" sz="2400" b="1" dirty="0" smtClean="0">
                <a:solidFill>
                  <a:srgbClr val="7030A0"/>
                </a:solidFill>
              </a:rPr>
              <a:t>subjective</a:t>
            </a:r>
            <a:r>
              <a:rPr lang="en-US" sz="2400" b="1" dirty="0" smtClean="0">
                <a:solidFill>
                  <a:srgbClr val="0070C0"/>
                </a:solidFill>
              </a:rPr>
              <a:t> – patient’s report, </a:t>
            </a:r>
          </a:p>
          <a:p>
            <a:pPr marL="812800" indent="-812800">
              <a:spcBef>
                <a:spcPts val="1200"/>
              </a:spcBef>
              <a:buFont typeface="Arial" pitchFamily="34" charset="0"/>
              <a:buChar char="•"/>
            </a:pPr>
            <a:r>
              <a:rPr lang="en-US" sz="2400" b="1" dirty="0" smtClean="0">
                <a:solidFill>
                  <a:srgbClr val="7030A0"/>
                </a:solidFill>
              </a:rPr>
              <a:t>objective</a:t>
            </a:r>
            <a:r>
              <a:rPr lang="en-US" sz="2400" b="1" dirty="0" smtClean="0">
                <a:solidFill>
                  <a:srgbClr val="0070C0"/>
                </a:solidFill>
              </a:rPr>
              <a:t> – facts as determined by clinical activity, </a:t>
            </a:r>
          </a:p>
          <a:p>
            <a:pPr marL="812800" indent="-812800">
              <a:spcBef>
                <a:spcPts val="1200"/>
              </a:spcBef>
              <a:buFont typeface="Arial" pitchFamily="34" charset="0"/>
              <a:buChar char="•"/>
            </a:pPr>
            <a:r>
              <a:rPr lang="en-US" sz="2400" b="1" dirty="0" smtClean="0">
                <a:solidFill>
                  <a:srgbClr val="7030A0"/>
                </a:solidFill>
              </a:rPr>
              <a:t>Assessment for treatment</a:t>
            </a:r>
            <a:r>
              <a:rPr lang="en-US" sz="2400" b="1" dirty="0" smtClean="0">
                <a:solidFill>
                  <a:srgbClr val="0070C0"/>
                </a:solidFill>
              </a:rPr>
              <a:t> – a statement about the nature of problem, and </a:t>
            </a:r>
          </a:p>
          <a:p>
            <a:pPr marL="812800" indent="-812800">
              <a:spcBef>
                <a:spcPts val="1200"/>
              </a:spcBef>
              <a:buFont typeface="Arial" pitchFamily="34" charset="0"/>
              <a:buChar char="•"/>
            </a:pPr>
            <a:r>
              <a:rPr lang="en-US" sz="2400" b="1" dirty="0" smtClean="0">
                <a:solidFill>
                  <a:srgbClr val="7030A0"/>
                </a:solidFill>
              </a:rPr>
              <a:t>plan</a:t>
            </a:r>
            <a:r>
              <a:rPr lang="en-US" sz="2400" b="1" dirty="0" smtClean="0">
                <a:solidFill>
                  <a:srgbClr val="0070C0"/>
                </a:solidFill>
              </a:rPr>
              <a:t> – for dealing with the problem.</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iv.a</a:t>
            </a:r>
            <a:r>
              <a:rPr lang="en-US" sz="2800" b="1" dirty="0" smtClean="0">
                <a:solidFill>
                  <a:srgbClr val="FF33CC"/>
                </a:solidFill>
              </a:rPr>
              <a:t>. Subjective–objective assessment plan (SOAP)</a:t>
            </a:r>
            <a:endParaRPr lang="en-US" sz="2800" b="1" dirty="0">
              <a:solidFill>
                <a:srgbClr val="FF33CC"/>
              </a:solidFill>
            </a:endParaRPr>
          </a:p>
        </p:txBody>
      </p:sp>
      <p:sp>
        <p:nvSpPr>
          <p:cNvPr id="14339" name="Rectangle 3"/>
          <p:cNvSpPr>
            <a:spLocks noChangeArrowheads="1"/>
          </p:cNvSpPr>
          <p:nvPr/>
        </p:nvSpPr>
        <p:spPr bwMode="auto">
          <a:xfrm>
            <a:off x="685800" y="1752600"/>
            <a:ext cx="7924800" cy="4495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SOAP is a summary sheet of the case before the commencement of case work process</a:t>
            </a:r>
          </a:p>
          <a:p>
            <a:pPr marL="812800" indent="-812800">
              <a:spcBef>
                <a:spcPts val="1200"/>
              </a:spcBef>
              <a:buFont typeface="Arial" pitchFamily="34" charset="0"/>
              <a:buChar char="•"/>
            </a:pPr>
            <a:r>
              <a:rPr lang="en-US" sz="2400" b="1" dirty="0" smtClean="0">
                <a:solidFill>
                  <a:srgbClr val="0070C0"/>
                </a:solidFill>
              </a:rPr>
              <a:t>It could be an annexure to the intake information which is prepared at the beginning of case work process</a:t>
            </a:r>
          </a:p>
          <a:p>
            <a:pPr marL="812800" indent="-812800">
              <a:spcBef>
                <a:spcPts val="1200"/>
              </a:spcBef>
              <a:buFont typeface="Arial" pitchFamily="34" charset="0"/>
              <a:buChar char="•"/>
            </a:pPr>
            <a:r>
              <a:rPr lang="en-US" sz="2400" b="1" dirty="0" smtClean="0">
                <a:solidFill>
                  <a:srgbClr val="0070C0"/>
                </a:solidFill>
              </a:rPr>
              <a:t>SOAP is more analytical and qualitative, but precise and short</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59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Every social work agency stores printed </a:t>
            </a:r>
            <a:r>
              <a:rPr lang="en-US" sz="2800" b="1" dirty="0" err="1" smtClean="0">
                <a:solidFill>
                  <a:srgbClr val="0070C0"/>
                </a:solidFill>
              </a:rPr>
              <a:t>proforma</a:t>
            </a:r>
            <a:r>
              <a:rPr lang="en-US" sz="2800" b="1" dirty="0" smtClean="0">
                <a:solidFill>
                  <a:srgbClr val="0070C0"/>
                </a:solidFill>
              </a:rPr>
              <a:t> that is </a:t>
            </a:r>
            <a:r>
              <a:rPr lang="en-US" sz="2800" b="1" dirty="0" smtClean="0">
                <a:solidFill>
                  <a:srgbClr val="0070C0"/>
                </a:solidFill>
              </a:rPr>
              <a:t>called </a:t>
            </a:r>
            <a:r>
              <a:rPr lang="en-US" sz="2800" b="1" dirty="0" smtClean="0">
                <a:solidFill>
                  <a:srgbClr val="0070C0"/>
                </a:solidFill>
              </a:rPr>
              <a:t>the 'intake sheet'. </a:t>
            </a:r>
          </a:p>
          <a:p>
            <a:pPr marL="812800" indent="-812800">
              <a:spcBef>
                <a:spcPts val="1200"/>
              </a:spcBef>
              <a:buFont typeface="Arial" pitchFamily="34" charset="0"/>
              <a:buChar char="•"/>
            </a:pPr>
            <a:r>
              <a:rPr lang="en-US" sz="2800" b="1" dirty="0" smtClean="0">
                <a:solidFill>
                  <a:srgbClr val="0070C0"/>
                </a:solidFill>
              </a:rPr>
              <a:t>These areas generally include the client's address, demographic data, reasons for referral, family background and the like.</a:t>
            </a:r>
          </a:p>
          <a:p>
            <a:pPr marL="812800" indent="-812800">
              <a:spcBef>
                <a:spcPts val="1200"/>
              </a:spcBef>
              <a:buFont typeface="Arial" pitchFamily="34" charset="0"/>
              <a:buChar char="•"/>
            </a:pPr>
            <a:r>
              <a:rPr lang="en-US" sz="2800" b="1" dirty="0" smtClean="0">
                <a:solidFill>
                  <a:srgbClr val="0070C0"/>
                </a:solidFill>
              </a:rPr>
              <a:t>Besides these, the social worker records many other things as the case progresses. His/her work diary is meant for jottings on events as they happen.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09600"/>
            <a:ext cx="8534400" cy="990600"/>
          </a:xfrm>
          <a:prstGeom prst="rect">
            <a:avLst/>
          </a:prstGeom>
          <a:noFill/>
          <a:ln w="9525">
            <a:noFill/>
            <a:miter lim="800000"/>
            <a:headEnd/>
            <a:tailEnd/>
          </a:ln>
        </p:spPr>
        <p:txBody>
          <a:bodyPr anchor="ctr"/>
          <a:lstStyle/>
          <a:p>
            <a:pPr algn="ctr"/>
            <a:r>
              <a:rPr lang="en-US" sz="2800" b="1" dirty="0" smtClean="0">
                <a:solidFill>
                  <a:srgbClr val="FF33CC"/>
                </a:solidFill>
              </a:rPr>
              <a:t>Use of case work records as tool of intervention</a:t>
            </a:r>
            <a:endParaRPr lang="en-US" sz="2800" b="1" dirty="0">
              <a:solidFill>
                <a:srgbClr val="FF33CC"/>
              </a:solidFill>
            </a:endParaRPr>
          </a:p>
        </p:txBody>
      </p:sp>
      <p:sp>
        <p:nvSpPr>
          <p:cNvPr id="14339" name="Rectangle 3"/>
          <p:cNvSpPr>
            <a:spLocks noChangeArrowheads="1"/>
          </p:cNvSpPr>
          <p:nvPr/>
        </p:nvSpPr>
        <p:spPr bwMode="auto">
          <a:xfrm>
            <a:off x="838200" y="1905000"/>
            <a:ext cx="7467600" cy="4343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very process of recording, particularly process recording, offers students opportunities for </a:t>
            </a:r>
          </a:p>
          <a:p>
            <a:pPr marL="812800" indent="-812800">
              <a:spcBef>
                <a:spcPts val="1200"/>
              </a:spcBef>
              <a:buFont typeface="Arial" pitchFamily="34" charset="0"/>
              <a:buChar char="•"/>
            </a:pPr>
            <a:r>
              <a:rPr lang="en-US" sz="2400" b="1" dirty="0" smtClean="0">
                <a:solidFill>
                  <a:srgbClr val="0070C0"/>
                </a:solidFill>
              </a:rPr>
              <a:t>a) reflecting on their encounters with the clients, the dynamic nature of their relationship with the clients, and the complex nature of the case work process; </a:t>
            </a:r>
          </a:p>
          <a:p>
            <a:pPr marL="812800" indent="-812800">
              <a:spcBef>
                <a:spcPts val="1200"/>
              </a:spcBef>
              <a:buFont typeface="Arial" pitchFamily="34" charset="0"/>
              <a:buChar char="•"/>
            </a:pPr>
            <a:r>
              <a:rPr lang="en-US" sz="2400" b="1" dirty="0" smtClean="0">
                <a:solidFill>
                  <a:srgbClr val="0070C0"/>
                </a:solidFill>
              </a:rPr>
              <a:t>b) critically reviewing the work done; and </a:t>
            </a:r>
          </a:p>
          <a:p>
            <a:pPr marL="812800" indent="-812800">
              <a:spcBef>
                <a:spcPts val="1200"/>
              </a:spcBef>
              <a:buFont typeface="Arial" pitchFamily="34" charset="0"/>
              <a:buChar char="•"/>
            </a:pPr>
            <a:r>
              <a:rPr lang="en-US" sz="2400" b="1" dirty="0" smtClean="0">
                <a:solidFill>
                  <a:srgbClr val="0070C0"/>
                </a:solidFill>
              </a:rPr>
              <a:t>c) identifying feeling and emotional content underlying all decisions.</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10:11:53</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Use of case work records as tool of intervention</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The casework record serves some important purposes. </a:t>
            </a:r>
          </a:p>
          <a:p>
            <a:pPr marL="812800" indent="-812800">
              <a:spcBef>
                <a:spcPts val="1200"/>
              </a:spcBef>
              <a:buFont typeface="Arial" pitchFamily="34" charset="0"/>
              <a:buChar char="•"/>
            </a:pPr>
            <a:r>
              <a:rPr lang="en-US" sz="2400" b="1" dirty="0" smtClean="0">
                <a:solidFill>
                  <a:srgbClr val="0070C0"/>
                </a:solidFill>
              </a:rPr>
              <a:t>It is humanly not possible to retain in mind all the information related to a client. </a:t>
            </a:r>
          </a:p>
          <a:p>
            <a:pPr marL="812800" indent="-812800">
              <a:spcBef>
                <a:spcPts val="1200"/>
              </a:spcBef>
              <a:buFont typeface="Arial" pitchFamily="34" charset="0"/>
              <a:buChar char="•"/>
            </a:pPr>
            <a:r>
              <a:rPr lang="en-US" sz="2400" b="1" dirty="0" smtClean="0">
                <a:solidFill>
                  <a:srgbClr val="0070C0"/>
                </a:solidFill>
              </a:rPr>
              <a:t>Writing becomes necessary for formulating the social assessment and plans of action in each and every case.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Use of case work records as tool of intervention</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Putting down the events and related aspects in black and white helps the social worker in evaluating his/her own work. So the practice of recording regularly the features of the case along with the helping activities, facilitates the casework process.</a:t>
            </a:r>
          </a:p>
          <a:p>
            <a:pPr marL="812800" indent="-812800">
              <a:spcBef>
                <a:spcPts val="1200"/>
              </a:spcBef>
              <a:buFont typeface="Arial" pitchFamily="34" charset="0"/>
              <a:buChar char="•"/>
            </a:pPr>
            <a:r>
              <a:rPr lang="en-US" sz="2400" b="1" dirty="0" smtClean="0">
                <a:solidFill>
                  <a:srgbClr val="0070C0"/>
                </a:solidFill>
              </a:rPr>
              <a:t>Casework records are necessary from administrative considerations as well. They provide the data necessary for reviewing periodically the work of the agency, from perspectives of quality and quantity of service.</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Use of case work records as tool of intervention</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From the content of the case records the administrator is able to find out how, where, and in what, the social worker's professional time is spent; and this kind of reviewing is necessary to assess the effectiveness of the work of the agency.</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10:11:54</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noAutofit/>
          </a:bodyPr>
          <a:lstStyle/>
          <a:p>
            <a:pPr algn="ctr"/>
            <a:r>
              <a:rPr lang="en-IN" sz="5400" b="1" dirty="0" smtClean="0">
                <a:solidFill>
                  <a:srgbClr val="FF33CC"/>
                </a:solidFill>
              </a:rPr>
              <a:t>Improves social work practice</a:t>
            </a:r>
            <a:endParaRPr lang="en-IN" sz="5400" b="1" dirty="0">
              <a:solidFill>
                <a:srgbClr val="FF33CC"/>
              </a:solidFill>
            </a:endParaRPr>
          </a:p>
        </p:txBody>
      </p:sp>
      <p:sp>
        <p:nvSpPr>
          <p:cNvPr id="3" name="Content Placeholder 2"/>
          <p:cNvSpPr>
            <a:spLocks noGrp="1"/>
          </p:cNvSpPr>
          <p:nvPr>
            <p:ph idx="1"/>
          </p:nvPr>
        </p:nvSpPr>
        <p:spPr>
          <a:xfrm>
            <a:off x="304800" y="1524000"/>
            <a:ext cx="8534400" cy="5029200"/>
          </a:xfrm>
        </p:spPr>
        <p:txBody>
          <a:bodyPr>
            <a:normAutofit lnSpcReduction="10000"/>
          </a:bodyPr>
          <a:lstStyle/>
          <a:p>
            <a:pPr>
              <a:buNone/>
            </a:pPr>
            <a:r>
              <a:rPr lang="en-US" b="1" dirty="0" smtClean="0">
                <a:solidFill>
                  <a:srgbClr val="0070C0"/>
                </a:solidFill>
              </a:rPr>
              <a:t>a)	Helps in diagnosis and treatment (individual, group and community level)</a:t>
            </a:r>
          </a:p>
          <a:p>
            <a:pPr>
              <a:buNone/>
            </a:pPr>
            <a:r>
              <a:rPr lang="en-US" b="1" dirty="0" smtClean="0">
                <a:solidFill>
                  <a:srgbClr val="0070C0"/>
                </a:solidFill>
              </a:rPr>
              <a:t>b)	Enables more effective intervention</a:t>
            </a:r>
          </a:p>
          <a:p>
            <a:pPr>
              <a:buNone/>
            </a:pPr>
            <a:r>
              <a:rPr lang="en-US" b="1" dirty="0" smtClean="0">
                <a:solidFill>
                  <a:srgbClr val="0070C0"/>
                </a:solidFill>
              </a:rPr>
              <a:t>c)	Contributes to analytical reflection and improvement in practice</a:t>
            </a:r>
          </a:p>
          <a:p>
            <a:pPr>
              <a:buNone/>
            </a:pPr>
            <a:r>
              <a:rPr lang="en-US" b="1" dirty="0" smtClean="0">
                <a:solidFill>
                  <a:srgbClr val="0070C0"/>
                </a:solidFill>
              </a:rPr>
              <a:t>d)	Useful for </a:t>
            </a:r>
            <a:r>
              <a:rPr lang="en-US" b="1" dirty="0" err="1" smtClean="0">
                <a:solidFill>
                  <a:srgbClr val="0070C0"/>
                </a:solidFill>
              </a:rPr>
              <a:t>organising</a:t>
            </a:r>
            <a:r>
              <a:rPr lang="en-US" b="1" dirty="0" smtClean="0">
                <a:solidFill>
                  <a:srgbClr val="0070C0"/>
                </a:solidFill>
              </a:rPr>
              <a:t> and structuring of information / aids orderly thinking</a:t>
            </a:r>
          </a:p>
          <a:p>
            <a:pPr>
              <a:buNone/>
            </a:pPr>
            <a:r>
              <a:rPr lang="en-US" b="1" dirty="0" smtClean="0">
                <a:solidFill>
                  <a:srgbClr val="0070C0"/>
                </a:solidFill>
              </a:rPr>
              <a:t>e)	Refreshes the memory of the worker / increases retrospective understanding</a:t>
            </a:r>
          </a:p>
          <a:p>
            <a:pPr>
              <a:buNone/>
            </a:pPr>
            <a:r>
              <a:rPr lang="en-US" b="1" dirty="0" smtClean="0">
                <a:solidFill>
                  <a:srgbClr val="0070C0"/>
                </a:solidFill>
              </a:rPr>
              <a:t>f)	Enables better planning for subsequent session</a:t>
            </a:r>
          </a:p>
          <a:p>
            <a:pPr>
              <a:buNone/>
            </a:pPr>
            <a:r>
              <a:rPr lang="en-US" b="1" dirty="0" smtClean="0">
                <a:solidFill>
                  <a:srgbClr val="0070C0"/>
                </a:solidFill>
              </a:rPr>
              <a:t>g)	Useful as a guide to new worker in correcting past mistakes</a:t>
            </a:r>
          </a:p>
        </p:txBody>
      </p:sp>
      <p:sp>
        <p:nvSpPr>
          <p:cNvPr id="4" name="Date Placeholder 3"/>
          <p:cNvSpPr>
            <a:spLocks noGrp="1"/>
          </p:cNvSpPr>
          <p:nvPr>
            <p:ph type="dt" sz="half" idx="10"/>
          </p:nvPr>
        </p:nvSpPr>
        <p:spPr/>
        <p:txBody>
          <a:bodyPr/>
          <a:lstStyle/>
          <a:p>
            <a:fld id="{C13E938A-9F2D-46EC-963A-135DC9D85AEC}" type="datetime8">
              <a:rPr lang="en-IN" smtClean="0"/>
              <a:pPr/>
              <a:t>21-10-2018 10:11</a:t>
            </a:fld>
            <a:endParaRPr lang="en-IN"/>
          </a:p>
        </p:txBody>
      </p:sp>
      <p:sp>
        <p:nvSpPr>
          <p:cNvPr id="5" name="Slide Number Placeholder 4"/>
          <p:cNvSpPr>
            <a:spLocks noGrp="1"/>
          </p:cNvSpPr>
          <p:nvPr>
            <p:ph type="sldNum" sz="quarter" idx="12"/>
          </p:nvPr>
        </p:nvSpPr>
        <p:spPr/>
        <p:txBody>
          <a:bodyPr/>
          <a:lstStyle/>
          <a:p>
            <a:fld id="{73D25C5A-3425-400B-B42A-7FB1ED08BCD8}" type="slidenum">
              <a:rPr lang="en-IN" smtClean="0"/>
              <a:pPr/>
              <a:t>64</a:t>
            </a:fld>
            <a:endParaRPr lang="en-IN"/>
          </a:p>
        </p:txBody>
      </p:sp>
      <p:sp>
        <p:nvSpPr>
          <p:cNvPr id="6" name="Footer Placeholder 5"/>
          <p:cNvSpPr>
            <a:spLocks noGrp="1"/>
          </p:cNvSpPr>
          <p:nvPr>
            <p:ph type="ftr" sz="quarter" idx="11"/>
          </p:nvPr>
        </p:nvSpPr>
        <p:spPr/>
        <p:txBody>
          <a:bodyPr/>
          <a:lstStyle/>
          <a:p>
            <a:pPr algn="ctr"/>
            <a:r>
              <a:rPr lang="en-IN" smtClean="0"/>
              <a:t>Importance of recording</a:t>
            </a:r>
            <a:endParaRPr lang="en-IN" dirty="0"/>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noAutofit/>
          </a:bodyPr>
          <a:lstStyle/>
          <a:p>
            <a:pPr algn="ctr"/>
            <a:r>
              <a:rPr lang="en-IN" sz="5400" b="1" dirty="0" smtClean="0">
                <a:solidFill>
                  <a:srgbClr val="FF33CC"/>
                </a:solidFill>
              </a:rPr>
              <a:t>Facilitates administration</a:t>
            </a:r>
            <a:endParaRPr lang="en-IN" sz="5400" b="1" dirty="0">
              <a:solidFill>
                <a:srgbClr val="FF33CC"/>
              </a:solidFill>
            </a:endParaRPr>
          </a:p>
        </p:txBody>
      </p:sp>
      <p:sp>
        <p:nvSpPr>
          <p:cNvPr id="3" name="Content Placeholder 2"/>
          <p:cNvSpPr>
            <a:spLocks noGrp="1"/>
          </p:cNvSpPr>
          <p:nvPr>
            <p:ph idx="1"/>
          </p:nvPr>
        </p:nvSpPr>
        <p:spPr>
          <a:xfrm>
            <a:off x="304800" y="1524000"/>
            <a:ext cx="8534400" cy="5029200"/>
          </a:xfrm>
        </p:spPr>
        <p:txBody>
          <a:bodyPr>
            <a:normAutofit/>
          </a:bodyPr>
          <a:lstStyle/>
          <a:p>
            <a:pPr>
              <a:buNone/>
            </a:pPr>
            <a:r>
              <a:rPr lang="en-US" sz="2800" b="1" dirty="0" smtClean="0">
                <a:solidFill>
                  <a:srgbClr val="0070C0"/>
                </a:solidFill>
              </a:rPr>
              <a:t>a)	Useful as an index for correction of policies</a:t>
            </a:r>
          </a:p>
          <a:p>
            <a:pPr>
              <a:buNone/>
            </a:pPr>
            <a:r>
              <a:rPr lang="en-US" sz="2800" b="1" dirty="0" smtClean="0">
                <a:solidFill>
                  <a:srgbClr val="0070C0"/>
                </a:solidFill>
              </a:rPr>
              <a:t>b)	Ensure continuity if any worker discontinues </a:t>
            </a:r>
          </a:p>
          <a:p>
            <a:pPr>
              <a:buNone/>
            </a:pPr>
            <a:r>
              <a:rPr lang="en-US" sz="2800" b="1" dirty="0" smtClean="0">
                <a:solidFill>
                  <a:srgbClr val="0070C0"/>
                </a:solidFill>
              </a:rPr>
              <a:t>c)	Ability of worker can be gauged</a:t>
            </a:r>
          </a:p>
          <a:p>
            <a:pPr>
              <a:buNone/>
            </a:pPr>
            <a:r>
              <a:rPr lang="en-US" sz="2800" b="1" dirty="0" smtClean="0">
                <a:solidFill>
                  <a:srgbClr val="0070C0"/>
                </a:solidFill>
              </a:rPr>
              <a:t>d)	Useful for future reference</a:t>
            </a:r>
          </a:p>
          <a:p>
            <a:pPr>
              <a:buNone/>
            </a:pPr>
            <a:r>
              <a:rPr lang="en-US" sz="2800" b="1" dirty="0" smtClean="0">
                <a:solidFill>
                  <a:srgbClr val="0070C0"/>
                </a:solidFill>
              </a:rPr>
              <a:t>e)	Useful in evaluation of agency</a:t>
            </a:r>
          </a:p>
          <a:p>
            <a:pPr>
              <a:buNone/>
            </a:pPr>
            <a:r>
              <a:rPr lang="en-US" sz="2800" b="1" dirty="0" smtClean="0">
                <a:solidFill>
                  <a:srgbClr val="0070C0"/>
                </a:solidFill>
              </a:rPr>
              <a:t>f)	Allows sharing of information between agencies</a:t>
            </a:r>
          </a:p>
        </p:txBody>
      </p:sp>
      <p:sp>
        <p:nvSpPr>
          <p:cNvPr id="4" name="Date Placeholder 3"/>
          <p:cNvSpPr>
            <a:spLocks noGrp="1"/>
          </p:cNvSpPr>
          <p:nvPr>
            <p:ph type="dt" sz="half" idx="10"/>
          </p:nvPr>
        </p:nvSpPr>
        <p:spPr/>
        <p:txBody>
          <a:bodyPr/>
          <a:lstStyle/>
          <a:p>
            <a:fld id="{F706DEA4-4B16-4CC1-946F-754A694CD61B}" type="datetime8">
              <a:rPr lang="en-IN" smtClean="0"/>
              <a:pPr/>
              <a:t>21-10-2018 10:11</a:t>
            </a:fld>
            <a:endParaRPr lang="en-IN"/>
          </a:p>
        </p:txBody>
      </p:sp>
      <p:sp>
        <p:nvSpPr>
          <p:cNvPr id="5" name="Slide Number Placeholder 4"/>
          <p:cNvSpPr>
            <a:spLocks noGrp="1"/>
          </p:cNvSpPr>
          <p:nvPr>
            <p:ph type="sldNum" sz="quarter" idx="12"/>
          </p:nvPr>
        </p:nvSpPr>
        <p:spPr/>
        <p:txBody>
          <a:bodyPr/>
          <a:lstStyle/>
          <a:p>
            <a:fld id="{73D25C5A-3425-400B-B42A-7FB1ED08BCD8}" type="slidenum">
              <a:rPr lang="en-IN" smtClean="0"/>
              <a:pPr/>
              <a:t>65</a:t>
            </a:fld>
            <a:endParaRPr lang="en-IN"/>
          </a:p>
        </p:txBody>
      </p:sp>
      <p:sp>
        <p:nvSpPr>
          <p:cNvPr id="6" name="Footer Placeholder 5"/>
          <p:cNvSpPr>
            <a:spLocks noGrp="1"/>
          </p:cNvSpPr>
          <p:nvPr>
            <p:ph type="ftr" sz="quarter" idx="11"/>
          </p:nvPr>
        </p:nvSpPr>
        <p:spPr/>
        <p:txBody>
          <a:bodyPr/>
          <a:lstStyle/>
          <a:p>
            <a:pPr algn="ctr"/>
            <a:r>
              <a:rPr lang="en-IN" smtClean="0"/>
              <a:t>Importance of recording</a:t>
            </a:r>
            <a:endParaRPr lang="en-IN" dirty="0"/>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p:spPr>
        <p:txBody>
          <a:bodyPr>
            <a:noAutofit/>
          </a:bodyPr>
          <a:lstStyle/>
          <a:p>
            <a:pPr algn="ctr"/>
            <a:r>
              <a:rPr lang="en-IN" sz="4800" b="1" dirty="0" smtClean="0">
                <a:solidFill>
                  <a:srgbClr val="FF33CC"/>
                </a:solidFill>
              </a:rPr>
              <a:t>Facilitates teaching and supervision</a:t>
            </a:r>
            <a:endParaRPr lang="en-IN" sz="4800" b="1" dirty="0">
              <a:solidFill>
                <a:srgbClr val="FF33CC"/>
              </a:solidFill>
            </a:endParaRPr>
          </a:p>
        </p:txBody>
      </p:sp>
      <p:sp>
        <p:nvSpPr>
          <p:cNvPr id="3" name="Content Placeholder 2"/>
          <p:cNvSpPr>
            <a:spLocks noGrp="1"/>
          </p:cNvSpPr>
          <p:nvPr>
            <p:ph idx="1"/>
          </p:nvPr>
        </p:nvSpPr>
        <p:spPr>
          <a:xfrm>
            <a:off x="304800" y="1524000"/>
            <a:ext cx="8534400" cy="5029200"/>
          </a:xfrm>
        </p:spPr>
        <p:txBody>
          <a:bodyPr>
            <a:normAutofit/>
          </a:bodyPr>
          <a:lstStyle/>
          <a:p>
            <a:pPr>
              <a:buNone/>
            </a:pPr>
            <a:r>
              <a:rPr lang="en-US" sz="2800" b="1" dirty="0" smtClean="0">
                <a:solidFill>
                  <a:srgbClr val="0070C0"/>
                </a:solidFill>
              </a:rPr>
              <a:t>a)	Helps in supervision and training of students</a:t>
            </a:r>
          </a:p>
          <a:p>
            <a:pPr>
              <a:buNone/>
            </a:pPr>
            <a:r>
              <a:rPr lang="en-US" sz="2800" b="1" dirty="0" smtClean="0">
                <a:solidFill>
                  <a:srgbClr val="0070C0"/>
                </a:solidFill>
              </a:rPr>
              <a:t>b)	Adds to body of knowledge of social work which is made communicable</a:t>
            </a:r>
          </a:p>
          <a:p>
            <a:pPr>
              <a:buNone/>
            </a:pPr>
            <a:r>
              <a:rPr lang="en-US" sz="2800" b="1" dirty="0" smtClean="0">
                <a:solidFill>
                  <a:srgbClr val="0070C0"/>
                </a:solidFill>
              </a:rPr>
              <a:t>c)	Enables students to develop analytical and interpretative skills</a:t>
            </a:r>
          </a:p>
          <a:p>
            <a:pPr>
              <a:buNone/>
            </a:pPr>
            <a:r>
              <a:rPr lang="en-US" sz="2800" b="1" dirty="0" smtClean="0">
                <a:solidFill>
                  <a:srgbClr val="0070C0"/>
                </a:solidFill>
              </a:rPr>
              <a:t>d)	Easy method of introducing students to practice</a:t>
            </a:r>
          </a:p>
        </p:txBody>
      </p:sp>
      <p:sp>
        <p:nvSpPr>
          <p:cNvPr id="4" name="Date Placeholder 3"/>
          <p:cNvSpPr>
            <a:spLocks noGrp="1"/>
          </p:cNvSpPr>
          <p:nvPr>
            <p:ph type="dt" sz="half" idx="10"/>
          </p:nvPr>
        </p:nvSpPr>
        <p:spPr/>
        <p:txBody>
          <a:bodyPr/>
          <a:lstStyle/>
          <a:p>
            <a:fld id="{F6C6098E-BFF9-4892-AFCD-0F834F1B66B0}" type="datetime8">
              <a:rPr lang="en-IN" smtClean="0"/>
              <a:pPr/>
              <a:t>21-10-2018 10:11</a:t>
            </a:fld>
            <a:endParaRPr lang="en-IN"/>
          </a:p>
        </p:txBody>
      </p:sp>
      <p:sp>
        <p:nvSpPr>
          <p:cNvPr id="5" name="Slide Number Placeholder 4"/>
          <p:cNvSpPr>
            <a:spLocks noGrp="1"/>
          </p:cNvSpPr>
          <p:nvPr>
            <p:ph type="sldNum" sz="quarter" idx="12"/>
          </p:nvPr>
        </p:nvSpPr>
        <p:spPr/>
        <p:txBody>
          <a:bodyPr/>
          <a:lstStyle/>
          <a:p>
            <a:fld id="{73D25C5A-3425-400B-B42A-7FB1ED08BCD8}" type="slidenum">
              <a:rPr lang="en-IN" smtClean="0"/>
              <a:pPr/>
              <a:t>66</a:t>
            </a:fld>
            <a:endParaRPr lang="en-IN"/>
          </a:p>
        </p:txBody>
      </p:sp>
      <p:sp>
        <p:nvSpPr>
          <p:cNvPr id="6" name="Footer Placeholder 5"/>
          <p:cNvSpPr>
            <a:spLocks noGrp="1"/>
          </p:cNvSpPr>
          <p:nvPr>
            <p:ph type="ftr" sz="quarter" idx="11"/>
          </p:nvPr>
        </p:nvSpPr>
        <p:spPr/>
        <p:txBody>
          <a:bodyPr/>
          <a:lstStyle/>
          <a:p>
            <a:pPr algn="ctr"/>
            <a:r>
              <a:rPr lang="en-IN" smtClean="0"/>
              <a:t>Importance of recording</a:t>
            </a:r>
            <a:endParaRPr lang="en-IN" dirty="0"/>
          </a:p>
        </p:txBody>
      </p:sp>
    </p:spTree>
  </p:cSld>
  <p:clrMapOvr>
    <a:masterClrMapping/>
  </p:clrMapOvr>
  <p:transition spd="slow">
    <p:push/>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viii. Case presentation as tool of professional development</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Case presentation is a summary presentation of the successfully conducted cases.</a:t>
            </a:r>
          </a:p>
          <a:p>
            <a:pPr marL="812800" indent="-812800">
              <a:spcBef>
                <a:spcPts val="1200"/>
              </a:spcBef>
              <a:buFont typeface="Arial" pitchFamily="34" charset="0"/>
              <a:buChar char="•"/>
            </a:pPr>
            <a:r>
              <a:rPr lang="en-US" sz="2400" b="1" dirty="0" smtClean="0">
                <a:solidFill>
                  <a:srgbClr val="0070C0"/>
                </a:solidFill>
              </a:rPr>
              <a:t>It helps professional development of the trainee social workers as it facilitates peer learning</a:t>
            </a:r>
          </a:p>
          <a:p>
            <a:pPr marL="812800" indent="-812800">
              <a:spcBef>
                <a:spcPts val="1200"/>
              </a:spcBef>
              <a:buFont typeface="Arial" pitchFamily="34" charset="0"/>
              <a:buChar char="•"/>
            </a:pPr>
            <a:r>
              <a:rPr lang="en-US" sz="2400" b="1" dirty="0" smtClean="0">
                <a:solidFill>
                  <a:srgbClr val="0070C0"/>
                </a:solidFill>
              </a:rPr>
              <a:t>More and more success stories widens the scope of case work practice by exploring new areas of practice, new problem solving strategies and expansion of theoretical knowledge. Thus the profession grows along with the professional.</a:t>
            </a:r>
          </a:p>
          <a:p>
            <a:pPr marL="812800" indent="-812800">
              <a:spcBef>
                <a:spcPts val="1200"/>
              </a:spcBef>
              <a:buFont typeface="Arial" pitchFamily="34" charset="0"/>
              <a:buChar char="•"/>
            </a:pPr>
            <a:r>
              <a:rPr lang="en-US" sz="2400" b="1" dirty="0" smtClean="0">
                <a:solidFill>
                  <a:srgbClr val="0070C0"/>
                </a:solidFill>
              </a:rPr>
              <a:t>Proper recording is essential for effective presentation</a:t>
            </a:r>
          </a:p>
          <a:p>
            <a:pPr marL="812800" indent="-812800">
              <a:spcBef>
                <a:spcPts val="1200"/>
              </a:spcBef>
              <a:buFont typeface="Arial" pitchFamily="34" charset="0"/>
              <a:buChar char="•"/>
            </a:pPr>
            <a:endParaRPr lang="en-US" sz="2400" b="1" dirty="0" smtClean="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10:11:55</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viii. Case presentation as tool of professional development</a:t>
            </a:r>
            <a:endParaRPr lang="en-US" sz="2800" b="1" dirty="0">
              <a:solidFill>
                <a:srgbClr val="FF33CC"/>
              </a:solidFill>
            </a:endParaRP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400" b="1" dirty="0" smtClean="0">
                <a:solidFill>
                  <a:srgbClr val="0070C0"/>
                </a:solidFill>
              </a:rPr>
              <a:t>Case records with adequate substantive content become valuable resources for research in social work. The research aspect is very important with regard to the growth of a profession.</a:t>
            </a:r>
          </a:p>
          <a:p>
            <a:pPr marL="812800" indent="-812800">
              <a:spcBef>
                <a:spcPts val="1200"/>
              </a:spcBef>
              <a:buFont typeface="Arial" pitchFamily="34" charset="0"/>
              <a:buChar char="•"/>
            </a:pPr>
            <a:r>
              <a:rPr lang="en-US" sz="2400" b="1" dirty="0" smtClean="0">
                <a:solidFill>
                  <a:srgbClr val="0070C0"/>
                </a:solidFill>
              </a:rPr>
              <a:t>It is important to remember that social work as a profession originated in the field of practice, and case records maintained by agencies, despite their inadequacies, have been a tool of teaching in social work education.</a:t>
            </a:r>
          </a:p>
          <a:p>
            <a:pPr marL="812800" indent="-812800">
              <a:spcBef>
                <a:spcPts val="1200"/>
              </a:spcBef>
              <a:buFont typeface="Arial" pitchFamily="34" charset="0"/>
              <a:buChar char="•"/>
            </a:pP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10:11:56</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68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algn="ctr"/>
            <a:r>
              <a:rPr lang="en-US" sz="3200" b="1" dirty="0">
                <a:solidFill>
                  <a:srgbClr val="FF33CC"/>
                </a:solidFill>
              </a:rPr>
              <a:t>Recommended Readings:</a:t>
            </a:r>
          </a:p>
        </p:txBody>
      </p:sp>
      <p:sp>
        <p:nvSpPr>
          <p:cNvPr id="24579" name="Rectangle 3"/>
          <p:cNvSpPr>
            <a:spLocks noChangeArrowheads="1"/>
          </p:cNvSpPr>
          <p:nvPr/>
        </p:nvSpPr>
        <p:spPr bwMode="auto">
          <a:xfrm>
            <a:off x="914400" y="1143000"/>
            <a:ext cx="7772400" cy="5257800"/>
          </a:xfrm>
          <a:prstGeom prst="rect">
            <a:avLst/>
          </a:prstGeom>
          <a:noFill/>
          <a:ln w="9525">
            <a:noFill/>
            <a:miter lim="800000"/>
            <a:headEnd/>
            <a:tailEnd/>
          </a:ln>
        </p:spPr>
        <p:txBody>
          <a:bodyPr/>
          <a:lstStyle/>
          <a:p>
            <a:pPr marL="812800" indent="-812800">
              <a:spcBef>
                <a:spcPts val="1200"/>
              </a:spcBef>
            </a:pPr>
            <a:r>
              <a:rPr lang="en-US" sz="2200" b="1" dirty="0">
                <a:solidFill>
                  <a:srgbClr val="0070C0"/>
                </a:solidFill>
              </a:rPr>
              <a:t>1.	</a:t>
            </a:r>
            <a:r>
              <a:rPr lang="en-US" sz="2200" b="1" dirty="0" smtClean="0">
                <a:solidFill>
                  <a:srgbClr val="0070C0"/>
                </a:solidFill>
              </a:rPr>
              <a:t>Mathew Grace (1992) </a:t>
            </a:r>
            <a:r>
              <a:rPr lang="en-US" sz="2200" b="1" dirty="0" smtClean="0">
                <a:solidFill>
                  <a:srgbClr val="FF0000"/>
                </a:solidFill>
              </a:rPr>
              <a:t>An Introduction to Social Case Work, </a:t>
            </a:r>
            <a:r>
              <a:rPr lang="en-US" sz="2200" b="1" dirty="0" smtClean="0">
                <a:solidFill>
                  <a:srgbClr val="0070C0"/>
                </a:solidFill>
              </a:rPr>
              <a:t>Bombay: Tata Institute of Social Sciences</a:t>
            </a:r>
          </a:p>
          <a:p>
            <a:pPr marL="812800" indent="-812800">
              <a:spcBef>
                <a:spcPts val="1200"/>
              </a:spcBef>
              <a:buAutoNum type="arabicPeriod" startAt="2"/>
            </a:pPr>
            <a:r>
              <a:rPr lang="en-US" sz="2200" b="1" dirty="0" smtClean="0">
                <a:solidFill>
                  <a:srgbClr val="0070C0"/>
                </a:solidFill>
              </a:rPr>
              <a:t>Perlman, Helen Harris (1957) </a:t>
            </a:r>
            <a:r>
              <a:rPr lang="en-US" sz="2200" b="1" dirty="0" smtClean="0">
                <a:solidFill>
                  <a:srgbClr val="FF0000"/>
                </a:solidFill>
              </a:rPr>
              <a:t>Social Case Work – A Problem Solving Process,</a:t>
            </a:r>
            <a:r>
              <a:rPr lang="en-US" sz="2200" b="1" dirty="0" smtClean="0">
                <a:solidFill>
                  <a:srgbClr val="0070C0"/>
                </a:solidFill>
              </a:rPr>
              <a:t> Chicago: University of Chicago Press (Indian reprint, 2011, </a:t>
            </a:r>
            <a:r>
              <a:rPr lang="en-US" sz="2200" b="1" dirty="0" err="1" smtClean="0">
                <a:solidFill>
                  <a:srgbClr val="0070C0"/>
                </a:solidFill>
              </a:rPr>
              <a:t>Jaipur</a:t>
            </a:r>
            <a:r>
              <a:rPr lang="en-US" sz="2200" b="1" dirty="0" smtClean="0">
                <a:solidFill>
                  <a:srgbClr val="0070C0"/>
                </a:solidFill>
              </a:rPr>
              <a:t>: </a:t>
            </a:r>
            <a:r>
              <a:rPr lang="en-US" sz="2200" b="1" dirty="0" err="1" smtClean="0">
                <a:solidFill>
                  <a:srgbClr val="0070C0"/>
                </a:solidFill>
              </a:rPr>
              <a:t>Rawat</a:t>
            </a:r>
            <a:r>
              <a:rPr lang="en-US" sz="2200" b="1" dirty="0" smtClean="0">
                <a:solidFill>
                  <a:srgbClr val="0070C0"/>
                </a:solidFill>
              </a:rPr>
              <a:t> Publications)</a:t>
            </a:r>
          </a:p>
          <a:p>
            <a:pPr marL="812800" indent="-812800">
              <a:spcBef>
                <a:spcPts val="1200"/>
              </a:spcBef>
              <a:buAutoNum type="arabicPeriod" startAt="2"/>
            </a:pPr>
            <a:r>
              <a:rPr lang="en-US" sz="2200" b="1" dirty="0" err="1" smtClean="0">
                <a:solidFill>
                  <a:srgbClr val="0070C0"/>
                </a:solidFill>
              </a:rPr>
              <a:t>Nursten</a:t>
            </a:r>
            <a:r>
              <a:rPr lang="en-US" sz="2200" b="1" dirty="0" smtClean="0">
                <a:solidFill>
                  <a:srgbClr val="0070C0"/>
                </a:solidFill>
              </a:rPr>
              <a:t>, Jean (1974) </a:t>
            </a:r>
            <a:r>
              <a:rPr lang="en-US" sz="2200" b="1" dirty="0" smtClean="0">
                <a:solidFill>
                  <a:srgbClr val="FF0000"/>
                </a:solidFill>
              </a:rPr>
              <a:t>Process of Case Work, </a:t>
            </a:r>
            <a:r>
              <a:rPr lang="en-US" sz="2200" b="1" dirty="0" smtClean="0">
                <a:solidFill>
                  <a:srgbClr val="0070C0"/>
                </a:solidFill>
              </a:rPr>
              <a:t>Pitman Publishing Corporation</a:t>
            </a:r>
          </a:p>
          <a:p>
            <a:pPr marL="812800" indent="-812800">
              <a:spcBef>
                <a:spcPts val="1200"/>
              </a:spcBef>
            </a:pPr>
            <a:r>
              <a:rPr lang="en-US" sz="2200" b="1" dirty="0" smtClean="0">
                <a:solidFill>
                  <a:srgbClr val="0070C0"/>
                </a:solidFill>
              </a:rPr>
              <a:t>3.	</a:t>
            </a:r>
            <a:r>
              <a:rPr lang="en-US" sz="2200" b="1" dirty="0" err="1" smtClean="0">
                <a:solidFill>
                  <a:srgbClr val="0070C0"/>
                </a:solidFill>
              </a:rPr>
              <a:t>Timms</a:t>
            </a:r>
            <a:r>
              <a:rPr lang="en-US" sz="2200" b="1" dirty="0" smtClean="0">
                <a:solidFill>
                  <a:srgbClr val="0070C0"/>
                </a:solidFill>
              </a:rPr>
              <a:t>, Noel (1966) </a:t>
            </a:r>
            <a:r>
              <a:rPr lang="en-US" sz="2200" b="1" dirty="0" smtClean="0">
                <a:solidFill>
                  <a:srgbClr val="FF0000"/>
                </a:solidFill>
              </a:rPr>
              <a:t>Social Case Work, </a:t>
            </a:r>
            <a:r>
              <a:rPr lang="en-US" sz="2200" b="1" dirty="0" smtClean="0">
                <a:solidFill>
                  <a:srgbClr val="0070C0"/>
                </a:solidFill>
              </a:rPr>
              <a:t>London: </a:t>
            </a:r>
            <a:r>
              <a:rPr lang="en-US" sz="2200" b="1" dirty="0" err="1" smtClean="0">
                <a:solidFill>
                  <a:srgbClr val="0070C0"/>
                </a:solidFill>
              </a:rPr>
              <a:t>Routledge</a:t>
            </a:r>
            <a:r>
              <a:rPr lang="en-US" sz="2200" b="1" dirty="0" smtClean="0">
                <a:solidFill>
                  <a:srgbClr val="0070C0"/>
                </a:solidFill>
              </a:rPr>
              <a:t> &amp; </a:t>
            </a:r>
            <a:r>
              <a:rPr lang="en-US" sz="2200" b="1" dirty="0" err="1" smtClean="0">
                <a:solidFill>
                  <a:srgbClr val="0070C0"/>
                </a:solidFill>
              </a:rPr>
              <a:t>Kegan</a:t>
            </a:r>
            <a:r>
              <a:rPr lang="en-US" sz="2200" b="1" dirty="0" smtClean="0">
                <a:solidFill>
                  <a:srgbClr val="0070C0"/>
                </a:solidFill>
              </a:rPr>
              <a:t> Paul</a:t>
            </a:r>
          </a:p>
          <a:p>
            <a:pPr marL="812800" indent="-812800">
              <a:spcBef>
                <a:spcPts val="1200"/>
              </a:spcBef>
            </a:pPr>
            <a:r>
              <a:rPr lang="en-US" sz="2200" b="1" dirty="0" smtClean="0">
                <a:solidFill>
                  <a:srgbClr val="0070C0"/>
                </a:solidFill>
              </a:rPr>
              <a:t>5.	</a:t>
            </a:r>
            <a:r>
              <a:rPr lang="en-US" sz="2200" b="1" dirty="0" err="1" smtClean="0">
                <a:solidFill>
                  <a:srgbClr val="0070C0"/>
                </a:solidFill>
              </a:rPr>
              <a:t>Upadhyay</a:t>
            </a:r>
            <a:r>
              <a:rPr lang="en-US" sz="2200" b="1" dirty="0" smtClean="0">
                <a:solidFill>
                  <a:srgbClr val="0070C0"/>
                </a:solidFill>
              </a:rPr>
              <a:t>, R. K. (2003) </a:t>
            </a:r>
            <a:r>
              <a:rPr lang="en-US" sz="2200" b="1" dirty="0" smtClean="0">
                <a:solidFill>
                  <a:srgbClr val="FF0000"/>
                </a:solidFill>
              </a:rPr>
              <a:t>Social Case Work, </a:t>
            </a:r>
            <a:r>
              <a:rPr lang="en-US" sz="2200" b="1" dirty="0" err="1" smtClean="0">
                <a:solidFill>
                  <a:srgbClr val="0070C0"/>
                </a:solidFill>
              </a:rPr>
              <a:t>Jaipur</a:t>
            </a:r>
            <a:r>
              <a:rPr lang="en-US" sz="2200" b="1" dirty="0" smtClean="0">
                <a:solidFill>
                  <a:srgbClr val="0070C0"/>
                </a:solidFill>
              </a:rPr>
              <a:t> &amp; New Delhi: </a:t>
            </a:r>
            <a:r>
              <a:rPr lang="en-US" sz="2200" b="1" dirty="0" err="1" smtClean="0">
                <a:solidFill>
                  <a:srgbClr val="0070C0"/>
                </a:solidFill>
              </a:rPr>
              <a:t>Rawat</a:t>
            </a:r>
            <a:r>
              <a:rPr lang="en-US" sz="2200" b="1" dirty="0" smtClean="0">
                <a:solidFill>
                  <a:srgbClr val="0070C0"/>
                </a:solidFill>
              </a:rPr>
              <a:t> Publications</a:t>
            </a:r>
            <a:endParaRPr lang="en-US" sz="2200" b="1" dirty="0">
              <a:solidFill>
                <a:srgbClr val="0070C0"/>
              </a:solidFill>
            </a:endParaRPr>
          </a:p>
        </p:txBody>
      </p:sp>
      <p:sp>
        <p:nvSpPr>
          <p:cNvPr id="4" name="Date Placeholder 3"/>
          <p:cNvSpPr>
            <a:spLocks noGrp="1"/>
          </p:cNvSpPr>
          <p:nvPr>
            <p:ph type="dt" sz="quarter" idx="10"/>
          </p:nvPr>
        </p:nvSpPr>
        <p:spPr/>
        <p:txBody>
          <a:bodyPr/>
          <a:lstStyle/>
          <a:p>
            <a:pPr>
              <a:defRPr/>
            </a:pPr>
            <a:fld id="{35F0F8C9-2EBE-461B-BC5B-B8BC3958389B}" type="datetime9">
              <a:rPr lang="en-IN" smtClean="0"/>
              <a:pPr>
                <a:defRPr/>
              </a:pPr>
              <a:t>21-10-2018 10:11:56</a:t>
            </a:fld>
            <a:endParaRPr lang="en-US"/>
          </a:p>
        </p:txBody>
      </p:sp>
      <p:sp>
        <p:nvSpPr>
          <p:cNvPr id="5" name="Slide Number Placeholder 4"/>
          <p:cNvSpPr>
            <a:spLocks noGrp="1"/>
          </p:cNvSpPr>
          <p:nvPr>
            <p:ph type="sldNum" sz="quarter" idx="12"/>
          </p:nvPr>
        </p:nvSpPr>
        <p:spPr/>
        <p:txBody>
          <a:bodyPr/>
          <a:lstStyle/>
          <a:p>
            <a:pPr>
              <a:defRPr/>
            </a:pPr>
            <a:fld id="{5C9BFFAC-8E95-4E3B-B304-B5DADEF6AA07}" type="slidenum">
              <a:rPr lang="en-US" smtClean="0"/>
              <a:pPr>
                <a:defRPr/>
              </a:pPr>
              <a:t>69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jottings cover names, addresses, dates, notes on interviews, points of importance gleaned from conversations with people other than clients — collaterals and resource persons, observations, inferences and elements of the casework process. </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533400"/>
            <a:ext cx="9144000" cy="914400"/>
          </a:xfrm>
          <a:prstGeom prst="rect">
            <a:avLst/>
          </a:prstGeom>
          <a:noFill/>
          <a:ln w="9525">
            <a:noFill/>
            <a:miter lim="800000"/>
            <a:headEnd/>
            <a:tailEnd/>
          </a:ln>
        </p:spPr>
        <p:txBody>
          <a:bodyPr anchor="ctr"/>
          <a:lstStyle/>
          <a:p>
            <a:pPr algn="ctr"/>
            <a:r>
              <a:rPr lang="en-US" sz="3200" b="1">
                <a:solidFill>
                  <a:srgbClr val="FF33CC"/>
                </a:solidFill>
              </a:rPr>
              <a:t>Recommended Readings:</a:t>
            </a:r>
          </a:p>
        </p:txBody>
      </p:sp>
      <p:sp>
        <p:nvSpPr>
          <p:cNvPr id="25603" name="Rectangle 3"/>
          <p:cNvSpPr>
            <a:spLocks noChangeArrowheads="1"/>
          </p:cNvSpPr>
          <p:nvPr/>
        </p:nvSpPr>
        <p:spPr bwMode="auto">
          <a:xfrm>
            <a:off x="914400" y="1600200"/>
            <a:ext cx="7772400" cy="4800600"/>
          </a:xfrm>
          <a:prstGeom prst="rect">
            <a:avLst/>
          </a:prstGeom>
          <a:noFill/>
          <a:ln w="9525">
            <a:noFill/>
            <a:miter lim="800000"/>
            <a:headEnd/>
            <a:tailEnd/>
          </a:ln>
        </p:spPr>
        <p:txBody>
          <a:bodyPr/>
          <a:lstStyle/>
          <a:p>
            <a:pPr marL="812800" indent="-812800">
              <a:spcBef>
                <a:spcPts val="1200"/>
              </a:spcBef>
              <a:buFont typeface="+mj-lt"/>
              <a:buAutoNum type="arabicPeriod" startAt="6"/>
            </a:pPr>
            <a:r>
              <a:rPr lang="en-US" sz="2200" b="1" dirty="0" err="1" smtClean="0">
                <a:solidFill>
                  <a:srgbClr val="0070C0"/>
                </a:solidFill>
              </a:rPr>
              <a:t>Biestek</a:t>
            </a:r>
            <a:r>
              <a:rPr lang="en-US" sz="2200" b="1" dirty="0" smtClean="0">
                <a:solidFill>
                  <a:srgbClr val="0070C0"/>
                </a:solidFill>
              </a:rPr>
              <a:t> FD (1967) </a:t>
            </a:r>
            <a:r>
              <a:rPr lang="en-US" sz="2200" b="1" dirty="0" smtClean="0">
                <a:solidFill>
                  <a:srgbClr val="FF0000"/>
                </a:solidFill>
              </a:rPr>
              <a:t>The Casework Relationship</a:t>
            </a:r>
            <a:r>
              <a:rPr lang="en-US" sz="2200" b="1" dirty="0" smtClean="0">
                <a:solidFill>
                  <a:srgbClr val="0070C0"/>
                </a:solidFill>
              </a:rPr>
              <a:t>, London: </a:t>
            </a:r>
            <a:r>
              <a:rPr lang="en-US" sz="2200" b="1" dirty="0" err="1" smtClean="0">
                <a:solidFill>
                  <a:srgbClr val="0070C0"/>
                </a:solidFill>
              </a:rPr>
              <a:t>Unwin</a:t>
            </a:r>
            <a:r>
              <a:rPr lang="en-US" sz="2200" b="1" dirty="0" smtClean="0">
                <a:solidFill>
                  <a:srgbClr val="0070C0"/>
                </a:solidFill>
              </a:rPr>
              <a:t> University Books </a:t>
            </a:r>
          </a:p>
          <a:p>
            <a:pPr marL="812800" indent="-812800">
              <a:spcBef>
                <a:spcPts val="1200"/>
              </a:spcBef>
              <a:buFont typeface="+mj-lt"/>
              <a:buAutoNum type="arabicPeriod" startAt="6"/>
            </a:pPr>
            <a:r>
              <a:rPr lang="en-US" sz="2200" b="1" dirty="0" smtClean="0">
                <a:solidFill>
                  <a:srgbClr val="0070C0"/>
                </a:solidFill>
              </a:rPr>
              <a:t>Lawrence M </a:t>
            </a:r>
            <a:r>
              <a:rPr lang="en-US" sz="2200" b="1" dirty="0" err="1" smtClean="0">
                <a:solidFill>
                  <a:srgbClr val="0070C0"/>
                </a:solidFill>
              </a:rPr>
              <a:t>Brammer</a:t>
            </a:r>
            <a:r>
              <a:rPr lang="en-US" sz="2200" b="1" dirty="0" smtClean="0">
                <a:solidFill>
                  <a:srgbClr val="0070C0"/>
                </a:solidFill>
              </a:rPr>
              <a:t> (1985) </a:t>
            </a:r>
            <a:r>
              <a:rPr lang="en-US" sz="2200" b="1" dirty="0" smtClean="0">
                <a:solidFill>
                  <a:srgbClr val="FF0000"/>
                </a:solidFill>
              </a:rPr>
              <a:t>The Helping Relationship: process and skills</a:t>
            </a:r>
            <a:r>
              <a:rPr lang="en-US" sz="2200" b="1" dirty="0" smtClean="0">
                <a:solidFill>
                  <a:srgbClr val="0070C0"/>
                </a:solidFill>
              </a:rPr>
              <a:t>, Englewood Cliffs, New Jersey: Prentice Hall Inc (3rd Ed.) </a:t>
            </a:r>
          </a:p>
          <a:p>
            <a:pPr marL="812800" indent="-812800">
              <a:spcBef>
                <a:spcPts val="1200"/>
              </a:spcBef>
              <a:buFont typeface="+mj-lt"/>
              <a:buAutoNum type="arabicPeriod" startAt="6"/>
            </a:pPr>
            <a:r>
              <a:rPr lang="en-US" sz="2200" b="1" dirty="0" smtClean="0">
                <a:solidFill>
                  <a:srgbClr val="0070C0"/>
                </a:solidFill>
              </a:rPr>
              <a:t>Richmond, Mary (1970) </a:t>
            </a:r>
            <a:r>
              <a:rPr lang="en-US" sz="2200" b="1" dirty="0" smtClean="0">
                <a:solidFill>
                  <a:srgbClr val="FF0000"/>
                </a:solidFill>
              </a:rPr>
              <a:t>Social Diagnosis</a:t>
            </a:r>
            <a:r>
              <a:rPr lang="en-US" sz="2200" b="1" dirty="0" smtClean="0">
                <a:solidFill>
                  <a:srgbClr val="0070C0"/>
                </a:solidFill>
              </a:rPr>
              <a:t>, New York: Free Press</a:t>
            </a:r>
          </a:p>
          <a:p>
            <a:pPr marL="812800" indent="-812800">
              <a:spcBef>
                <a:spcPts val="1200"/>
              </a:spcBef>
              <a:buFont typeface="+mj-lt"/>
              <a:buAutoNum type="arabicPeriod" startAt="6"/>
            </a:pPr>
            <a:r>
              <a:rPr lang="en-US" sz="2200" b="1" dirty="0" smtClean="0">
                <a:solidFill>
                  <a:srgbClr val="0070C0"/>
                </a:solidFill>
              </a:rPr>
              <a:t>Gordon Hamilton (1951) </a:t>
            </a:r>
            <a:r>
              <a:rPr lang="en-US" sz="2200" b="1" dirty="0" smtClean="0">
                <a:solidFill>
                  <a:srgbClr val="FF0000"/>
                </a:solidFill>
              </a:rPr>
              <a:t>Theory and Practice of Social Casework, </a:t>
            </a:r>
            <a:r>
              <a:rPr lang="en-US" sz="2200" b="1" dirty="0" smtClean="0">
                <a:solidFill>
                  <a:srgbClr val="0070C0"/>
                </a:solidFill>
              </a:rPr>
              <a:t>2nd Rev. Ed., New York: Columbia University Press</a:t>
            </a:r>
          </a:p>
          <a:p>
            <a:pPr marL="812800" indent="-812800">
              <a:spcBef>
                <a:spcPts val="1200"/>
              </a:spcBef>
              <a:buFont typeface="+mj-lt"/>
              <a:buAutoNum type="arabicPeriod" startAt="6"/>
            </a:pPr>
            <a:r>
              <a:rPr lang="en-US" sz="2200" b="1" dirty="0" err="1" smtClean="0">
                <a:solidFill>
                  <a:srgbClr val="0070C0"/>
                </a:solidFill>
              </a:rPr>
              <a:t>Prajakata</a:t>
            </a:r>
            <a:r>
              <a:rPr lang="en-US" sz="2200" b="1" dirty="0" smtClean="0">
                <a:solidFill>
                  <a:srgbClr val="0070C0"/>
                </a:solidFill>
              </a:rPr>
              <a:t> </a:t>
            </a:r>
            <a:r>
              <a:rPr lang="en-US" sz="2200" b="1" dirty="0" err="1" smtClean="0">
                <a:solidFill>
                  <a:srgbClr val="0070C0"/>
                </a:solidFill>
              </a:rPr>
              <a:t>Taksale</a:t>
            </a:r>
            <a:r>
              <a:rPr lang="en-US" sz="2200" b="1" dirty="0" smtClean="0">
                <a:solidFill>
                  <a:srgbClr val="0070C0"/>
                </a:solidFill>
              </a:rPr>
              <a:t>, </a:t>
            </a:r>
            <a:r>
              <a:rPr lang="en-US" sz="2200" b="1" dirty="0" smtClean="0">
                <a:solidFill>
                  <a:srgbClr val="FF0000"/>
                </a:solidFill>
              </a:rPr>
              <a:t>‘</a:t>
            </a:r>
            <a:r>
              <a:rPr lang="en-US" sz="2200" b="1" dirty="0" err="1" smtClean="0">
                <a:solidFill>
                  <a:srgbClr val="FF0000"/>
                </a:solidFill>
              </a:rPr>
              <a:t>Vyakti</a:t>
            </a:r>
            <a:r>
              <a:rPr lang="en-US" sz="2200" b="1" dirty="0" smtClean="0">
                <a:solidFill>
                  <a:srgbClr val="FF0000"/>
                </a:solidFill>
              </a:rPr>
              <a:t> </a:t>
            </a:r>
            <a:r>
              <a:rPr lang="en-US" sz="2200" b="1" dirty="0" err="1" smtClean="0">
                <a:solidFill>
                  <a:srgbClr val="FF0000"/>
                </a:solidFill>
              </a:rPr>
              <a:t>Sahay</a:t>
            </a:r>
            <a:r>
              <a:rPr lang="en-US" sz="2200" b="1" dirty="0" smtClean="0">
                <a:solidFill>
                  <a:srgbClr val="FF0000"/>
                </a:solidFill>
              </a:rPr>
              <a:t> </a:t>
            </a:r>
            <a:r>
              <a:rPr lang="en-US" sz="2200" b="1" dirty="0" err="1" smtClean="0">
                <a:solidFill>
                  <a:srgbClr val="FF0000"/>
                </a:solidFill>
              </a:rPr>
              <a:t>Karya</a:t>
            </a:r>
            <a:r>
              <a:rPr lang="en-US" sz="2200" b="1" dirty="0" smtClean="0">
                <a:solidFill>
                  <a:srgbClr val="FF0000"/>
                </a:solidFill>
              </a:rPr>
              <a:t>’</a:t>
            </a:r>
            <a:endParaRPr lang="en-US" sz="2200" b="1" dirty="0">
              <a:solidFill>
                <a:srgbClr val="FF0000"/>
              </a:solidFill>
            </a:endParaRPr>
          </a:p>
        </p:txBody>
      </p:sp>
      <p:sp>
        <p:nvSpPr>
          <p:cNvPr id="4" name="Date Placeholder 3"/>
          <p:cNvSpPr>
            <a:spLocks noGrp="1"/>
          </p:cNvSpPr>
          <p:nvPr>
            <p:ph type="dt" sz="quarter" idx="10"/>
          </p:nvPr>
        </p:nvSpPr>
        <p:spPr/>
        <p:txBody>
          <a:bodyPr/>
          <a:lstStyle/>
          <a:p>
            <a:pPr>
              <a:defRPr/>
            </a:pPr>
            <a:fld id="{A151AFA2-3A95-4598-9AFC-5A2AA77C5F0A}" type="datetime9">
              <a:rPr lang="en-IN" smtClean="0"/>
              <a:pPr>
                <a:defRPr/>
              </a:pPr>
              <a:t>21-10-2018 10:11:56</a:t>
            </a:fld>
            <a:endParaRPr lang="en-US"/>
          </a:p>
        </p:txBody>
      </p:sp>
      <p:sp>
        <p:nvSpPr>
          <p:cNvPr id="5" name="Slide Number Placeholder 4"/>
          <p:cNvSpPr>
            <a:spLocks noGrp="1"/>
          </p:cNvSpPr>
          <p:nvPr>
            <p:ph type="sldNum" sz="quarter" idx="12"/>
          </p:nvPr>
        </p:nvSpPr>
        <p:spPr/>
        <p:txBody>
          <a:bodyPr/>
          <a:lstStyle/>
          <a:p>
            <a:pPr>
              <a:defRPr/>
            </a:pPr>
            <a:fld id="{8BE181BA-D8C1-45E1-8FEC-EAE8BB3C186E}" type="slidenum">
              <a:rPr lang="en-US" smtClean="0"/>
              <a:pPr>
                <a:defRPr/>
              </a:pPr>
              <a:t>70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F5A9370D-F9CC-49B4-9D4A-DC9744CDCE42}" type="datetime9">
              <a:rPr lang="en-IN" smtClean="0"/>
              <a:pPr>
                <a:defRPr/>
              </a:pPr>
              <a:t>21-10-2018 10:11:56</a:t>
            </a:fld>
            <a:endParaRPr lang="en-US"/>
          </a:p>
        </p:txBody>
      </p:sp>
      <p:sp>
        <p:nvSpPr>
          <p:cNvPr id="5" name="Footer Placeholder 4"/>
          <p:cNvSpPr>
            <a:spLocks noGrp="1"/>
          </p:cNvSpPr>
          <p:nvPr>
            <p:ph type="ftr" sz="quarter" idx="11"/>
          </p:nvPr>
        </p:nvSpPr>
        <p:spPr/>
        <p:txBody>
          <a:body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71</a:t>
            </a:fld>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From the data which are in a jumble in the work diary, the social worker </a:t>
            </a:r>
            <a:r>
              <a:rPr lang="en-US" sz="3200" b="1" dirty="0" err="1" smtClean="0">
                <a:solidFill>
                  <a:srgbClr val="0070C0"/>
                </a:solidFill>
              </a:rPr>
              <a:t>organises</a:t>
            </a:r>
            <a:r>
              <a:rPr lang="en-US" sz="3200" b="1" dirty="0" smtClean="0">
                <a:solidFill>
                  <a:srgbClr val="0070C0"/>
                </a:solidFill>
              </a:rPr>
              <a:t> systematically the content of the formal case record, which is a formal or official record maintained at the agency.</a:t>
            </a: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10:11:30</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609600"/>
            <a:ext cx="9144000" cy="990600"/>
          </a:xfrm>
          <a:prstGeom prst="rect">
            <a:avLst/>
          </a:prstGeom>
          <a:noFill/>
          <a:ln w="9525">
            <a:noFill/>
            <a:miter lim="800000"/>
            <a:headEnd/>
            <a:tailEnd/>
          </a:ln>
        </p:spPr>
        <p:txBody>
          <a:bodyPr anchor="ctr"/>
          <a:lstStyle/>
          <a:p>
            <a:pPr algn="ctr"/>
            <a:r>
              <a:rPr lang="en-US" sz="2800" b="1" dirty="0" smtClean="0">
                <a:solidFill>
                  <a:srgbClr val="FF33CC"/>
                </a:solidFill>
              </a:rPr>
              <a:t>4. </a:t>
            </a:r>
            <a:r>
              <a:rPr lang="en-US" sz="2800" b="1" dirty="0" err="1" smtClean="0">
                <a:solidFill>
                  <a:srgbClr val="FF33CC"/>
                </a:solidFill>
              </a:rPr>
              <a:t>i</a:t>
            </a:r>
            <a:r>
              <a:rPr lang="en-US" sz="2800" b="1" dirty="0" smtClean="0">
                <a:solidFill>
                  <a:srgbClr val="FF33CC"/>
                </a:solidFill>
              </a:rPr>
              <a:t>. Intake-record/sheet and the intake interview (client engagement)</a:t>
            </a:r>
          </a:p>
        </p:txBody>
      </p:sp>
      <p:sp>
        <p:nvSpPr>
          <p:cNvPr id="14339" name="Rectangle 3"/>
          <p:cNvSpPr>
            <a:spLocks noChangeArrowheads="1"/>
          </p:cNvSpPr>
          <p:nvPr/>
        </p:nvSpPr>
        <p:spPr bwMode="auto">
          <a:xfrm>
            <a:off x="381000" y="1676400"/>
            <a:ext cx="8382000" cy="4572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Collaterals are those, who, because of their special association with the client, are in a position to furnish information to the social worker about the client or help the client in some way. </a:t>
            </a:r>
          </a:p>
          <a:p>
            <a:pPr marL="812800" indent="-812800">
              <a:spcBef>
                <a:spcPts val="1200"/>
              </a:spcBef>
              <a:buFont typeface="Arial" pitchFamily="34" charset="0"/>
              <a:buChar char="•"/>
            </a:pPr>
            <a:r>
              <a:rPr lang="en-US" sz="2800" b="1" dirty="0" smtClean="0">
                <a:solidFill>
                  <a:srgbClr val="0070C0"/>
                </a:solidFill>
              </a:rPr>
              <a:t>The doctor who is treating the client, and the teacher of the school-going client, are some examples of collaterals. </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61588BE7-B75E-459D-8C3D-F89F1E709A50}" type="datetime9">
              <a:rPr lang="en-IN" smtClean="0"/>
              <a:pPr>
                <a:defRPr/>
              </a:pPr>
              <a:t>21-10-2018 10:11:32</a:t>
            </a:fld>
            <a:endParaRPr lang="en-US" dirty="0"/>
          </a:p>
        </p:txBody>
      </p:sp>
      <p:sp>
        <p:nvSpPr>
          <p:cNvPr id="5" name="Slide Number Placeholder 4"/>
          <p:cNvSpPr>
            <a:spLocks noGrp="1"/>
          </p:cNvSpPr>
          <p:nvPr>
            <p:ph type="sldNum" sz="quarter" idx="12"/>
          </p:nvPr>
        </p:nvSpPr>
        <p:spPr/>
        <p:txBody>
          <a:bodyPr/>
          <a:lstStyle/>
          <a:p>
            <a:pPr>
              <a:defRPr/>
            </a:pPr>
            <a:fld id="{63AF719D-138A-49E5-9851-25EEBB7411FB}"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12020</TotalTime>
  <Words>5763</Words>
  <Application>Microsoft Office PowerPoint</Application>
  <PresentationFormat>On-screen Show (4:3)</PresentationFormat>
  <Paragraphs>571</Paragraphs>
  <Slides>71</Slides>
  <Notes>65</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Flow</vt:lpstr>
      <vt:lpstr>MSW I Semester I  G II</vt:lpstr>
      <vt:lpstr>Slide 2</vt:lpstr>
      <vt:lpstr>Slide 3</vt:lpstr>
      <vt:lpstr>Tools of Social case work</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Improves social work practice</vt:lpstr>
      <vt:lpstr>Facilitates administration</vt:lpstr>
      <vt:lpstr>Facilitates teaching and supervision</vt:lpstr>
      <vt:lpstr>Slide 67</vt:lpstr>
      <vt:lpstr>Slide 68</vt:lpstr>
      <vt:lpstr>Slide 69</vt:lpstr>
      <vt:lpstr>Slide 70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433</cp:revision>
  <dcterms:created xsi:type="dcterms:W3CDTF">2008-06-21T00:02:03Z</dcterms:created>
  <dcterms:modified xsi:type="dcterms:W3CDTF">2018-10-21T08:27:18Z</dcterms:modified>
</cp:coreProperties>
</file>