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60" r:id="rId3"/>
    <p:sldId id="306" r:id="rId4"/>
    <p:sldId id="257" r:id="rId5"/>
    <p:sldId id="262" r:id="rId6"/>
    <p:sldId id="263"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59" r:id="rId23"/>
    <p:sldId id="281" r:id="rId24"/>
    <p:sldId id="282"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7" r:id="rId47"/>
    <p:sldId id="30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500" autoAdjust="0"/>
  </p:normalViewPr>
  <p:slideViewPr>
    <p:cSldViewPr>
      <p:cViewPr>
        <p:scale>
          <a:sx n="50" d="100"/>
          <a:sy n="50" d="100"/>
        </p:scale>
        <p:origin x="-562" y="-6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C5FF9A-7E9A-4312-B44E-F02E450141AB}" type="datetimeFigureOut">
              <a:rPr lang="en-US" smtClean="0"/>
              <a:pPr/>
              <a:t>10/2/2018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6C7480-C45E-4296-A6DA-01DC924C4CD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426C7480-C45E-4296-A6DA-01DC924C4CDF}" type="slidenum">
              <a:rPr lang="en-IN" smtClean="0"/>
              <a:pPr/>
              <a:t>2</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426C7480-C45E-4296-A6DA-01DC924C4CDF}" type="slidenum">
              <a:rPr lang="en-IN" smtClean="0"/>
              <a:pPr/>
              <a:t>3</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26C7480-C45E-4296-A6DA-01DC924C4CDF}" type="slidenum">
              <a:rPr lang="en-IN" smtClean="0"/>
              <a:pPr/>
              <a:t>9</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0BC63E8-41CE-40F0-813B-E692768A5C95}" type="datetime9">
              <a:rPr lang="en-US" smtClean="0"/>
              <a:pPr/>
              <a:t>10/2/2018 10:25:47 AM</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fr-FR" smtClean="0"/>
              <a:t>G 2 u 6 SCW Techniques</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FDD48E5-9229-4F49-8CA1-5B48E03D40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ADDCB-09E5-4455-B289-8628FC828424}" type="datetime9">
              <a:rPr lang="en-US" smtClean="0"/>
              <a:pPr/>
              <a:t>10/2/2018 10:25:47 AM</a:t>
            </a:fld>
            <a:endParaRPr lang="en-US"/>
          </a:p>
        </p:txBody>
      </p:sp>
      <p:sp>
        <p:nvSpPr>
          <p:cNvPr id="5" name="Footer Placeholder 4"/>
          <p:cNvSpPr>
            <a:spLocks noGrp="1"/>
          </p:cNvSpPr>
          <p:nvPr>
            <p:ph type="ftr" sz="quarter" idx="11"/>
          </p:nvPr>
        </p:nvSpPr>
        <p:spPr/>
        <p:txBody>
          <a:bodyPr/>
          <a:lstStyle/>
          <a:p>
            <a:r>
              <a:rPr lang="fr-FR" smtClean="0"/>
              <a:t>G 2 u 6 SCW Techniques</a:t>
            </a:r>
            <a:endParaRPr lang="en-US"/>
          </a:p>
        </p:txBody>
      </p:sp>
      <p:sp>
        <p:nvSpPr>
          <p:cNvPr id="6" name="Slide Number Placeholder 5"/>
          <p:cNvSpPr>
            <a:spLocks noGrp="1"/>
          </p:cNvSpPr>
          <p:nvPr>
            <p:ph type="sldNum" sz="quarter" idx="12"/>
          </p:nvPr>
        </p:nvSpPr>
        <p:spPr/>
        <p:txBody>
          <a:bodyPr/>
          <a:lstStyle/>
          <a:p>
            <a:fld id="{5FDD48E5-9229-4F49-8CA1-5B48E03D40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A85FC1-BD6C-400E-BAF6-F89299885B7C}" type="datetime9">
              <a:rPr lang="en-US" smtClean="0"/>
              <a:pPr/>
              <a:t>10/2/2018 10:25:47 AM</a:t>
            </a:fld>
            <a:endParaRPr lang="en-US"/>
          </a:p>
        </p:txBody>
      </p:sp>
      <p:sp>
        <p:nvSpPr>
          <p:cNvPr id="5" name="Footer Placeholder 4"/>
          <p:cNvSpPr>
            <a:spLocks noGrp="1"/>
          </p:cNvSpPr>
          <p:nvPr>
            <p:ph type="ftr" sz="quarter" idx="11"/>
          </p:nvPr>
        </p:nvSpPr>
        <p:spPr/>
        <p:txBody>
          <a:bodyPr/>
          <a:lstStyle/>
          <a:p>
            <a:r>
              <a:rPr lang="fr-FR" smtClean="0"/>
              <a:t>G 2 u 6 SCW Techniques</a:t>
            </a:r>
            <a:endParaRPr lang="en-US"/>
          </a:p>
        </p:txBody>
      </p:sp>
      <p:sp>
        <p:nvSpPr>
          <p:cNvPr id="6" name="Slide Number Placeholder 5"/>
          <p:cNvSpPr>
            <a:spLocks noGrp="1"/>
          </p:cNvSpPr>
          <p:nvPr>
            <p:ph type="sldNum" sz="quarter" idx="12"/>
          </p:nvPr>
        </p:nvSpPr>
        <p:spPr/>
        <p:txBody>
          <a:bodyPr/>
          <a:lstStyle/>
          <a:p>
            <a:fld id="{5FDD48E5-9229-4F49-8CA1-5B48E03D40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6AB9D2B-E3BC-4A89-B495-F236DC8FC56D}" type="datetime9">
              <a:rPr lang="en-US" smtClean="0"/>
              <a:pPr/>
              <a:t>10/2/2018 10:25:47 AM</a:t>
            </a:fld>
            <a:endParaRPr lang="en-US"/>
          </a:p>
        </p:txBody>
      </p:sp>
      <p:sp>
        <p:nvSpPr>
          <p:cNvPr id="9" name="Slide Number Placeholder 8"/>
          <p:cNvSpPr>
            <a:spLocks noGrp="1"/>
          </p:cNvSpPr>
          <p:nvPr>
            <p:ph type="sldNum" sz="quarter" idx="15"/>
          </p:nvPr>
        </p:nvSpPr>
        <p:spPr/>
        <p:txBody>
          <a:bodyPr rtlCol="0"/>
          <a:lstStyle/>
          <a:p>
            <a:fld id="{5FDD48E5-9229-4F49-8CA1-5B48E03D40C9}" type="slidenum">
              <a:rPr lang="en-US" smtClean="0"/>
              <a:pPr/>
              <a:t>‹#›</a:t>
            </a:fld>
            <a:endParaRPr lang="en-US"/>
          </a:p>
        </p:txBody>
      </p:sp>
      <p:sp>
        <p:nvSpPr>
          <p:cNvPr id="10" name="Footer Placeholder 9"/>
          <p:cNvSpPr>
            <a:spLocks noGrp="1"/>
          </p:cNvSpPr>
          <p:nvPr>
            <p:ph type="ftr" sz="quarter" idx="16"/>
          </p:nvPr>
        </p:nvSpPr>
        <p:spPr/>
        <p:txBody>
          <a:bodyPr rtlCol="0"/>
          <a:lstStyle/>
          <a:p>
            <a:r>
              <a:rPr lang="fr-FR" smtClean="0"/>
              <a:t>G 2 u 6 SCW Techniques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225FE74-980B-4F81-978E-D7F24ABFAC83}" type="datetime9">
              <a:rPr lang="en-US" smtClean="0"/>
              <a:pPr/>
              <a:t>10/2/2018 10:25:47 AM</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fr-FR" smtClean="0"/>
              <a:t>G 2 u 6 SCW Techniques</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FDD48E5-9229-4F49-8CA1-5B48E03D40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E5D04F-CB8A-4813-910F-B79DB0105B4D}" type="datetime9">
              <a:rPr lang="en-US" smtClean="0"/>
              <a:pPr/>
              <a:t>10/2/2018 10:25:47 AM</a:t>
            </a:fld>
            <a:endParaRPr lang="en-US"/>
          </a:p>
        </p:txBody>
      </p:sp>
      <p:sp>
        <p:nvSpPr>
          <p:cNvPr id="6" name="Footer Placeholder 5"/>
          <p:cNvSpPr>
            <a:spLocks noGrp="1"/>
          </p:cNvSpPr>
          <p:nvPr>
            <p:ph type="ftr" sz="quarter" idx="11"/>
          </p:nvPr>
        </p:nvSpPr>
        <p:spPr/>
        <p:txBody>
          <a:bodyPr/>
          <a:lstStyle/>
          <a:p>
            <a:r>
              <a:rPr lang="fr-FR" smtClean="0"/>
              <a:t>G 2 u 6 SCW Techniques</a:t>
            </a:r>
            <a:endParaRPr lang="en-US"/>
          </a:p>
        </p:txBody>
      </p:sp>
      <p:sp>
        <p:nvSpPr>
          <p:cNvPr id="7" name="Slide Number Placeholder 6"/>
          <p:cNvSpPr>
            <a:spLocks noGrp="1"/>
          </p:cNvSpPr>
          <p:nvPr>
            <p:ph type="sldNum" sz="quarter" idx="12"/>
          </p:nvPr>
        </p:nvSpPr>
        <p:spPr/>
        <p:txBody>
          <a:bodyPr/>
          <a:lstStyle/>
          <a:p>
            <a:fld id="{5FDD48E5-9229-4F49-8CA1-5B48E03D40C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3428498-5528-479B-A014-C8BA6B435AEC}" type="datetime9">
              <a:rPr lang="en-US" smtClean="0"/>
              <a:pPr/>
              <a:t>10/2/2018 10:25:47 AM</a:t>
            </a:fld>
            <a:endParaRPr lang="en-US"/>
          </a:p>
        </p:txBody>
      </p:sp>
      <p:sp>
        <p:nvSpPr>
          <p:cNvPr id="8" name="Footer Placeholder 7"/>
          <p:cNvSpPr>
            <a:spLocks noGrp="1"/>
          </p:cNvSpPr>
          <p:nvPr>
            <p:ph type="ftr" sz="quarter" idx="11"/>
          </p:nvPr>
        </p:nvSpPr>
        <p:spPr/>
        <p:txBody>
          <a:bodyPr/>
          <a:lstStyle/>
          <a:p>
            <a:r>
              <a:rPr lang="fr-FR" smtClean="0"/>
              <a:t>G 2 u 6 SCW Techniques</a:t>
            </a:r>
            <a:endParaRPr lang="en-US"/>
          </a:p>
        </p:txBody>
      </p:sp>
      <p:sp>
        <p:nvSpPr>
          <p:cNvPr id="9" name="Slide Number Placeholder 8"/>
          <p:cNvSpPr>
            <a:spLocks noGrp="1"/>
          </p:cNvSpPr>
          <p:nvPr>
            <p:ph type="sldNum" sz="quarter" idx="12"/>
          </p:nvPr>
        </p:nvSpPr>
        <p:spPr/>
        <p:txBody>
          <a:bodyPr/>
          <a:lstStyle/>
          <a:p>
            <a:fld id="{5FDD48E5-9229-4F49-8CA1-5B48E03D40C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16CA998-DFE1-4BDD-B928-55FDA752CFB2}" type="datetime9">
              <a:rPr lang="en-US" smtClean="0"/>
              <a:pPr/>
              <a:t>10/2/2018 10:25:47 AM</a:t>
            </a:fld>
            <a:endParaRPr lang="en-US"/>
          </a:p>
        </p:txBody>
      </p:sp>
      <p:sp>
        <p:nvSpPr>
          <p:cNvPr id="7" name="Slide Number Placeholder 6"/>
          <p:cNvSpPr>
            <a:spLocks noGrp="1"/>
          </p:cNvSpPr>
          <p:nvPr>
            <p:ph type="sldNum" sz="quarter" idx="11"/>
          </p:nvPr>
        </p:nvSpPr>
        <p:spPr/>
        <p:txBody>
          <a:bodyPr rtlCol="0"/>
          <a:lstStyle/>
          <a:p>
            <a:fld id="{5FDD48E5-9229-4F49-8CA1-5B48E03D40C9}" type="slidenum">
              <a:rPr lang="en-US" smtClean="0"/>
              <a:pPr/>
              <a:t>‹#›</a:t>
            </a:fld>
            <a:endParaRPr lang="en-US"/>
          </a:p>
        </p:txBody>
      </p:sp>
      <p:sp>
        <p:nvSpPr>
          <p:cNvPr id="8" name="Footer Placeholder 7"/>
          <p:cNvSpPr>
            <a:spLocks noGrp="1"/>
          </p:cNvSpPr>
          <p:nvPr>
            <p:ph type="ftr" sz="quarter" idx="12"/>
          </p:nvPr>
        </p:nvSpPr>
        <p:spPr/>
        <p:txBody>
          <a:bodyPr rtlCol="0"/>
          <a:lstStyle/>
          <a:p>
            <a:r>
              <a:rPr lang="fr-FR" smtClean="0"/>
              <a:t>G 2 u 6 SCW Techniques</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3EECD-4F45-49EA-9BD5-ED5456812818}" type="datetime9">
              <a:rPr lang="en-US" smtClean="0"/>
              <a:pPr/>
              <a:t>10/2/2018 10:25:47 AM</a:t>
            </a:fld>
            <a:endParaRPr lang="en-US"/>
          </a:p>
        </p:txBody>
      </p:sp>
      <p:sp>
        <p:nvSpPr>
          <p:cNvPr id="3" name="Footer Placeholder 2"/>
          <p:cNvSpPr>
            <a:spLocks noGrp="1"/>
          </p:cNvSpPr>
          <p:nvPr>
            <p:ph type="ftr" sz="quarter" idx="11"/>
          </p:nvPr>
        </p:nvSpPr>
        <p:spPr/>
        <p:txBody>
          <a:bodyPr/>
          <a:lstStyle/>
          <a:p>
            <a:r>
              <a:rPr lang="fr-FR" smtClean="0"/>
              <a:t>G 2 u 6 SCW Techniques</a:t>
            </a:r>
            <a:endParaRPr lang="en-US"/>
          </a:p>
        </p:txBody>
      </p:sp>
      <p:sp>
        <p:nvSpPr>
          <p:cNvPr id="4" name="Slide Number Placeholder 3"/>
          <p:cNvSpPr>
            <a:spLocks noGrp="1"/>
          </p:cNvSpPr>
          <p:nvPr>
            <p:ph type="sldNum" sz="quarter" idx="12"/>
          </p:nvPr>
        </p:nvSpPr>
        <p:spPr/>
        <p:txBody>
          <a:bodyPr/>
          <a:lstStyle/>
          <a:p>
            <a:fld id="{5FDD48E5-9229-4F49-8CA1-5B48E03D40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1657D7D-89B6-4D65-BFEE-E8A88449CA66}" type="datetime9">
              <a:rPr lang="en-US" smtClean="0"/>
              <a:pPr/>
              <a:t>10/2/2018 10:25:47 AM</a:t>
            </a:fld>
            <a:endParaRPr lang="en-US"/>
          </a:p>
        </p:txBody>
      </p:sp>
      <p:sp>
        <p:nvSpPr>
          <p:cNvPr id="22" name="Slide Number Placeholder 21"/>
          <p:cNvSpPr>
            <a:spLocks noGrp="1"/>
          </p:cNvSpPr>
          <p:nvPr>
            <p:ph type="sldNum" sz="quarter" idx="15"/>
          </p:nvPr>
        </p:nvSpPr>
        <p:spPr/>
        <p:txBody>
          <a:bodyPr rtlCol="0"/>
          <a:lstStyle/>
          <a:p>
            <a:fld id="{5FDD48E5-9229-4F49-8CA1-5B48E03D40C9}" type="slidenum">
              <a:rPr lang="en-US" smtClean="0"/>
              <a:pPr/>
              <a:t>‹#›</a:t>
            </a:fld>
            <a:endParaRPr lang="en-US"/>
          </a:p>
        </p:txBody>
      </p:sp>
      <p:sp>
        <p:nvSpPr>
          <p:cNvPr id="23" name="Footer Placeholder 22"/>
          <p:cNvSpPr>
            <a:spLocks noGrp="1"/>
          </p:cNvSpPr>
          <p:nvPr>
            <p:ph type="ftr" sz="quarter" idx="16"/>
          </p:nvPr>
        </p:nvSpPr>
        <p:spPr/>
        <p:txBody>
          <a:bodyPr rtlCol="0"/>
          <a:lstStyle/>
          <a:p>
            <a:r>
              <a:rPr lang="fr-FR" smtClean="0"/>
              <a:t>G 2 u 6 SCW Techniques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19E17A7-E386-47D2-92BB-992DDDC4BADA}" type="datetime9">
              <a:rPr lang="en-US" smtClean="0"/>
              <a:pPr/>
              <a:t>10/2/2018 10:25:47 AM</a:t>
            </a:fld>
            <a:endParaRPr lang="en-US"/>
          </a:p>
        </p:txBody>
      </p:sp>
      <p:sp>
        <p:nvSpPr>
          <p:cNvPr id="18" name="Slide Number Placeholder 17"/>
          <p:cNvSpPr>
            <a:spLocks noGrp="1"/>
          </p:cNvSpPr>
          <p:nvPr>
            <p:ph type="sldNum" sz="quarter" idx="11"/>
          </p:nvPr>
        </p:nvSpPr>
        <p:spPr/>
        <p:txBody>
          <a:bodyPr rtlCol="0"/>
          <a:lstStyle/>
          <a:p>
            <a:fld id="{5FDD48E5-9229-4F49-8CA1-5B48E03D40C9}" type="slidenum">
              <a:rPr lang="en-US" smtClean="0"/>
              <a:pPr/>
              <a:t>‹#›</a:t>
            </a:fld>
            <a:endParaRPr lang="en-US"/>
          </a:p>
        </p:txBody>
      </p:sp>
      <p:sp>
        <p:nvSpPr>
          <p:cNvPr id="21" name="Footer Placeholder 20"/>
          <p:cNvSpPr>
            <a:spLocks noGrp="1"/>
          </p:cNvSpPr>
          <p:nvPr>
            <p:ph type="ftr" sz="quarter" idx="12"/>
          </p:nvPr>
        </p:nvSpPr>
        <p:spPr/>
        <p:txBody>
          <a:bodyPr rtlCol="0"/>
          <a:lstStyle/>
          <a:p>
            <a:r>
              <a:rPr lang="fr-FR" smtClean="0"/>
              <a:t>G 2 u 6 SCW Techniques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5BF946-9C8E-458A-9E01-6EF84F611DE3}" type="datetime9">
              <a:rPr lang="en-US" smtClean="0"/>
              <a:pPr/>
              <a:t>10/2/2018 10:25:47 AM</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G 2 u 6 SCW Techniques</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FDD48E5-9229-4F49-8CA1-5B48E03D40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381000"/>
            <a:ext cx="6705600" cy="3124200"/>
          </a:xfrm>
        </p:spPr>
        <p:txBody>
          <a:bodyPr>
            <a:normAutofit fontScale="90000"/>
          </a:bodyPr>
          <a:lstStyle/>
          <a:p>
            <a:r>
              <a:rPr lang="en-IN" sz="5400" dirty="0"/>
              <a:t>Techniques for working </a:t>
            </a:r>
            <a:r>
              <a:rPr lang="en-IN" sz="5400" dirty="0" smtClean="0"/>
              <a:t>with </a:t>
            </a:r>
            <a:br>
              <a:rPr lang="en-IN" sz="5400" dirty="0" smtClean="0"/>
            </a:br>
            <a:r>
              <a:rPr lang="en-IN" sz="5400" dirty="0" smtClean="0"/>
              <a:t>individuals </a:t>
            </a:r>
            <a:r>
              <a:rPr lang="en-IN" sz="5400" dirty="0"/>
              <a:t>and families</a:t>
            </a:r>
            <a:endParaRPr lang="en-US" sz="5400" dirty="0"/>
          </a:p>
        </p:txBody>
      </p:sp>
      <p:sp>
        <p:nvSpPr>
          <p:cNvPr id="3" name="Subtitle 2"/>
          <p:cNvSpPr>
            <a:spLocks noGrp="1"/>
          </p:cNvSpPr>
          <p:nvPr>
            <p:ph type="subTitle" idx="1"/>
          </p:nvPr>
        </p:nvSpPr>
        <p:spPr>
          <a:xfrm>
            <a:off x="1025236" y="4475018"/>
            <a:ext cx="6400800" cy="381000"/>
          </a:xfrm>
        </p:spPr>
        <p:txBody>
          <a:bodyPr>
            <a:normAutofit/>
          </a:bodyPr>
          <a:lstStyle/>
          <a:p>
            <a:r>
              <a:rPr lang="en-US" dirty="0" smtClean="0">
                <a:solidFill>
                  <a:schemeClr val="tx1"/>
                </a:solidFill>
              </a:rPr>
              <a:t>UNIT    4</a:t>
            </a:r>
            <a:endParaRPr lang="en-US" dirty="0">
              <a:solidFill>
                <a:schemeClr val="tx1"/>
              </a:solidFill>
            </a:endParaRPr>
          </a:p>
        </p:txBody>
      </p:sp>
      <p:sp>
        <p:nvSpPr>
          <p:cNvPr id="4" name="Subtitle 2"/>
          <p:cNvSpPr txBox="1">
            <a:spLocks/>
          </p:cNvSpPr>
          <p:nvPr/>
        </p:nvSpPr>
        <p:spPr>
          <a:xfrm>
            <a:off x="2286000" y="5638800"/>
            <a:ext cx="6400800" cy="838200"/>
          </a:xfrm>
          <a:prstGeom prst="rect">
            <a:avLst/>
          </a:prstGeom>
        </p:spPr>
        <p:txBody>
          <a:bodyPr vert="horz">
            <a:normAutofit/>
          </a:bodyPr>
          <a:lstStyle/>
          <a:p>
            <a:pPr marL="0" marR="0" lvl="0" indent="0" algn="r"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800" b="1" i="1" u="none" strike="noStrike" kern="1200" cap="none" spc="0" normalizeH="0" baseline="0" noProof="0" dirty="0" smtClean="0">
                <a:ln>
                  <a:noFill/>
                </a:ln>
                <a:solidFill>
                  <a:schemeClr val="tx1"/>
                </a:solidFill>
                <a:effectLst/>
                <a:uLnTx/>
                <a:uFillTx/>
                <a:latin typeface="+mn-lt"/>
                <a:ea typeface="+mn-ea"/>
                <a:cs typeface="+mn-cs"/>
              </a:rPr>
              <a:t>Jaimon Varghese </a:t>
            </a:r>
          </a:p>
        </p:txBody>
      </p:sp>
      <p:sp>
        <p:nvSpPr>
          <p:cNvPr id="5" name="Subtitle 2"/>
          <p:cNvSpPr txBox="1">
            <a:spLocks/>
          </p:cNvSpPr>
          <p:nvPr/>
        </p:nvSpPr>
        <p:spPr>
          <a:xfrm>
            <a:off x="1066800" y="3886200"/>
            <a:ext cx="8077200" cy="533400"/>
          </a:xfrm>
          <a:prstGeom prst="rect">
            <a:avLst/>
          </a:prstGeom>
        </p:spPr>
        <p:txBody>
          <a:bodyPr vert="horz">
            <a:normAutofit/>
          </a:bodyPr>
          <a:lstStyle/>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800" b="1" i="0" u="none" strike="noStrike" kern="1200" cap="none" spc="0" normalizeH="0" baseline="0" noProof="0" dirty="0" smtClean="0">
                <a:ln>
                  <a:noFill/>
                </a:ln>
                <a:solidFill>
                  <a:schemeClr val="tx1"/>
                </a:solidFill>
                <a:effectLst/>
                <a:uLnTx/>
                <a:uFillTx/>
                <a:latin typeface="+mn-lt"/>
                <a:ea typeface="+mn-ea"/>
                <a:cs typeface="+mn-cs"/>
              </a:rPr>
              <a:t>G 5      Social Case Work: Working with individuals</a:t>
            </a:r>
            <a:r>
              <a:rPr kumimoji="0" lang="en-US" sz="1800" b="1" i="0" u="none" strike="noStrike" kern="1200" cap="none" spc="0" normalizeH="0" noProof="0" dirty="0" smtClean="0">
                <a:ln>
                  <a:noFill/>
                </a:ln>
                <a:solidFill>
                  <a:schemeClr val="tx1"/>
                </a:solidFill>
                <a:effectLst/>
                <a:uLnTx/>
                <a:uFillTx/>
                <a:latin typeface="+mn-lt"/>
                <a:ea typeface="+mn-ea"/>
                <a:cs typeface="+mn-cs"/>
              </a:rPr>
              <a:t> and families</a:t>
            </a:r>
            <a:endParaRPr kumimoji="0" lang="en-US"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fld id="{5FDD48E5-9229-4F49-8CA1-5B48E03D40C9}" type="slidenum">
              <a:rPr lang="en-US" smtClean="0"/>
              <a:pPr/>
              <a:t>1</a:t>
            </a:fld>
            <a:endParaRPr lang="en-US"/>
          </a:p>
        </p:txBody>
      </p:sp>
    </p:spTree>
    <p:extLst>
      <p:ext uri="{BB962C8B-B14F-4D97-AF65-F5344CB8AC3E}">
        <p14:creationId xmlns:p14="http://schemas.microsoft.com/office/powerpoint/2010/main" xmlns="" val="2331943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81000" y="1600200"/>
            <a:ext cx="8458200" cy="4873752"/>
          </a:xfrm>
        </p:spPr>
        <p:txBody>
          <a:bodyPr/>
          <a:lstStyle/>
          <a:p>
            <a:pPr>
              <a:buBlip>
                <a:blip r:embed="rId2"/>
              </a:buBlip>
            </a:pPr>
            <a:r>
              <a:rPr lang="en-US" sz="3200" dirty="0"/>
              <a:t>The Social worker should help the client to understand himself. </a:t>
            </a:r>
            <a:endParaRPr lang="en-US" sz="3200" dirty="0" smtClean="0"/>
          </a:p>
          <a:p>
            <a:pPr>
              <a:buBlip>
                <a:blip r:embed="rId2"/>
              </a:buBlip>
            </a:pPr>
            <a:r>
              <a:rPr lang="en-US" sz="3200" dirty="0" smtClean="0"/>
              <a:t>His </a:t>
            </a:r>
            <a:r>
              <a:rPr lang="en-US" sz="3200" dirty="0"/>
              <a:t>beliefs should be made stronger by the Social Case Worker. </a:t>
            </a:r>
          </a:p>
          <a:p>
            <a:pPr>
              <a:buBlip>
                <a:blip r:embed="rId2"/>
              </a:buBlip>
            </a:pPr>
            <a:r>
              <a:rPr lang="en-US" sz="3200" dirty="0"/>
              <a:t>The strength , capabilities, abilities, the client possess, the CW should make them aware of it to build their self-confidence.</a:t>
            </a:r>
          </a:p>
          <a:p>
            <a:pPr>
              <a:buBlip>
                <a:blip r:embed="rId2"/>
              </a:buBlip>
            </a:pPr>
            <a:endParaRPr lang="en-US" sz="3200" dirty="0"/>
          </a:p>
          <a:p>
            <a:pPr marL="0" indent="0">
              <a:buNone/>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10</a:t>
            </a:fld>
            <a:endParaRPr lang="en-US"/>
          </a:p>
        </p:txBody>
      </p:sp>
    </p:spTree>
    <p:extLst>
      <p:ext uri="{BB962C8B-B14F-4D97-AF65-F5344CB8AC3E}">
        <p14:creationId xmlns:p14="http://schemas.microsoft.com/office/powerpoint/2010/main" xmlns="" val="2737201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639762"/>
          </a:xfrm>
        </p:spPr>
        <p:txBody>
          <a:bodyPr/>
          <a:lstStyle/>
          <a:p>
            <a:r>
              <a:rPr lang="en-US" b="1" dirty="0" smtClean="0">
                <a:solidFill>
                  <a:srgbClr val="FF0000"/>
                </a:solidFill>
              </a:rPr>
              <a:t># Encouragement </a:t>
            </a:r>
            <a:r>
              <a:rPr lang="en-US" b="1" dirty="0">
                <a:solidFill>
                  <a:srgbClr val="FF0000"/>
                </a:solidFill>
              </a:rPr>
              <a:t>and Reassurance</a:t>
            </a:r>
            <a:endParaRPr lang="en-US" dirty="0">
              <a:solidFill>
                <a:srgbClr val="FF0000"/>
              </a:solidFill>
            </a:endParaRPr>
          </a:p>
        </p:txBody>
      </p:sp>
      <p:sp>
        <p:nvSpPr>
          <p:cNvPr id="3" name="Content Placeholder 2"/>
          <p:cNvSpPr>
            <a:spLocks noGrp="1"/>
          </p:cNvSpPr>
          <p:nvPr>
            <p:ph sz="quarter" idx="1"/>
          </p:nvPr>
        </p:nvSpPr>
        <p:spPr>
          <a:xfrm>
            <a:off x="228600" y="990600"/>
            <a:ext cx="8534400" cy="5483352"/>
          </a:xfrm>
        </p:spPr>
        <p:txBody>
          <a:bodyPr>
            <a:normAutofit/>
          </a:bodyPr>
          <a:lstStyle/>
          <a:p>
            <a:pPr>
              <a:buBlip>
                <a:blip r:embed="rId2"/>
              </a:buBlip>
            </a:pPr>
            <a:r>
              <a:rPr lang="en-US" sz="3200" dirty="0"/>
              <a:t>Encouragement and reassurance need to be </a:t>
            </a:r>
            <a:r>
              <a:rPr lang="en-US" sz="3200" dirty="0" smtClean="0"/>
              <a:t>used to </a:t>
            </a:r>
            <a:r>
              <a:rPr lang="en-US" sz="3200" dirty="0"/>
              <a:t>clients' advantage in casework. </a:t>
            </a:r>
          </a:p>
          <a:p>
            <a:pPr>
              <a:buBlip>
                <a:blip r:embed="rId2"/>
              </a:buBlip>
            </a:pPr>
            <a:endParaRPr lang="en-US" sz="3200" dirty="0" smtClean="0"/>
          </a:p>
          <a:p>
            <a:pPr>
              <a:buBlip>
                <a:blip r:embed="rId2"/>
              </a:buBlip>
            </a:pPr>
            <a:r>
              <a:rPr lang="en-US" sz="3200" dirty="0" smtClean="0"/>
              <a:t>It </a:t>
            </a:r>
            <a:r>
              <a:rPr lang="en-US" sz="3200" dirty="0"/>
              <a:t>is a </a:t>
            </a:r>
            <a:r>
              <a:rPr lang="en-US" sz="3200" dirty="0" smtClean="0"/>
              <a:t>common experience </a:t>
            </a:r>
            <a:r>
              <a:rPr lang="en-US" sz="3200" dirty="0"/>
              <a:t>of social workers that clients are </a:t>
            </a:r>
            <a:r>
              <a:rPr lang="en-US" sz="3200" dirty="0" smtClean="0"/>
              <a:t>generally reluctant </a:t>
            </a:r>
            <a:r>
              <a:rPr lang="en-US" sz="3200" dirty="0"/>
              <a:t>to do unfamiliar things without </a:t>
            </a:r>
            <a:r>
              <a:rPr lang="en-US" sz="3200" dirty="0" smtClean="0"/>
              <a:t>strong encouragement</a:t>
            </a:r>
            <a:r>
              <a:rPr lang="en-US" sz="3200" dirty="0"/>
              <a:t>, albeit doing such things is </a:t>
            </a:r>
            <a:r>
              <a:rPr lang="en-US" sz="3200" dirty="0" smtClean="0"/>
              <a:t>necessary to </a:t>
            </a:r>
            <a:r>
              <a:rPr lang="en-US" sz="3200" dirty="0"/>
              <a:t>improve the situation</a:t>
            </a:r>
            <a:r>
              <a:rPr lang="en-US" sz="2800"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11</a:t>
            </a:fld>
            <a:endParaRPr lang="en-US"/>
          </a:p>
        </p:txBody>
      </p:sp>
    </p:spTree>
    <p:extLst>
      <p:ext uri="{BB962C8B-B14F-4D97-AF65-F5344CB8AC3E}">
        <p14:creationId xmlns:p14="http://schemas.microsoft.com/office/powerpoint/2010/main" xmlns="" val="2041742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8305800" cy="5940552"/>
          </a:xfrm>
        </p:spPr>
        <p:txBody>
          <a:bodyPr>
            <a:normAutofit/>
          </a:bodyPr>
          <a:lstStyle/>
          <a:p>
            <a:pPr>
              <a:buBlip>
                <a:blip r:embed="rId2"/>
              </a:buBlip>
            </a:pPr>
            <a:endParaRPr lang="en-US" dirty="0" smtClean="0"/>
          </a:p>
          <a:p>
            <a:pPr>
              <a:buBlip>
                <a:blip r:embed="rId2"/>
              </a:buBlip>
            </a:pPr>
            <a:r>
              <a:rPr lang="en-US" sz="2800" dirty="0" smtClean="0"/>
              <a:t>While </a:t>
            </a:r>
            <a:r>
              <a:rPr lang="en-US" sz="2800" dirty="0"/>
              <a:t>using encouragement and reassurance, </a:t>
            </a:r>
            <a:r>
              <a:rPr lang="en-US" sz="2800" dirty="0" smtClean="0"/>
              <a:t>the social </a:t>
            </a:r>
            <a:r>
              <a:rPr lang="en-US" sz="2800" dirty="0"/>
              <a:t>worker has to ensure that the situations </a:t>
            </a:r>
            <a:r>
              <a:rPr lang="en-US" sz="2800" dirty="0" smtClean="0"/>
              <a:t>are suitable </a:t>
            </a:r>
            <a:r>
              <a:rPr lang="en-US" sz="2800" dirty="0"/>
              <a:t>for the exercise of these </a:t>
            </a:r>
            <a:r>
              <a:rPr lang="en-US" sz="2800" dirty="0" smtClean="0"/>
              <a:t>techniques. </a:t>
            </a:r>
          </a:p>
          <a:p>
            <a:pPr>
              <a:buBlip>
                <a:blip r:embed="rId2"/>
              </a:buBlip>
            </a:pPr>
            <a:endParaRPr lang="en-US" sz="2800" dirty="0"/>
          </a:p>
          <a:p>
            <a:pPr>
              <a:buBlip>
                <a:blip r:embed="rId2"/>
              </a:buBlip>
            </a:pPr>
            <a:r>
              <a:rPr lang="en-US" sz="2800" dirty="0" smtClean="0"/>
              <a:t>Encouraging </a:t>
            </a:r>
            <a:r>
              <a:rPr lang="en-US" sz="2800" dirty="0"/>
              <a:t>a client to do things for which (</a:t>
            </a:r>
            <a:r>
              <a:rPr lang="en-US" sz="2800" dirty="0" smtClean="0"/>
              <a:t>s)he does </a:t>
            </a:r>
            <a:r>
              <a:rPr lang="en-US" sz="2800" dirty="0"/>
              <a:t>not have the ability, or reassuring a </a:t>
            </a:r>
            <a:r>
              <a:rPr lang="en-US" sz="2800" dirty="0" smtClean="0"/>
              <a:t>client about </a:t>
            </a:r>
            <a:r>
              <a:rPr lang="en-US" sz="2800" dirty="0"/>
              <a:t>the success of an activity (s)he is going </a:t>
            </a:r>
            <a:r>
              <a:rPr lang="en-US" sz="2800" dirty="0" smtClean="0"/>
              <a:t>to undertake </a:t>
            </a:r>
            <a:r>
              <a:rPr lang="en-US" sz="2800" dirty="0"/>
              <a:t>which does not warrant certainty of </a:t>
            </a:r>
            <a:r>
              <a:rPr lang="en-US" sz="2800" dirty="0" smtClean="0"/>
              <a:t>success, is </a:t>
            </a:r>
            <a:r>
              <a:rPr lang="en-US" sz="2800" dirty="0"/>
              <a:t>undesirable.</a:t>
            </a:r>
          </a:p>
        </p:txBody>
      </p:sp>
      <p:sp>
        <p:nvSpPr>
          <p:cNvPr id="5" name="Slide Number Placeholder 4"/>
          <p:cNvSpPr>
            <a:spLocks noGrp="1"/>
          </p:cNvSpPr>
          <p:nvPr>
            <p:ph type="sldNum" sz="quarter" idx="15"/>
          </p:nvPr>
        </p:nvSpPr>
        <p:spPr/>
        <p:txBody>
          <a:bodyPr/>
          <a:lstStyle/>
          <a:p>
            <a:fld id="{5FDD48E5-9229-4F49-8CA1-5B48E03D40C9}" type="slidenum">
              <a:rPr lang="en-US" smtClean="0"/>
              <a:pPr/>
              <a:t>12</a:t>
            </a:fld>
            <a:endParaRPr lang="en-US"/>
          </a:p>
        </p:txBody>
      </p:sp>
    </p:spTree>
    <p:extLst>
      <p:ext uri="{BB962C8B-B14F-4D97-AF65-F5344CB8AC3E}">
        <p14:creationId xmlns:p14="http://schemas.microsoft.com/office/powerpoint/2010/main" xmlns="" val="977991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b="1" dirty="0" smtClean="0">
                <a:solidFill>
                  <a:srgbClr val="FF0000"/>
                </a:solidFill>
              </a:rPr>
              <a:t># Being with the client</a:t>
            </a:r>
            <a:endParaRPr lang="en-US" b="1" dirty="0">
              <a:solidFill>
                <a:srgbClr val="FF0000"/>
              </a:solidFill>
            </a:endParaRPr>
          </a:p>
        </p:txBody>
      </p:sp>
      <p:sp>
        <p:nvSpPr>
          <p:cNvPr id="3" name="Content Placeholder 2"/>
          <p:cNvSpPr>
            <a:spLocks noGrp="1"/>
          </p:cNvSpPr>
          <p:nvPr>
            <p:ph sz="quarter" idx="1"/>
          </p:nvPr>
        </p:nvSpPr>
        <p:spPr>
          <a:xfrm>
            <a:off x="152400" y="990600"/>
            <a:ext cx="8458200" cy="5483352"/>
          </a:xfrm>
        </p:spPr>
        <p:txBody>
          <a:bodyPr>
            <a:normAutofit/>
          </a:bodyPr>
          <a:lstStyle/>
          <a:p>
            <a:pPr>
              <a:buBlip>
                <a:blip r:embed="rId2"/>
              </a:buBlip>
            </a:pPr>
            <a:r>
              <a:rPr lang="en-US" sz="2800" dirty="0" smtClean="0"/>
              <a:t> </a:t>
            </a:r>
            <a:r>
              <a:rPr lang="en-US" sz="2800" dirty="0"/>
              <a:t>Almost all clients need emotional support in </a:t>
            </a:r>
            <a:r>
              <a:rPr lang="en-US" sz="2800" dirty="0" smtClean="0"/>
              <a:t>order that </a:t>
            </a:r>
            <a:r>
              <a:rPr lang="en-US" sz="2800" dirty="0"/>
              <a:t>they may feel comfortable with the social </a:t>
            </a:r>
            <a:r>
              <a:rPr lang="en-US" sz="2800" dirty="0" smtClean="0"/>
              <a:t>worker, the </a:t>
            </a:r>
            <a:r>
              <a:rPr lang="en-US" sz="2800" dirty="0"/>
              <a:t>agency and themselves to be able to use </a:t>
            </a:r>
            <a:r>
              <a:rPr lang="en-US" sz="2800" dirty="0" smtClean="0"/>
              <a:t>help to </a:t>
            </a:r>
            <a:r>
              <a:rPr lang="en-US" sz="2800" dirty="0"/>
              <a:t>handle </a:t>
            </a:r>
            <a:r>
              <a:rPr lang="en-US" sz="2800" dirty="0" smtClean="0"/>
              <a:t>their </a:t>
            </a:r>
            <a:r>
              <a:rPr lang="en-US" sz="2800" dirty="0"/>
              <a:t>difficulties</a:t>
            </a:r>
            <a:r>
              <a:rPr lang="en-US" sz="2800" dirty="0" smtClean="0"/>
              <a:t>.</a:t>
            </a:r>
          </a:p>
          <a:p>
            <a:pPr>
              <a:buBlip>
                <a:blip r:embed="rId2"/>
              </a:buBlip>
            </a:pPr>
            <a:endParaRPr lang="en-US" sz="2800" dirty="0"/>
          </a:p>
          <a:p>
            <a:pPr>
              <a:buBlip>
                <a:blip r:embed="rId2"/>
              </a:buBlip>
            </a:pPr>
            <a:r>
              <a:rPr lang="en-US" sz="2800" dirty="0" smtClean="0"/>
              <a:t>The CW should develop a feeling in the mind of the client that s(he) is always there for them. </a:t>
            </a:r>
          </a:p>
          <a:p>
            <a:pPr>
              <a:buBlip>
                <a:blip r:embed="rId2"/>
              </a:buBlip>
            </a:pPr>
            <a:r>
              <a:rPr lang="en-US" sz="2800" dirty="0" smtClean="0"/>
              <a:t>It develops a mental support to the client. </a:t>
            </a:r>
          </a:p>
        </p:txBody>
      </p:sp>
      <p:sp>
        <p:nvSpPr>
          <p:cNvPr id="5" name="Slide Number Placeholder 4"/>
          <p:cNvSpPr>
            <a:spLocks noGrp="1"/>
          </p:cNvSpPr>
          <p:nvPr>
            <p:ph type="sldNum" sz="quarter" idx="15"/>
          </p:nvPr>
        </p:nvSpPr>
        <p:spPr/>
        <p:txBody>
          <a:bodyPr/>
          <a:lstStyle/>
          <a:p>
            <a:fld id="{5FDD48E5-9229-4F49-8CA1-5B48E03D40C9}" type="slidenum">
              <a:rPr lang="en-US" smtClean="0"/>
              <a:pPr/>
              <a:t>13</a:t>
            </a:fld>
            <a:endParaRPr lang="en-US"/>
          </a:p>
        </p:txBody>
      </p:sp>
    </p:spTree>
    <p:extLst>
      <p:ext uri="{BB962C8B-B14F-4D97-AF65-F5344CB8AC3E}">
        <p14:creationId xmlns:p14="http://schemas.microsoft.com/office/powerpoint/2010/main" xmlns="" val="4057631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8001000" cy="4873752"/>
          </a:xfrm>
        </p:spPr>
        <p:txBody>
          <a:bodyPr/>
          <a:lstStyle/>
          <a:p>
            <a:pPr>
              <a:buBlip>
                <a:blip r:embed="rId2"/>
              </a:buBlip>
            </a:pPr>
            <a:r>
              <a:rPr lang="en-US" sz="2800" dirty="0"/>
              <a:t>When the client lacks self-confidence or is weighed down with excessive anxiety regarding carrying out a necessary action, the social worker's presence will serve as a support</a:t>
            </a:r>
            <a:r>
              <a:rPr lang="en-US" sz="2800" dirty="0" smtClean="0"/>
              <a:t>.</a:t>
            </a:r>
          </a:p>
          <a:p>
            <a:pPr>
              <a:buBlip>
                <a:blip r:embed="rId2"/>
              </a:buBlip>
            </a:pPr>
            <a:r>
              <a:rPr lang="en-US" sz="2800" dirty="0" smtClean="0"/>
              <a:t>There can be two types of support- Action-oriented support and Emotional Support</a:t>
            </a:r>
            <a:endParaRPr lang="en-US" sz="2800" dirty="0"/>
          </a:p>
          <a:p>
            <a:pPr marL="0" indent="0">
              <a:buNone/>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14</a:t>
            </a:fld>
            <a:endParaRPr lang="en-US"/>
          </a:p>
        </p:txBody>
      </p:sp>
    </p:spTree>
    <p:extLst>
      <p:ext uri="{BB962C8B-B14F-4D97-AF65-F5344CB8AC3E}">
        <p14:creationId xmlns:p14="http://schemas.microsoft.com/office/powerpoint/2010/main" xmlns="" val="2566486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 advocacy</a:t>
            </a:r>
            <a:endParaRPr lang="en-US" b="1" dirty="0">
              <a:solidFill>
                <a:srgbClr val="FF0000"/>
              </a:solidFill>
            </a:endParaRPr>
          </a:p>
        </p:txBody>
      </p:sp>
      <p:sp>
        <p:nvSpPr>
          <p:cNvPr id="3" name="Content Placeholder 2"/>
          <p:cNvSpPr>
            <a:spLocks noGrp="1"/>
          </p:cNvSpPr>
          <p:nvPr>
            <p:ph sz="quarter" idx="1"/>
          </p:nvPr>
        </p:nvSpPr>
        <p:spPr>
          <a:xfrm>
            <a:off x="228600" y="990600"/>
            <a:ext cx="8458200" cy="5483352"/>
          </a:xfrm>
        </p:spPr>
        <p:txBody>
          <a:bodyPr/>
          <a:lstStyle/>
          <a:p>
            <a:pPr>
              <a:buBlip>
                <a:blip r:embed="rId2"/>
              </a:buBlip>
            </a:pPr>
            <a:r>
              <a:rPr lang="en-US" sz="3200" dirty="0" smtClean="0"/>
              <a:t>Advocacy </a:t>
            </a:r>
            <a:r>
              <a:rPr lang="en-US" sz="3200" dirty="0"/>
              <a:t>involves </a:t>
            </a:r>
            <a:r>
              <a:rPr lang="en-US" sz="3200" dirty="0" smtClean="0"/>
              <a:t>making a </a:t>
            </a:r>
            <a:r>
              <a:rPr lang="en-US" sz="3200" dirty="0"/>
              <a:t>request to a third person in support and on </a:t>
            </a:r>
            <a:r>
              <a:rPr lang="en-US" sz="3200" dirty="0" smtClean="0"/>
              <a:t>behalf of </a:t>
            </a:r>
            <a:r>
              <a:rPr lang="en-US" sz="3200" dirty="0"/>
              <a:t>the </a:t>
            </a:r>
            <a:r>
              <a:rPr lang="en-US" sz="3200" dirty="0" smtClean="0"/>
              <a:t>client.</a:t>
            </a:r>
          </a:p>
          <a:p>
            <a:pPr>
              <a:buBlip>
                <a:blip r:embed="rId2"/>
              </a:buBlip>
            </a:pPr>
            <a:endParaRPr lang="en-US" sz="3200" dirty="0" smtClean="0"/>
          </a:p>
          <a:p>
            <a:pPr>
              <a:buBlip>
                <a:blip r:embed="rId2"/>
              </a:buBlip>
            </a:pPr>
            <a:r>
              <a:rPr lang="en-US" sz="3200" dirty="0" smtClean="0"/>
              <a:t>There </a:t>
            </a:r>
            <a:r>
              <a:rPr lang="en-US" sz="3200" dirty="0"/>
              <a:t>are people among the public who </a:t>
            </a:r>
            <a:r>
              <a:rPr lang="en-US" sz="3200" dirty="0" smtClean="0"/>
              <a:t>acknowledge the </a:t>
            </a:r>
            <a:r>
              <a:rPr lang="en-US" sz="3200" dirty="0" err="1"/>
              <a:t>personalised</a:t>
            </a:r>
            <a:r>
              <a:rPr lang="en-US" sz="3200" dirty="0"/>
              <a:t> service content of social work </a:t>
            </a:r>
            <a:r>
              <a:rPr lang="en-US" sz="3200" dirty="0" smtClean="0"/>
              <a:t>and give </a:t>
            </a:r>
            <a:r>
              <a:rPr lang="en-US" sz="3200" dirty="0"/>
              <a:t>credence to the reports and requests of </a:t>
            </a:r>
            <a:r>
              <a:rPr lang="en-US" sz="3200" dirty="0" smtClean="0"/>
              <a:t>social workers</a:t>
            </a:r>
            <a:r>
              <a:rPr lang="en-US"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15</a:t>
            </a:fld>
            <a:endParaRPr lang="en-US"/>
          </a:p>
        </p:txBody>
      </p:sp>
    </p:spTree>
    <p:extLst>
      <p:ext uri="{BB962C8B-B14F-4D97-AF65-F5344CB8AC3E}">
        <p14:creationId xmlns:p14="http://schemas.microsoft.com/office/powerpoint/2010/main" xmlns="" val="3101193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096962"/>
          </a:xfrm>
        </p:spPr>
        <p:txBody>
          <a:bodyPr>
            <a:normAutofit/>
          </a:bodyPr>
          <a:lstStyle/>
          <a:p>
            <a:r>
              <a:rPr lang="en-US" b="1" dirty="0" smtClean="0">
                <a:solidFill>
                  <a:srgbClr val="FF0000"/>
                </a:solidFill>
              </a:rPr>
              <a:t>Techniques for enhancing resources</a:t>
            </a:r>
            <a:endParaRPr lang="en-US" b="1" dirty="0">
              <a:solidFill>
                <a:srgbClr val="FF0000"/>
              </a:solidFill>
            </a:endParaRPr>
          </a:p>
        </p:txBody>
      </p:sp>
      <p:sp>
        <p:nvSpPr>
          <p:cNvPr id="3" name="Content Placeholder 2"/>
          <p:cNvSpPr>
            <a:spLocks noGrp="1"/>
          </p:cNvSpPr>
          <p:nvPr>
            <p:ph sz="quarter" idx="1"/>
          </p:nvPr>
        </p:nvSpPr>
        <p:spPr>
          <a:xfrm>
            <a:off x="457200" y="1600200"/>
            <a:ext cx="8077200" cy="4873752"/>
          </a:xfrm>
        </p:spPr>
        <p:txBody>
          <a:bodyPr>
            <a:normAutofit/>
          </a:bodyPr>
          <a:lstStyle/>
          <a:p>
            <a:r>
              <a:rPr lang="en-US" sz="2800" b="1" dirty="0"/>
              <a:t>Providing or Procuring Material </a:t>
            </a:r>
            <a:r>
              <a:rPr lang="en-US" sz="2800" b="1" dirty="0" smtClean="0"/>
              <a:t>Help</a:t>
            </a:r>
          </a:p>
          <a:p>
            <a:endParaRPr lang="en-US" sz="2800" b="1" dirty="0" smtClean="0"/>
          </a:p>
          <a:p>
            <a:r>
              <a:rPr lang="en-US" sz="2800" b="1" dirty="0" smtClean="0"/>
              <a:t>Change </a:t>
            </a:r>
            <a:r>
              <a:rPr lang="en-US" sz="2800" b="1" dirty="0"/>
              <a:t>of Physical </a:t>
            </a:r>
            <a:r>
              <a:rPr lang="en-US" sz="2800" b="1" dirty="0" smtClean="0"/>
              <a:t>Environment</a:t>
            </a:r>
          </a:p>
          <a:p>
            <a:endParaRPr lang="en-US" sz="2800" b="1" dirty="0" smtClean="0"/>
          </a:p>
          <a:p>
            <a:r>
              <a:rPr lang="en-US" sz="2800" b="1" dirty="0" smtClean="0"/>
              <a:t>Enhancing </a:t>
            </a:r>
            <a:r>
              <a:rPr lang="en-US" sz="2800" b="1" dirty="0"/>
              <a:t>Information and </a:t>
            </a:r>
            <a:r>
              <a:rPr lang="en-US" sz="2800" b="1" dirty="0" smtClean="0"/>
              <a:t>Knowledge</a:t>
            </a:r>
          </a:p>
          <a:p>
            <a:pPr>
              <a:buNone/>
            </a:pPr>
            <a:endParaRPr lang="en-US" sz="2800" b="1" dirty="0" smtClean="0"/>
          </a:p>
          <a:p>
            <a:pPr>
              <a:buNone/>
            </a:pPr>
            <a:endParaRPr lang="en-US" sz="2800" b="1" dirty="0" smtClean="0"/>
          </a:p>
          <a:p>
            <a:pPr marL="0" indent="0">
              <a:buNone/>
            </a:pP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16</a:t>
            </a:fld>
            <a:endParaRPr lang="en-US"/>
          </a:p>
        </p:txBody>
      </p:sp>
    </p:spTree>
    <p:extLst>
      <p:ext uri="{BB962C8B-B14F-4D97-AF65-F5344CB8AC3E}">
        <p14:creationId xmlns:p14="http://schemas.microsoft.com/office/powerpoint/2010/main" xmlns="" val="1985328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10600" cy="1020762"/>
          </a:xfrm>
        </p:spPr>
        <p:txBody>
          <a:bodyPr>
            <a:normAutofit fontScale="90000"/>
          </a:bodyPr>
          <a:lstStyle/>
          <a:p>
            <a:r>
              <a:rPr lang="en-US" sz="3200" b="1" dirty="0" smtClean="0">
                <a:solidFill>
                  <a:srgbClr val="FF0000"/>
                </a:solidFill>
              </a:rPr>
              <a:t># Providing </a:t>
            </a:r>
            <a:r>
              <a:rPr lang="en-US" sz="3200" b="1" dirty="0">
                <a:solidFill>
                  <a:srgbClr val="FF0000"/>
                </a:solidFill>
              </a:rPr>
              <a:t>or Procuring Material Help</a:t>
            </a:r>
            <a:br>
              <a:rPr lang="en-US" sz="3200" b="1"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a:xfrm>
            <a:off x="457200" y="1066800"/>
            <a:ext cx="8305800" cy="5407152"/>
          </a:xfrm>
        </p:spPr>
        <p:txBody>
          <a:bodyPr/>
          <a:lstStyle/>
          <a:p>
            <a:pPr>
              <a:buBlip>
                <a:blip r:embed="rId2"/>
              </a:buBlip>
            </a:pPr>
            <a:r>
              <a:rPr lang="en-US" sz="2800" dirty="0"/>
              <a:t>Apart from the support' provided through </a:t>
            </a:r>
            <a:r>
              <a:rPr lang="en-US" sz="2800" dirty="0" smtClean="0"/>
              <a:t>various techniques</a:t>
            </a:r>
            <a:r>
              <a:rPr lang="en-US" sz="2800" dirty="0"/>
              <a:t>, some clients will need material help, </a:t>
            </a:r>
            <a:r>
              <a:rPr lang="en-US" sz="2800" dirty="0" smtClean="0"/>
              <a:t>that is</a:t>
            </a:r>
            <a:r>
              <a:rPr lang="en-US" sz="2800" dirty="0"/>
              <a:t>, help in the form of money or </a:t>
            </a:r>
            <a:r>
              <a:rPr lang="en-US" sz="2800" dirty="0" smtClean="0"/>
              <a:t>materials.</a:t>
            </a:r>
          </a:p>
          <a:p>
            <a:pPr>
              <a:buBlip>
                <a:blip r:embed="rId2"/>
              </a:buBlip>
            </a:pPr>
            <a:r>
              <a:rPr lang="en-US" sz="2800" dirty="0" smtClean="0"/>
              <a:t>Some agencies </a:t>
            </a:r>
            <a:r>
              <a:rPr lang="en-US" sz="2800" dirty="0"/>
              <a:t>have provision to provide material help </a:t>
            </a:r>
            <a:r>
              <a:rPr lang="en-US" sz="2800" dirty="0" smtClean="0"/>
              <a:t>in a </a:t>
            </a:r>
            <a:r>
              <a:rPr lang="en-US" sz="2800" dirty="0"/>
              <a:t>small way. </a:t>
            </a:r>
          </a:p>
          <a:p>
            <a:pPr>
              <a:buBlip>
                <a:blip r:embed="rId2"/>
              </a:buBlip>
            </a:pPr>
            <a:r>
              <a:rPr lang="en-US" sz="2800" dirty="0" smtClean="0"/>
              <a:t>For some </a:t>
            </a:r>
            <a:r>
              <a:rPr lang="en-US" sz="2800" dirty="0"/>
              <a:t>other clients, money or materials were </a:t>
            </a:r>
            <a:r>
              <a:rPr lang="en-US" sz="2800" dirty="0" smtClean="0"/>
              <a:t>procured from </a:t>
            </a:r>
            <a:r>
              <a:rPr lang="en-US" sz="2800" dirty="0"/>
              <a:t>charitable trusts </a:t>
            </a:r>
            <a:r>
              <a:rPr lang="en-US" sz="2800" dirty="0" smtClean="0"/>
              <a:t>and </a:t>
            </a:r>
            <a:r>
              <a:rPr lang="en-US" sz="2800" dirty="0" err="1" smtClean="0"/>
              <a:t>organisations</a:t>
            </a:r>
            <a:r>
              <a:rPr lang="en-US" sz="2800" dirty="0"/>
              <a:t>.</a:t>
            </a:r>
            <a:endParaRPr lang="en-US" sz="2800" dirty="0" smtClean="0"/>
          </a:p>
          <a:p>
            <a:pPr marL="0" indent="0">
              <a:buNone/>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17</a:t>
            </a:fld>
            <a:endParaRPr lang="en-US"/>
          </a:p>
        </p:txBody>
      </p:sp>
    </p:spTree>
    <p:extLst>
      <p:ext uri="{BB962C8B-B14F-4D97-AF65-F5344CB8AC3E}">
        <p14:creationId xmlns:p14="http://schemas.microsoft.com/office/powerpoint/2010/main" xmlns="" val="486209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762000"/>
          </a:xfrm>
        </p:spPr>
        <p:txBody>
          <a:bodyPr>
            <a:normAutofit fontScale="90000"/>
          </a:bodyPr>
          <a:lstStyle/>
          <a:p>
            <a:r>
              <a:rPr lang="en-US" sz="3200" b="1" dirty="0" smtClean="0"/>
              <a:t/>
            </a:r>
            <a:br>
              <a:rPr lang="en-US" sz="3200" b="1" dirty="0" smtClean="0"/>
            </a:br>
            <a:r>
              <a:rPr lang="en-US" sz="3200" b="1" dirty="0"/>
              <a:t/>
            </a:r>
            <a:br>
              <a:rPr lang="en-US" sz="3200" b="1" dirty="0"/>
            </a:br>
            <a:r>
              <a:rPr lang="en-US" sz="3200" b="1" dirty="0"/>
              <a:t/>
            </a:r>
            <a:br>
              <a:rPr lang="en-US" sz="3200" b="1" dirty="0"/>
            </a:br>
            <a:r>
              <a:rPr lang="en-US" sz="3200" b="1" dirty="0" smtClean="0">
                <a:solidFill>
                  <a:srgbClr val="FF0000"/>
                </a:solidFill>
              </a:rPr>
              <a:t># change of physical environment</a:t>
            </a:r>
            <a:endParaRPr lang="en-US" dirty="0">
              <a:solidFill>
                <a:srgbClr val="FF0000"/>
              </a:solidFill>
            </a:endParaRPr>
          </a:p>
        </p:txBody>
      </p:sp>
      <p:sp>
        <p:nvSpPr>
          <p:cNvPr id="3" name="Content Placeholder 2"/>
          <p:cNvSpPr>
            <a:spLocks noGrp="1"/>
          </p:cNvSpPr>
          <p:nvPr>
            <p:ph sz="quarter" idx="1"/>
          </p:nvPr>
        </p:nvSpPr>
        <p:spPr>
          <a:xfrm>
            <a:off x="228600" y="1066800"/>
            <a:ext cx="8534400" cy="5407152"/>
          </a:xfrm>
        </p:spPr>
        <p:txBody>
          <a:bodyPr>
            <a:normAutofit/>
          </a:bodyPr>
          <a:lstStyle/>
          <a:p>
            <a:pPr>
              <a:buBlip>
                <a:blip r:embed="rId2"/>
              </a:buBlip>
            </a:pPr>
            <a:r>
              <a:rPr lang="en-US" sz="2800" dirty="0"/>
              <a:t>Another aspect is the change </a:t>
            </a:r>
            <a:r>
              <a:rPr lang="en-US" sz="2800" dirty="0" smtClean="0"/>
              <a:t>of physical </a:t>
            </a:r>
            <a:r>
              <a:rPr lang="en-US" sz="2800" dirty="0"/>
              <a:t>environment which will be necessary for </a:t>
            </a:r>
            <a:r>
              <a:rPr lang="en-US" sz="2800" dirty="0" smtClean="0"/>
              <a:t>some clients </a:t>
            </a:r>
            <a:r>
              <a:rPr lang="en-US" sz="2800" dirty="0"/>
              <a:t>for better </a:t>
            </a:r>
            <a:r>
              <a:rPr lang="en-US" sz="2800" dirty="0" smtClean="0"/>
              <a:t>functioning.</a:t>
            </a:r>
          </a:p>
          <a:p>
            <a:pPr>
              <a:buBlip>
                <a:blip r:embed="rId2"/>
              </a:buBlip>
            </a:pPr>
            <a:r>
              <a:rPr lang="en-US" sz="2800" dirty="0"/>
              <a:t>Some of the children who were referred</a:t>
            </a:r>
          </a:p>
          <a:p>
            <a:pPr marL="0" indent="0">
              <a:buNone/>
            </a:pPr>
            <a:r>
              <a:rPr lang="en-US" sz="2800" dirty="0"/>
              <a:t>to the community </a:t>
            </a:r>
            <a:r>
              <a:rPr lang="en-US" sz="2800" dirty="0" err="1"/>
              <a:t>centres</a:t>
            </a:r>
            <a:r>
              <a:rPr lang="en-US" sz="2800" dirty="0"/>
              <a:t> for poor academic</a:t>
            </a:r>
          </a:p>
          <a:p>
            <a:pPr marL="0" indent="0">
              <a:buNone/>
            </a:pPr>
            <a:r>
              <a:rPr lang="en-US" sz="2800" dirty="0"/>
              <a:t>performance were children who had no facilities at</a:t>
            </a:r>
          </a:p>
          <a:p>
            <a:pPr marL="0" indent="0">
              <a:buNone/>
            </a:pPr>
            <a:r>
              <a:rPr lang="en-US" sz="2800" dirty="0"/>
              <a:t>home for quiet study. </a:t>
            </a:r>
          </a:p>
        </p:txBody>
      </p:sp>
      <p:sp>
        <p:nvSpPr>
          <p:cNvPr id="5" name="Slide Number Placeholder 4"/>
          <p:cNvSpPr>
            <a:spLocks noGrp="1"/>
          </p:cNvSpPr>
          <p:nvPr>
            <p:ph type="sldNum" sz="quarter" idx="15"/>
          </p:nvPr>
        </p:nvSpPr>
        <p:spPr/>
        <p:txBody>
          <a:bodyPr/>
          <a:lstStyle/>
          <a:p>
            <a:fld id="{5FDD48E5-9229-4F49-8CA1-5B48E03D40C9}" type="slidenum">
              <a:rPr lang="en-US" smtClean="0"/>
              <a:pPr/>
              <a:t>18</a:t>
            </a:fld>
            <a:endParaRPr lang="en-US"/>
          </a:p>
        </p:txBody>
      </p:sp>
    </p:spTree>
    <p:extLst>
      <p:ext uri="{BB962C8B-B14F-4D97-AF65-F5344CB8AC3E}">
        <p14:creationId xmlns:p14="http://schemas.microsoft.com/office/powerpoint/2010/main" xmlns="" val="3030836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7924800" cy="4873752"/>
          </a:xfrm>
        </p:spPr>
        <p:txBody>
          <a:bodyPr/>
          <a:lstStyle/>
          <a:p>
            <a:pPr>
              <a:buBlip>
                <a:blip r:embed="rId2"/>
              </a:buBlip>
            </a:pPr>
            <a:r>
              <a:rPr lang="en-US" sz="2800" dirty="0"/>
              <a:t>Their dwelling places were often overcrowded with too many persons living in a small area of space and there was no nook or corner where they could sit and read. </a:t>
            </a:r>
            <a:endParaRPr lang="en-US" sz="2800" dirty="0" smtClean="0"/>
          </a:p>
          <a:p>
            <a:pPr>
              <a:buBlip>
                <a:blip r:embed="rId2"/>
              </a:buBlip>
            </a:pPr>
            <a:r>
              <a:rPr lang="en-US" sz="2800" dirty="0" smtClean="0"/>
              <a:t>Arranging </a:t>
            </a:r>
            <a:r>
              <a:rPr lang="en-US" sz="2800" dirty="0"/>
              <a:t>a place for them which they could use for a few hours every day for study was helpful</a:t>
            </a:r>
            <a:r>
              <a:rPr lang="en-US" dirty="0"/>
              <a:t>.</a:t>
            </a:r>
          </a:p>
          <a:p>
            <a:pPr marL="0" indent="0">
              <a:buNone/>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19</a:t>
            </a:fld>
            <a:endParaRPr lang="en-US"/>
          </a:p>
        </p:txBody>
      </p:sp>
    </p:spTree>
    <p:extLst>
      <p:ext uri="{BB962C8B-B14F-4D97-AF65-F5344CB8AC3E}">
        <p14:creationId xmlns:p14="http://schemas.microsoft.com/office/powerpoint/2010/main" xmlns="" val="2530367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sz="quarter" idx="1"/>
          </p:nvPr>
        </p:nvSpPr>
        <p:spPr>
          <a:xfrm>
            <a:off x="304800" y="1143000"/>
            <a:ext cx="8382000" cy="5330952"/>
          </a:xfrm>
        </p:spPr>
        <p:txBody>
          <a:bodyPr>
            <a:normAutofit/>
          </a:bodyPr>
          <a:lstStyle/>
          <a:p>
            <a:pPr marL="0" indent="0">
              <a:buFont typeface="Wingdings" pitchFamily="2" charset="2"/>
              <a:buChar char="Ø"/>
            </a:pPr>
            <a:r>
              <a:rPr lang="en-US" sz="3200" dirty="0" smtClean="0"/>
              <a:t>Casework Techniques are the procedures of helping the client. </a:t>
            </a:r>
          </a:p>
          <a:p>
            <a:pPr marL="0" indent="0">
              <a:buFont typeface="Wingdings" pitchFamily="2" charset="2"/>
              <a:buChar char="Ø"/>
            </a:pPr>
            <a:r>
              <a:rPr lang="en-US" sz="3200" dirty="0" smtClean="0"/>
              <a:t>They are the wherewithal through which the client gets the experience of being helped. </a:t>
            </a:r>
          </a:p>
          <a:p>
            <a:pPr marL="0" indent="0">
              <a:buFont typeface="Wingdings" pitchFamily="2" charset="2"/>
              <a:buChar char="Ø"/>
            </a:pPr>
            <a:r>
              <a:rPr lang="en-US" sz="3200" dirty="0" smtClean="0"/>
              <a:t>The client may not perceive the procedures as specific units or characteristics of his/her contact with the social worker, but (s)he will generally experience the fact of being helped.</a:t>
            </a:r>
            <a:endParaRPr lang="en-US" sz="32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a:t>
            </a:fld>
            <a:endParaRPr lang="en-US"/>
          </a:p>
        </p:txBody>
      </p:sp>
    </p:spTree>
    <p:extLst>
      <p:ext uri="{BB962C8B-B14F-4D97-AF65-F5344CB8AC3E}">
        <p14:creationId xmlns:p14="http://schemas.microsoft.com/office/powerpoint/2010/main" xmlns="" val="3635163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382000" cy="944562"/>
          </a:xfrm>
        </p:spPr>
        <p:txBody>
          <a:bodyPr>
            <a:normAutofit fontScale="90000"/>
          </a:bodyPr>
          <a:lstStyle/>
          <a:p>
            <a:r>
              <a:rPr lang="en-US" sz="3200" b="1" dirty="0" smtClean="0">
                <a:solidFill>
                  <a:srgbClr val="FF0000"/>
                </a:solidFill>
              </a:rPr>
              <a:t>#Enhancing </a:t>
            </a:r>
            <a:r>
              <a:rPr lang="en-US" sz="3200" b="1" dirty="0">
                <a:solidFill>
                  <a:srgbClr val="FF0000"/>
                </a:solidFill>
              </a:rPr>
              <a:t>Information and Knowledge</a:t>
            </a:r>
            <a:br>
              <a:rPr lang="en-US" sz="3200" b="1" dirty="0">
                <a:solidFill>
                  <a:srgbClr val="FF0000"/>
                </a:solidFill>
              </a:rPr>
            </a:br>
            <a:endParaRPr lang="en-US" b="1" dirty="0">
              <a:solidFill>
                <a:srgbClr val="FF0000"/>
              </a:solidFill>
            </a:endParaRPr>
          </a:p>
        </p:txBody>
      </p:sp>
      <p:sp>
        <p:nvSpPr>
          <p:cNvPr id="3" name="Content Placeholder 2"/>
          <p:cNvSpPr>
            <a:spLocks noGrp="1"/>
          </p:cNvSpPr>
          <p:nvPr>
            <p:ph sz="quarter" idx="1"/>
          </p:nvPr>
        </p:nvSpPr>
        <p:spPr>
          <a:xfrm>
            <a:off x="457200" y="990600"/>
            <a:ext cx="8305800" cy="5483352"/>
          </a:xfrm>
        </p:spPr>
        <p:txBody>
          <a:bodyPr/>
          <a:lstStyle/>
          <a:p>
            <a:pPr>
              <a:buBlip>
                <a:blip r:embed="rId2"/>
              </a:buBlip>
            </a:pPr>
            <a:r>
              <a:rPr lang="en-US" sz="2800" dirty="0"/>
              <a:t>A</a:t>
            </a:r>
            <a:r>
              <a:rPr lang="en-US" sz="2800" dirty="0" smtClean="0"/>
              <a:t>mong </a:t>
            </a:r>
            <a:r>
              <a:rPr lang="en-US" sz="2800" dirty="0"/>
              <a:t>the </a:t>
            </a:r>
            <a:r>
              <a:rPr lang="en-US" sz="2800" dirty="0" smtClean="0"/>
              <a:t>resources required </a:t>
            </a:r>
            <a:r>
              <a:rPr lang="en-US" sz="2800" dirty="0"/>
              <a:t>for human functioning is the </a:t>
            </a:r>
            <a:r>
              <a:rPr lang="en-US" sz="2800" dirty="0" smtClean="0"/>
              <a:t>non-material resource </a:t>
            </a:r>
            <a:r>
              <a:rPr lang="en-US" sz="2800" dirty="0"/>
              <a:t>of information and knowledge, the lack </a:t>
            </a:r>
            <a:r>
              <a:rPr lang="en-US" sz="2800" dirty="0" smtClean="0"/>
              <a:t>of which </a:t>
            </a:r>
            <a:r>
              <a:rPr lang="en-US" sz="2800" dirty="0"/>
              <a:t>can create problems or aggravate the </a:t>
            </a:r>
            <a:r>
              <a:rPr lang="en-US" sz="2800" dirty="0" smtClean="0"/>
              <a:t>problems that </a:t>
            </a:r>
            <a:r>
              <a:rPr lang="en-US" sz="2800" dirty="0"/>
              <a:t>are already </a:t>
            </a:r>
            <a:r>
              <a:rPr lang="en-US" sz="2800" dirty="0" smtClean="0"/>
              <a:t>present</a:t>
            </a:r>
            <a:r>
              <a:rPr lang="en-US" dirty="0" smtClean="0"/>
              <a:t>.</a:t>
            </a:r>
          </a:p>
          <a:p>
            <a:pPr>
              <a:buBlip>
                <a:blip r:embed="rId2"/>
              </a:buBlip>
            </a:pPr>
            <a:endParaRPr lang="en-US" sz="2800" dirty="0" smtClean="0"/>
          </a:p>
          <a:p>
            <a:pPr>
              <a:buBlip>
                <a:blip r:embed="rId2"/>
              </a:buBlip>
            </a:pPr>
            <a:r>
              <a:rPr lang="en-US" sz="2800" dirty="0" smtClean="0"/>
              <a:t>Sometimes</a:t>
            </a:r>
            <a:r>
              <a:rPr lang="en-US" sz="2800" dirty="0"/>
              <a:t>, lack of information may be </a:t>
            </a:r>
            <a:r>
              <a:rPr lang="en-US" sz="2800" dirty="0" smtClean="0"/>
              <a:t>further confounded </a:t>
            </a:r>
            <a:r>
              <a:rPr lang="en-US" sz="2800" dirty="0"/>
              <a:t>by the presence of misinformation </a:t>
            </a:r>
            <a:r>
              <a:rPr lang="en-US" sz="2800" dirty="0" smtClean="0"/>
              <a:t>or superstition</a:t>
            </a:r>
            <a:r>
              <a:rPr lang="en-US" sz="2800" dirty="0"/>
              <a:t>. There are many wrong ideas about </a:t>
            </a:r>
            <a:r>
              <a:rPr lang="en-US" sz="2800" dirty="0" smtClean="0"/>
              <a:t>the causation </a:t>
            </a:r>
            <a:r>
              <a:rPr lang="en-US" sz="2800" dirty="0"/>
              <a:t>and treatment of certain diseases.</a:t>
            </a:r>
          </a:p>
        </p:txBody>
      </p:sp>
      <p:sp>
        <p:nvSpPr>
          <p:cNvPr id="5" name="Slide Number Placeholder 4"/>
          <p:cNvSpPr>
            <a:spLocks noGrp="1"/>
          </p:cNvSpPr>
          <p:nvPr>
            <p:ph type="sldNum" sz="quarter" idx="15"/>
          </p:nvPr>
        </p:nvSpPr>
        <p:spPr/>
        <p:txBody>
          <a:bodyPr/>
          <a:lstStyle/>
          <a:p>
            <a:fld id="{5FDD48E5-9229-4F49-8CA1-5B48E03D40C9}" type="slidenum">
              <a:rPr lang="en-US" smtClean="0"/>
              <a:pPr/>
              <a:t>20</a:t>
            </a:fld>
            <a:endParaRPr lang="en-US"/>
          </a:p>
        </p:txBody>
      </p:sp>
    </p:spTree>
    <p:extLst>
      <p:ext uri="{BB962C8B-B14F-4D97-AF65-F5344CB8AC3E}">
        <p14:creationId xmlns:p14="http://schemas.microsoft.com/office/powerpoint/2010/main" xmlns="" val="2352269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Blip>
                <a:blip r:embed="rId2"/>
              </a:buBlip>
            </a:pPr>
            <a:r>
              <a:rPr lang="en-US" sz="2800" dirty="0"/>
              <a:t>I</a:t>
            </a:r>
            <a:r>
              <a:rPr lang="en-US" sz="2800" dirty="0" smtClean="0"/>
              <a:t>mparting </a:t>
            </a:r>
            <a:r>
              <a:rPr lang="en-US" sz="2800" dirty="0"/>
              <a:t>knowledge, like any other </a:t>
            </a:r>
            <a:r>
              <a:rPr lang="en-US" sz="2800" dirty="0" smtClean="0"/>
              <a:t>casework technique </a:t>
            </a:r>
            <a:r>
              <a:rPr lang="en-US" sz="2800" dirty="0"/>
              <a:t>is used according to the needs of the </a:t>
            </a:r>
            <a:r>
              <a:rPr lang="en-US" sz="2800" dirty="0" smtClean="0"/>
              <a:t>situation and </a:t>
            </a:r>
            <a:r>
              <a:rPr lang="en-US" sz="2800" dirty="0"/>
              <a:t>the client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21</a:t>
            </a:fld>
            <a:endParaRPr lang="en-US"/>
          </a:p>
        </p:txBody>
      </p:sp>
    </p:spTree>
    <p:extLst>
      <p:ext uri="{BB962C8B-B14F-4D97-AF65-F5344CB8AC3E}">
        <p14:creationId xmlns:p14="http://schemas.microsoft.com/office/powerpoint/2010/main" xmlns="" val="658127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467600" cy="715962"/>
          </a:xfrm>
        </p:spPr>
        <p:txBody>
          <a:bodyPr>
            <a:normAutofit fontScale="90000"/>
          </a:bodyPr>
          <a:lstStyle/>
          <a:p>
            <a:r>
              <a:rPr lang="en-US" b="1" dirty="0" smtClean="0">
                <a:solidFill>
                  <a:srgbClr val="FF0000"/>
                </a:solidFill>
              </a:rPr>
              <a:t>Explorative </a:t>
            </a:r>
            <a:r>
              <a:rPr lang="en-US" b="1" dirty="0" smtClean="0">
                <a:solidFill>
                  <a:srgbClr val="FF0000"/>
                </a:solidFill>
              </a:rPr>
              <a:t>techniques (Counselling Techniques)</a:t>
            </a:r>
            <a:endParaRPr lang="en-US" b="1" dirty="0">
              <a:solidFill>
                <a:srgbClr val="FF0000"/>
              </a:solidFill>
            </a:endParaRPr>
          </a:p>
        </p:txBody>
      </p:sp>
      <p:sp>
        <p:nvSpPr>
          <p:cNvPr id="3" name="Content Placeholder 2"/>
          <p:cNvSpPr>
            <a:spLocks noGrp="1"/>
          </p:cNvSpPr>
          <p:nvPr>
            <p:ph sz="quarter" idx="1"/>
          </p:nvPr>
        </p:nvSpPr>
        <p:spPr>
          <a:xfrm>
            <a:off x="381000" y="1676400"/>
            <a:ext cx="8153400" cy="4876800"/>
          </a:xfrm>
        </p:spPr>
        <p:txBody>
          <a:bodyPr>
            <a:normAutofit/>
          </a:bodyPr>
          <a:lstStyle/>
          <a:p>
            <a:pPr marL="457200" indent="-457200">
              <a:buFont typeface="+mj-lt"/>
              <a:buAutoNum type="arabicPeriod"/>
            </a:pPr>
            <a:r>
              <a:rPr lang="en-US" dirty="0" smtClean="0"/>
              <a:t> </a:t>
            </a:r>
            <a:r>
              <a:rPr lang="en-US" sz="3200" dirty="0" smtClean="0"/>
              <a:t>Reflective discussion</a:t>
            </a:r>
          </a:p>
          <a:p>
            <a:pPr marL="514350" indent="-514350">
              <a:buFont typeface="+mj-lt"/>
              <a:buAutoNum type="arabicPeriod"/>
            </a:pPr>
            <a:r>
              <a:rPr lang="en-US" sz="3200" dirty="0"/>
              <a:t> </a:t>
            </a:r>
            <a:r>
              <a:rPr lang="en-US" sz="3200" dirty="0" smtClean="0"/>
              <a:t>Advice</a:t>
            </a:r>
          </a:p>
          <a:p>
            <a:pPr marL="514350" indent="-514350">
              <a:buFont typeface="+mj-lt"/>
              <a:buAutoNum type="arabicPeriod"/>
            </a:pPr>
            <a:r>
              <a:rPr lang="en-US" sz="3200" dirty="0" smtClean="0"/>
              <a:t> Motivation</a:t>
            </a:r>
          </a:p>
          <a:p>
            <a:pPr marL="514350" indent="-514350">
              <a:buFont typeface="+mj-lt"/>
              <a:buAutoNum type="arabicPeriod"/>
            </a:pPr>
            <a:r>
              <a:rPr lang="en-US" sz="3200" dirty="0"/>
              <a:t> </a:t>
            </a:r>
            <a:r>
              <a:rPr lang="en-US" sz="3200" dirty="0" smtClean="0"/>
              <a:t>Clarification</a:t>
            </a:r>
          </a:p>
          <a:p>
            <a:pPr marL="514350" indent="-514350">
              <a:buFont typeface="+mj-lt"/>
              <a:buAutoNum type="arabicPeriod"/>
            </a:pPr>
            <a:r>
              <a:rPr lang="en-US" sz="3200" dirty="0"/>
              <a:t> </a:t>
            </a:r>
            <a:r>
              <a:rPr lang="en-US" sz="3200" dirty="0" smtClean="0"/>
              <a:t>Correcting perception</a:t>
            </a:r>
          </a:p>
          <a:p>
            <a:pPr marL="514350" indent="-514350">
              <a:buFont typeface="+mj-lt"/>
              <a:buAutoNum type="arabicPeriod"/>
            </a:pPr>
            <a:r>
              <a:rPr lang="en-US" sz="3200" dirty="0"/>
              <a:t> </a:t>
            </a:r>
            <a:r>
              <a:rPr lang="en-US" sz="3200" dirty="0" smtClean="0"/>
              <a:t>Modelling</a:t>
            </a:r>
          </a:p>
          <a:p>
            <a:pPr marL="514350" indent="-514350">
              <a:buFont typeface="+mj-lt"/>
              <a:buAutoNum type="arabicPeriod"/>
            </a:pPr>
            <a:r>
              <a:rPr lang="en-US" sz="3200" dirty="0"/>
              <a:t> </a:t>
            </a:r>
            <a:r>
              <a:rPr lang="en-US" sz="3200" dirty="0" smtClean="0"/>
              <a:t>Anticipatory Guidance</a:t>
            </a:r>
          </a:p>
          <a:p>
            <a:pPr marL="514350" indent="-514350">
              <a:buFont typeface="+mj-lt"/>
              <a:buAutoNum type="arabicPeriod"/>
            </a:pPr>
            <a:r>
              <a:rPr lang="en-US" sz="3200" dirty="0"/>
              <a:t> </a:t>
            </a:r>
            <a:r>
              <a:rPr lang="en-US" sz="3200" dirty="0" smtClean="0"/>
              <a:t>Role Playing</a:t>
            </a:r>
          </a:p>
          <a:p>
            <a:pPr marL="514350" indent="-514350">
              <a:buFont typeface="+mj-lt"/>
              <a:buAutoNum type="arabicPeriod"/>
            </a:pPr>
            <a:endParaRPr lang="en-US" sz="3200" dirty="0" smtClean="0"/>
          </a:p>
          <a:p>
            <a:pPr marL="514350" indent="-514350">
              <a:buFont typeface="+mj-lt"/>
              <a:buAutoNum type="arabicPeriod"/>
            </a:pPr>
            <a:endParaRPr lang="en-US" sz="32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22</a:t>
            </a:fld>
            <a:endParaRPr lang="en-US"/>
          </a:p>
        </p:txBody>
      </p:sp>
    </p:spTree>
    <p:extLst>
      <p:ext uri="{BB962C8B-B14F-4D97-AF65-F5344CB8AC3E}">
        <p14:creationId xmlns:p14="http://schemas.microsoft.com/office/powerpoint/2010/main" xmlns="" val="3700168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8001000" cy="5943600"/>
          </a:xfrm>
        </p:spPr>
        <p:txBody>
          <a:bodyPr>
            <a:normAutofit/>
          </a:bodyPr>
          <a:lstStyle/>
          <a:p>
            <a:pPr marL="457200" indent="-457200">
              <a:buFont typeface="+mj-lt"/>
              <a:buAutoNum type="arabicPeriod" startAt="9"/>
            </a:pPr>
            <a:r>
              <a:rPr lang="en-US" dirty="0"/>
              <a:t> </a:t>
            </a:r>
            <a:r>
              <a:rPr lang="en-US" sz="3200" dirty="0"/>
              <a:t>Reality orientation</a:t>
            </a:r>
          </a:p>
          <a:p>
            <a:pPr marL="514350" indent="-514350">
              <a:buFont typeface="+mj-lt"/>
              <a:buAutoNum type="arabicPeriod" startAt="9"/>
            </a:pPr>
            <a:r>
              <a:rPr lang="en-US" sz="3200" dirty="0"/>
              <a:t> Removing Guilt </a:t>
            </a:r>
            <a:r>
              <a:rPr lang="en-US" sz="3200" dirty="0" smtClean="0"/>
              <a:t>feelings / Using </a:t>
            </a:r>
            <a:r>
              <a:rPr lang="en-US" sz="3200" dirty="0"/>
              <a:t>Guilt Feelings constructively</a:t>
            </a:r>
          </a:p>
          <a:p>
            <a:pPr marL="514350" indent="-514350">
              <a:buFont typeface="+mj-lt"/>
              <a:buAutoNum type="arabicPeriod" startAt="9"/>
            </a:pPr>
            <a:r>
              <a:rPr lang="en-US" sz="3200" dirty="0"/>
              <a:t> </a:t>
            </a:r>
            <a:r>
              <a:rPr lang="en-US" sz="3200" dirty="0" err="1"/>
              <a:t>Partialization</a:t>
            </a:r>
            <a:endParaRPr lang="en-US" sz="3200" dirty="0"/>
          </a:p>
          <a:p>
            <a:pPr marL="514350" indent="-514350">
              <a:buFont typeface="+mj-lt"/>
              <a:buAutoNum type="arabicPeriod" startAt="9"/>
            </a:pPr>
            <a:r>
              <a:rPr lang="en-US" sz="3200" dirty="0"/>
              <a:t> Interpretation</a:t>
            </a:r>
          </a:p>
          <a:p>
            <a:pPr marL="514350" indent="-514350">
              <a:buFont typeface="+mj-lt"/>
              <a:buAutoNum type="arabicPeriod" startAt="9"/>
            </a:pPr>
            <a:r>
              <a:rPr lang="en-US" sz="3200" dirty="0"/>
              <a:t> </a:t>
            </a:r>
            <a:r>
              <a:rPr lang="en-US" sz="3200" dirty="0" err="1" smtClean="0"/>
              <a:t>Universalization</a:t>
            </a:r>
            <a:endParaRPr lang="en-US" sz="3200" dirty="0" smtClean="0"/>
          </a:p>
          <a:p>
            <a:pPr marL="514350" indent="-514350">
              <a:buFont typeface="+mj-lt"/>
              <a:buAutoNum type="arabicPeriod" startAt="9"/>
            </a:pPr>
            <a:r>
              <a:rPr lang="en-US" sz="3200" dirty="0" smtClean="0"/>
              <a:t>Setting Limits</a:t>
            </a:r>
          </a:p>
          <a:p>
            <a:pPr marL="514350" indent="-514350">
              <a:buFont typeface="+mj-lt"/>
              <a:buAutoNum type="arabicPeriod" startAt="9"/>
            </a:pPr>
            <a:r>
              <a:rPr lang="en-US" sz="3200" dirty="0" smtClean="0"/>
              <a:t> Confrontation</a:t>
            </a:r>
          </a:p>
          <a:p>
            <a:pPr marL="514350" indent="-514350">
              <a:buFont typeface="+mj-lt"/>
              <a:buAutoNum type="arabicPeriod" startAt="9"/>
            </a:pPr>
            <a:endParaRPr lang="en-US" sz="3200" dirty="0"/>
          </a:p>
          <a:p>
            <a:pPr marL="457200" indent="-457200">
              <a:buFont typeface="+mj-lt"/>
              <a:buAutoNum type="arabicPeriod" startAt="9"/>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23</a:t>
            </a:fld>
            <a:endParaRPr lang="en-US"/>
          </a:p>
        </p:txBody>
      </p:sp>
    </p:spTree>
    <p:extLst>
      <p:ext uri="{BB962C8B-B14F-4D97-AF65-F5344CB8AC3E}">
        <p14:creationId xmlns:p14="http://schemas.microsoft.com/office/powerpoint/2010/main" xmlns="" val="3169810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Font typeface="+mj-lt"/>
              <a:buAutoNum type="arabicPeriod" startAt="16"/>
            </a:pPr>
            <a:r>
              <a:rPr lang="en-US" sz="3200" dirty="0" smtClean="0"/>
              <a:t>Reaching </a:t>
            </a:r>
            <a:r>
              <a:rPr lang="en-US" sz="3200" dirty="0"/>
              <a:t>Out</a:t>
            </a:r>
          </a:p>
          <a:p>
            <a:pPr marL="514350" indent="-514350">
              <a:buFont typeface="+mj-lt"/>
              <a:buAutoNum type="arabicPeriod" startAt="16"/>
            </a:pPr>
            <a:r>
              <a:rPr lang="en-US" sz="3200" dirty="0"/>
              <a:t> Renewing Family Links</a:t>
            </a:r>
          </a:p>
          <a:p>
            <a:pPr marL="514350" indent="-514350">
              <a:buFont typeface="+mj-lt"/>
              <a:buAutoNum type="arabicPeriod" startAt="16"/>
            </a:pPr>
            <a:r>
              <a:rPr lang="en-US" sz="3200" dirty="0"/>
              <a:t> Improving communication patterns</a:t>
            </a:r>
          </a:p>
          <a:p>
            <a:pPr marL="514350" indent="-514350">
              <a:buFont typeface="+mj-lt"/>
              <a:buAutoNum type="arabicPeriod" startAt="16"/>
            </a:pPr>
            <a:r>
              <a:rPr lang="en-US" sz="3200" dirty="0"/>
              <a:t> Changing attitude</a:t>
            </a:r>
          </a:p>
          <a:p>
            <a:pPr marL="457200" indent="-457200">
              <a:buFont typeface="+mj-lt"/>
              <a:buAutoNum type="arabicPeriod" startAt="16"/>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24</a:t>
            </a:fld>
            <a:endParaRPr lang="en-US"/>
          </a:p>
        </p:txBody>
      </p:sp>
    </p:spTree>
    <p:extLst>
      <p:ext uri="{BB962C8B-B14F-4D97-AF65-F5344CB8AC3E}">
        <p14:creationId xmlns:p14="http://schemas.microsoft.com/office/powerpoint/2010/main" xmlns="" val="6309468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b="1" dirty="0" smtClean="0">
                <a:solidFill>
                  <a:srgbClr val="FF0000"/>
                </a:solidFill>
              </a:rPr>
              <a:t># reflective discussion</a:t>
            </a:r>
            <a:endParaRPr lang="en-US" b="1" dirty="0">
              <a:solidFill>
                <a:srgbClr val="FF0000"/>
              </a:solidFill>
            </a:endParaRPr>
          </a:p>
        </p:txBody>
      </p:sp>
      <p:sp>
        <p:nvSpPr>
          <p:cNvPr id="3" name="Content Placeholder 2"/>
          <p:cNvSpPr>
            <a:spLocks noGrp="1"/>
          </p:cNvSpPr>
          <p:nvPr>
            <p:ph sz="quarter" idx="1"/>
          </p:nvPr>
        </p:nvSpPr>
        <p:spPr>
          <a:xfrm>
            <a:off x="228600" y="685800"/>
            <a:ext cx="8458200" cy="5788152"/>
          </a:xfrm>
        </p:spPr>
        <p:txBody>
          <a:bodyPr>
            <a:noAutofit/>
          </a:bodyPr>
          <a:lstStyle/>
          <a:p>
            <a:pPr>
              <a:buBlip>
                <a:blip r:embed="rId2"/>
              </a:buBlip>
            </a:pPr>
            <a:r>
              <a:rPr lang="en-US" dirty="0"/>
              <a:t>Reflective discussion is discussion between the </a:t>
            </a:r>
            <a:r>
              <a:rPr lang="en-US" dirty="0" smtClean="0"/>
              <a:t>social worker </a:t>
            </a:r>
            <a:r>
              <a:rPr lang="en-US" dirty="0"/>
              <a:t>and the client based upon the client's </a:t>
            </a:r>
            <a:r>
              <a:rPr lang="en-US" dirty="0" smtClean="0"/>
              <a:t>deep thinking </a:t>
            </a:r>
            <a:r>
              <a:rPr lang="en-US" dirty="0"/>
              <a:t>on the different areas of his/her life </a:t>
            </a:r>
            <a:r>
              <a:rPr lang="en-US" dirty="0" smtClean="0"/>
              <a:t>that have </a:t>
            </a:r>
            <a:r>
              <a:rPr lang="en-US" dirty="0"/>
              <a:t>a bearing upon his/her </a:t>
            </a:r>
            <a:r>
              <a:rPr lang="en-US" dirty="0" smtClean="0"/>
              <a:t>problem.</a:t>
            </a:r>
          </a:p>
          <a:p>
            <a:pPr>
              <a:buBlip>
                <a:blip r:embed="rId2"/>
              </a:buBlip>
            </a:pPr>
            <a:endParaRPr lang="en-US" dirty="0" smtClean="0"/>
          </a:p>
          <a:p>
            <a:pPr>
              <a:buBlip>
                <a:blip r:embed="rId2"/>
              </a:buBlip>
            </a:pPr>
            <a:r>
              <a:rPr lang="en-US" dirty="0" smtClean="0"/>
              <a:t>By </a:t>
            </a:r>
            <a:r>
              <a:rPr lang="en-US" dirty="0"/>
              <a:t>means of </a:t>
            </a:r>
            <a:r>
              <a:rPr lang="en-US" dirty="0" smtClean="0"/>
              <a:t>appropriate questions</a:t>
            </a:r>
            <a:r>
              <a:rPr lang="en-US" dirty="0"/>
              <a:t>, empathetic remarks, and statements </a:t>
            </a:r>
            <a:r>
              <a:rPr lang="en-US" dirty="0" smtClean="0"/>
              <a:t>linking </a:t>
            </a:r>
            <a:r>
              <a:rPr lang="en-US" dirty="0"/>
              <a:t>the various elements of the problem, the social </a:t>
            </a:r>
            <a:r>
              <a:rPr lang="en-US" dirty="0" smtClean="0"/>
              <a:t>worker should </a:t>
            </a:r>
            <a:r>
              <a:rPr lang="en-US" dirty="0"/>
              <a:t>be able to draw out the client's capacity </a:t>
            </a:r>
            <a:r>
              <a:rPr lang="en-US" dirty="0" smtClean="0"/>
              <a:t>for thinking </a:t>
            </a:r>
            <a:r>
              <a:rPr lang="en-US" dirty="0"/>
              <a:t>and to help him/her to reflect upon </a:t>
            </a:r>
            <a:r>
              <a:rPr lang="en-US" dirty="0" smtClean="0"/>
              <a:t>the different </a:t>
            </a:r>
            <a:r>
              <a:rPr lang="en-US" dirty="0"/>
              <a:t>aspects of the situation. </a:t>
            </a:r>
          </a:p>
          <a:p>
            <a:pPr>
              <a:buBlip>
                <a:blip r:embed="rId2"/>
              </a:buBlip>
            </a:pPr>
            <a:endParaRPr lang="en-US" dirty="0" smtClean="0"/>
          </a:p>
          <a:p>
            <a:pPr>
              <a:buBlip>
                <a:blip r:embed="rId2"/>
              </a:buBlip>
            </a:pPr>
            <a:r>
              <a:rPr lang="en-US" dirty="0" smtClean="0"/>
              <a:t>Reflective discussion as </a:t>
            </a:r>
            <a:r>
              <a:rPr lang="en-US" dirty="0"/>
              <a:t>a multiple technique may span a part or </a:t>
            </a:r>
            <a:r>
              <a:rPr lang="en-US" dirty="0" smtClean="0"/>
              <a:t>the whole </a:t>
            </a:r>
            <a:r>
              <a:rPr lang="en-US" dirty="0"/>
              <a:t>of one or more interviews.</a:t>
            </a:r>
          </a:p>
        </p:txBody>
      </p:sp>
      <p:sp>
        <p:nvSpPr>
          <p:cNvPr id="5" name="Slide Number Placeholder 4"/>
          <p:cNvSpPr>
            <a:spLocks noGrp="1"/>
          </p:cNvSpPr>
          <p:nvPr>
            <p:ph type="sldNum" sz="quarter" idx="15"/>
          </p:nvPr>
        </p:nvSpPr>
        <p:spPr/>
        <p:txBody>
          <a:bodyPr/>
          <a:lstStyle/>
          <a:p>
            <a:fld id="{5FDD48E5-9229-4F49-8CA1-5B48E03D40C9}" type="slidenum">
              <a:rPr lang="en-US" smtClean="0"/>
              <a:pPr/>
              <a:t>25</a:t>
            </a:fld>
            <a:endParaRPr lang="en-US"/>
          </a:p>
        </p:txBody>
      </p:sp>
    </p:spTree>
    <p:extLst>
      <p:ext uri="{BB962C8B-B14F-4D97-AF65-F5344CB8AC3E}">
        <p14:creationId xmlns:p14="http://schemas.microsoft.com/office/powerpoint/2010/main" xmlns="" val="684076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b="1" dirty="0" smtClean="0">
                <a:solidFill>
                  <a:srgbClr val="FF0000"/>
                </a:solidFill>
              </a:rPr>
              <a:t># advice</a:t>
            </a:r>
            <a:endParaRPr lang="en-US" b="1" dirty="0">
              <a:solidFill>
                <a:srgbClr val="FF0000"/>
              </a:solidFill>
            </a:endParaRPr>
          </a:p>
        </p:txBody>
      </p:sp>
      <p:sp>
        <p:nvSpPr>
          <p:cNvPr id="3" name="Content Placeholder 2"/>
          <p:cNvSpPr>
            <a:spLocks noGrp="1"/>
          </p:cNvSpPr>
          <p:nvPr>
            <p:ph sz="quarter" idx="1"/>
          </p:nvPr>
        </p:nvSpPr>
        <p:spPr>
          <a:xfrm>
            <a:off x="457200" y="1066800"/>
            <a:ext cx="8305800" cy="5407152"/>
          </a:xfrm>
        </p:spPr>
        <p:txBody>
          <a:bodyPr>
            <a:normAutofit/>
          </a:bodyPr>
          <a:lstStyle/>
          <a:p>
            <a:pPr>
              <a:buBlip>
                <a:blip r:embed="rId2"/>
              </a:buBlip>
            </a:pPr>
            <a:r>
              <a:rPr lang="en-US" sz="2800" dirty="0" smtClean="0"/>
              <a:t>It is very important techniques of Social Case Work.</a:t>
            </a:r>
          </a:p>
          <a:p>
            <a:pPr>
              <a:buBlip>
                <a:blip r:embed="rId2"/>
              </a:buBlip>
            </a:pPr>
            <a:r>
              <a:rPr lang="en-US" sz="2800" dirty="0" smtClean="0"/>
              <a:t>Advise the client to think differently; think about the problems of others caused by him/her</a:t>
            </a:r>
          </a:p>
          <a:p>
            <a:pPr>
              <a:buBlip>
                <a:blip r:embed="rId2"/>
              </a:buBlip>
            </a:pPr>
            <a:r>
              <a:rPr lang="en-US" sz="2800" dirty="0" smtClean="0"/>
              <a:t>But in casework, advice should be based on the situation of the client.</a:t>
            </a:r>
          </a:p>
          <a:p>
            <a:pPr>
              <a:buBlip>
                <a:blip r:embed="rId2"/>
              </a:buBlip>
            </a:pPr>
            <a:r>
              <a:rPr lang="en-US" sz="2800" dirty="0" smtClean="0"/>
              <a:t>Advice should be good suggestion, i.e., based on the complete knowledge about the problem.</a:t>
            </a:r>
          </a:p>
          <a:p>
            <a:pPr>
              <a:buBlip>
                <a:blip r:embed="rId2"/>
              </a:buBlip>
            </a:pPr>
            <a:r>
              <a:rPr lang="en-US" sz="2800" dirty="0" smtClean="0"/>
              <a:t>It should be useful to the client and practicable and relevant.</a:t>
            </a: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26</a:t>
            </a:fld>
            <a:endParaRPr lang="en-US"/>
          </a:p>
        </p:txBody>
      </p:sp>
    </p:spTree>
    <p:extLst>
      <p:ext uri="{BB962C8B-B14F-4D97-AF65-F5344CB8AC3E}">
        <p14:creationId xmlns:p14="http://schemas.microsoft.com/office/powerpoint/2010/main" xmlns="" val="24883799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b="1" dirty="0" smtClean="0">
                <a:solidFill>
                  <a:srgbClr val="FF0000"/>
                </a:solidFill>
              </a:rPr>
              <a:t># motivation</a:t>
            </a:r>
            <a:endParaRPr lang="en-US" b="1" dirty="0">
              <a:solidFill>
                <a:srgbClr val="FF0000"/>
              </a:solidFill>
            </a:endParaRPr>
          </a:p>
        </p:txBody>
      </p:sp>
      <p:sp>
        <p:nvSpPr>
          <p:cNvPr id="3" name="Content Placeholder 2"/>
          <p:cNvSpPr>
            <a:spLocks noGrp="1"/>
          </p:cNvSpPr>
          <p:nvPr>
            <p:ph sz="quarter" idx="1"/>
          </p:nvPr>
        </p:nvSpPr>
        <p:spPr>
          <a:xfrm>
            <a:off x="457200" y="1143000"/>
            <a:ext cx="8305800" cy="5330952"/>
          </a:xfrm>
        </p:spPr>
        <p:txBody>
          <a:bodyPr>
            <a:normAutofit/>
          </a:bodyPr>
          <a:lstStyle/>
          <a:p>
            <a:pPr>
              <a:buBlip>
                <a:blip r:embed="rId2"/>
              </a:buBlip>
            </a:pPr>
            <a:r>
              <a:rPr lang="en-US" sz="2800" dirty="0"/>
              <a:t>Closely connected with advice is 'motivation', (</a:t>
            </a:r>
            <a:r>
              <a:rPr lang="en-US" sz="2800" dirty="0" smtClean="0"/>
              <a:t>a multiple </a:t>
            </a:r>
            <a:r>
              <a:rPr lang="en-US" sz="2800" dirty="0"/>
              <a:t>technique</a:t>
            </a:r>
            <a:r>
              <a:rPr lang="en-US" sz="2800" dirty="0" smtClean="0"/>
              <a:t>).</a:t>
            </a:r>
          </a:p>
          <a:p>
            <a:pPr>
              <a:buBlip>
                <a:blip r:embed="rId2"/>
              </a:buBlip>
            </a:pPr>
            <a:r>
              <a:rPr lang="en-US" sz="2800" dirty="0" smtClean="0"/>
              <a:t>One who advises</a:t>
            </a:r>
            <a:r>
              <a:rPr lang="en-US" sz="2800" dirty="0"/>
              <a:t>, guides and finally persuades a man </a:t>
            </a:r>
            <a:r>
              <a:rPr lang="en-US" sz="2800" dirty="0" smtClean="0"/>
              <a:t> </a:t>
            </a:r>
            <a:r>
              <a:rPr lang="en-US" sz="2800" dirty="0"/>
              <a:t>is called a motivator. </a:t>
            </a:r>
            <a:endParaRPr lang="en-US" sz="2800" dirty="0" smtClean="0"/>
          </a:p>
          <a:p>
            <a:pPr>
              <a:buBlip>
                <a:blip r:embed="rId2"/>
              </a:buBlip>
            </a:pPr>
            <a:r>
              <a:rPr lang="en-US" sz="2800" dirty="0" smtClean="0"/>
              <a:t>In casework</a:t>
            </a:r>
            <a:r>
              <a:rPr lang="en-US" sz="2800" dirty="0"/>
              <a:t>, motivation refers to influencing the </a:t>
            </a:r>
            <a:r>
              <a:rPr lang="en-US" sz="2800" dirty="0" smtClean="0"/>
              <a:t>client to </a:t>
            </a:r>
            <a:r>
              <a:rPr lang="en-US" sz="2800" dirty="0"/>
              <a:t>take a course of action that is considered </a:t>
            </a:r>
            <a:r>
              <a:rPr lang="en-US" sz="2800" dirty="0" smtClean="0"/>
              <a:t>good for </a:t>
            </a:r>
            <a:r>
              <a:rPr lang="en-US" sz="2800" dirty="0"/>
              <a:t>him and his family) or that is necessary </a:t>
            </a:r>
            <a:r>
              <a:rPr lang="en-US" sz="2800" dirty="0" smtClean="0"/>
              <a:t>for solving </a:t>
            </a:r>
            <a:r>
              <a:rPr lang="en-US" sz="2800" dirty="0"/>
              <a:t>the problem he faces</a:t>
            </a:r>
            <a:r>
              <a:rPr lang="en-US" sz="2800" dirty="0" smtClean="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27</a:t>
            </a:fld>
            <a:endParaRPr lang="en-US"/>
          </a:p>
        </p:txBody>
      </p:sp>
    </p:spTree>
    <p:extLst>
      <p:ext uri="{BB962C8B-B14F-4D97-AF65-F5344CB8AC3E}">
        <p14:creationId xmlns:p14="http://schemas.microsoft.com/office/powerpoint/2010/main" xmlns="" val="798671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 clarification</a:t>
            </a:r>
            <a:endParaRPr lang="en-US" b="1" dirty="0">
              <a:solidFill>
                <a:srgbClr val="FF0000"/>
              </a:solidFill>
            </a:endParaRPr>
          </a:p>
        </p:txBody>
      </p:sp>
      <p:sp>
        <p:nvSpPr>
          <p:cNvPr id="3" name="Content Placeholder 2"/>
          <p:cNvSpPr>
            <a:spLocks noGrp="1"/>
          </p:cNvSpPr>
          <p:nvPr>
            <p:ph sz="quarter" idx="1"/>
          </p:nvPr>
        </p:nvSpPr>
        <p:spPr>
          <a:xfrm>
            <a:off x="457200" y="990600"/>
            <a:ext cx="8229600" cy="5483352"/>
          </a:xfrm>
        </p:spPr>
        <p:txBody>
          <a:bodyPr>
            <a:normAutofit/>
          </a:bodyPr>
          <a:lstStyle/>
          <a:p>
            <a:pPr>
              <a:buBlip>
                <a:blip r:embed="rId2"/>
              </a:buBlip>
            </a:pPr>
            <a:r>
              <a:rPr lang="en-US" sz="2800" dirty="0"/>
              <a:t>Clarification means conceptually </a:t>
            </a:r>
            <a:r>
              <a:rPr lang="en-US" sz="2800" dirty="0" smtClean="0"/>
              <a:t>disentangling the </a:t>
            </a:r>
            <a:r>
              <a:rPr lang="en-US" sz="2800" dirty="0"/>
              <a:t>various factors of a situation, to render it </a:t>
            </a:r>
            <a:r>
              <a:rPr lang="en-US" sz="2800" dirty="0" smtClean="0"/>
              <a:t>more comprehensible </a:t>
            </a:r>
            <a:r>
              <a:rPr lang="en-US" sz="2800" dirty="0"/>
              <a:t>to the </a:t>
            </a:r>
            <a:r>
              <a:rPr lang="en-US" sz="2800" dirty="0" smtClean="0"/>
              <a:t>client.</a:t>
            </a:r>
          </a:p>
          <a:p>
            <a:pPr>
              <a:buBlip>
                <a:blip r:embed="rId2"/>
              </a:buBlip>
            </a:pPr>
            <a:r>
              <a:rPr lang="en-US" sz="2800" dirty="0" smtClean="0"/>
              <a:t>It </a:t>
            </a:r>
            <a:r>
              <a:rPr lang="en-US" sz="2800" dirty="0"/>
              <a:t>would </a:t>
            </a:r>
            <a:r>
              <a:rPr lang="en-US" sz="2800" dirty="0" smtClean="0"/>
              <a:t>involve explicating </a:t>
            </a:r>
            <a:r>
              <a:rPr lang="en-US" sz="2800" dirty="0"/>
              <a:t>one or more elements of the </a:t>
            </a:r>
            <a:r>
              <a:rPr lang="en-US" sz="2800" dirty="0" smtClean="0"/>
              <a:t>situation that </a:t>
            </a:r>
            <a:r>
              <a:rPr lang="en-US" sz="2800" dirty="0"/>
              <a:t>are not perceived correctly by the client</a:t>
            </a:r>
            <a:r>
              <a:rPr lang="en-US" sz="2800" dirty="0" smtClean="0"/>
              <a:t>.</a:t>
            </a:r>
          </a:p>
          <a:p>
            <a:pPr marL="0" indent="0">
              <a:buNone/>
            </a:pP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28</a:t>
            </a:fld>
            <a:endParaRPr lang="en-US"/>
          </a:p>
        </p:txBody>
      </p:sp>
    </p:spTree>
    <p:extLst>
      <p:ext uri="{BB962C8B-B14F-4D97-AF65-F5344CB8AC3E}">
        <p14:creationId xmlns:p14="http://schemas.microsoft.com/office/powerpoint/2010/main" xmlns="" val="34785288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b="1" dirty="0" smtClean="0">
                <a:solidFill>
                  <a:srgbClr val="FF0000"/>
                </a:solidFill>
              </a:rPr>
              <a:t># Correcting </a:t>
            </a:r>
            <a:r>
              <a:rPr lang="en-US" b="1" dirty="0">
                <a:solidFill>
                  <a:srgbClr val="FF0000"/>
                </a:solidFill>
              </a:rPr>
              <a:t>perception</a:t>
            </a:r>
          </a:p>
        </p:txBody>
      </p:sp>
      <p:sp>
        <p:nvSpPr>
          <p:cNvPr id="3" name="Content Placeholder 2"/>
          <p:cNvSpPr>
            <a:spLocks noGrp="1"/>
          </p:cNvSpPr>
          <p:nvPr>
            <p:ph sz="quarter" idx="1"/>
          </p:nvPr>
        </p:nvSpPr>
        <p:spPr>
          <a:xfrm>
            <a:off x="457200" y="1295400"/>
            <a:ext cx="8229600" cy="5178552"/>
          </a:xfrm>
        </p:spPr>
        <p:txBody>
          <a:bodyPr>
            <a:normAutofit/>
          </a:bodyPr>
          <a:lstStyle/>
          <a:p>
            <a:pPr>
              <a:buBlip>
                <a:blip r:embed="rId2"/>
              </a:buBlip>
            </a:pPr>
            <a:r>
              <a:rPr lang="en-US" sz="2800" dirty="0"/>
              <a:t>Correcting perception is also a technique in </a:t>
            </a:r>
            <a:r>
              <a:rPr lang="en-US" sz="2800" dirty="0" smtClean="0"/>
              <a:t>casework.</a:t>
            </a:r>
          </a:p>
          <a:p>
            <a:pPr>
              <a:buBlip>
                <a:blip r:embed="rId2"/>
              </a:buBlip>
            </a:pPr>
            <a:r>
              <a:rPr lang="en-US" sz="2800" dirty="0" smtClean="0"/>
              <a:t>Clarification </a:t>
            </a:r>
            <a:r>
              <a:rPr lang="en-US" sz="2800" dirty="0"/>
              <a:t>often leads </a:t>
            </a:r>
            <a:r>
              <a:rPr lang="en-US" sz="2800" dirty="0" smtClean="0"/>
              <a:t>to the </a:t>
            </a:r>
            <a:r>
              <a:rPr lang="en-US" sz="2800" dirty="0"/>
              <a:t>correction of the </a:t>
            </a:r>
            <a:r>
              <a:rPr lang="en-US" sz="2800" dirty="0" smtClean="0"/>
              <a:t>client's Perception</a:t>
            </a:r>
          </a:p>
          <a:p>
            <a:pPr>
              <a:buBlip>
                <a:blip r:embed="rId2"/>
              </a:buBlip>
            </a:pPr>
            <a:r>
              <a:rPr lang="en-US" sz="2800" dirty="0" smtClean="0"/>
              <a:t>At </a:t>
            </a:r>
            <a:r>
              <a:rPr lang="en-US" sz="2800" dirty="0"/>
              <a:t>other times, new information </a:t>
            </a:r>
            <a:r>
              <a:rPr lang="en-US" sz="2800" dirty="0" smtClean="0"/>
              <a:t>or knowledge </a:t>
            </a:r>
            <a:r>
              <a:rPr lang="en-US" sz="2800" dirty="0"/>
              <a:t>is required to change </a:t>
            </a:r>
            <a:r>
              <a:rPr lang="en-US" sz="2800" dirty="0" smtClean="0"/>
              <a:t>perception.</a:t>
            </a:r>
          </a:p>
          <a:p>
            <a:pPr>
              <a:buBlip>
                <a:blip r:embed="rId2"/>
              </a:buBlip>
            </a:pPr>
            <a:r>
              <a:rPr lang="en-US" sz="2800" dirty="0" smtClean="0"/>
              <a:t>When </a:t>
            </a:r>
            <a:r>
              <a:rPr lang="en-US" sz="2800" dirty="0"/>
              <a:t>clients are emotionally upset they need </a:t>
            </a:r>
            <a:r>
              <a:rPr lang="en-US" sz="2800" dirty="0" smtClean="0"/>
              <a:t>to have </a:t>
            </a:r>
            <a:r>
              <a:rPr lang="en-US" sz="2800" dirty="0"/>
              <a:t>their feelings clarified for them, so that, </a:t>
            </a:r>
            <a:r>
              <a:rPr lang="en-US" sz="2800" dirty="0" smtClean="0"/>
              <a:t>they may </a:t>
            </a:r>
            <a:r>
              <a:rPr lang="en-US" sz="2800" dirty="0"/>
              <a:t>be able to perceive their own feelings correctly.</a:t>
            </a:r>
            <a:endParaRPr lang="en-US" sz="2800" dirty="0" smtClean="0"/>
          </a:p>
          <a:p>
            <a:pPr marL="0" indent="0">
              <a:buNone/>
            </a:pP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29</a:t>
            </a:fld>
            <a:endParaRPr lang="en-US"/>
          </a:p>
        </p:txBody>
      </p:sp>
    </p:spTree>
    <p:extLst>
      <p:ext uri="{BB962C8B-B14F-4D97-AF65-F5344CB8AC3E}">
        <p14:creationId xmlns:p14="http://schemas.microsoft.com/office/powerpoint/2010/main" xmlns="" val="2909854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3600" b="1" dirty="0" smtClean="0">
                <a:solidFill>
                  <a:srgbClr val="FF0000"/>
                </a:solidFill>
              </a:rPr>
              <a:t>Techniques</a:t>
            </a:r>
            <a:endParaRPr lang="en-US" sz="3600" b="1" dirty="0">
              <a:solidFill>
                <a:srgbClr val="FF0000"/>
              </a:solidFill>
            </a:endParaRPr>
          </a:p>
        </p:txBody>
      </p:sp>
      <p:sp>
        <p:nvSpPr>
          <p:cNvPr id="3" name="Content Placeholder 2"/>
          <p:cNvSpPr>
            <a:spLocks noGrp="1"/>
          </p:cNvSpPr>
          <p:nvPr>
            <p:ph sz="quarter" idx="1"/>
          </p:nvPr>
        </p:nvSpPr>
        <p:spPr>
          <a:xfrm>
            <a:off x="0" y="1143000"/>
            <a:ext cx="9144000" cy="5330952"/>
          </a:xfrm>
        </p:spPr>
        <p:txBody>
          <a:bodyPr>
            <a:normAutofit/>
          </a:bodyPr>
          <a:lstStyle/>
          <a:p>
            <a:pPr marL="0" indent="0">
              <a:buFont typeface="Wingdings" pitchFamily="2" charset="2"/>
              <a:buChar char="Ø"/>
            </a:pPr>
            <a:r>
              <a:rPr lang="en-US" sz="4000" dirty="0" smtClean="0"/>
              <a:t>Explorative techniques</a:t>
            </a:r>
          </a:p>
          <a:p>
            <a:pPr marL="0" indent="0">
              <a:buFont typeface="Wingdings" pitchFamily="2" charset="2"/>
              <a:buChar char="Ø"/>
            </a:pPr>
            <a:r>
              <a:rPr lang="en-US" sz="4000" dirty="0" smtClean="0"/>
              <a:t>Supportive techniques</a:t>
            </a:r>
          </a:p>
          <a:p>
            <a:pPr marL="0" indent="0">
              <a:buFont typeface="Wingdings" pitchFamily="2" charset="2"/>
              <a:buChar char="Ø"/>
            </a:pPr>
            <a:r>
              <a:rPr lang="en-US" sz="4000" dirty="0" smtClean="0"/>
              <a:t>Techniques of enhancing resources</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a:t>
            </a:fld>
            <a:endParaRPr lang="en-US"/>
          </a:p>
        </p:txBody>
      </p:sp>
    </p:spTree>
    <p:extLst>
      <p:ext uri="{BB962C8B-B14F-4D97-AF65-F5344CB8AC3E}">
        <p14:creationId xmlns:p14="http://schemas.microsoft.com/office/powerpoint/2010/main" xmlns="" val="36351635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 modelling</a:t>
            </a:r>
            <a:endParaRPr lang="en-US" b="1" dirty="0">
              <a:solidFill>
                <a:srgbClr val="FF0000"/>
              </a:solidFill>
            </a:endParaRPr>
          </a:p>
        </p:txBody>
      </p:sp>
      <p:sp>
        <p:nvSpPr>
          <p:cNvPr id="3" name="Content Placeholder 2"/>
          <p:cNvSpPr>
            <a:spLocks noGrp="1"/>
          </p:cNvSpPr>
          <p:nvPr>
            <p:ph sz="quarter" idx="1"/>
          </p:nvPr>
        </p:nvSpPr>
        <p:spPr>
          <a:xfrm>
            <a:off x="228600" y="1066800"/>
            <a:ext cx="8458200" cy="5407152"/>
          </a:xfrm>
        </p:spPr>
        <p:txBody>
          <a:bodyPr>
            <a:normAutofit/>
          </a:bodyPr>
          <a:lstStyle/>
          <a:p>
            <a:pPr>
              <a:buBlip>
                <a:blip r:embed="rId2"/>
              </a:buBlip>
            </a:pPr>
            <a:r>
              <a:rPr lang="en-US" sz="2800" dirty="0"/>
              <a:t>Clients do learn from what the social worker </a:t>
            </a:r>
            <a:r>
              <a:rPr lang="en-US" sz="2800" dirty="0" smtClean="0"/>
              <a:t>says and </a:t>
            </a:r>
            <a:r>
              <a:rPr lang="en-US" sz="2800" dirty="0"/>
              <a:t>also from what (s)he </a:t>
            </a:r>
            <a:r>
              <a:rPr lang="en-US" sz="2800" dirty="0" smtClean="0"/>
              <a:t>does.</a:t>
            </a:r>
          </a:p>
          <a:p>
            <a:pPr>
              <a:buBlip>
                <a:blip r:embed="rId2"/>
              </a:buBlip>
            </a:pPr>
            <a:r>
              <a:rPr lang="en-US" sz="2800" dirty="0" smtClean="0"/>
              <a:t>Since </a:t>
            </a:r>
            <a:r>
              <a:rPr lang="en-US" sz="2800" dirty="0"/>
              <a:t>the </a:t>
            </a:r>
            <a:r>
              <a:rPr lang="en-US" sz="2800" dirty="0" smtClean="0"/>
              <a:t>social worker </a:t>
            </a:r>
            <a:r>
              <a:rPr lang="en-US" sz="2800" dirty="0"/>
              <a:t>converses purposefully and responsibly, </a:t>
            </a:r>
            <a:r>
              <a:rPr lang="en-US" sz="2800" dirty="0" smtClean="0"/>
              <a:t>some clients </a:t>
            </a:r>
            <a:r>
              <a:rPr lang="en-US" sz="2800" dirty="0"/>
              <a:t>learn helpful and constructive ways </a:t>
            </a:r>
            <a:r>
              <a:rPr lang="en-US" sz="2800" dirty="0" smtClean="0"/>
              <a:t>of communication </a:t>
            </a:r>
            <a:r>
              <a:rPr lang="en-US" sz="2800" dirty="0"/>
              <a:t>from their experience of the </a:t>
            </a:r>
            <a:r>
              <a:rPr lang="en-US" sz="2800" dirty="0" smtClean="0"/>
              <a:t>social workers </a:t>
            </a:r>
            <a:r>
              <a:rPr lang="en-US" sz="2800" dirty="0"/>
              <a:t>pattern of communication. </a:t>
            </a:r>
            <a:endParaRPr lang="en-US" sz="2800" dirty="0" smtClean="0"/>
          </a:p>
          <a:p>
            <a:pPr>
              <a:buBlip>
                <a:blip r:embed="rId2"/>
              </a:buBlip>
            </a:pPr>
            <a:r>
              <a:rPr lang="en-US" sz="2800" dirty="0" smtClean="0"/>
              <a:t>When </a:t>
            </a:r>
            <a:r>
              <a:rPr lang="en-US" sz="2800" dirty="0"/>
              <a:t>the </a:t>
            </a:r>
            <a:r>
              <a:rPr lang="en-US" sz="2800" dirty="0" smtClean="0"/>
              <a:t>social worker </a:t>
            </a:r>
            <a:r>
              <a:rPr lang="en-US" sz="2800" dirty="0"/>
              <a:t>presents a prototype of </a:t>
            </a:r>
            <a:r>
              <a:rPr lang="en-US" sz="2800" dirty="0" err="1"/>
              <a:t>behaviour</a:t>
            </a:r>
            <a:r>
              <a:rPr lang="en-US" sz="2800" dirty="0"/>
              <a:t> with </a:t>
            </a:r>
            <a:r>
              <a:rPr lang="en-US" sz="2800" dirty="0" smtClean="0"/>
              <a:t>the idea that</a:t>
            </a:r>
            <a:r>
              <a:rPr lang="en-US" sz="2800" dirty="0"/>
              <a:t>, the client may learn new forms of </a:t>
            </a:r>
            <a:r>
              <a:rPr lang="en-US" sz="2800" dirty="0" smtClean="0"/>
              <a:t>speaking and </a:t>
            </a:r>
            <a:r>
              <a:rPr lang="en-US" sz="2800" dirty="0"/>
              <a:t>doing, it is the modelling technique at work</a:t>
            </a:r>
            <a:r>
              <a:rPr lang="en-US" dirty="0"/>
              <a:t>.</a:t>
            </a:r>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30</a:t>
            </a:fld>
            <a:endParaRPr lang="en-US"/>
          </a:p>
        </p:txBody>
      </p:sp>
    </p:spTree>
    <p:extLst>
      <p:ext uri="{BB962C8B-B14F-4D97-AF65-F5344CB8AC3E}">
        <p14:creationId xmlns:p14="http://schemas.microsoft.com/office/powerpoint/2010/main" xmlns="" val="27992580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a:t>
            </a:r>
            <a:r>
              <a:rPr lang="en-US" b="1" dirty="0">
                <a:solidFill>
                  <a:srgbClr val="FF0000"/>
                </a:solidFill>
              </a:rPr>
              <a:t> Anticipatory Guidance</a:t>
            </a:r>
          </a:p>
        </p:txBody>
      </p:sp>
      <p:sp>
        <p:nvSpPr>
          <p:cNvPr id="3" name="Content Placeholder 2"/>
          <p:cNvSpPr>
            <a:spLocks noGrp="1"/>
          </p:cNvSpPr>
          <p:nvPr>
            <p:ph sz="quarter" idx="1"/>
          </p:nvPr>
        </p:nvSpPr>
        <p:spPr>
          <a:xfrm>
            <a:off x="457200" y="1295400"/>
            <a:ext cx="8305800" cy="5178552"/>
          </a:xfrm>
        </p:spPr>
        <p:txBody>
          <a:bodyPr/>
          <a:lstStyle/>
          <a:p>
            <a:pPr>
              <a:buBlip>
                <a:blip r:embed="rId2"/>
              </a:buBlip>
            </a:pPr>
            <a:r>
              <a:rPr lang="en-US" sz="2800" dirty="0"/>
              <a:t>Anticipatory guidance of </a:t>
            </a:r>
            <a:r>
              <a:rPr lang="en-US" sz="2800" dirty="0" smtClean="0"/>
              <a:t>clients by </a:t>
            </a:r>
            <a:r>
              <a:rPr lang="en-US" sz="2800" dirty="0"/>
              <a:t>the social worker will, to some extent, </a:t>
            </a:r>
            <a:r>
              <a:rPr lang="en-US" sz="2800" dirty="0" smtClean="0"/>
              <a:t>dilute the </a:t>
            </a:r>
            <a:r>
              <a:rPr lang="en-US" sz="2800" dirty="0"/>
              <a:t>fear and anxiety surrounding a future event</a:t>
            </a:r>
            <a:r>
              <a:rPr lang="en-US" sz="2800" dirty="0" smtClean="0"/>
              <a:t>.</a:t>
            </a:r>
          </a:p>
          <a:p>
            <a:pPr>
              <a:buBlip>
                <a:blip r:embed="rId2"/>
              </a:buBlip>
            </a:pPr>
            <a:r>
              <a:rPr lang="en-US" sz="2800" dirty="0"/>
              <a:t>Mentally and </a:t>
            </a:r>
            <a:r>
              <a:rPr lang="en-US" sz="2800" dirty="0" smtClean="0"/>
              <a:t>verbally picturing </a:t>
            </a:r>
            <a:r>
              <a:rPr lang="en-US" sz="2800" dirty="0"/>
              <a:t>a future situation in its entirety, is a </a:t>
            </a:r>
            <a:r>
              <a:rPr lang="en-US" sz="2800" dirty="0" smtClean="0"/>
              <a:t>good way </a:t>
            </a:r>
            <a:r>
              <a:rPr lang="en-US" sz="2800" dirty="0"/>
              <a:t>of handling the anxiety that is currently </a:t>
            </a:r>
            <a:r>
              <a:rPr lang="en-US" sz="2800" dirty="0" smtClean="0"/>
              <a:t>provoked by </a:t>
            </a:r>
            <a:r>
              <a:rPr lang="en-US" sz="2800" dirty="0"/>
              <a:t>thoughts about the event. </a:t>
            </a:r>
            <a:endParaRPr lang="en-US" sz="2800" dirty="0" smtClean="0"/>
          </a:p>
          <a:p>
            <a:pPr>
              <a:buBlip>
                <a:blip r:embed="rId2"/>
              </a:buBlip>
            </a:pPr>
            <a:r>
              <a:rPr lang="en-US" sz="2800" dirty="0" smtClean="0"/>
              <a:t>It </a:t>
            </a:r>
            <a:r>
              <a:rPr lang="en-US" sz="2800" dirty="0"/>
              <a:t>is also a </a:t>
            </a:r>
            <a:r>
              <a:rPr lang="en-US" sz="2800" dirty="0" smtClean="0"/>
              <a:t>good preparation </a:t>
            </a:r>
            <a:r>
              <a:rPr lang="en-US" sz="2800" dirty="0"/>
              <a:t>for facing the event</a:t>
            </a:r>
            <a:r>
              <a:rPr lang="en-US"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31</a:t>
            </a:fld>
            <a:endParaRPr lang="en-US"/>
          </a:p>
        </p:txBody>
      </p:sp>
    </p:spTree>
    <p:extLst>
      <p:ext uri="{BB962C8B-B14F-4D97-AF65-F5344CB8AC3E}">
        <p14:creationId xmlns:p14="http://schemas.microsoft.com/office/powerpoint/2010/main" xmlns="" val="2600453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 role playing</a:t>
            </a:r>
            <a:endParaRPr lang="en-US" b="1" dirty="0">
              <a:solidFill>
                <a:srgbClr val="FF0000"/>
              </a:solidFill>
            </a:endParaRPr>
          </a:p>
        </p:txBody>
      </p:sp>
      <p:sp>
        <p:nvSpPr>
          <p:cNvPr id="3" name="Content Placeholder 2"/>
          <p:cNvSpPr>
            <a:spLocks noGrp="1"/>
          </p:cNvSpPr>
          <p:nvPr>
            <p:ph sz="quarter" idx="1"/>
          </p:nvPr>
        </p:nvSpPr>
        <p:spPr>
          <a:xfrm>
            <a:off x="228600" y="914400"/>
            <a:ext cx="8458200" cy="5559552"/>
          </a:xfrm>
        </p:spPr>
        <p:txBody>
          <a:bodyPr/>
          <a:lstStyle/>
          <a:p>
            <a:pPr>
              <a:buBlip>
                <a:blip r:embed="rId2"/>
              </a:buBlip>
            </a:pPr>
            <a:r>
              <a:rPr lang="en-US" sz="2800" dirty="0"/>
              <a:t>Anticipatory guidance becomes more explicit </a:t>
            </a:r>
            <a:r>
              <a:rPr lang="en-US" sz="2800" dirty="0" smtClean="0"/>
              <a:t>with the </a:t>
            </a:r>
            <a:r>
              <a:rPr lang="en-US" sz="2800" dirty="0"/>
              <a:t>help of another technique, role playing. </a:t>
            </a:r>
            <a:endParaRPr lang="en-US" sz="2800" dirty="0" smtClean="0"/>
          </a:p>
          <a:p>
            <a:pPr>
              <a:buBlip>
                <a:blip r:embed="rId2"/>
              </a:buBlip>
            </a:pPr>
            <a:r>
              <a:rPr lang="en-US" sz="2800" dirty="0" smtClean="0"/>
              <a:t>The future event </a:t>
            </a:r>
            <a:r>
              <a:rPr lang="en-US" sz="2800" dirty="0"/>
              <a:t>is mentally brought forward to the </a:t>
            </a:r>
            <a:r>
              <a:rPr lang="en-US" sz="2800" dirty="0" smtClean="0"/>
              <a:t>present, and </a:t>
            </a:r>
            <a:r>
              <a:rPr lang="en-US" sz="2800" dirty="0"/>
              <a:t>simulated by the social worker with himself </a:t>
            </a:r>
            <a:r>
              <a:rPr lang="en-US" sz="2800" dirty="0" smtClean="0"/>
              <a:t>or herself </a:t>
            </a:r>
            <a:r>
              <a:rPr lang="en-US" sz="2800" dirty="0"/>
              <a:t>and the </a:t>
            </a:r>
            <a:r>
              <a:rPr lang="en-US" sz="2800" dirty="0" smtClean="0"/>
              <a:t>client </a:t>
            </a:r>
            <a:r>
              <a:rPr lang="en-US" sz="2800" dirty="0"/>
              <a:t>assuming the roles of the </a:t>
            </a:r>
            <a:r>
              <a:rPr lang="en-US" sz="2800" dirty="0" smtClean="0"/>
              <a:t>people involved </a:t>
            </a:r>
            <a:r>
              <a:rPr lang="en-US" sz="2800" dirty="0"/>
              <a:t>in the situation, including the role of </a:t>
            </a:r>
            <a:r>
              <a:rPr lang="en-US" sz="2800" dirty="0" smtClean="0"/>
              <a:t>the client.</a:t>
            </a:r>
          </a:p>
          <a:p>
            <a:pPr>
              <a:buBlip>
                <a:blip r:embed="rId2"/>
              </a:buBlip>
            </a:pPr>
            <a:r>
              <a:rPr lang="en-US" sz="2800" dirty="0"/>
              <a:t>Role playing is a valuable </a:t>
            </a:r>
            <a:r>
              <a:rPr lang="en-US" sz="2800" dirty="0" smtClean="0"/>
              <a:t>technique as </a:t>
            </a:r>
            <a:r>
              <a:rPr lang="en-US" sz="2800" dirty="0"/>
              <a:t>a teaching </a:t>
            </a:r>
            <a:r>
              <a:rPr lang="en-US" sz="2800" dirty="0" smtClean="0"/>
              <a:t>and learning </a:t>
            </a:r>
            <a:r>
              <a:rPr lang="en-US" sz="2800" dirty="0"/>
              <a:t>device. </a:t>
            </a:r>
            <a:endParaRPr lang="en-US" sz="2800" dirty="0" smtClean="0"/>
          </a:p>
          <a:p>
            <a:pPr>
              <a:buBlip>
                <a:blip r:embed="rId2"/>
              </a:buBlip>
            </a:pPr>
            <a:r>
              <a:rPr lang="en-US" sz="2800" dirty="0" smtClean="0"/>
              <a:t>Very </a:t>
            </a:r>
            <a:r>
              <a:rPr lang="en-US" sz="2800" dirty="0"/>
              <a:t>often, </a:t>
            </a:r>
            <a:r>
              <a:rPr lang="en-US" sz="2800" dirty="0" smtClean="0"/>
              <a:t>in role </a:t>
            </a:r>
            <a:r>
              <a:rPr lang="en-US" sz="2800" dirty="0"/>
              <a:t>playing, modelling </a:t>
            </a:r>
            <a:r>
              <a:rPr lang="en-US" sz="2800" dirty="0" smtClean="0"/>
              <a:t>and anticipatory </a:t>
            </a:r>
            <a:r>
              <a:rPr lang="en-US" sz="2800" dirty="0"/>
              <a:t>guidance </a:t>
            </a:r>
            <a:r>
              <a:rPr lang="en-US" sz="2800" dirty="0" smtClean="0"/>
              <a:t>are implicit</a:t>
            </a:r>
            <a:r>
              <a:rPr lang="en-US" sz="2800" dirty="0"/>
              <a:t>.</a:t>
            </a: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32</a:t>
            </a:fld>
            <a:endParaRPr lang="en-US"/>
          </a:p>
        </p:txBody>
      </p:sp>
    </p:spTree>
    <p:extLst>
      <p:ext uri="{BB962C8B-B14F-4D97-AF65-F5344CB8AC3E}">
        <p14:creationId xmlns:p14="http://schemas.microsoft.com/office/powerpoint/2010/main" xmlns="" val="3388810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b="1" dirty="0" smtClean="0">
                <a:solidFill>
                  <a:srgbClr val="FF0000"/>
                </a:solidFill>
              </a:rPr>
              <a:t>#reality orientation</a:t>
            </a:r>
            <a:endParaRPr lang="en-US" b="1" dirty="0">
              <a:solidFill>
                <a:srgbClr val="FF0000"/>
              </a:solidFill>
            </a:endParaRPr>
          </a:p>
        </p:txBody>
      </p:sp>
      <p:sp>
        <p:nvSpPr>
          <p:cNvPr id="3" name="Content Placeholder 2"/>
          <p:cNvSpPr>
            <a:spLocks noGrp="1"/>
          </p:cNvSpPr>
          <p:nvPr>
            <p:ph sz="quarter" idx="1"/>
          </p:nvPr>
        </p:nvSpPr>
        <p:spPr>
          <a:xfrm>
            <a:off x="457200" y="838200"/>
            <a:ext cx="8305800" cy="5635752"/>
          </a:xfrm>
        </p:spPr>
        <p:txBody>
          <a:bodyPr>
            <a:normAutofit/>
          </a:bodyPr>
          <a:lstStyle/>
          <a:p>
            <a:pPr>
              <a:buBlip>
                <a:blip r:embed="rId2"/>
              </a:buBlip>
            </a:pPr>
            <a:r>
              <a:rPr lang="en-US" sz="2800" dirty="0"/>
              <a:t>When clients face problems and beat around </a:t>
            </a:r>
            <a:r>
              <a:rPr lang="en-US" sz="2800" dirty="0" smtClean="0"/>
              <a:t>the bush </a:t>
            </a:r>
            <a:r>
              <a:rPr lang="en-US" sz="2800" dirty="0"/>
              <a:t>without being able to face reality, </a:t>
            </a:r>
            <a:r>
              <a:rPr lang="en-US" sz="2800" dirty="0" smtClean="0"/>
              <a:t>reality</a:t>
            </a:r>
            <a:r>
              <a:rPr lang="en-US" sz="2800" i="1" dirty="0"/>
              <a:t> </a:t>
            </a:r>
            <a:r>
              <a:rPr lang="en-US" sz="2800" dirty="0" smtClean="0"/>
              <a:t>orientation </a:t>
            </a:r>
            <a:r>
              <a:rPr lang="en-US" sz="2800" dirty="0"/>
              <a:t>is called for</a:t>
            </a:r>
            <a:r>
              <a:rPr lang="en-US" sz="2800" dirty="0" smtClean="0"/>
              <a:t>.</a:t>
            </a:r>
          </a:p>
          <a:p>
            <a:pPr>
              <a:buBlip>
                <a:blip r:embed="rId2"/>
              </a:buBlip>
            </a:pPr>
            <a:r>
              <a:rPr lang="en-US" sz="2800" dirty="0"/>
              <a:t>It </a:t>
            </a:r>
            <a:r>
              <a:rPr lang="en-US" sz="2800" dirty="0" smtClean="0"/>
              <a:t>can be seen that </a:t>
            </a:r>
            <a:r>
              <a:rPr lang="en-US" sz="2800" dirty="0"/>
              <a:t>reality orientation is to be used </a:t>
            </a:r>
            <a:r>
              <a:rPr lang="en-US" sz="2800" dirty="0" smtClean="0"/>
              <a:t>with clients </a:t>
            </a:r>
            <a:r>
              <a:rPr lang="en-US" sz="2800" dirty="0"/>
              <a:t>whose ego-function of reality testing </a:t>
            </a:r>
            <a:r>
              <a:rPr lang="en-US" sz="2800" dirty="0" smtClean="0"/>
              <a:t>operates insufficiently</a:t>
            </a:r>
            <a:r>
              <a:rPr lang="en-US" sz="2800" dirty="0"/>
              <a:t>. </a:t>
            </a:r>
            <a:endParaRPr lang="en-US" sz="2800" dirty="0" smtClean="0"/>
          </a:p>
          <a:p>
            <a:pPr>
              <a:buBlip>
                <a:blip r:embed="rId2"/>
              </a:buBlip>
            </a:pPr>
            <a:r>
              <a:rPr lang="en-US" sz="2800" dirty="0" smtClean="0"/>
              <a:t>What </a:t>
            </a:r>
            <a:r>
              <a:rPr lang="en-US" sz="2800" dirty="0"/>
              <a:t>the social worker tries to </a:t>
            </a:r>
            <a:r>
              <a:rPr lang="en-US" sz="2800" dirty="0" smtClean="0"/>
              <a:t>achieve is</a:t>
            </a:r>
            <a:r>
              <a:rPr lang="en-US" sz="2800" dirty="0"/>
              <a:t>, to activate and strengthen this ego-function.</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33</a:t>
            </a:fld>
            <a:endParaRPr lang="en-US"/>
          </a:p>
        </p:txBody>
      </p:sp>
    </p:spTree>
    <p:extLst>
      <p:ext uri="{BB962C8B-B14F-4D97-AF65-F5344CB8AC3E}">
        <p14:creationId xmlns:p14="http://schemas.microsoft.com/office/powerpoint/2010/main" xmlns="" val="30521393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 removing guilt feelings</a:t>
            </a:r>
            <a:endParaRPr lang="en-US" b="1" dirty="0">
              <a:solidFill>
                <a:srgbClr val="FF0000"/>
              </a:solidFill>
            </a:endParaRPr>
          </a:p>
        </p:txBody>
      </p:sp>
      <p:sp>
        <p:nvSpPr>
          <p:cNvPr id="3" name="Content Placeholder 2"/>
          <p:cNvSpPr>
            <a:spLocks noGrp="1"/>
          </p:cNvSpPr>
          <p:nvPr>
            <p:ph sz="quarter" idx="1"/>
          </p:nvPr>
        </p:nvSpPr>
        <p:spPr>
          <a:xfrm>
            <a:off x="457200" y="1219200"/>
            <a:ext cx="8153400" cy="5254752"/>
          </a:xfrm>
        </p:spPr>
        <p:txBody>
          <a:bodyPr>
            <a:normAutofit/>
          </a:bodyPr>
          <a:lstStyle/>
          <a:p>
            <a:pPr>
              <a:buBlip>
                <a:blip r:embed="rId2"/>
              </a:buBlip>
            </a:pPr>
            <a:r>
              <a:rPr lang="en-US" sz="2800" dirty="0"/>
              <a:t>Some clients have difficulty in handling the </a:t>
            </a:r>
            <a:r>
              <a:rPr lang="en-US" sz="2800" dirty="0" smtClean="0"/>
              <a:t>guilt feelings</a:t>
            </a:r>
            <a:r>
              <a:rPr lang="en-US" sz="2800" dirty="0"/>
              <a:t>, whether they be warranted or </a:t>
            </a:r>
            <a:r>
              <a:rPr lang="en-US" sz="2800" dirty="0" smtClean="0"/>
              <a:t>unwarranted.</a:t>
            </a:r>
          </a:p>
          <a:p>
            <a:pPr>
              <a:buBlip>
                <a:blip r:embed="rId2"/>
              </a:buBlip>
            </a:pPr>
            <a:r>
              <a:rPr lang="en-US" sz="2800" dirty="0" smtClean="0"/>
              <a:t>Guilt </a:t>
            </a:r>
            <a:r>
              <a:rPr lang="en-US" sz="2800" dirty="0"/>
              <a:t>feelings are unwarranted when they </a:t>
            </a:r>
            <a:r>
              <a:rPr lang="en-US" sz="2800" dirty="0" smtClean="0"/>
              <a:t>are unrealistic </a:t>
            </a:r>
            <a:r>
              <a:rPr lang="en-US" sz="2800" dirty="0"/>
              <a:t>and without substantial </a:t>
            </a:r>
            <a:r>
              <a:rPr lang="en-US" sz="2800" dirty="0" smtClean="0"/>
              <a:t>reasons.</a:t>
            </a:r>
          </a:p>
          <a:p>
            <a:pPr>
              <a:buBlip>
                <a:blip r:embed="rId2"/>
              </a:buBlip>
            </a:pPr>
            <a:r>
              <a:rPr lang="en-US" sz="2800" dirty="0" smtClean="0"/>
              <a:t>Removing guilt-feelings was </a:t>
            </a:r>
            <a:r>
              <a:rPr lang="en-US" sz="2800" dirty="0"/>
              <a:t>essential in all these cases before the </a:t>
            </a:r>
            <a:r>
              <a:rPr lang="en-US" sz="2800" dirty="0" smtClean="0"/>
              <a:t>clients could </a:t>
            </a:r>
            <a:r>
              <a:rPr lang="en-US" sz="2800" dirty="0"/>
              <a:t>participate in the problem solving </a:t>
            </a:r>
            <a:r>
              <a:rPr lang="en-US" sz="2800" dirty="0" smtClean="0"/>
              <a:t>process.</a:t>
            </a:r>
          </a:p>
          <a:p>
            <a:pPr>
              <a:buBlip>
                <a:blip r:embed="rId2"/>
              </a:buBlip>
            </a:pPr>
            <a:r>
              <a:rPr lang="en-US" sz="2800" dirty="0" smtClean="0"/>
              <a:t>Guilt feelings should be used constructively</a:t>
            </a:r>
          </a:p>
          <a:p>
            <a:pPr>
              <a:buBlip>
                <a:blip r:embed="rId2"/>
              </a:buBlip>
            </a:pPr>
            <a:endParaRPr lang="en-US" sz="2800" dirty="0" smtClean="0"/>
          </a:p>
        </p:txBody>
      </p:sp>
      <p:sp>
        <p:nvSpPr>
          <p:cNvPr id="5" name="Slide Number Placeholder 4"/>
          <p:cNvSpPr>
            <a:spLocks noGrp="1"/>
          </p:cNvSpPr>
          <p:nvPr>
            <p:ph type="sldNum" sz="quarter" idx="15"/>
          </p:nvPr>
        </p:nvSpPr>
        <p:spPr/>
        <p:txBody>
          <a:bodyPr/>
          <a:lstStyle/>
          <a:p>
            <a:fld id="{5FDD48E5-9229-4F49-8CA1-5B48E03D40C9}" type="slidenum">
              <a:rPr lang="en-US" smtClean="0"/>
              <a:pPr/>
              <a:t>34</a:t>
            </a:fld>
            <a:endParaRPr lang="en-US"/>
          </a:p>
        </p:txBody>
      </p:sp>
    </p:spTree>
    <p:extLst>
      <p:ext uri="{BB962C8B-B14F-4D97-AF65-F5344CB8AC3E}">
        <p14:creationId xmlns:p14="http://schemas.microsoft.com/office/powerpoint/2010/main" xmlns="" val="7198778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b="1" dirty="0" smtClean="0">
                <a:solidFill>
                  <a:srgbClr val="FF0000"/>
                </a:solidFill>
              </a:rPr>
              <a:t># </a:t>
            </a:r>
            <a:r>
              <a:rPr lang="en-US" b="1" dirty="0" err="1" smtClean="0">
                <a:solidFill>
                  <a:srgbClr val="FF0000"/>
                </a:solidFill>
              </a:rPr>
              <a:t>partialization</a:t>
            </a:r>
            <a:endParaRPr lang="en-US" b="1" dirty="0">
              <a:solidFill>
                <a:srgbClr val="FF0000"/>
              </a:solidFill>
            </a:endParaRPr>
          </a:p>
        </p:txBody>
      </p:sp>
      <p:sp>
        <p:nvSpPr>
          <p:cNvPr id="3" name="Content Placeholder 2"/>
          <p:cNvSpPr>
            <a:spLocks noGrp="1"/>
          </p:cNvSpPr>
          <p:nvPr>
            <p:ph sz="quarter" idx="1"/>
          </p:nvPr>
        </p:nvSpPr>
        <p:spPr>
          <a:xfrm>
            <a:off x="457200" y="990600"/>
            <a:ext cx="8229600" cy="5483352"/>
          </a:xfrm>
        </p:spPr>
        <p:txBody>
          <a:bodyPr>
            <a:normAutofit/>
          </a:bodyPr>
          <a:lstStyle/>
          <a:p>
            <a:pPr>
              <a:buBlip>
                <a:blip r:embed="rId2"/>
              </a:buBlip>
            </a:pPr>
            <a:r>
              <a:rPr lang="en-US" sz="2800" dirty="0" err="1" smtClean="0"/>
              <a:t>Partialization</a:t>
            </a:r>
            <a:r>
              <a:rPr lang="en-US" sz="2800" dirty="0" smtClean="0"/>
              <a:t> </a:t>
            </a:r>
            <a:r>
              <a:rPr lang="en-US" sz="2800" dirty="0"/>
              <a:t>refers to breaking up the </a:t>
            </a:r>
            <a:r>
              <a:rPr lang="en-US" sz="2800" dirty="0" smtClean="0"/>
              <a:t>situation into </a:t>
            </a:r>
            <a:r>
              <a:rPr lang="en-US" sz="2800" dirty="0"/>
              <a:t>its different problematic aspects and then </a:t>
            </a:r>
            <a:r>
              <a:rPr lang="en-US" sz="2800" dirty="0" smtClean="0"/>
              <a:t>focusing on </a:t>
            </a:r>
            <a:r>
              <a:rPr lang="en-US" sz="2800" dirty="0"/>
              <a:t>the aspect which needs immediate </a:t>
            </a:r>
            <a:r>
              <a:rPr lang="en-US" sz="2800" dirty="0" smtClean="0"/>
              <a:t>attention.</a:t>
            </a:r>
          </a:p>
          <a:p>
            <a:pPr>
              <a:buBlip>
                <a:blip r:embed="rId2"/>
              </a:buBlip>
            </a:pPr>
            <a:r>
              <a:rPr lang="en-US" sz="2800" dirty="0" smtClean="0"/>
              <a:t>When </a:t>
            </a:r>
            <a:r>
              <a:rPr lang="en-US" sz="2800" dirty="0"/>
              <a:t>there are many problematic aspects of </a:t>
            </a:r>
            <a:r>
              <a:rPr lang="en-US" sz="2800" dirty="0" smtClean="0"/>
              <a:t>equal importance</a:t>
            </a:r>
            <a:r>
              <a:rPr lang="en-US" sz="2800" dirty="0"/>
              <a:t>, not all requiring urgent </a:t>
            </a:r>
            <a:r>
              <a:rPr lang="en-US" sz="2800" dirty="0" smtClean="0"/>
              <a:t>attention, </a:t>
            </a:r>
            <a:r>
              <a:rPr lang="en-US" sz="2800" dirty="0" err="1" smtClean="0"/>
              <a:t>partialisation</a:t>
            </a:r>
            <a:r>
              <a:rPr lang="en-US" sz="2800" dirty="0" smtClean="0"/>
              <a:t> </a:t>
            </a:r>
            <a:r>
              <a:rPr lang="en-US" sz="2800" dirty="0"/>
              <a:t>will help to take up the area </a:t>
            </a:r>
            <a:r>
              <a:rPr lang="en-US" sz="2800" dirty="0" smtClean="0"/>
              <a:t>which is </a:t>
            </a:r>
            <a:r>
              <a:rPr lang="en-US" sz="2800" dirty="0"/>
              <a:t>straightforward and which can be done </a:t>
            </a:r>
            <a:r>
              <a:rPr lang="en-US" sz="2800" dirty="0" smtClean="0"/>
              <a:t>without much </a:t>
            </a:r>
            <a:r>
              <a:rPr lang="en-US" sz="2800" dirty="0"/>
              <a:t>difficulty, keeping in view the possibility </a:t>
            </a:r>
            <a:r>
              <a:rPr lang="en-US" sz="2800" dirty="0" smtClean="0"/>
              <a:t>that the </a:t>
            </a:r>
            <a:r>
              <a:rPr lang="en-US" sz="2800" dirty="0"/>
              <a:t>client will have the satisfaction of </a:t>
            </a:r>
            <a:r>
              <a:rPr lang="en-US" sz="2800" dirty="0" smtClean="0"/>
              <a:t>attaining something</a:t>
            </a:r>
            <a:r>
              <a:rPr lang="en-US"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35</a:t>
            </a:fld>
            <a:endParaRPr lang="en-US"/>
          </a:p>
        </p:txBody>
      </p:sp>
    </p:spTree>
    <p:extLst>
      <p:ext uri="{BB962C8B-B14F-4D97-AF65-F5344CB8AC3E}">
        <p14:creationId xmlns:p14="http://schemas.microsoft.com/office/powerpoint/2010/main" xmlns="" val="2219957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b="1" dirty="0" smtClean="0">
                <a:solidFill>
                  <a:srgbClr val="FF0000"/>
                </a:solidFill>
              </a:rPr>
              <a:t># interpretation</a:t>
            </a:r>
            <a:endParaRPr lang="en-US" b="1" dirty="0">
              <a:solidFill>
                <a:srgbClr val="FF0000"/>
              </a:solidFill>
            </a:endParaRPr>
          </a:p>
        </p:txBody>
      </p:sp>
      <p:sp>
        <p:nvSpPr>
          <p:cNvPr id="3" name="Content Placeholder 2"/>
          <p:cNvSpPr>
            <a:spLocks noGrp="1"/>
          </p:cNvSpPr>
          <p:nvPr>
            <p:ph sz="quarter" idx="1"/>
          </p:nvPr>
        </p:nvSpPr>
        <p:spPr>
          <a:xfrm>
            <a:off x="457200" y="1143000"/>
            <a:ext cx="7924800" cy="5330952"/>
          </a:xfrm>
        </p:spPr>
        <p:txBody>
          <a:bodyPr>
            <a:normAutofit/>
          </a:bodyPr>
          <a:lstStyle/>
          <a:p>
            <a:pPr>
              <a:buBlip>
                <a:blip r:embed="rId2"/>
              </a:buBlip>
            </a:pPr>
            <a:r>
              <a:rPr lang="en-US" sz="2800" dirty="0" smtClean="0"/>
              <a:t>Interpretation means explanation.</a:t>
            </a:r>
          </a:p>
          <a:p>
            <a:pPr>
              <a:buBlip>
                <a:blip r:embed="rId2"/>
              </a:buBlip>
            </a:pPr>
            <a:r>
              <a:rPr lang="en-US" sz="2800" dirty="0" smtClean="0"/>
              <a:t>Interpretation </a:t>
            </a:r>
            <a:r>
              <a:rPr lang="en-US" sz="2800" dirty="0"/>
              <a:t>may be given directly to the client</a:t>
            </a:r>
            <a:r>
              <a:rPr lang="en-US" sz="2800" dirty="0" smtClean="0"/>
              <a:t>, or </a:t>
            </a:r>
            <a:r>
              <a:rPr lang="en-US" sz="2800" dirty="0"/>
              <a:t>to certain members of the </a:t>
            </a:r>
            <a:r>
              <a:rPr lang="en-US" sz="2800" dirty="0" smtClean="0"/>
              <a:t>clients’ family. </a:t>
            </a:r>
          </a:p>
          <a:p>
            <a:pPr>
              <a:buBlip>
                <a:blip r:embed="rId2"/>
              </a:buBlip>
            </a:pPr>
            <a:r>
              <a:rPr lang="en-US" sz="2800" i="1" dirty="0" smtClean="0">
                <a:solidFill>
                  <a:srgbClr val="0070C0"/>
                </a:solidFill>
              </a:rPr>
              <a:t>For ex.- </a:t>
            </a:r>
            <a:r>
              <a:rPr lang="en-US" sz="2800" dirty="0" err="1"/>
              <a:t>Keshav</a:t>
            </a:r>
            <a:r>
              <a:rPr lang="en-US" sz="2800" dirty="0"/>
              <a:t> (15 years) was lagging behind in his </a:t>
            </a:r>
            <a:r>
              <a:rPr lang="en-US" sz="2800" dirty="0" smtClean="0"/>
              <a:t>studies. He </a:t>
            </a:r>
            <a:r>
              <a:rPr lang="en-US" sz="2800" dirty="0"/>
              <a:t>was often compared </a:t>
            </a:r>
            <a:r>
              <a:rPr lang="en-US" sz="2800" dirty="0" err="1"/>
              <a:t>unfavourably</a:t>
            </a:r>
            <a:r>
              <a:rPr lang="en-US" sz="2800" dirty="0"/>
              <a:t>, both, </a:t>
            </a:r>
            <a:r>
              <a:rPr lang="en-US" sz="2800" dirty="0" smtClean="0"/>
              <a:t>with his </a:t>
            </a:r>
            <a:r>
              <a:rPr lang="en-US" sz="2800" dirty="0"/>
              <a:t>older siblings and his classmates. His </a:t>
            </a:r>
            <a:r>
              <a:rPr lang="en-US" sz="2800" dirty="0" smtClean="0"/>
              <a:t>parents, besides </a:t>
            </a:r>
            <a:r>
              <a:rPr lang="en-US" sz="2800" dirty="0"/>
              <a:t>complaining about </a:t>
            </a:r>
            <a:r>
              <a:rPr lang="en-US" sz="2800" dirty="0" err="1"/>
              <a:t>Keshav's</a:t>
            </a:r>
            <a:r>
              <a:rPr lang="en-US" sz="2800" dirty="0"/>
              <a:t> poor </a:t>
            </a:r>
            <a:r>
              <a:rPr lang="en-US" sz="2800" dirty="0" smtClean="0"/>
              <a:t>academic performance</a:t>
            </a:r>
            <a:r>
              <a:rPr lang="en-US" sz="2800" dirty="0"/>
              <a:t>, had another worry that he was </a:t>
            </a:r>
            <a:r>
              <a:rPr lang="en-US" sz="2800" dirty="0" smtClean="0"/>
              <a:t>always seen </a:t>
            </a:r>
            <a:r>
              <a:rPr lang="en-US" sz="2800" dirty="0"/>
              <a:t>playing with smaller boys</a:t>
            </a:r>
            <a:r>
              <a:rPr lang="en-US" sz="2800" dirty="0" smtClean="0"/>
              <a:t>..</a:t>
            </a:r>
          </a:p>
          <a:p>
            <a:pPr marL="0" indent="0">
              <a:buNone/>
            </a:pP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36</a:t>
            </a:fld>
            <a:endParaRPr lang="en-US"/>
          </a:p>
        </p:txBody>
      </p:sp>
    </p:spTree>
    <p:extLst>
      <p:ext uri="{BB962C8B-B14F-4D97-AF65-F5344CB8AC3E}">
        <p14:creationId xmlns:p14="http://schemas.microsoft.com/office/powerpoint/2010/main" xmlns="" val="25018162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81000" y="1676400"/>
            <a:ext cx="7543800" cy="4797552"/>
          </a:xfrm>
        </p:spPr>
        <p:txBody>
          <a:bodyPr>
            <a:normAutofit/>
          </a:bodyPr>
          <a:lstStyle/>
          <a:p>
            <a:pPr>
              <a:buBlip>
                <a:blip r:embed="rId2"/>
              </a:buBlip>
            </a:pPr>
            <a:r>
              <a:rPr lang="en-US" sz="2800" dirty="0"/>
              <a:t>His wanting to play with smaller boys could be interpreted as the result of his inferiority feelings which he experienced in the company of his brighter classmates and siblings</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37</a:t>
            </a:fld>
            <a:endParaRPr lang="en-US"/>
          </a:p>
        </p:txBody>
      </p:sp>
    </p:spTree>
    <p:extLst>
      <p:ext uri="{BB962C8B-B14F-4D97-AF65-F5344CB8AC3E}">
        <p14:creationId xmlns:p14="http://schemas.microsoft.com/office/powerpoint/2010/main" xmlns="" val="2121270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#setting the limits</a:t>
            </a:r>
            <a:endParaRPr lang="en-US" b="1" dirty="0">
              <a:solidFill>
                <a:srgbClr val="FF0000"/>
              </a:solidFill>
            </a:endParaRPr>
          </a:p>
        </p:txBody>
      </p:sp>
      <p:sp>
        <p:nvSpPr>
          <p:cNvPr id="3" name="Content Placeholder 2"/>
          <p:cNvSpPr>
            <a:spLocks noGrp="1"/>
          </p:cNvSpPr>
          <p:nvPr>
            <p:ph sz="quarter" idx="1"/>
          </p:nvPr>
        </p:nvSpPr>
        <p:spPr>
          <a:xfrm>
            <a:off x="457200" y="1143000"/>
            <a:ext cx="8077200" cy="5330952"/>
          </a:xfrm>
        </p:spPr>
        <p:txBody>
          <a:bodyPr>
            <a:noAutofit/>
          </a:bodyPr>
          <a:lstStyle/>
          <a:p>
            <a:pPr>
              <a:buBlip>
                <a:blip r:embed="rId2"/>
              </a:buBlip>
            </a:pPr>
            <a:r>
              <a:rPr lang="en-US" sz="2800" dirty="0"/>
              <a:t>The concept of acceptance does not imply </a:t>
            </a:r>
            <a:r>
              <a:rPr lang="en-US" sz="2800" dirty="0" smtClean="0"/>
              <a:t>that every </a:t>
            </a:r>
            <a:r>
              <a:rPr lang="en-US" sz="2800" dirty="0"/>
              <a:t>kind of behaviour has to be accepted or </a:t>
            </a:r>
            <a:r>
              <a:rPr lang="en-US" sz="2800" dirty="0" smtClean="0"/>
              <a:t>condoned. </a:t>
            </a:r>
          </a:p>
          <a:p>
            <a:pPr>
              <a:buBlip>
                <a:blip r:embed="rId2"/>
              </a:buBlip>
            </a:pPr>
            <a:r>
              <a:rPr lang="en-US" sz="2800" dirty="0" smtClean="0"/>
              <a:t>The </a:t>
            </a:r>
            <a:r>
              <a:rPr lang="en-US" sz="2800" dirty="0"/>
              <a:t>client as an individual has to be </a:t>
            </a:r>
            <a:r>
              <a:rPr lang="en-US" sz="2800" dirty="0" smtClean="0"/>
              <a:t>accepted unconditionally</a:t>
            </a:r>
            <a:r>
              <a:rPr lang="en-US" sz="2800" dirty="0"/>
              <a:t>, but his behaviour </a:t>
            </a:r>
            <a:r>
              <a:rPr lang="en-US" sz="2800" dirty="0" smtClean="0"/>
              <a:t>may </a:t>
            </a:r>
            <a:r>
              <a:rPr lang="en-US" sz="2800" dirty="0"/>
              <a:t>be </a:t>
            </a:r>
            <a:r>
              <a:rPr lang="en-US" sz="2800" dirty="0" smtClean="0"/>
              <a:t>approved conditionally</a:t>
            </a:r>
            <a:r>
              <a:rPr lang="en-US" sz="2800" dirty="0"/>
              <a:t>, and hence, the need for the </a:t>
            </a:r>
            <a:r>
              <a:rPr lang="en-US" sz="2800" dirty="0" smtClean="0"/>
              <a:t>technique of </a:t>
            </a:r>
            <a:r>
              <a:rPr lang="en-US" sz="2800" dirty="0"/>
              <a:t>setting limits to certain types of </a:t>
            </a:r>
            <a:r>
              <a:rPr lang="en-US" sz="2800" dirty="0" smtClean="0"/>
              <a:t>behaviour.</a:t>
            </a:r>
          </a:p>
          <a:p>
            <a:pPr>
              <a:buBlip>
                <a:blip r:embed="rId2"/>
              </a:buBlip>
            </a:pPr>
            <a:r>
              <a:rPr lang="en-US" sz="2800" dirty="0" smtClean="0"/>
              <a:t>The </a:t>
            </a:r>
            <a:r>
              <a:rPr lang="en-US" sz="2800" dirty="0"/>
              <a:t>setting of limits </a:t>
            </a:r>
            <a:r>
              <a:rPr lang="en-US" sz="2800" dirty="0" smtClean="0"/>
              <a:t>becomes necessary </a:t>
            </a:r>
            <a:r>
              <a:rPr lang="en-US" sz="2800" dirty="0"/>
              <a:t>while dealing with children, adolescents </a:t>
            </a:r>
            <a:r>
              <a:rPr lang="en-US" sz="2800" dirty="0" smtClean="0"/>
              <a:t>and even </a:t>
            </a:r>
            <a:r>
              <a:rPr lang="en-US" sz="2800" dirty="0"/>
              <a:t>adults with </a:t>
            </a:r>
            <a:r>
              <a:rPr lang="en-US" sz="2800" dirty="0" err="1"/>
              <a:t>behaviour</a:t>
            </a:r>
            <a:r>
              <a:rPr lang="en-US" sz="2800" dirty="0"/>
              <a:t> </a:t>
            </a:r>
            <a:r>
              <a:rPr lang="en-US" sz="2800" dirty="0" smtClean="0"/>
              <a:t>problems.</a:t>
            </a:r>
            <a:endParaRPr lang="en-US" sz="28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38</a:t>
            </a:fld>
            <a:endParaRPr lang="en-US"/>
          </a:p>
        </p:txBody>
      </p:sp>
    </p:spTree>
    <p:extLst>
      <p:ext uri="{BB962C8B-B14F-4D97-AF65-F5344CB8AC3E}">
        <p14:creationId xmlns:p14="http://schemas.microsoft.com/office/powerpoint/2010/main" xmlns="" val="3020687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solidFill>
                  <a:srgbClr val="FF0000"/>
                </a:solidFill>
              </a:rPr>
              <a:t># universalization</a:t>
            </a:r>
            <a:endParaRPr lang="en-US" b="1" dirty="0">
              <a:solidFill>
                <a:srgbClr val="FF0000"/>
              </a:solidFill>
            </a:endParaRPr>
          </a:p>
        </p:txBody>
      </p:sp>
      <p:sp>
        <p:nvSpPr>
          <p:cNvPr id="3" name="Content Placeholder 2"/>
          <p:cNvSpPr>
            <a:spLocks noGrp="1"/>
          </p:cNvSpPr>
          <p:nvPr>
            <p:ph sz="quarter" idx="1"/>
          </p:nvPr>
        </p:nvSpPr>
        <p:spPr>
          <a:xfrm>
            <a:off x="457200" y="1066800"/>
            <a:ext cx="8305800" cy="5407152"/>
          </a:xfrm>
        </p:spPr>
        <p:txBody>
          <a:bodyPr>
            <a:normAutofit/>
          </a:bodyPr>
          <a:lstStyle/>
          <a:p>
            <a:pPr>
              <a:buBlip>
                <a:blip r:embed="rId2"/>
              </a:buBlip>
            </a:pPr>
            <a:r>
              <a:rPr lang="en-US" sz="2800" dirty="0"/>
              <a:t>When clients tend to consider their problems </a:t>
            </a:r>
            <a:r>
              <a:rPr lang="en-US" sz="2800" dirty="0" smtClean="0"/>
              <a:t>as unique</a:t>
            </a:r>
            <a:r>
              <a:rPr lang="en-US" sz="2800" dirty="0"/>
              <a:t>, and thereby, subject themselves to </a:t>
            </a:r>
            <a:r>
              <a:rPr lang="en-US" sz="2800" dirty="0" smtClean="0"/>
              <a:t>excessive anxiety </a:t>
            </a:r>
            <a:r>
              <a:rPr lang="en-US" sz="2800" dirty="0"/>
              <a:t>or self-pity, it will be helpful to bring </a:t>
            </a:r>
            <a:r>
              <a:rPr lang="en-US" sz="2800" dirty="0" smtClean="0"/>
              <a:t>to their </a:t>
            </a:r>
            <a:r>
              <a:rPr lang="en-US" sz="2800" dirty="0"/>
              <a:t>awareness the reality that there are many </a:t>
            </a:r>
            <a:r>
              <a:rPr lang="en-US" sz="2800" dirty="0" smtClean="0"/>
              <a:t>others facing </a:t>
            </a:r>
            <a:r>
              <a:rPr lang="en-US" sz="2800" dirty="0"/>
              <a:t>the same problem. This is </a:t>
            </a:r>
            <a:r>
              <a:rPr lang="en-US" sz="2800" dirty="0" smtClean="0"/>
              <a:t>universalization.</a:t>
            </a:r>
          </a:p>
          <a:p>
            <a:pPr>
              <a:buBlip>
                <a:blip r:embed="rId2"/>
              </a:buBlip>
            </a:pPr>
            <a:r>
              <a:rPr lang="en-US" sz="2800" dirty="0" smtClean="0"/>
              <a:t>It </a:t>
            </a:r>
            <a:r>
              <a:rPr lang="en-US" sz="2800" dirty="0"/>
              <a:t>is expected that by universalizing the </a:t>
            </a:r>
            <a:r>
              <a:rPr lang="en-US" sz="2800" dirty="0" smtClean="0"/>
              <a:t>problem, the </a:t>
            </a:r>
            <a:r>
              <a:rPr lang="en-US" sz="2800" dirty="0"/>
              <a:t>anxiety may be reduced in intensity, and </a:t>
            </a:r>
            <a:r>
              <a:rPr lang="en-US" sz="2800" dirty="0" smtClean="0"/>
              <a:t>that, hope </a:t>
            </a:r>
            <a:r>
              <a:rPr lang="en-US" sz="2800" dirty="0"/>
              <a:t>may be derived from the knowledge of </a:t>
            </a:r>
            <a:r>
              <a:rPr lang="en-US" sz="2800" dirty="0" smtClean="0"/>
              <a:t>persons who </a:t>
            </a:r>
            <a:r>
              <a:rPr lang="en-US" sz="2800" dirty="0"/>
              <a:t>are coping better with the same problem.</a:t>
            </a:r>
          </a:p>
        </p:txBody>
      </p:sp>
      <p:sp>
        <p:nvSpPr>
          <p:cNvPr id="5" name="Slide Number Placeholder 4"/>
          <p:cNvSpPr>
            <a:spLocks noGrp="1"/>
          </p:cNvSpPr>
          <p:nvPr>
            <p:ph type="sldNum" sz="quarter" idx="15"/>
          </p:nvPr>
        </p:nvSpPr>
        <p:spPr/>
        <p:txBody>
          <a:bodyPr/>
          <a:lstStyle/>
          <a:p>
            <a:fld id="{5FDD48E5-9229-4F49-8CA1-5B48E03D40C9}" type="slidenum">
              <a:rPr lang="en-US" smtClean="0"/>
              <a:pPr/>
              <a:t>39</a:t>
            </a:fld>
            <a:endParaRPr lang="en-US"/>
          </a:p>
        </p:txBody>
      </p:sp>
    </p:spTree>
    <p:extLst>
      <p:ext uri="{BB962C8B-B14F-4D97-AF65-F5344CB8AC3E}">
        <p14:creationId xmlns:p14="http://schemas.microsoft.com/office/powerpoint/2010/main" xmlns="" val="176270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pPr algn="l"/>
            <a:r>
              <a:rPr lang="en-US" sz="3600" b="1" dirty="0" smtClean="0">
                <a:solidFill>
                  <a:srgbClr val="FF0000"/>
                </a:solidFill>
              </a:rPr>
              <a:t>Supportive Techniques</a:t>
            </a:r>
            <a:r>
              <a:rPr lang="en-US" b="1" dirty="0" smtClean="0">
                <a:solidFill>
                  <a:srgbClr val="FF0000"/>
                </a:solidFill>
              </a:rPr>
              <a:t/>
            </a:r>
            <a:br>
              <a:rPr lang="en-US" b="1" dirty="0" smtClean="0">
                <a:solidFill>
                  <a:srgbClr val="FF0000"/>
                </a:solidFill>
              </a:rPr>
            </a:br>
            <a:endParaRPr lang="en-US" b="1" dirty="0">
              <a:solidFill>
                <a:srgbClr val="FF0000"/>
              </a:solidFill>
            </a:endParaRPr>
          </a:p>
        </p:txBody>
      </p:sp>
      <p:sp>
        <p:nvSpPr>
          <p:cNvPr id="3" name="Content Placeholder 2"/>
          <p:cNvSpPr>
            <a:spLocks noGrp="1"/>
          </p:cNvSpPr>
          <p:nvPr>
            <p:ph sz="quarter" idx="1"/>
          </p:nvPr>
        </p:nvSpPr>
        <p:spPr>
          <a:xfrm>
            <a:off x="457200" y="1143000"/>
            <a:ext cx="8229600" cy="4983163"/>
          </a:xfrm>
        </p:spPr>
        <p:txBody>
          <a:bodyPr>
            <a:normAutofit/>
          </a:bodyPr>
          <a:lstStyle/>
          <a:p>
            <a:pPr marL="514350" indent="-514350">
              <a:buFont typeface="+mj-lt"/>
              <a:buAutoNum type="arabicPeriod"/>
            </a:pPr>
            <a:r>
              <a:rPr lang="en-US" sz="3200" dirty="0" smtClean="0"/>
              <a:t>Assurance</a:t>
            </a:r>
          </a:p>
          <a:p>
            <a:pPr marL="514350" indent="-514350">
              <a:buFont typeface="+mj-lt"/>
              <a:buAutoNum type="arabicPeriod"/>
            </a:pPr>
            <a:r>
              <a:rPr lang="en-US" sz="3200" dirty="0" smtClean="0"/>
              <a:t>Allaying feelings that are overpowering</a:t>
            </a:r>
          </a:p>
          <a:p>
            <a:pPr marL="514350" indent="-514350">
              <a:buFont typeface="+mj-lt"/>
              <a:buAutoNum type="arabicPeriod"/>
            </a:pPr>
            <a:r>
              <a:rPr lang="en-US" sz="3200" dirty="0" smtClean="0"/>
              <a:t>Accrediting and building of Self-Confidence</a:t>
            </a:r>
          </a:p>
          <a:p>
            <a:pPr marL="514350" indent="-514350">
              <a:buFont typeface="+mj-lt"/>
              <a:buAutoNum type="arabicPeriod"/>
            </a:pPr>
            <a:r>
              <a:rPr lang="en-US" sz="3200" dirty="0" smtClean="0"/>
              <a:t>Encouragement and Reassurance</a:t>
            </a:r>
          </a:p>
          <a:p>
            <a:pPr marL="514350" indent="-514350">
              <a:buFont typeface="+mj-lt"/>
              <a:buAutoNum type="arabicPeriod"/>
            </a:pPr>
            <a:r>
              <a:rPr lang="en-US" sz="3200" dirty="0" smtClean="0"/>
              <a:t>Being With the Client</a:t>
            </a:r>
          </a:p>
          <a:p>
            <a:pPr marL="514350" indent="-514350">
              <a:buFont typeface="+mj-lt"/>
              <a:buAutoNum type="arabicPeriod"/>
            </a:pPr>
            <a:r>
              <a:rPr lang="en-US" sz="3200" dirty="0" smtClean="0"/>
              <a:t>Action- </a:t>
            </a:r>
            <a:r>
              <a:rPr lang="en-US" sz="3200" dirty="0"/>
              <a:t>O</a:t>
            </a:r>
            <a:r>
              <a:rPr lang="en-US" sz="3200" dirty="0" smtClean="0"/>
              <a:t>riented Support</a:t>
            </a:r>
          </a:p>
          <a:p>
            <a:pPr marL="514350" indent="-514350">
              <a:buFont typeface="+mj-lt"/>
              <a:buAutoNum type="arabicPeriod"/>
            </a:pPr>
            <a:r>
              <a:rPr lang="en-US" sz="3200" dirty="0" smtClean="0"/>
              <a:t>Advocacy</a:t>
            </a:r>
            <a:endParaRPr lang="en-US" sz="32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4</a:t>
            </a:fld>
            <a:endParaRPr lang="en-US"/>
          </a:p>
        </p:txBody>
      </p:sp>
    </p:spTree>
    <p:extLst>
      <p:ext uri="{BB962C8B-B14F-4D97-AF65-F5344CB8AC3E}">
        <p14:creationId xmlns:p14="http://schemas.microsoft.com/office/powerpoint/2010/main" xmlns="" val="2718304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 confrontation</a:t>
            </a:r>
            <a:endParaRPr lang="en-US" b="1" dirty="0">
              <a:solidFill>
                <a:srgbClr val="FF0000"/>
              </a:solidFill>
            </a:endParaRPr>
          </a:p>
        </p:txBody>
      </p:sp>
      <p:sp>
        <p:nvSpPr>
          <p:cNvPr id="3" name="Content Placeholder 2"/>
          <p:cNvSpPr>
            <a:spLocks noGrp="1"/>
          </p:cNvSpPr>
          <p:nvPr>
            <p:ph sz="quarter" idx="1"/>
          </p:nvPr>
        </p:nvSpPr>
        <p:spPr>
          <a:xfrm>
            <a:off x="457200" y="1143000"/>
            <a:ext cx="8229600" cy="5330952"/>
          </a:xfrm>
        </p:spPr>
        <p:txBody>
          <a:bodyPr/>
          <a:lstStyle/>
          <a:p>
            <a:pPr>
              <a:buBlip>
                <a:blip r:embed="rId2"/>
              </a:buBlip>
            </a:pPr>
            <a:r>
              <a:rPr lang="en-US" sz="2800" dirty="0" smtClean="0"/>
              <a:t>Confrontation means </a:t>
            </a:r>
            <a:r>
              <a:rPr lang="en-US" sz="2800" dirty="0"/>
              <a:t>bringing the client face-to-face with the </a:t>
            </a:r>
            <a:r>
              <a:rPr lang="en-US" sz="2800" dirty="0" smtClean="0"/>
              <a:t>lapses </a:t>
            </a:r>
            <a:r>
              <a:rPr lang="en-US" sz="2800" dirty="0"/>
              <a:t>in his/her own </a:t>
            </a:r>
            <a:r>
              <a:rPr lang="en-US" sz="2800" dirty="0" err="1"/>
              <a:t>behaviour</a:t>
            </a:r>
            <a:r>
              <a:rPr lang="en-US" sz="2800" dirty="0"/>
              <a:t> that have turned out </a:t>
            </a:r>
            <a:r>
              <a:rPr lang="en-US" sz="2800" dirty="0" smtClean="0"/>
              <a:t>to be harmful.</a:t>
            </a:r>
          </a:p>
          <a:p>
            <a:pPr>
              <a:buBlip>
                <a:blip r:embed="rId2"/>
              </a:buBlip>
            </a:pPr>
            <a:r>
              <a:rPr lang="en-US" sz="2800" dirty="0" smtClean="0"/>
              <a:t>The </a:t>
            </a:r>
            <a:r>
              <a:rPr lang="en-US" sz="2800" dirty="0"/>
              <a:t>aberrations or lapses in </a:t>
            </a:r>
            <a:r>
              <a:rPr lang="en-US" sz="2800" dirty="0" err="1" smtClean="0"/>
              <a:t>behaviour</a:t>
            </a:r>
            <a:r>
              <a:rPr lang="en-US" sz="2800" dirty="0"/>
              <a:t> </a:t>
            </a:r>
            <a:r>
              <a:rPr lang="en-US" sz="2800" dirty="0" smtClean="0"/>
              <a:t>referred </a:t>
            </a:r>
            <a:r>
              <a:rPr lang="en-US" sz="2800" dirty="0"/>
              <a:t>to are those which are subsequent to </a:t>
            </a:r>
            <a:r>
              <a:rPr lang="en-US" sz="2800" dirty="0" smtClean="0"/>
              <a:t>his/her earlier </a:t>
            </a:r>
            <a:r>
              <a:rPr lang="en-US" sz="2800" dirty="0"/>
              <a:t>commitment to a plan or decision in </a:t>
            </a:r>
            <a:r>
              <a:rPr lang="en-US" sz="2800" dirty="0" smtClean="0"/>
              <a:t>the presence </a:t>
            </a:r>
            <a:r>
              <a:rPr lang="en-US" sz="2800" dirty="0"/>
              <a:t>of the social worker</a:t>
            </a:r>
            <a:r>
              <a:rPr lang="en-US"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40</a:t>
            </a:fld>
            <a:endParaRPr lang="en-US"/>
          </a:p>
        </p:txBody>
      </p:sp>
    </p:spTree>
    <p:extLst>
      <p:ext uri="{BB962C8B-B14F-4D97-AF65-F5344CB8AC3E}">
        <p14:creationId xmlns:p14="http://schemas.microsoft.com/office/powerpoint/2010/main" xmlns="" val="3052003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 reaching out</a:t>
            </a:r>
            <a:endParaRPr lang="en-US" b="1" dirty="0">
              <a:solidFill>
                <a:srgbClr val="FF0000"/>
              </a:solidFill>
            </a:endParaRPr>
          </a:p>
        </p:txBody>
      </p:sp>
      <p:sp>
        <p:nvSpPr>
          <p:cNvPr id="3" name="Content Placeholder 2"/>
          <p:cNvSpPr>
            <a:spLocks noGrp="1"/>
          </p:cNvSpPr>
          <p:nvPr>
            <p:ph sz="quarter" idx="1"/>
          </p:nvPr>
        </p:nvSpPr>
        <p:spPr>
          <a:xfrm>
            <a:off x="457200" y="990600"/>
            <a:ext cx="7924800" cy="5483352"/>
          </a:xfrm>
        </p:spPr>
        <p:txBody>
          <a:bodyPr>
            <a:normAutofit/>
          </a:bodyPr>
          <a:lstStyle/>
          <a:p>
            <a:pPr>
              <a:buBlip>
                <a:blip r:embed="rId2"/>
              </a:buBlip>
            </a:pPr>
            <a:r>
              <a:rPr lang="en-US" sz="2800" dirty="0"/>
              <a:t>'Reaching out', for instance, </a:t>
            </a:r>
            <a:r>
              <a:rPr lang="en-US" sz="2800" dirty="0" smtClean="0"/>
              <a:t>refers to </a:t>
            </a:r>
            <a:r>
              <a:rPr lang="en-US" sz="2800" dirty="0"/>
              <a:t>clients who really need help, but who for </a:t>
            </a:r>
            <a:r>
              <a:rPr lang="en-US" sz="2800" dirty="0" smtClean="0"/>
              <a:t>some reason </a:t>
            </a:r>
            <a:r>
              <a:rPr lang="en-US" sz="2800" dirty="0"/>
              <a:t>or other do not ask for it or may </a:t>
            </a:r>
            <a:r>
              <a:rPr lang="en-US" sz="2800" dirty="0" smtClean="0"/>
              <a:t>even reject </a:t>
            </a:r>
            <a:r>
              <a:rPr lang="en-US" sz="2800" dirty="0"/>
              <a:t>it in the initial stages when help is </a:t>
            </a:r>
            <a:r>
              <a:rPr lang="en-US" sz="2800" dirty="0" smtClean="0"/>
              <a:t>offered.</a:t>
            </a:r>
          </a:p>
          <a:p>
            <a:pPr>
              <a:buBlip>
                <a:blip r:embed="rId2"/>
              </a:buBlip>
            </a:pPr>
            <a:endParaRPr lang="en-US" sz="2800" dirty="0"/>
          </a:p>
          <a:p>
            <a:pPr>
              <a:buBlip>
                <a:blip r:embed="rId2"/>
              </a:buBlip>
            </a:pPr>
            <a:r>
              <a:rPr lang="en-US" sz="2800" dirty="0" smtClean="0"/>
              <a:t>When </a:t>
            </a:r>
            <a:r>
              <a:rPr lang="en-US" sz="2800" dirty="0"/>
              <a:t>the social worker notices such persons in </a:t>
            </a:r>
            <a:r>
              <a:rPr lang="en-US" sz="2800" dirty="0" smtClean="0"/>
              <a:t>the precincts </a:t>
            </a:r>
            <a:r>
              <a:rPr lang="en-US" sz="2800" dirty="0"/>
              <a:t>of his/her work, s(he) may have to </a:t>
            </a:r>
            <a:r>
              <a:rPr lang="en-US" sz="2800" dirty="0" smtClean="0"/>
              <a:t>reach out</a:t>
            </a:r>
            <a:r>
              <a:rPr lang="en-US" sz="2800" dirty="0"/>
              <a:t>, or stretch out his/her hand in a friendly </a:t>
            </a:r>
            <a:r>
              <a:rPr lang="en-US" sz="2800" dirty="0" smtClean="0"/>
              <a:t>gesture to </a:t>
            </a:r>
            <a:r>
              <a:rPr lang="en-US" sz="2800" dirty="0"/>
              <a:t>convey to them the message that (s)he </a:t>
            </a:r>
            <a:r>
              <a:rPr lang="en-US" sz="2800" dirty="0" smtClean="0"/>
              <a:t>would be </a:t>
            </a:r>
            <a:r>
              <a:rPr lang="en-US" sz="2800" dirty="0"/>
              <a:t>of service.</a:t>
            </a:r>
          </a:p>
        </p:txBody>
      </p:sp>
      <p:sp>
        <p:nvSpPr>
          <p:cNvPr id="5" name="Slide Number Placeholder 4"/>
          <p:cNvSpPr>
            <a:spLocks noGrp="1"/>
          </p:cNvSpPr>
          <p:nvPr>
            <p:ph type="sldNum" sz="quarter" idx="15"/>
          </p:nvPr>
        </p:nvSpPr>
        <p:spPr/>
        <p:txBody>
          <a:bodyPr/>
          <a:lstStyle/>
          <a:p>
            <a:fld id="{5FDD48E5-9229-4F49-8CA1-5B48E03D40C9}" type="slidenum">
              <a:rPr lang="en-US" smtClean="0"/>
              <a:pPr/>
              <a:t>41</a:t>
            </a:fld>
            <a:endParaRPr lang="en-US"/>
          </a:p>
        </p:txBody>
      </p:sp>
    </p:spTree>
    <p:extLst>
      <p:ext uri="{BB962C8B-B14F-4D97-AF65-F5344CB8AC3E}">
        <p14:creationId xmlns:p14="http://schemas.microsoft.com/office/powerpoint/2010/main" xmlns="" val="34293891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b="1" dirty="0" smtClean="0">
                <a:solidFill>
                  <a:srgbClr val="FF0000"/>
                </a:solidFill>
              </a:rPr>
              <a:t># renewing family links</a:t>
            </a:r>
            <a:endParaRPr lang="en-US" b="1" dirty="0">
              <a:solidFill>
                <a:srgbClr val="FF0000"/>
              </a:solidFill>
            </a:endParaRPr>
          </a:p>
        </p:txBody>
      </p:sp>
      <p:sp>
        <p:nvSpPr>
          <p:cNvPr id="3" name="Content Placeholder 2"/>
          <p:cNvSpPr>
            <a:spLocks noGrp="1"/>
          </p:cNvSpPr>
          <p:nvPr>
            <p:ph sz="quarter" idx="1"/>
          </p:nvPr>
        </p:nvSpPr>
        <p:spPr>
          <a:xfrm>
            <a:off x="457200" y="914400"/>
            <a:ext cx="7924800" cy="5559552"/>
          </a:xfrm>
        </p:spPr>
        <p:txBody>
          <a:bodyPr>
            <a:normAutofit/>
          </a:bodyPr>
          <a:lstStyle/>
          <a:p>
            <a:pPr marL="0" indent="0"/>
            <a:r>
              <a:rPr lang="en-US" sz="3200" dirty="0"/>
              <a:t>Efforts at renewing family links may be </a:t>
            </a:r>
            <a:r>
              <a:rPr lang="en-US" sz="3200" dirty="0" smtClean="0"/>
              <a:t>made simultaneously </a:t>
            </a:r>
            <a:r>
              <a:rPr lang="en-US" sz="3200" dirty="0"/>
              <a:t>along with reaching out to the </a:t>
            </a:r>
            <a:r>
              <a:rPr lang="en-US" sz="3200" dirty="0" smtClean="0"/>
              <a:t>children through </a:t>
            </a:r>
            <a:r>
              <a:rPr lang="en-US" sz="3200" dirty="0"/>
              <a:t>persistent befriending. </a:t>
            </a:r>
            <a:endParaRPr lang="en-US" sz="3200" dirty="0" smtClean="0"/>
          </a:p>
          <a:p>
            <a:pPr marL="0" indent="0"/>
            <a:r>
              <a:rPr lang="en-US" sz="3200" dirty="0" err="1" smtClean="0"/>
              <a:t>Institutionalisation</a:t>
            </a:r>
            <a:r>
              <a:rPr lang="en-US" sz="3200" dirty="0"/>
              <a:t>, </a:t>
            </a:r>
            <a:r>
              <a:rPr lang="en-US" sz="3200" dirty="0" smtClean="0"/>
              <a:t>in some </a:t>
            </a:r>
            <a:r>
              <a:rPr lang="en-US" sz="3200" dirty="0"/>
              <a:t>cases, means a disruption of family </a:t>
            </a:r>
            <a:r>
              <a:rPr lang="en-US" sz="3200" dirty="0" smtClean="0"/>
              <a:t>connections and/or </a:t>
            </a:r>
            <a:r>
              <a:rPr lang="en-US" sz="3200" dirty="0"/>
              <a:t>the family's failure to keep in touch </a:t>
            </a:r>
            <a:r>
              <a:rPr lang="en-US" sz="3200" dirty="0" smtClean="0"/>
              <a:t>with the </a:t>
            </a:r>
            <a:r>
              <a:rPr lang="en-US" sz="3200" dirty="0"/>
              <a:t>children. </a:t>
            </a:r>
            <a:endParaRPr lang="en-US" sz="3200" dirty="0" smtClean="0"/>
          </a:p>
        </p:txBody>
      </p:sp>
      <p:sp>
        <p:nvSpPr>
          <p:cNvPr id="5" name="Slide Number Placeholder 4"/>
          <p:cNvSpPr>
            <a:spLocks noGrp="1"/>
          </p:cNvSpPr>
          <p:nvPr>
            <p:ph type="sldNum" sz="quarter" idx="15"/>
          </p:nvPr>
        </p:nvSpPr>
        <p:spPr/>
        <p:txBody>
          <a:bodyPr/>
          <a:lstStyle/>
          <a:p>
            <a:fld id="{5FDD48E5-9229-4F49-8CA1-5B48E03D40C9}" type="slidenum">
              <a:rPr lang="en-US" smtClean="0"/>
              <a:pPr/>
              <a:t>42</a:t>
            </a:fld>
            <a:endParaRPr lang="en-US"/>
          </a:p>
        </p:txBody>
      </p:sp>
    </p:spTree>
    <p:extLst>
      <p:ext uri="{BB962C8B-B14F-4D97-AF65-F5344CB8AC3E}">
        <p14:creationId xmlns:p14="http://schemas.microsoft.com/office/powerpoint/2010/main" xmlns="" val="19413060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r>
              <a:rPr lang="en-US" sz="3200" dirty="0"/>
              <a:t>It is thus another emotional injury </a:t>
            </a:r>
            <a:r>
              <a:rPr lang="en-US" sz="3200" dirty="0" smtClean="0"/>
              <a:t>that can </a:t>
            </a:r>
            <a:r>
              <a:rPr lang="en-US" sz="3200" dirty="0"/>
              <a:t>be prevented, by taking steps to renew the </a:t>
            </a:r>
            <a:r>
              <a:rPr lang="en-US" sz="3200" dirty="0" smtClean="0"/>
              <a:t>family ties</a:t>
            </a:r>
            <a:r>
              <a:rPr lang="en-US" sz="3200" dirty="0"/>
              <a:t>. </a:t>
            </a:r>
            <a:endParaRPr lang="en-US" sz="3200" dirty="0" smtClean="0"/>
          </a:p>
          <a:p>
            <a:pPr marL="0" indent="0"/>
            <a:r>
              <a:rPr lang="en-US" sz="3200" dirty="0" smtClean="0"/>
              <a:t>Reaching </a:t>
            </a:r>
            <a:r>
              <a:rPr lang="en-US" sz="3200" dirty="0"/>
              <a:t>out becomes meaningful when it </a:t>
            </a:r>
            <a:r>
              <a:rPr lang="en-US" sz="3200" dirty="0" smtClean="0"/>
              <a:t>sets in </a:t>
            </a:r>
            <a:r>
              <a:rPr lang="en-US" sz="3200" dirty="0"/>
              <a:t>motion a three-way communication, between </a:t>
            </a:r>
            <a:r>
              <a:rPr lang="en-US" sz="3200" dirty="0" smtClean="0"/>
              <a:t>the social </a:t>
            </a:r>
            <a:r>
              <a:rPr lang="en-US" sz="3200" dirty="0"/>
              <a:t>worker and the child, the social worker </a:t>
            </a:r>
            <a:r>
              <a:rPr lang="en-US" sz="3200" dirty="0" smtClean="0"/>
              <a:t>and the </a:t>
            </a:r>
            <a:r>
              <a:rPr lang="en-US" sz="3200" dirty="0"/>
              <a:t>child's family and between the family and </a:t>
            </a:r>
            <a:r>
              <a:rPr lang="en-US" sz="3200" dirty="0" smtClean="0"/>
              <a:t>the child</a:t>
            </a:r>
            <a:r>
              <a:rPr lang="en-US" sz="3200" dirty="0"/>
              <a:t>.</a:t>
            </a:r>
          </a:p>
          <a:p>
            <a:endParaRPr lang="en-US" sz="3200"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43</a:t>
            </a:fld>
            <a:endParaRPr lang="en-US"/>
          </a:p>
        </p:txBody>
      </p:sp>
    </p:spTree>
    <p:extLst>
      <p:ext uri="{BB962C8B-B14F-4D97-AF65-F5344CB8AC3E}">
        <p14:creationId xmlns:p14="http://schemas.microsoft.com/office/powerpoint/2010/main" xmlns="" val="39517395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solidFill>
                  <a:srgbClr val="FF0000"/>
                </a:solidFill>
              </a:rPr>
              <a:t># changing attitudes</a:t>
            </a:r>
            <a:endParaRPr lang="en-US" b="1" dirty="0">
              <a:solidFill>
                <a:srgbClr val="FF0000"/>
              </a:solidFill>
            </a:endParaRPr>
          </a:p>
        </p:txBody>
      </p:sp>
      <p:sp>
        <p:nvSpPr>
          <p:cNvPr id="3" name="Content Placeholder 2"/>
          <p:cNvSpPr>
            <a:spLocks noGrp="1"/>
          </p:cNvSpPr>
          <p:nvPr>
            <p:ph sz="quarter" idx="1"/>
          </p:nvPr>
        </p:nvSpPr>
        <p:spPr>
          <a:xfrm>
            <a:off x="304800" y="1066800"/>
            <a:ext cx="8001000" cy="5407152"/>
          </a:xfrm>
        </p:spPr>
        <p:txBody>
          <a:bodyPr>
            <a:normAutofit/>
          </a:bodyPr>
          <a:lstStyle/>
          <a:p>
            <a:pPr marL="0" indent="0"/>
            <a:r>
              <a:rPr lang="en-US" sz="3200" dirty="0"/>
              <a:t>Changing the attitudes is a complex </a:t>
            </a:r>
            <a:r>
              <a:rPr lang="en-US" sz="3200" dirty="0" smtClean="0"/>
              <a:t>multiple technique </a:t>
            </a:r>
            <a:r>
              <a:rPr lang="en-US" sz="3200" dirty="0"/>
              <a:t>involving the use of other techniques. </a:t>
            </a:r>
            <a:endParaRPr lang="en-US" sz="3200" dirty="0" smtClean="0"/>
          </a:p>
          <a:p>
            <a:pPr marL="0" indent="0"/>
            <a:r>
              <a:rPr lang="en-US" sz="3200" dirty="0" smtClean="0"/>
              <a:t>It must </a:t>
            </a:r>
            <a:r>
              <a:rPr lang="en-US" sz="3200" dirty="0"/>
              <a:t>be borne in mind that it is not the </a:t>
            </a:r>
            <a:r>
              <a:rPr lang="en-US" sz="3200" dirty="0" smtClean="0"/>
              <a:t>social worker </a:t>
            </a:r>
            <a:r>
              <a:rPr lang="en-US" sz="3200" dirty="0"/>
              <a:t>who changes the client's attitude: the </a:t>
            </a:r>
            <a:r>
              <a:rPr lang="en-US" sz="3200" dirty="0" smtClean="0"/>
              <a:t>change has </a:t>
            </a:r>
            <a:r>
              <a:rPr lang="en-US" sz="3200" dirty="0"/>
              <a:t>to be generated by the client himself, </a:t>
            </a:r>
            <a:r>
              <a:rPr lang="en-US" sz="3200" dirty="0" smtClean="0"/>
              <a:t>within himself </a:t>
            </a:r>
            <a:r>
              <a:rPr lang="en-US" sz="3200" dirty="0"/>
              <a:t>in which the social worker is the facilitator.</a:t>
            </a:r>
          </a:p>
        </p:txBody>
      </p:sp>
      <p:sp>
        <p:nvSpPr>
          <p:cNvPr id="5" name="Slide Number Placeholder 4"/>
          <p:cNvSpPr>
            <a:spLocks noGrp="1"/>
          </p:cNvSpPr>
          <p:nvPr>
            <p:ph type="sldNum" sz="quarter" idx="15"/>
          </p:nvPr>
        </p:nvSpPr>
        <p:spPr/>
        <p:txBody>
          <a:bodyPr/>
          <a:lstStyle/>
          <a:p>
            <a:fld id="{5FDD48E5-9229-4F49-8CA1-5B48E03D40C9}" type="slidenum">
              <a:rPr lang="en-US" smtClean="0"/>
              <a:pPr/>
              <a:t>44</a:t>
            </a:fld>
            <a:endParaRPr lang="en-US"/>
          </a:p>
        </p:txBody>
      </p:sp>
    </p:spTree>
    <p:extLst>
      <p:ext uri="{BB962C8B-B14F-4D97-AF65-F5344CB8AC3E}">
        <p14:creationId xmlns:p14="http://schemas.microsoft.com/office/powerpoint/2010/main" xmlns="" val="6548728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792162"/>
          </a:xfrm>
        </p:spPr>
        <p:txBody>
          <a:bodyPr/>
          <a:lstStyle/>
          <a:p>
            <a:r>
              <a:rPr lang="en-US" dirty="0" smtClean="0">
                <a:solidFill>
                  <a:srgbClr val="FF0000"/>
                </a:solidFill>
              </a:rPr>
              <a:t>#</a:t>
            </a:r>
            <a:r>
              <a:rPr lang="en-US" b="1" dirty="0">
                <a:solidFill>
                  <a:srgbClr val="FF0000"/>
                </a:solidFill>
              </a:rPr>
              <a:t>Improving Communication Patterns</a:t>
            </a:r>
            <a:endParaRPr lang="en-US" dirty="0">
              <a:solidFill>
                <a:srgbClr val="FF0000"/>
              </a:solidFill>
            </a:endParaRPr>
          </a:p>
        </p:txBody>
      </p:sp>
      <p:sp>
        <p:nvSpPr>
          <p:cNvPr id="3" name="Content Placeholder 2"/>
          <p:cNvSpPr>
            <a:spLocks noGrp="1"/>
          </p:cNvSpPr>
          <p:nvPr>
            <p:ph sz="quarter" idx="1"/>
          </p:nvPr>
        </p:nvSpPr>
        <p:spPr>
          <a:xfrm>
            <a:off x="457200" y="1143000"/>
            <a:ext cx="8153400" cy="5330952"/>
          </a:xfrm>
        </p:spPr>
        <p:txBody>
          <a:bodyPr>
            <a:normAutofit/>
          </a:bodyPr>
          <a:lstStyle/>
          <a:p>
            <a:pPr marL="0" indent="0"/>
            <a:r>
              <a:rPr lang="en-US" sz="2800" dirty="0"/>
              <a:t>Another multiple technique is that of </a:t>
            </a:r>
            <a:r>
              <a:rPr lang="en-US" sz="2800" dirty="0" smtClean="0"/>
              <a:t>improving communication </a:t>
            </a:r>
            <a:r>
              <a:rPr lang="en-US" sz="2800" dirty="0"/>
              <a:t>patterns in the client's family. </a:t>
            </a:r>
            <a:endParaRPr lang="en-US" sz="2800" dirty="0" smtClean="0"/>
          </a:p>
          <a:p>
            <a:pPr marL="0" indent="0"/>
            <a:r>
              <a:rPr lang="en-US" sz="2800" dirty="0" smtClean="0"/>
              <a:t>Very often </a:t>
            </a:r>
            <a:r>
              <a:rPr lang="en-US" sz="2800" dirty="0"/>
              <a:t>family relationships are strained, because </a:t>
            </a:r>
            <a:r>
              <a:rPr lang="en-US" sz="2800" dirty="0" smtClean="0"/>
              <a:t>the members</a:t>
            </a:r>
            <a:r>
              <a:rPr lang="en-US" sz="2800" dirty="0"/>
              <a:t>, instead of communicating with one </a:t>
            </a:r>
            <a:r>
              <a:rPr lang="en-US" sz="2800" dirty="0" smtClean="0"/>
              <a:t>another react </a:t>
            </a:r>
            <a:r>
              <a:rPr lang="en-US" sz="2800" dirty="0"/>
              <a:t>to their own feelings aroused in the </a:t>
            </a:r>
            <a:r>
              <a:rPr lang="en-US" sz="2800" dirty="0" smtClean="0"/>
              <a:t>situational context. </a:t>
            </a:r>
          </a:p>
          <a:p>
            <a:pPr marL="0" indent="0"/>
            <a:r>
              <a:rPr lang="en-US" sz="2800" dirty="0" smtClean="0"/>
              <a:t>Thus</a:t>
            </a:r>
            <a:r>
              <a:rPr lang="en-US" sz="2800" dirty="0"/>
              <a:t>, communication gets blocked </a:t>
            </a:r>
            <a:r>
              <a:rPr lang="en-US" sz="2800" dirty="0" smtClean="0"/>
              <a:t>without serving </a:t>
            </a:r>
            <a:r>
              <a:rPr lang="en-US" sz="2800" dirty="0"/>
              <a:t>the purpose of sending and </a:t>
            </a:r>
            <a:r>
              <a:rPr lang="en-US" sz="2800" dirty="0" smtClean="0"/>
              <a:t>receiving information</a:t>
            </a:r>
            <a:r>
              <a:rPr lang="en-US" sz="2800" dirty="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45</a:t>
            </a:fld>
            <a:endParaRPr lang="en-US"/>
          </a:p>
        </p:txBody>
      </p:sp>
    </p:spTree>
    <p:extLst>
      <p:ext uri="{BB962C8B-B14F-4D97-AF65-F5344CB8AC3E}">
        <p14:creationId xmlns:p14="http://schemas.microsoft.com/office/powerpoint/2010/main" xmlns="" val="25633723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solidFill>
                  <a:srgbClr val="FF0000"/>
                </a:solidFill>
              </a:rPr>
              <a:t>Roles of Case worker</a:t>
            </a:r>
            <a:endParaRPr lang="en-IN" sz="4000" b="1" dirty="0">
              <a:solidFill>
                <a:srgbClr val="FF0000"/>
              </a:solidFill>
            </a:endParaRPr>
          </a:p>
        </p:txBody>
      </p:sp>
      <p:sp>
        <p:nvSpPr>
          <p:cNvPr id="3" name="Content Placeholder 2"/>
          <p:cNvSpPr>
            <a:spLocks noGrp="1"/>
          </p:cNvSpPr>
          <p:nvPr>
            <p:ph sz="quarter" idx="1"/>
          </p:nvPr>
        </p:nvSpPr>
        <p:spPr/>
        <p:txBody>
          <a:bodyPr>
            <a:normAutofit/>
          </a:bodyPr>
          <a:lstStyle/>
          <a:p>
            <a:r>
              <a:rPr lang="en-IN" sz="3200" b="1" i="1" dirty="0" smtClean="0">
                <a:solidFill>
                  <a:srgbClr val="00B050"/>
                </a:solidFill>
              </a:rPr>
              <a:t>Enabler</a:t>
            </a:r>
            <a:r>
              <a:rPr lang="en-IN" sz="3200" dirty="0" smtClean="0"/>
              <a:t>: capacity building, training, education, instruction</a:t>
            </a:r>
          </a:p>
          <a:p>
            <a:r>
              <a:rPr lang="en-IN" sz="3200" b="1" i="1" dirty="0" smtClean="0">
                <a:solidFill>
                  <a:srgbClr val="00B050"/>
                </a:solidFill>
              </a:rPr>
              <a:t>Facilitator</a:t>
            </a:r>
            <a:r>
              <a:rPr lang="en-IN" sz="3200" dirty="0" smtClean="0"/>
              <a:t>: helping, liaison, lobbying, advocacy </a:t>
            </a:r>
          </a:p>
          <a:p>
            <a:r>
              <a:rPr lang="en-IN" sz="3200" b="1" i="1" dirty="0" smtClean="0">
                <a:solidFill>
                  <a:srgbClr val="00B050"/>
                </a:solidFill>
              </a:rPr>
              <a:t>Resource </a:t>
            </a:r>
            <a:r>
              <a:rPr lang="en-IN" sz="3200" b="1" i="1" dirty="0" err="1" smtClean="0">
                <a:solidFill>
                  <a:srgbClr val="00B050"/>
                </a:solidFill>
              </a:rPr>
              <a:t>mobiliser</a:t>
            </a:r>
            <a:r>
              <a:rPr lang="en-IN" sz="3200" b="1" i="1" dirty="0" smtClean="0">
                <a:solidFill>
                  <a:srgbClr val="00B050"/>
                </a:solidFill>
              </a:rPr>
              <a:t>: </a:t>
            </a:r>
            <a:r>
              <a:rPr lang="en-IN" sz="3200" dirty="0" smtClean="0"/>
              <a:t>linkage, networking, arrange finance, legal aid, family and community support</a:t>
            </a:r>
          </a:p>
          <a:p>
            <a:r>
              <a:rPr lang="en-IN" sz="3200" b="1" i="1" dirty="0" smtClean="0">
                <a:solidFill>
                  <a:srgbClr val="00B050"/>
                </a:solidFill>
              </a:rPr>
              <a:t>Guide</a:t>
            </a:r>
            <a:r>
              <a:rPr lang="en-IN" sz="3200" dirty="0" smtClean="0"/>
              <a:t>: counselling, guidance, suggestion, advise</a:t>
            </a:r>
            <a:endParaRPr lang="en-IN" sz="3200" dirty="0"/>
          </a:p>
        </p:txBody>
      </p:sp>
      <p:sp>
        <p:nvSpPr>
          <p:cNvPr id="4" name="Slide Number Placeholder 3"/>
          <p:cNvSpPr>
            <a:spLocks noGrp="1"/>
          </p:cNvSpPr>
          <p:nvPr>
            <p:ph type="sldNum" sz="quarter" idx="15"/>
          </p:nvPr>
        </p:nvSpPr>
        <p:spPr/>
        <p:txBody>
          <a:bodyPr/>
          <a:lstStyle/>
          <a:p>
            <a:fld id="{5FDD48E5-9229-4F49-8CA1-5B48E03D40C9}"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7924800" cy="1706562"/>
          </a:xfrm>
        </p:spPr>
        <p:txBody>
          <a:bodyPr>
            <a:noAutofit/>
          </a:bodyPr>
          <a:lstStyle/>
          <a:p>
            <a:pPr algn="ctr"/>
            <a:r>
              <a:rPr lang="en-US" sz="8800" b="1" dirty="0" smtClean="0">
                <a:solidFill>
                  <a:srgbClr val="FF0000"/>
                </a:solidFill>
                <a:latin typeface="DigifaceWide" pitchFamily="2" charset="0"/>
              </a:rPr>
              <a:t>Thank You</a:t>
            </a:r>
            <a:endParaRPr lang="en-US" sz="8800" dirty="0">
              <a:solidFill>
                <a:srgbClr val="FF0000"/>
              </a:solidFill>
              <a:latin typeface="DigifaceWide" pitchFamily="2" charset="0"/>
            </a:endParaRPr>
          </a:p>
        </p:txBody>
      </p:sp>
      <p:sp>
        <p:nvSpPr>
          <p:cNvPr id="5" name="Slide Number Placeholder 4"/>
          <p:cNvSpPr>
            <a:spLocks noGrp="1"/>
          </p:cNvSpPr>
          <p:nvPr>
            <p:ph type="sldNum" sz="quarter" idx="15"/>
          </p:nvPr>
        </p:nvSpPr>
        <p:spPr/>
        <p:txBody>
          <a:bodyPr/>
          <a:lstStyle/>
          <a:p>
            <a:fld id="{5FDD48E5-9229-4F49-8CA1-5B48E03D40C9}" type="slidenum">
              <a:rPr lang="en-US" smtClean="0"/>
              <a:pPr/>
              <a:t>47</a:t>
            </a:fld>
            <a:endParaRPr lang="en-US"/>
          </a:p>
        </p:txBody>
      </p:sp>
    </p:spTree>
    <p:extLst>
      <p:ext uri="{BB962C8B-B14F-4D97-AF65-F5344CB8AC3E}">
        <p14:creationId xmlns:p14="http://schemas.microsoft.com/office/powerpoint/2010/main" xmlns="" val="256337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b="1" dirty="0" smtClean="0">
                <a:solidFill>
                  <a:srgbClr val="FF0000"/>
                </a:solidFill>
              </a:rPr>
              <a:t># assurance</a:t>
            </a:r>
            <a:endParaRPr lang="en-US" b="1" dirty="0">
              <a:solidFill>
                <a:srgbClr val="FF0000"/>
              </a:solidFill>
            </a:endParaRPr>
          </a:p>
        </p:txBody>
      </p:sp>
      <p:sp>
        <p:nvSpPr>
          <p:cNvPr id="3" name="Content Placeholder 2"/>
          <p:cNvSpPr>
            <a:spLocks noGrp="1"/>
          </p:cNvSpPr>
          <p:nvPr>
            <p:ph sz="quarter" idx="1"/>
          </p:nvPr>
        </p:nvSpPr>
        <p:spPr>
          <a:xfrm>
            <a:off x="457200" y="914400"/>
            <a:ext cx="8153400" cy="5559552"/>
          </a:xfrm>
        </p:spPr>
        <p:txBody>
          <a:bodyPr/>
          <a:lstStyle/>
          <a:p>
            <a:pPr>
              <a:buBlip>
                <a:blip r:embed="rId2"/>
              </a:buBlip>
            </a:pPr>
            <a:r>
              <a:rPr lang="en-US" dirty="0" smtClean="0"/>
              <a:t>The client needs assurance regarding the authenticity of his/her feelings and that s(he) will not be judged, or ostracized for his/her feelings</a:t>
            </a:r>
          </a:p>
          <a:p>
            <a:pPr>
              <a:buBlip>
                <a:blip r:embed="rId2"/>
              </a:buBlip>
            </a:pPr>
            <a:r>
              <a:rPr lang="en-US" dirty="0" smtClean="0"/>
              <a:t>The client has to be helped to understand the difference between feelings and doing.</a:t>
            </a:r>
          </a:p>
          <a:p>
            <a:pPr>
              <a:buBlip>
                <a:blip r:embed="rId2"/>
              </a:buBlip>
            </a:pPr>
            <a:r>
              <a:rPr lang="en-US" dirty="0" smtClean="0"/>
              <a:t>One may feel murderously angry at another person but does not have feel guilty as long as one does not commit murder or do any other wrong thing that causes harm to the person against whom s(he) has the angry feelings.</a:t>
            </a:r>
          </a:p>
          <a:p>
            <a:pPr>
              <a:buBlip>
                <a:blip r:embed="rId2"/>
              </a:buBlip>
            </a:pPr>
            <a:r>
              <a:rPr lang="en-US" dirty="0" smtClean="0"/>
              <a:t>Feelings of any kind are neither wrong nor blameworthy, but certain acts carried out under the force of feelings can be unlawful and wrong because of the harm it causes to others.</a:t>
            </a:r>
          </a:p>
          <a:p>
            <a:pPr>
              <a:buBlip>
                <a:blip r:embed="rId2"/>
              </a:buBlip>
            </a:pP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5</a:t>
            </a:fld>
            <a:endParaRPr lang="en-US"/>
          </a:p>
        </p:txBody>
      </p:sp>
    </p:spTree>
    <p:extLst>
      <p:ext uri="{BB962C8B-B14F-4D97-AF65-F5344CB8AC3E}">
        <p14:creationId xmlns:p14="http://schemas.microsoft.com/office/powerpoint/2010/main" xmlns="" val="3855121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600200"/>
            <a:ext cx="7924800" cy="4873752"/>
          </a:xfrm>
        </p:spPr>
        <p:txBody>
          <a:bodyPr/>
          <a:lstStyle/>
          <a:p>
            <a:pPr marL="0" indent="0">
              <a:buNone/>
            </a:pPr>
            <a:r>
              <a:rPr lang="en-US" sz="3200" dirty="0" smtClean="0"/>
              <a:t>This is what is a social worker is expected to say:</a:t>
            </a:r>
          </a:p>
          <a:p>
            <a:pPr>
              <a:buBlip>
                <a:blip r:embed="rId2"/>
              </a:buBlip>
            </a:pPr>
            <a:endParaRPr lang="en-US" sz="3200" dirty="0"/>
          </a:p>
          <a:p>
            <a:pPr>
              <a:buBlip>
                <a:blip r:embed="rId2"/>
              </a:buBlip>
            </a:pPr>
            <a:r>
              <a:rPr lang="en-US" sz="3200" dirty="0" smtClean="0"/>
              <a:t>“I can understand your feelings of anger. It is human and natural to have these feelings in such circumstances</a:t>
            </a:r>
            <a:r>
              <a:rPr lang="en-US" sz="2800" dirty="0" smtClean="0"/>
              <a:t>”</a:t>
            </a: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6</a:t>
            </a:fld>
            <a:endParaRPr lang="en-US"/>
          </a:p>
        </p:txBody>
      </p:sp>
    </p:spTree>
    <p:extLst>
      <p:ext uri="{BB962C8B-B14F-4D97-AF65-F5344CB8AC3E}">
        <p14:creationId xmlns:p14="http://schemas.microsoft.com/office/powerpoint/2010/main" xmlns="" val="2534256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solidFill>
                  <a:srgbClr val="FF0000"/>
                </a:solidFill>
              </a:rPr>
              <a:t># allaying feelings that are overpowering</a:t>
            </a:r>
            <a:endParaRPr lang="en-US" b="1" dirty="0">
              <a:solidFill>
                <a:srgbClr val="FF0000"/>
              </a:solidFill>
            </a:endParaRPr>
          </a:p>
        </p:txBody>
      </p:sp>
      <p:sp>
        <p:nvSpPr>
          <p:cNvPr id="3" name="Content Placeholder 2"/>
          <p:cNvSpPr>
            <a:spLocks noGrp="1"/>
          </p:cNvSpPr>
          <p:nvPr>
            <p:ph sz="quarter" idx="1"/>
          </p:nvPr>
        </p:nvSpPr>
        <p:spPr>
          <a:xfrm>
            <a:off x="228600" y="1143000"/>
            <a:ext cx="8305800" cy="5330952"/>
          </a:xfrm>
        </p:spPr>
        <p:txBody>
          <a:bodyPr/>
          <a:lstStyle/>
          <a:p>
            <a:pPr>
              <a:buBlip>
                <a:blip r:embed="rId2"/>
              </a:buBlip>
            </a:pPr>
            <a:r>
              <a:rPr lang="en-US" dirty="0" smtClean="0"/>
              <a:t>Stressful events can provoke strong feelings in an individual which affect his/her capacity for thinking and acting appropriately.</a:t>
            </a:r>
          </a:p>
          <a:p>
            <a:pPr>
              <a:buBlip>
                <a:blip r:embed="rId2"/>
              </a:buBlip>
            </a:pPr>
            <a:r>
              <a:rPr lang="en-US" dirty="0" smtClean="0"/>
              <a:t>Sometimes the feelings become so strong, people become toys in their own hands. People cant see out of that</a:t>
            </a:r>
          </a:p>
          <a:p>
            <a:pPr>
              <a:buBlip>
                <a:blip r:embed="rId2"/>
              </a:buBlip>
            </a:pPr>
            <a:r>
              <a:rPr lang="en-US" dirty="0"/>
              <a:t> </a:t>
            </a:r>
            <a:r>
              <a:rPr lang="en-US" dirty="0" smtClean="0"/>
              <a:t>When the mind is filled with disturbing emotions, the individual tend to withdraw into himself /herself  and brood over the matters causing stress.</a:t>
            </a:r>
          </a:p>
          <a:p>
            <a:pPr>
              <a:buBlip>
                <a:blip r:embed="rId2"/>
              </a:buBlip>
            </a:pPr>
            <a:r>
              <a:rPr lang="en-US" dirty="0" smtClean="0"/>
              <a:t>Brooding causes the stress to expand and occupy full space of the mental screen, shutting out possibilities of rational thinking.</a:t>
            </a:r>
            <a:endParaRPr lang="en-US" dirty="0"/>
          </a:p>
        </p:txBody>
      </p:sp>
      <p:sp>
        <p:nvSpPr>
          <p:cNvPr id="5" name="Slide Number Placeholder 4"/>
          <p:cNvSpPr>
            <a:spLocks noGrp="1"/>
          </p:cNvSpPr>
          <p:nvPr>
            <p:ph type="sldNum" sz="quarter" idx="15"/>
          </p:nvPr>
        </p:nvSpPr>
        <p:spPr/>
        <p:txBody>
          <a:bodyPr/>
          <a:lstStyle/>
          <a:p>
            <a:fld id="{5FDD48E5-9229-4F49-8CA1-5B48E03D40C9}" type="slidenum">
              <a:rPr lang="en-US" smtClean="0"/>
              <a:pPr/>
              <a:t>7</a:t>
            </a:fld>
            <a:endParaRPr lang="en-US"/>
          </a:p>
        </p:txBody>
      </p:sp>
    </p:spTree>
    <p:extLst>
      <p:ext uri="{BB962C8B-B14F-4D97-AF65-F5344CB8AC3E}">
        <p14:creationId xmlns:p14="http://schemas.microsoft.com/office/powerpoint/2010/main" xmlns="" val="379494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endParaRPr lang="en-US" dirty="0"/>
          </a:p>
        </p:txBody>
      </p:sp>
      <p:sp>
        <p:nvSpPr>
          <p:cNvPr id="3" name="Content Placeholder 2"/>
          <p:cNvSpPr>
            <a:spLocks noGrp="1"/>
          </p:cNvSpPr>
          <p:nvPr>
            <p:ph sz="quarter" idx="1"/>
          </p:nvPr>
        </p:nvSpPr>
        <p:spPr>
          <a:xfrm>
            <a:off x="457200" y="914400"/>
            <a:ext cx="8229600" cy="5559552"/>
          </a:xfrm>
        </p:spPr>
        <p:txBody>
          <a:bodyPr/>
          <a:lstStyle/>
          <a:p>
            <a:pPr>
              <a:buBlip>
                <a:blip r:embed="rId2"/>
              </a:buBlip>
            </a:pPr>
            <a:r>
              <a:rPr lang="en-US" dirty="0"/>
              <a:t>When the social worker intervenes</a:t>
            </a:r>
            <a:r>
              <a:rPr lang="en-US" dirty="0" smtClean="0"/>
              <a:t>,(</a:t>
            </a:r>
            <a:r>
              <a:rPr lang="en-US" dirty="0"/>
              <a:t>s)he is able to arrest the client's mental </a:t>
            </a:r>
            <a:r>
              <a:rPr lang="en-US" dirty="0" smtClean="0"/>
              <a:t>process of </a:t>
            </a:r>
            <a:r>
              <a:rPr lang="en-US" dirty="0"/>
              <a:t>withdrawing and brooding by helping the </a:t>
            </a:r>
            <a:r>
              <a:rPr lang="en-US" dirty="0" smtClean="0"/>
              <a:t>person to </a:t>
            </a:r>
            <a:r>
              <a:rPr lang="en-US" dirty="0" err="1"/>
              <a:t>verbalise</a:t>
            </a:r>
            <a:r>
              <a:rPr lang="en-US" dirty="0"/>
              <a:t>, to perceive the situation </a:t>
            </a:r>
            <a:r>
              <a:rPr lang="en-US" dirty="0" smtClean="0"/>
              <a:t>realistically, and </a:t>
            </a:r>
            <a:r>
              <a:rPr lang="en-US" dirty="0"/>
              <a:t>by opening to his view, avenues for new </a:t>
            </a:r>
            <a:r>
              <a:rPr lang="en-US" dirty="0" smtClean="0"/>
              <a:t>thinking.</a:t>
            </a:r>
          </a:p>
        </p:txBody>
      </p:sp>
      <p:sp>
        <p:nvSpPr>
          <p:cNvPr id="5" name="Slide Number Placeholder 4"/>
          <p:cNvSpPr>
            <a:spLocks noGrp="1"/>
          </p:cNvSpPr>
          <p:nvPr>
            <p:ph type="sldNum" sz="quarter" idx="15"/>
          </p:nvPr>
        </p:nvSpPr>
        <p:spPr/>
        <p:txBody>
          <a:bodyPr/>
          <a:lstStyle/>
          <a:p>
            <a:fld id="{5FDD48E5-9229-4F49-8CA1-5B48E03D40C9}" type="slidenum">
              <a:rPr lang="en-US" smtClean="0"/>
              <a:pPr/>
              <a:t>8</a:t>
            </a:fld>
            <a:endParaRPr lang="en-US"/>
          </a:p>
        </p:txBody>
      </p:sp>
    </p:spTree>
    <p:extLst>
      <p:ext uri="{BB962C8B-B14F-4D97-AF65-F5344CB8AC3E}">
        <p14:creationId xmlns:p14="http://schemas.microsoft.com/office/powerpoint/2010/main" xmlns="" val="2914778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762000"/>
          </a:xfrm>
        </p:spPr>
        <p:txBody>
          <a:bodyPr>
            <a:normAutofit fontScale="90000"/>
          </a:bodyPr>
          <a:lstStyle/>
          <a:p>
            <a:r>
              <a:rPr lang="en-US" b="1" dirty="0" smtClean="0">
                <a:solidFill>
                  <a:srgbClr val="FF0000"/>
                </a:solidFill>
              </a:rPr>
              <a:t># Accrediting </a:t>
            </a:r>
            <a:r>
              <a:rPr lang="en-US" b="1" dirty="0">
                <a:solidFill>
                  <a:srgbClr val="FF0000"/>
                </a:solidFill>
              </a:rPr>
              <a:t>and Building of Self-Confidence</a:t>
            </a:r>
          </a:p>
        </p:txBody>
      </p:sp>
      <p:sp>
        <p:nvSpPr>
          <p:cNvPr id="3" name="Content Placeholder 2"/>
          <p:cNvSpPr>
            <a:spLocks noGrp="1"/>
          </p:cNvSpPr>
          <p:nvPr>
            <p:ph sz="quarter" idx="1"/>
          </p:nvPr>
        </p:nvSpPr>
        <p:spPr>
          <a:xfrm>
            <a:off x="228600" y="1295400"/>
            <a:ext cx="8458200" cy="5257800"/>
          </a:xfrm>
        </p:spPr>
        <p:txBody>
          <a:bodyPr>
            <a:normAutofit/>
          </a:bodyPr>
          <a:lstStyle/>
          <a:p>
            <a:pPr>
              <a:buBlip>
                <a:blip r:embed="rId3"/>
              </a:buBlip>
            </a:pPr>
            <a:endParaRPr lang="en-US" sz="2800" dirty="0" smtClean="0"/>
          </a:p>
          <a:p>
            <a:pPr>
              <a:buBlip>
                <a:blip r:embed="rId3"/>
              </a:buBlip>
            </a:pPr>
            <a:r>
              <a:rPr lang="en-US" sz="3200" dirty="0" smtClean="0"/>
              <a:t>It </a:t>
            </a:r>
            <a:r>
              <a:rPr lang="en-US" sz="3200" dirty="0"/>
              <a:t>has to be remembered that the social </a:t>
            </a:r>
            <a:r>
              <a:rPr lang="en-US" sz="3200" dirty="0" smtClean="0"/>
              <a:t>worker cannot </a:t>
            </a:r>
            <a:r>
              <a:rPr lang="en-US" sz="3200" dirty="0"/>
              <a:t>take over the client's problem, however </a:t>
            </a:r>
            <a:r>
              <a:rPr lang="en-US" sz="3200" dirty="0" smtClean="0"/>
              <a:t>helpless the </a:t>
            </a:r>
            <a:r>
              <a:rPr lang="en-US" sz="3200" dirty="0"/>
              <a:t>client may be. </a:t>
            </a:r>
            <a:endParaRPr lang="en-US" sz="3200" dirty="0" smtClean="0"/>
          </a:p>
          <a:p>
            <a:pPr>
              <a:buBlip>
                <a:blip r:embed="rId3"/>
              </a:buBlip>
            </a:pPr>
            <a:r>
              <a:rPr lang="en-US" sz="3200" dirty="0" smtClean="0"/>
              <a:t>All </a:t>
            </a:r>
            <a:r>
              <a:rPr lang="en-US" sz="3200" dirty="0"/>
              <a:t>techniques should be </a:t>
            </a:r>
            <a:r>
              <a:rPr lang="en-US" sz="3200" dirty="0" smtClean="0"/>
              <a:t>directed towards </a:t>
            </a:r>
            <a:r>
              <a:rPr lang="en-US" sz="3200" dirty="0"/>
              <a:t>making the client an active participant </a:t>
            </a:r>
            <a:r>
              <a:rPr lang="en-US" sz="3200" dirty="0" smtClean="0"/>
              <a:t>in problem </a:t>
            </a:r>
            <a:r>
              <a:rPr lang="en-US" sz="3200" dirty="0"/>
              <a:t>solving, and for that, the client needs </a:t>
            </a:r>
            <a:r>
              <a:rPr lang="en-US" sz="3200" dirty="0" smtClean="0"/>
              <a:t>to </a:t>
            </a:r>
            <a:r>
              <a:rPr lang="en-US" sz="3200" dirty="0"/>
              <a:t>develop self-confidence</a:t>
            </a:r>
            <a:r>
              <a:rPr lang="en-US" sz="3200" dirty="0" smtClean="0"/>
              <a:t>.</a:t>
            </a:r>
          </a:p>
        </p:txBody>
      </p:sp>
      <p:sp>
        <p:nvSpPr>
          <p:cNvPr id="5" name="Slide Number Placeholder 4"/>
          <p:cNvSpPr>
            <a:spLocks noGrp="1"/>
          </p:cNvSpPr>
          <p:nvPr>
            <p:ph type="sldNum" sz="quarter" idx="15"/>
          </p:nvPr>
        </p:nvSpPr>
        <p:spPr/>
        <p:txBody>
          <a:bodyPr/>
          <a:lstStyle/>
          <a:p>
            <a:fld id="{5FDD48E5-9229-4F49-8CA1-5B48E03D40C9}" type="slidenum">
              <a:rPr lang="en-US" smtClean="0"/>
              <a:pPr/>
              <a:t>9</a:t>
            </a:fld>
            <a:endParaRPr lang="en-US"/>
          </a:p>
        </p:txBody>
      </p:sp>
    </p:spTree>
    <p:extLst>
      <p:ext uri="{BB962C8B-B14F-4D97-AF65-F5344CB8AC3E}">
        <p14:creationId xmlns:p14="http://schemas.microsoft.com/office/powerpoint/2010/main" xmlns="" val="10124572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1458</TotalTime>
  <Words>2622</Words>
  <Application>Microsoft Office PowerPoint</Application>
  <PresentationFormat>On-screen Show (4:3)</PresentationFormat>
  <Paragraphs>240</Paragraphs>
  <Slides>47</Slides>
  <Notes>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Oriel</vt:lpstr>
      <vt:lpstr>Techniques for working with  individuals and families</vt:lpstr>
      <vt:lpstr>introduction</vt:lpstr>
      <vt:lpstr>Techniques</vt:lpstr>
      <vt:lpstr>Supportive Techniques </vt:lpstr>
      <vt:lpstr># assurance</vt:lpstr>
      <vt:lpstr>Slide 6</vt:lpstr>
      <vt:lpstr># allaying feelings that are overpowering</vt:lpstr>
      <vt:lpstr>Slide 8</vt:lpstr>
      <vt:lpstr># Accrediting and Building of Self-Confidence</vt:lpstr>
      <vt:lpstr>Slide 10</vt:lpstr>
      <vt:lpstr># Encouragement and Reassurance</vt:lpstr>
      <vt:lpstr>Slide 12</vt:lpstr>
      <vt:lpstr># Being with the client</vt:lpstr>
      <vt:lpstr>Slide 14</vt:lpstr>
      <vt:lpstr># advocacy</vt:lpstr>
      <vt:lpstr>Techniques for enhancing resources</vt:lpstr>
      <vt:lpstr># Providing or Procuring Material Help </vt:lpstr>
      <vt:lpstr>   # change of physical environment</vt:lpstr>
      <vt:lpstr>Slide 19</vt:lpstr>
      <vt:lpstr>#Enhancing Information and Knowledge </vt:lpstr>
      <vt:lpstr>Slide 21</vt:lpstr>
      <vt:lpstr>Explorative techniques (Counselling Techniques)</vt:lpstr>
      <vt:lpstr>Slide 23</vt:lpstr>
      <vt:lpstr>Slide 24</vt:lpstr>
      <vt:lpstr># reflective discussion</vt:lpstr>
      <vt:lpstr># advice</vt:lpstr>
      <vt:lpstr># motivation</vt:lpstr>
      <vt:lpstr># clarification</vt:lpstr>
      <vt:lpstr># Correcting perception</vt:lpstr>
      <vt:lpstr># modelling</vt:lpstr>
      <vt:lpstr># Anticipatory Guidance</vt:lpstr>
      <vt:lpstr># role playing</vt:lpstr>
      <vt:lpstr>#reality orientation</vt:lpstr>
      <vt:lpstr># removing guilt feelings</vt:lpstr>
      <vt:lpstr># partialization</vt:lpstr>
      <vt:lpstr># interpretation</vt:lpstr>
      <vt:lpstr>Slide 37</vt:lpstr>
      <vt:lpstr>#setting the limits</vt:lpstr>
      <vt:lpstr># universalization</vt:lpstr>
      <vt:lpstr># confrontation</vt:lpstr>
      <vt:lpstr># reaching out</vt:lpstr>
      <vt:lpstr># renewing family links</vt:lpstr>
      <vt:lpstr>Slide 43</vt:lpstr>
      <vt:lpstr># changing attitudes</vt:lpstr>
      <vt:lpstr>#Improving Communication Patterns</vt:lpstr>
      <vt:lpstr>Roles of Case worker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for working  with  individuals and families</dc:title>
  <dc:creator>aa</dc:creator>
  <cp:lastModifiedBy>Dr. Pathare</cp:lastModifiedBy>
  <cp:revision>48</cp:revision>
  <dcterms:created xsi:type="dcterms:W3CDTF">2014-07-15T10:44:44Z</dcterms:created>
  <dcterms:modified xsi:type="dcterms:W3CDTF">2018-10-02T05:47:55Z</dcterms:modified>
</cp:coreProperties>
</file>