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65" r:id="rId3"/>
    <p:sldId id="257" r:id="rId4"/>
    <p:sldId id="266" r:id="rId5"/>
    <p:sldId id="258" r:id="rId6"/>
    <p:sldId id="259" r:id="rId7"/>
    <p:sldId id="268" r:id="rId8"/>
    <p:sldId id="260" r:id="rId9"/>
    <p:sldId id="269" r:id="rId10"/>
    <p:sldId id="270" r:id="rId11"/>
    <p:sldId id="271" r:id="rId12"/>
    <p:sldId id="261" r:id="rId13"/>
    <p:sldId id="272" r:id="rId14"/>
    <p:sldId id="273" r:id="rId15"/>
    <p:sldId id="262" r:id="rId16"/>
    <p:sldId id="274" r:id="rId17"/>
    <p:sldId id="276" r:id="rId18"/>
    <p:sldId id="263" r:id="rId19"/>
    <p:sldId id="275" r:id="rId20"/>
    <p:sldId id="26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250" autoAdjust="0"/>
  </p:normalViewPr>
  <p:slideViewPr>
    <p:cSldViewPr>
      <p:cViewPr>
        <p:scale>
          <a:sx n="50" d="100"/>
          <a:sy n="50" d="100"/>
        </p:scale>
        <p:origin x="-1086"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6C61BF-A773-4DC9-A051-091663107165}" type="datetimeFigureOut">
              <a:rPr lang="en-IN" smtClean="0"/>
              <a:pPr/>
              <a:t>26-09-2015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18B9F6-C8F9-49B5-8510-F5CC7802210D}" type="slidenum">
              <a:rPr lang="en-IN" smtClean="0"/>
              <a:pPr/>
              <a:t>‹#›</a:t>
            </a:fld>
            <a:endParaRPr lang="en-IN"/>
          </a:p>
        </p:txBody>
      </p:sp>
    </p:spTree>
    <p:extLst>
      <p:ext uri="{BB962C8B-B14F-4D97-AF65-F5344CB8AC3E}">
        <p14:creationId xmlns:p14="http://schemas.microsoft.com/office/powerpoint/2010/main" xmlns="" val="545024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FC34D44-78E8-457B-97D3-765EC0AF0DBD}" type="slidenum">
              <a:rPr lang="en-US" smtClean="0"/>
              <a:pPr>
                <a:defRPr/>
              </a:pPr>
              <a:t>2</a:t>
            </a:fld>
            <a:endParaRPr lang="en-US" smtClean="0"/>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11</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8680D107-5A32-4282-8C01-ECC2D2DDA198}" type="datetime9">
              <a:rPr lang="en-US" smtClean="0"/>
              <a:pPr/>
              <a:t>9/26/2015 11:26:55 AM</a:t>
            </a:fld>
            <a:endParaRPr lang="en-IN"/>
          </a:p>
        </p:txBody>
      </p:sp>
      <p:sp>
        <p:nvSpPr>
          <p:cNvPr id="17" name="Footer Placeholder 16"/>
          <p:cNvSpPr>
            <a:spLocks noGrp="1"/>
          </p:cNvSpPr>
          <p:nvPr>
            <p:ph type="ftr" sz="quarter" idx="11"/>
          </p:nvPr>
        </p:nvSpPr>
        <p:spPr>
          <a:xfrm>
            <a:off x="2898648" y="6355080"/>
            <a:ext cx="3474720" cy="365760"/>
          </a:xfrm>
        </p:spPr>
        <p:txBody>
          <a:bodyPr/>
          <a:lstStyle/>
          <a:p>
            <a:r>
              <a:rPr lang="en-US" smtClean="0"/>
              <a:t>Case work models</a:t>
            </a:r>
            <a:endParaRPr lang="en-IN"/>
          </a:p>
        </p:txBody>
      </p:sp>
      <p:sp>
        <p:nvSpPr>
          <p:cNvPr id="29" name="Slide Number Placeholder 28"/>
          <p:cNvSpPr>
            <a:spLocks noGrp="1"/>
          </p:cNvSpPr>
          <p:nvPr>
            <p:ph type="sldNum" sz="quarter" idx="12"/>
          </p:nvPr>
        </p:nvSpPr>
        <p:spPr>
          <a:xfrm>
            <a:off x="1216152" y="6355080"/>
            <a:ext cx="1219200" cy="365760"/>
          </a:xfrm>
        </p:spPr>
        <p:txBody>
          <a:bodyPr/>
          <a:lstStyle/>
          <a:p>
            <a:fld id="{5BAC7B01-52DF-4069-B697-835DDCE010D8}" type="slidenum">
              <a:rPr lang="en-IN" smtClean="0"/>
              <a:pPr/>
              <a:t>‹#›</a:t>
            </a:fld>
            <a:endParaRPr lang="en-IN"/>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97DF7C-3067-4D13-B574-4C37C783DB8B}" type="datetime9">
              <a:rPr lang="en-US" smtClean="0"/>
              <a:pPr/>
              <a:t>9/26/2015 11:26:55 AM</a:t>
            </a:fld>
            <a:endParaRPr lang="en-IN"/>
          </a:p>
        </p:txBody>
      </p:sp>
      <p:sp>
        <p:nvSpPr>
          <p:cNvPr id="5" name="Footer Placeholder 4"/>
          <p:cNvSpPr>
            <a:spLocks noGrp="1"/>
          </p:cNvSpPr>
          <p:nvPr>
            <p:ph type="ftr" sz="quarter" idx="11"/>
          </p:nvPr>
        </p:nvSpPr>
        <p:spPr/>
        <p:txBody>
          <a:bodyPr/>
          <a:lstStyle/>
          <a:p>
            <a:r>
              <a:rPr lang="en-US" smtClean="0"/>
              <a:t>Case work models</a:t>
            </a:r>
            <a:endParaRPr lang="en-IN"/>
          </a:p>
        </p:txBody>
      </p:sp>
      <p:sp>
        <p:nvSpPr>
          <p:cNvPr id="6" name="Slide Number Placeholder 5"/>
          <p:cNvSpPr>
            <a:spLocks noGrp="1"/>
          </p:cNvSpPr>
          <p:nvPr>
            <p:ph type="sldNum" sz="quarter" idx="12"/>
          </p:nvPr>
        </p:nvSpPr>
        <p:spPr/>
        <p:txBody>
          <a:bodyPr/>
          <a:lstStyle/>
          <a:p>
            <a:fld id="{5BAC7B01-52DF-4069-B697-835DDCE010D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BA060-4222-4488-B842-F156829D0C49}" type="datetime9">
              <a:rPr lang="en-US" smtClean="0"/>
              <a:pPr/>
              <a:t>9/26/2015 11:26:55 AM</a:t>
            </a:fld>
            <a:endParaRPr lang="en-IN"/>
          </a:p>
        </p:txBody>
      </p:sp>
      <p:sp>
        <p:nvSpPr>
          <p:cNvPr id="5" name="Footer Placeholder 4"/>
          <p:cNvSpPr>
            <a:spLocks noGrp="1"/>
          </p:cNvSpPr>
          <p:nvPr>
            <p:ph type="ftr" sz="quarter" idx="11"/>
          </p:nvPr>
        </p:nvSpPr>
        <p:spPr/>
        <p:txBody>
          <a:bodyPr/>
          <a:lstStyle/>
          <a:p>
            <a:r>
              <a:rPr lang="en-US" smtClean="0"/>
              <a:t>Case work models</a:t>
            </a:r>
            <a:endParaRPr lang="en-IN"/>
          </a:p>
        </p:txBody>
      </p:sp>
      <p:sp>
        <p:nvSpPr>
          <p:cNvPr id="6" name="Slide Number Placeholder 5"/>
          <p:cNvSpPr>
            <a:spLocks noGrp="1"/>
          </p:cNvSpPr>
          <p:nvPr>
            <p:ph type="sldNum" sz="quarter" idx="12"/>
          </p:nvPr>
        </p:nvSpPr>
        <p:spPr/>
        <p:txBody>
          <a:bodyPr/>
          <a:lstStyle/>
          <a:p>
            <a:fld id="{5BAC7B01-52DF-4069-B697-835DDCE010D8}" type="slidenum">
              <a:rPr lang="en-IN" smtClean="0"/>
              <a:pPr/>
              <a:t>‹#›</a:t>
            </a:fld>
            <a:endParaRPr lang="en-IN"/>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39E0E8B-1F7C-4FDB-B976-6DB0C7353295}" type="datetime9">
              <a:rPr lang="en-US" smtClean="0"/>
              <a:pPr/>
              <a:t>9/26/2015 11:26:55 AM</a:t>
            </a:fld>
            <a:endParaRPr lang="en-IN"/>
          </a:p>
        </p:txBody>
      </p:sp>
      <p:sp>
        <p:nvSpPr>
          <p:cNvPr id="5" name="Footer Placeholder 4"/>
          <p:cNvSpPr>
            <a:spLocks noGrp="1"/>
          </p:cNvSpPr>
          <p:nvPr>
            <p:ph type="ftr" sz="quarter" idx="11"/>
          </p:nvPr>
        </p:nvSpPr>
        <p:spPr/>
        <p:txBody>
          <a:bodyPr/>
          <a:lstStyle/>
          <a:p>
            <a:r>
              <a:rPr lang="en-US" smtClean="0"/>
              <a:t>Case work models</a:t>
            </a:r>
            <a:endParaRPr lang="en-IN"/>
          </a:p>
        </p:txBody>
      </p:sp>
      <p:sp>
        <p:nvSpPr>
          <p:cNvPr id="6" name="Slide Number Placeholder 5"/>
          <p:cNvSpPr>
            <a:spLocks noGrp="1"/>
          </p:cNvSpPr>
          <p:nvPr>
            <p:ph type="sldNum" sz="quarter" idx="12"/>
          </p:nvPr>
        </p:nvSpPr>
        <p:spPr/>
        <p:txBody>
          <a:bodyPr/>
          <a:lstStyle/>
          <a:p>
            <a:fld id="{5BAC7B01-52DF-4069-B697-835DDCE010D8}" type="slidenum">
              <a:rPr lang="en-IN" smtClean="0"/>
              <a:pPr/>
              <a:t>‹#›</a:t>
            </a:fld>
            <a:endParaRPr lang="en-IN"/>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7773665-42D0-4C7F-B694-8860422C293C}" type="datetime9">
              <a:rPr lang="en-US" smtClean="0"/>
              <a:pPr/>
              <a:t>9/26/2015 11:26:55 AM</a:t>
            </a:fld>
            <a:endParaRPr lang="en-IN"/>
          </a:p>
        </p:txBody>
      </p:sp>
      <p:sp>
        <p:nvSpPr>
          <p:cNvPr id="5" name="Footer Placeholder 4"/>
          <p:cNvSpPr>
            <a:spLocks noGrp="1"/>
          </p:cNvSpPr>
          <p:nvPr>
            <p:ph type="ftr" sz="quarter" idx="11"/>
          </p:nvPr>
        </p:nvSpPr>
        <p:spPr>
          <a:xfrm>
            <a:off x="2898648" y="6355080"/>
            <a:ext cx="3474720" cy="365760"/>
          </a:xfrm>
        </p:spPr>
        <p:txBody>
          <a:bodyPr/>
          <a:lstStyle/>
          <a:p>
            <a:r>
              <a:rPr lang="en-US" smtClean="0"/>
              <a:t>Case work models</a:t>
            </a:r>
            <a:endParaRPr lang="en-IN"/>
          </a:p>
        </p:txBody>
      </p:sp>
      <p:sp>
        <p:nvSpPr>
          <p:cNvPr id="6" name="Slide Number Placeholder 5"/>
          <p:cNvSpPr>
            <a:spLocks noGrp="1"/>
          </p:cNvSpPr>
          <p:nvPr>
            <p:ph type="sldNum" sz="quarter" idx="12"/>
          </p:nvPr>
        </p:nvSpPr>
        <p:spPr>
          <a:xfrm>
            <a:off x="1069848" y="6355080"/>
            <a:ext cx="1520952" cy="365760"/>
          </a:xfrm>
        </p:spPr>
        <p:txBody>
          <a:bodyPr/>
          <a:lstStyle/>
          <a:p>
            <a:fld id="{5BAC7B01-52DF-4069-B697-835DDCE010D8}" type="slidenum">
              <a:rPr lang="en-IN" smtClean="0"/>
              <a:pPr/>
              <a:t>‹#›</a:t>
            </a:fld>
            <a:endParaRPr lang="en-IN"/>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89E6B88-9CA0-4C70-B31C-4CF167CF23DA}" type="datetime9">
              <a:rPr lang="en-US" smtClean="0"/>
              <a:pPr/>
              <a:t>9/26/2015 11:26:55 AM</a:t>
            </a:fld>
            <a:endParaRPr lang="en-IN"/>
          </a:p>
        </p:txBody>
      </p:sp>
      <p:sp>
        <p:nvSpPr>
          <p:cNvPr id="6" name="Footer Placeholder 5"/>
          <p:cNvSpPr>
            <a:spLocks noGrp="1"/>
          </p:cNvSpPr>
          <p:nvPr>
            <p:ph type="ftr" sz="quarter" idx="11"/>
          </p:nvPr>
        </p:nvSpPr>
        <p:spPr/>
        <p:txBody>
          <a:bodyPr/>
          <a:lstStyle/>
          <a:p>
            <a:r>
              <a:rPr lang="en-US" smtClean="0"/>
              <a:t>Case work models</a:t>
            </a:r>
            <a:endParaRPr lang="en-IN"/>
          </a:p>
        </p:txBody>
      </p:sp>
      <p:sp>
        <p:nvSpPr>
          <p:cNvPr id="7" name="Slide Number Placeholder 6"/>
          <p:cNvSpPr>
            <a:spLocks noGrp="1"/>
          </p:cNvSpPr>
          <p:nvPr>
            <p:ph type="sldNum" sz="quarter" idx="12"/>
          </p:nvPr>
        </p:nvSpPr>
        <p:spPr/>
        <p:txBody>
          <a:bodyPr/>
          <a:lstStyle/>
          <a:p>
            <a:fld id="{5BAC7B01-52DF-4069-B697-835DDCE010D8}" type="slidenum">
              <a:rPr lang="en-IN" smtClean="0"/>
              <a:pPr/>
              <a:t>‹#›</a:t>
            </a:fld>
            <a:endParaRPr lang="en-IN"/>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40807EE-5B10-4130-A38F-AD591E9EB636}" type="datetime9">
              <a:rPr lang="en-US" smtClean="0"/>
              <a:pPr/>
              <a:t>9/26/2015 11:26:55 AM</a:t>
            </a:fld>
            <a:endParaRPr lang="en-IN"/>
          </a:p>
        </p:txBody>
      </p:sp>
      <p:sp>
        <p:nvSpPr>
          <p:cNvPr id="8" name="Footer Placeholder 7"/>
          <p:cNvSpPr>
            <a:spLocks noGrp="1"/>
          </p:cNvSpPr>
          <p:nvPr>
            <p:ph type="ftr" sz="quarter" idx="11"/>
          </p:nvPr>
        </p:nvSpPr>
        <p:spPr/>
        <p:txBody>
          <a:bodyPr/>
          <a:lstStyle/>
          <a:p>
            <a:r>
              <a:rPr lang="en-US" smtClean="0"/>
              <a:t>Case work models</a:t>
            </a:r>
            <a:endParaRPr lang="en-IN"/>
          </a:p>
        </p:txBody>
      </p:sp>
      <p:sp>
        <p:nvSpPr>
          <p:cNvPr id="9" name="Slide Number Placeholder 8"/>
          <p:cNvSpPr>
            <a:spLocks noGrp="1"/>
          </p:cNvSpPr>
          <p:nvPr>
            <p:ph type="sldNum" sz="quarter" idx="12"/>
          </p:nvPr>
        </p:nvSpPr>
        <p:spPr/>
        <p:txBody>
          <a:bodyPr/>
          <a:lstStyle/>
          <a:p>
            <a:fld id="{5BAC7B01-52DF-4069-B697-835DDCE010D8}" type="slidenum">
              <a:rPr lang="en-IN" smtClean="0"/>
              <a:pPr/>
              <a:t>‹#›</a:t>
            </a:fld>
            <a:endParaRPr lang="en-IN"/>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3A8BB4-2E9D-49A8-B9C3-09716370187E}" type="datetime9">
              <a:rPr lang="en-US" smtClean="0"/>
              <a:pPr/>
              <a:t>9/26/2015 11:26:55 AM</a:t>
            </a:fld>
            <a:endParaRPr lang="en-IN"/>
          </a:p>
        </p:txBody>
      </p:sp>
      <p:sp>
        <p:nvSpPr>
          <p:cNvPr id="4" name="Footer Placeholder 3"/>
          <p:cNvSpPr>
            <a:spLocks noGrp="1"/>
          </p:cNvSpPr>
          <p:nvPr>
            <p:ph type="ftr" sz="quarter" idx="11"/>
          </p:nvPr>
        </p:nvSpPr>
        <p:spPr/>
        <p:txBody>
          <a:bodyPr/>
          <a:lstStyle/>
          <a:p>
            <a:r>
              <a:rPr lang="en-US" smtClean="0"/>
              <a:t>Case work models</a:t>
            </a:r>
            <a:endParaRPr lang="en-IN"/>
          </a:p>
        </p:txBody>
      </p:sp>
      <p:sp>
        <p:nvSpPr>
          <p:cNvPr id="5" name="Slide Number Placeholder 4"/>
          <p:cNvSpPr>
            <a:spLocks noGrp="1"/>
          </p:cNvSpPr>
          <p:nvPr>
            <p:ph type="sldNum" sz="quarter" idx="12"/>
          </p:nvPr>
        </p:nvSpPr>
        <p:spPr/>
        <p:txBody>
          <a:bodyPr/>
          <a:lstStyle/>
          <a:p>
            <a:fld id="{5BAC7B01-52DF-4069-B697-835DDCE010D8}" type="slidenum">
              <a:rPr lang="en-IN" smtClean="0"/>
              <a:pPr/>
              <a:t>‹#›</a:t>
            </a:fld>
            <a:endParaRPr lang="en-IN"/>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BA63D-ABE9-4A78-9F0F-BDE4AB82005B}" type="datetime9">
              <a:rPr lang="en-US" smtClean="0"/>
              <a:pPr/>
              <a:t>9/26/2015 11:26:55 AM</a:t>
            </a:fld>
            <a:endParaRPr lang="en-IN"/>
          </a:p>
        </p:txBody>
      </p:sp>
      <p:sp>
        <p:nvSpPr>
          <p:cNvPr id="3" name="Footer Placeholder 2"/>
          <p:cNvSpPr>
            <a:spLocks noGrp="1"/>
          </p:cNvSpPr>
          <p:nvPr>
            <p:ph type="ftr" sz="quarter" idx="11"/>
          </p:nvPr>
        </p:nvSpPr>
        <p:spPr/>
        <p:txBody>
          <a:bodyPr/>
          <a:lstStyle/>
          <a:p>
            <a:r>
              <a:rPr lang="en-US" smtClean="0"/>
              <a:t>Case work models</a:t>
            </a:r>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a:t>
            </a:fld>
            <a:endParaRPr lang="en-IN"/>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60E9C9-3FE1-47E9-837C-3BC7091DD1CE}" type="datetime9">
              <a:rPr lang="en-US" smtClean="0"/>
              <a:pPr/>
              <a:t>9/26/2015 11:26:55 AM</a:t>
            </a:fld>
            <a:endParaRPr lang="en-IN"/>
          </a:p>
        </p:txBody>
      </p:sp>
      <p:sp>
        <p:nvSpPr>
          <p:cNvPr id="6" name="Footer Placeholder 5"/>
          <p:cNvSpPr>
            <a:spLocks noGrp="1"/>
          </p:cNvSpPr>
          <p:nvPr>
            <p:ph type="ftr" sz="quarter" idx="11"/>
          </p:nvPr>
        </p:nvSpPr>
        <p:spPr/>
        <p:txBody>
          <a:bodyPr/>
          <a:lstStyle/>
          <a:p>
            <a:r>
              <a:rPr lang="en-US" smtClean="0"/>
              <a:t>Case work models</a:t>
            </a:r>
            <a:endParaRPr lang="en-IN"/>
          </a:p>
        </p:txBody>
      </p:sp>
      <p:sp>
        <p:nvSpPr>
          <p:cNvPr id="7" name="Slide Number Placeholder 6"/>
          <p:cNvSpPr>
            <a:spLocks noGrp="1"/>
          </p:cNvSpPr>
          <p:nvPr>
            <p:ph type="sldNum" sz="quarter" idx="12"/>
          </p:nvPr>
        </p:nvSpPr>
        <p:spPr/>
        <p:txBody>
          <a:bodyPr/>
          <a:lstStyle/>
          <a:p>
            <a:fld id="{5BAC7B01-52DF-4069-B697-835DDCE010D8}"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44623B-60A2-4373-B8F0-85CD49FAFBA1}" type="datetime9">
              <a:rPr lang="en-US" smtClean="0"/>
              <a:pPr/>
              <a:t>9/26/2015 11:26:55 AM</a:t>
            </a:fld>
            <a:endParaRPr lang="en-IN"/>
          </a:p>
        </p:txBody>
      </p:sp>
      <p:sp>
        <p:nvSpPr>
          <p:cNvPr id="6" name="Footer Placeholder 5"/>
          <p:cNvSpPr>
            <a:spLocks noGrp="1"/>
          </p:cNvSpPr>
          <p:nvPr>
            <p:ph type="ftr" sz="quarter" idx="11"/>
          </p:nvPr>
        </p:nvSpPr>
        <p:spPr/>
        <p:txBody>
          <a:bodyPr/>
          <a:lstStyle/>
          <a:p>
            <a:r>
              <a:rPr lang="en-US" smtClean="0"/>
              <a:t>Case work models</a:t>
            </a:r>
            <a:endParaRPr lang="en-IN"/>
          </a:p>
        </p:txBody>
      </p:sp>
      <p:sp>
        <p:nvSpPr>
          <p:cNvPr id="7" name="Slide Number Placeholder 6"/>
          <p:cNvSpPr>
            <a:spLocks noGrp="1"/>
          </p:cNvSpPr>
          <p:nvPr>
            <p:ph type="sldNum" sz="quarter" idx="12"/>
          </p:nvPr>
        </p:nvSpPr>
        <p:spPr/>
        <p:txBody>
          <a:bodyPr/>
          <a:lstStyle/>
          <a:p>
            <a:fld id="{5BAC7B01-52DF-4069-B697-835DDCE010D8}"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6E303FF-2104-4417-8D73-40366265BF9D}" type="datetime9">
              <a:rPr lang="en-US" smtClean="0"/>
              <a:pPr/>
              <a:t>9/26/2015 11:26:55 AM</a:t>
            </a:fld>
            <a:endParaRPr lang="en-IN"/>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Case work models</a:t>
            </a:r>
            <a:endParaRPr lang="en-IN"/>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BAC7B01-52DF-4069-B697-835DDCE010D8}" type="slidenum">
              <a:rPr lang="en-IN" smtClean="0"/>
              <a:pPr/>
              <a:t>‹#›</a:t>
            </a:fld>
            <a:endParaRPr lang="en-IN"/>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85800"/>
            <a:ext cx="7772400" cy="1470025"/>
          </a:xfrm>
        </p:spPr>
        <p:txBody>
          <a:bodyPr>
            <a:normAutofit/>
          </a:bodyPr>
          <a:lstStyle/>
          <a:p>
            <a:r>
              <a:rPr lang="en-US" sz="4000" b="1" dirty="0" smtClean="0"/>
              <a:t>Models of Casework Practice</a:t>
            </a:r>
            <a:endParaRPr lang="en-IN" sz="4000" b="1" dirty="0"/>
          </a:p>
        </p:txBody>
      </p:sp>
      <p:sp>
        <p:nvSpPr>
          <p:cNvPr id="3" name="Subtitle 2"/>
          <p:cNvSpPr>
            <a:spLocks noGrp="1"/>
          </p:cNvSpPr>
          <p:nvPr>
            <p:ph type="subTitle" idx="1"/>
          </p:nvPr>
        </p:nvSpPr>
        <p:spPr>
          <a:xfrm>
            <a:off x="914400" y="3505200"/>
            <a:ext cx="7315200" cy="1447800"/>
          </a:xfrm>
        </p:spPr>
        <p:txBody>
          <a:bodyPr>
            <a:normAutofit/>
          </a:bodyPr>
          <a:lstStyle/>
          <a:p>
            <a:pPr algn="ctr"/>
            <a:endParaRPr lang="en-US" sz="2800" b="1" dirty="0" smtClean="0"/>
          </a:p>
          <a:p>
            <a:pPr algn="ctr"/>
            <a:r>
              <a:rPr lang="en-US" sz="2800" b="1" dirty="0" smtClean="0"/>
              <a:t>G 5 unit 5 </a:t>
            </a:r>
          </a:p>
        </p:txBody>
      </p:sp>
      <p:sp>
        <p:nvSpPr>
          <p:cNvPr id="4" name="Date Placeholder 3"/>
          <p:cNvSpPr>
            <a:spLocks noGrp="1"/>
          </p:cNvSpPr>
          <p:nvPr>
            <p:ph type="dt" sz="half" idx="10"/>
          </p:nvPr>
        </p:nvSpPr>
        <p:spPr/>
        <p:txBody>
          <a:bodyPr/>
          <a:lstStyle/>
          <a:p>
            <a:fld id="{3446EAF7-68E6-451A-8503-4352066FC9B5}" type="datetime9">
              <a:rPr lang="en-US" smtClean="0"/>
              <a:pPr/>
              <a:t>9/26/2015 11:26:55 AM</a:t>
            </a:fld>
            <a:endParaRPr lang="en-IN"/>
          </a:p>
        </p:txBody>
      </p:sp>
      <p:sp>
        <p:nvSpPr>
          <p:cNvPr id="5" name="Slide Number Placeholder 4"/>
          <p:cNvSpPr>
            <a:spLocks noGrp="1"/>
          </p:cNvSpPr>
          <p:nvPr>
            <p:ph type="sldNum" sz="quarter" idx="12"/>
          </p:nvPr>
        </p:nvSpPr>
        <p:spPr/>
        <p:txBody>
          <a:bodyPr/>
          <a:lstStyle/>
          <a:p>
            <a:fld id="{5BAC7B01-52DF-4069-B697-835DDCE010D8}" type="slidenum">
              <a:rPr lang="en-IN" smtClean="0"/>
              <a:pPr/>
              <a:t>1</a:t>
            </a:fld>
            <a:endParaRPr lang="en-IN"/>
          </a:p>
        </p:txBody>
      </p:sp>
      <p:sp>
        <p:nvSpPr>
          <p:cNvPr id="6" name="Subtitle 2"/>
          <p:cNvSpPr txBox="1">
            <a:spLocks/>
          </p:cNvSpPr>
          <p:nvPr/>
        </p:nvSpPr>
        <p:spPr>
          <a:xfrm>
            <a:off x="1143000" y="5029200"/>
            <a:ext cx="7086600" cy="762000"/>
          </a:xfrm>
          <a:prstGeom prst="rect">
            <a:avLst/>
          </a:prstGeom>
        </p:spPr>
        <p:txBody>
          <a:bodyPr vert="horz">
            <a:normAutofit/>
          </a:bodyPr>
          <a:lstStyle/>
          <a:p>
            <a:pPr marL="0" marR="0" lvl="0" indent="0" algn="r"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US" sz="2000" b="0" i="1" u="none" strike="noStrike" kern="1200" cap="none" spc="0" normalizeH="0" baseline="0" noProof="0" dirty="0" smtClean="0">
                <a:ln>
                  <a:noFill/>
                </a:ln>
                <a:solidFill>
                  <a:schemeClr val="tx2"/>
                </a:solidFill>
                <a:effectLst/>
                <a:uLnTx/>
                <a:uFillTx/>
                <a:latin typeface="+mj-lt"/>
                <a:ea typeface="+mj-ea"/>
                <a:cs typeface="+mj-cs"/>
              </a:rPr>
              <a:t>Jaimon Varghese</a:t>
            </a:r>
          </a:p>
        </p:txBody>
      </p:sp>
      <p:sp>
        <p:nvSpPr>
          <p:cNvPr id="7" name="Footer Placeholder 6"/>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3597824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228600" y="1371600"/>
            <a:ext cx="85344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(iii) Some choice or decision must be made, that is, the end result of the consideration of the particular facts, and that affects or has the intent of resolving the problem. </a:t>
            </a:r>
          </a:p>
          <a:p>
            <a:pPr marL="812800" indent="-812800">
              <a:spcBef>
                <a:spcPts val="1200"/>
              </a:spcBef>
              <a:buFont typeface="Arial" pitchFamily="34" charset="0"/>
              <a:buChar char="•"/>
            </a:pPr>
            <a:r>
              <a:rPr lang="en-US" sz="2400" b="1" dirty="0" smtClean="0">
                <a:solidFill>
                  <a:srgbClr val="0070C0"/>
                </a:solidFill>
              </a:rPr>
              <a:t>Such a decision may take the form of the selection of a course of overt action or more subtly of some change in the person’s responsive relationship to the problem. </a:t>
            </a:r>
          </a:p>
          <a:p>
            <a:pPr marL="812800" indent="-812800">
              <a:spcBef>
                <a:spcPts val="1200"/>
              </a:spcBef>
              <a:buFont typeface="Arial" pitchFamily="34" charset="0"/>
              <a:buChar char="•"/>
            </a:pPr>
            <a:r>
              <a:rPr lang="en-US" sz="2400" b="1" dirty="0" smtClean="0">
                <a:solidFill>
                  <a:srgbClr val="0070C0"/>
                </a:solidFill>
              </a:rPr>
              <a:t>Either conclusion must be tested for its validity by some action upon the problems by some different attack upon it or by some changed internal or overt behaviour in relation to it. </a:t>
            </a:r>
          </a:p>
        </p:txBody>
      </p:sp>
      <p:sp>
        <p:nvSpPr>
          <p:cNvPr id="4" name="Date Placeholder 3"/>
          <p:cNvSpPr>
            <a:spLocks noGrp="1"/>
          </p:cNvSpPr>
          <p:nvPr>
            <p:ph type="dt" sz="quarter" idx="10"/>
          </p:nvPr>
        </p:nvSpPr>
        <p:spPr/>
        <p:txBody>
          <a:bodyPr/>
          <a:lstStyle/>
          <a:p>
            <a:pPr>
              <a:defRPr/>
            </a:pPr>
            <a:fld id="{6193A757-4420-4726-A815-562A0A61966F}" type="datetime9">
              <a:rPr lang="en-US" smtClean="0"/>
              <a:pPr>
                <a:defRPr/>
              </a:pPr>
              <a:t>9/26/2015 11:27:00 AM</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smtClean="0"/>
              <a:t>Case work models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228600" y="1447800"/>
            <a:ext cx="85344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‘Finally, for the solution of mitigation of many problems, there must exist certain material means of accessible opportunities which are available to the needful and which he can be helped to use. </a:t>
            </a:r>
          </a:p>
          <a:p>
            <a:pPr marL="812800" indent="-812800">
              <a:spcBef>
                <a:spcPts val="1200"/>
              </a:spcBef>
              <a:buFont typeface="Arial" pitchFamily="34" charset="0"/>
              <a:buChar char="•"/>
            </a:pPr>
            <a:r>
              <a:rPr lang="en-US" sz="2400" b="1" dirty="0" smtClean="0">
                <a:solidFill>
                  <a:srgbClr val="0070C0"/>
                </a:solidFill>
              </a:rPr>
              <a:t>Money, medical care, nursery schools, scholarships, foster homes, recreation facilities – these are the kinds of resources that any person may need in order to resolve given problem in his daily living </a:t>
            </a:r>
          </a:p>
        </p:txBody>
      </p:sp>
      <p:sp>
        <p:nvSpPr>
          <p:cNvPr id="4" name="Date Placeholder 3"/>
          <p:cNvSpPr>
            <a:spLocks noGrp="1"/>
          </p:cNvSpPr>
          <p:nvPr>
            <p:ph type="dt" sz="quarter" idx="10"/>
          </p:nvPr>
        </p:nvSpPr>
        <p:spPr/>
        <p:txBody>
          <a:bodyPr/>
          <a:lstStyle/>
          <a:p>
            <a:pPr>
              <a:defRPr/>
            </a:pPr>
            <a:fld id="{82B8E9AA-7B29-4306-935F-136FE474B6BF}" type="datetime9">
              <a:rPr lang="en-US" smtClean="0"/>
              <a:pPr>
                <a:defRPr/>
              </a:pPr>
              <a:t>9/26/2015 11:27:00 AM</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11</a:t>
            </a:fld>
            <a:endParaRPr lang="en-US"/>
          </a:p>
        </p:txBody>
      </p:sp>
      <p:sp>
        <p:nvSpPr>
          <p:cNvPr id="6" name="Footer Placeholder 5"/>
          <p:cNvSpPr>
            <a:spLocks noGrp="1"/>
          </p:cNvSpPr>
          <p:nvPr>
            <p:ph type="ftr" sz="quarter" idx="11"/>
          </p:nvPr>
        </p:nvSpPr>
        <p:spPr/>
        <p:txBody>
          <a:bodyPr/>
          <a:lstStyle/>
          <a:p>
            <a:pPr algn="ctr">
              <a:defRPr/>
            </a:pPr>
            <a:r>
              <a:rPr lang="en-US" smtClean="0"/>
              <a:t>Case work models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pPr algn="ctr"/>
            <a:r>
              <a:rPr lang="en-US" b="1" dirty="0" smtClean="0"/>
              <a:t>Crisis Intervention </a:t>
            </a:r>
            <a:r>
              <a:rPr lang="en-US" b="1" dirty="0" smtClean="0">
                <a:solidFill>
                  <a:srgbClr val="0070C0"/>
                </a:solidFill>
              </a:rPr>
              <a:t>(</a:t>
            </a:r>
            <a:r>
              <a:rPr lang="en-US" b="1" dirty="0" err="1" smtClean="0">
                <a:solidFill>
                  <a:srgbClr val="0070C0"/>
                </a:solidFill>
              </a:rPr>
              <a:t>Rappaport</a:t>
            </a:r>
            <a:r>
              <a:rPr lang="en-US" b="1" dirty="0" smtClean="0">
                <a:solidFill>
                  <a:srgbClr val="0070C0"/>
                </a:solidFill>
              </a:rPr>
              <a:t>)</a:t>
            </a:r>
            <a:endParaRPr lang="en-IN" b="1" dirty="0"/>
          </a:p>
        </p:txBody>
      </p:sp>
      <p:sp>
        <p:nvSpPr>
          <p:cNvPr id="3" name="Date Placeholder 2"/>
          <p:cNvSpPr>
            <a:spLocks noGrp="1"/>
          </p:cNvSpPr>
          <p:nvPr>
            <p:ph type="dt" sz="half" idx="10"/>
          </p:nvPr>
        </p:nvSpPr>
        <p:spPr/>
        <p:txBody>
          <a:bodyPr/>
          <a:lstStyle/>
          <a:p>
            <a:fld id="{EBD29C9A-4E4B-4AAA-96C2-8E40794279C3}"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12</a:t>
            </a:fld>
            <a:endParaRPr lang="en-IN"/>
          </a:p>
        </p:txBody>
      </p:sp>
      <p:sp>
        <p:nvSpPr>
          <p:cNvPr id="5" name="Content Placeholder 4"/>
          <p:cNvSpPr>
            <a:spLocks noGrp="1"/>
          </p:cNvSpPr>
          <p:nvPr>
            <p:ph sz="quarter" idx="1"/>
          </p:nvPr>
        </p:nvSpPr>
        <p:spPr>
          <a:xfrm>
            <a:off x="685800" y="1219200"/>
            <a:ext cx="8077200" cy="5105400"/>
          </a:xfrm>
        </p:spPr>
        <p:txBody>
          <a:bodyPr>
            <a:normAutofit/>
          </a:bodyPr>
          <a:lstStyle/>
          <a:p>
            <a:r>
              <a:rPr lang="en-US" sz="2800" dirty="0" smtClean="0"/>
              <a:t> Crisis is a form of disaster in human life.</a:t>
            </a:r>
          </a:p>
          <a:p>
            <a:r>
              <a:rPr lang="en-US" sz="2800" dirty="0"/>
              <a:t> </a:t>
            </a:r>
            <a:r>
              <a:rPr lang="en-US" sz="2800" dirty="0" smtClean="0"/>
              <a:t>Disaster brings stress, problem and difficult situations.</a:t>
            </a:r>
          </a:p>
          <a:p>
            <a:r>
              <a:rPr lang="en-US" sz="2800" dirty="0"/>
              <a:t> </a:t>
            </a:r>
            <a:r>
              <a:rPr lang="en-US" sz="2800" dirty="0" smtClean="0"/>
              <a:t>If we find a individual in crisis, we should not intervene immediately.</a:t>
            </a:r>
          </a:p>
          <a:p>
            <a:r>
              <a:rPr lang="en-US" sz="2800" dirty="0"/>
              <a:t> </a:t>
            </a:r>
            <a:r>
              <a:rPr lang="en-US" sz="2800" dirty="0" smtClean="0"/>
              <a:t>As a human, s/he has their own self dignity and courage to fight their problem.</a:t>
            </a:r>
          </a:p>
          <a:p>
            <a:r>
              <a:rPr lang="en-US" sz="2800" dirty="0"/>
              <a:t> </a:t>
            </a:r>
            <a:r>
              <a:rPr lang="en-US" sz="2800" dirty="0" smtClean="0"/>
              <a:t>Interference by the caseworker should be done with kind allowance by the client.</a:t>
            </a:r>
            <a:endParaRPr lang="en-IN" sz="2800" dirty="0"/>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3871510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FC2FA69-4747-4095-8E47-10807CDB50B4}"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13</a:t>
            </a:fld>
            <a:endParaRPr lang="en-IN"/>
          </a:p>
        </p:txBody>
      </p:sp>
      <p:sp>
        <p:nvSpPr>
          <p:cNvPr id="5" name="Content Placeholder 4"/>
          <p:cNvSpPr>
            <a:spLocks noGrp="1"/>
          </p:cNvSpPr>
          <p:nvPr>
            <p:ph sz="quarter" idx="1"/>
          </p:nvPr>
        </p:nvSpPr>
        <p:spPr>
          <a:xfrm>
            <a:off x="685800" y="1219200"/>
            <a:ext cx="8077200" cy="5105400"/>
          </a:xfrm>
        </p:spPr>
        <p:txBody>
          <a:bodyPr>
            <a:normAutofit/>
          </a:bodyPr>
          <a:lstStyle/>
          <a:p>
            <a:r>
              <a:rPr lang="en-US" sz="2800" dirty="0" smtClean="0"/>
              <a:t>In the crisis intervention model of case work, the client is given enough time to struggle himself or herself attempting to get through the problem</a:t>
            </a:r>
          </a:p>
          <a:p>
            <a:r>
              <a:rPr lang="en-US" sz="2800" dirty="0" smtClean="0"/>
              <a:t>Once all the known ways and means are exhausted the client approaches the case worker for solution to the problem</a:t>
            </a:r>
          </a:p>
          <a:p>
            <a:r>
              <a:rPr lang="en-US" sz="2800" dirty="0" smtClean="0"/>
              <a:t>The case worker may show new ways and means to continue the struggle by the client</a:t>
            </a:r>
          </a:p>
          <a:p>
            <a:r>
              <a:rPr lang="en-US" sz="2800" dirty="0" smtClean="0"/>
              <a:t>Once all the options are tried at the level of the client the case worker intervenes</a:t>
            </a:r>
          </a:p>
        </p:txBody>
      </p:sp>
      <p:sp>
        <p:nvSpPr>
          <p:cNvPr id="6" name="Footer Placeholder 5"/>
          <p:cNvSpPr>
            <a:spLocks noGrp="1"/>
          </p:cNvSpPr>
          <p:nvPr>
            <p:ph type="ftr" sz="quarter" idx="11"/>
          </p:nvPr>
        </p:nvSpPr>
        <p:spPr/>
        <p:txBody>
          <a:bodyPr/>
          <a:lstStyle/>
          <a:p>
            <a:r>
              <a:rPr lang="en-US" smtClean="0"/>
              <a:t>Case work models</a:t>
            </a:r>
            <a:endParaRPr lang="en-IN"/>
          </a:p>
        </p:txBody>
      </p:sp>
      <p:sp>
        <p:nvSpPr>
          <p:cNvPr id="7" name="Title 6"/>
          <p:cNvSpPr>
            <a:spLocks noGrp="1"/>
          </p:cNvSpPr>
          <p:nvPr>
            <p:ph type="title"/>
          </p:nvPr>
        </p:nvSpPr>
        <p:spPr/>
        <p:txBody>
          <a:bodyPr/>
          <a:lstStyle/>
          <a:p>
            <a:endParaRPr lang="en-IN"/>
          </a:p>
        </p:txBody>
      </p:sp>
    </p:spTree>
    <p:extLst>
      <p:ext uri="{BB962C8B-B14F-4D97-AF65-F5344CB8AC3E}">
        <p14:creationId xmlns:p14="http://schemas.microsoft.com/office/powerpoint/2010/main" xmlns="" val="3871510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3DC1062-BE7C-408A-B449-A871A73CDF22}"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14</a:t>
            </a:fld>
            <a:endParaRPr lang="en-IN"/>
          </a:p>
        </p:txBody>
      </p:sp>
      <p:sp>
        <p:nvSpPr>
          <p:cNvPr id="5" name="Content Placeholder 4"/>
          <p:cNvSpPr>
            <a:spLocks noGrp="1"/>
          </p:cNvSpPr>
          <p:nvPr>
            <p:ph sz="quarter" idx="1"/>
          </p:nvPr>
        </p:nvSpPr>
        <p:spPr>
          <a:xfrm>
            <a:off x="685800" y="1219200"/>
            <a:ext cx="8077200" cy="5105400"/>
          </a:xfrm>
        </p:spPr>
        <p:txBody>
          <a:bodyPr>
            <a:normAutofit/>
          </a:bodyPr>
          <a:lstStyle/>
          <a:p>
            <a:r>
              <a:rPr lang="en-US" sz="2800" dirty="0" smtClean="0"/>
              <a:t>The case worker will try to modify the factors that are beyond the control of the client (environmental modification and networking)</a:t>
            </a:r>
          </a:p>
          <a:p>
            <a:r>
              <a:rPr lang="en-US" sz="2800" dirty="0" smtClean="0"/>
              <a:t>Finally the client get through the problem by the crisis intervention by the case worker</a:t>
            </a:r>
          </a:p>
          <a:p>
            <a:r>
              <a:rPr lang="en-US" sz="2800" dirty="0" smtClean="0"/>
              <a:t>Throughout the struggle, the case worker provides assurance and reassurance </a:t>
            </a:r>
          </a:p>
          <a:p>
            <a:r>
              <a:rPr lang="en-US" sz="2800" dirty="0" smtClean="0"/>
              <a:t>The ultimate objective of this approach is enhancing to the client’s capacity for crisis management in future</a:t>
            </a:r>
          </a:p>
          <a:p>
            <a:endParaRPr lang="en-IN" sz="2800" dirty="0"/>
          </a:p>
        </p:txBody>
      </p:sp>
      <p:sp>
        <p:nvSpPr>
          <p:cNvPr id="6" name="Footer Placeholder 5"/>
          <p:cNvSpPr>
            <a:spLocks noGrp="1"/>
          </p:cNvSpPr>
          <p:nvPr>
            <p:ph type="ftr" sz="quarter" idx="11"/>
          </p:nvPr>
        </p:nvSpPr>
        <p:spPr/>
        <p:txBody>
          <a:bodyPr/>
          <a:lstStyle/>
          <a:p>
            <a:r>
              <a:rPr lang="en-US" smtClean="0"/>
              <a:t>Case work models</a:t>
            </a:r>
            <a:endParaRPr lang="en-IN"/>
          </a:p>
        </p:txBody>
      </p:sp>
      <p:sp>
        <p:nvSpPr>
          <p:cNvPr id="7" name="Title 6"/>
          <p:cNvSpPr>
            <a:spLocks noGrp="1"/>
          </p:cNvSpPr>
          <p:nvPr>
            <p:ph type="title"/>
          </p:nvPr>
        </p:nvSpPr>
        <p:spPr/>
        <p:txBody>
          <a:bodyPr/>
          <a:lstStyle/>
          <a:p>
            <a:endParaRPr lang="en-IN"/>
          </a:p>
        </p:txBody>
      </p:sp>
    </p:spTree>
    <p:extLst>
      <p:ext uri="{BB962C8B-B14F-4D97-AF65-F5344CB8AC3E}">
        <p14:creationId xmlns:p14="http://schemas.microsoft.com/office/powerpoint/2010/main" xmlns="" val="3871510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990600"/>
          </a:xfrm>
        </p:spPr>
        <p:txBody>
          <a:bodyPr>
            <a:noAutofit/>
          </a:bodyPr>
          <a:lstStyle/>
          <a:p>
            <a:pPr algn="ctr"/>
            <a:r>
              <a:rPr lang="en-IN" b="1" dirty="0"/>
              <a:t>Classified treatment method </a:t>
            </a:r>
            <a:r>
              <a:rPr lang="en-IN" b="1" dirty="0" smtClean="0"/>
              <a:t/>
            </a:r>
            <a:br>
              <a:rPr lang="en-IN" b="1" dirty="0" smtClean="0"/>
            </a:br>
            <a:r>
              <a:rPr lang="en-IN" b="1" dirty="0" smtClean="0"/>
              <a:t>(Florence </a:t>
            </a:r>
            <a:r>
              <a:rPr lang="en-IN" b="1" dirty="0"/>
              <a:t>Hollies)</a:t>
            </a:r>
          </a:p>
        </p:txBody>
      </p:sp>
      <p:sp>
        <p:nvSpPr>
          <p:cNvPr id="3" name="Date Placeholder 2"/>
          <p:cNvSpPr>
            <a:spLocks noGrp="1"/>
          </p:cNvSpPr>
          <p:nvPr>
            <p:ph type="dt" sz="half" idx="10"/>
          </p:nvPr>
        </p:nvSpPr>
        <p:spPr/>
        <p:txBody>
          <a:bodyPr/>
          <a:lstStyle/>
          <a:p>
            <a:fld id="{68DC39D7-7000-4722-B0B6-74D224FA27A3}"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15</a:t>
            </a:fld>
            <a:endParaRPr lang="en-IN"/>
          </a:p>
        </p:txBody>
      </p:sp>
      <p:sp>
        <p:nvSpPr>
          <p:cNvPr id="5" name="Content Placeholder 4"/>
          <p:cNvSpPr>
            <a:spLocks noGrp="1"/>
          </p:cNvSpPr>
          <p:nvPr>
            <p:ph sz="quarter" idx="1"/>
          </p:nvPr>
        </p:nvSpPr>
        <p:spPr>
          <a:xfrm>
            <a:off x="838200" y="1371600"/>
            <a:ext cx="7467600" cy="4785360"/>
          </a:xfrm>
        </p:spPr>
        <p:txBody>
          <a:bodyPr>
            <a:normAutofit/>
          </a:bodyPr>
          <a:lstStyle/>
          <a:p>
            <a:r>
              <a:rPr lang="en-US" sz="2800" dirty="0" smtClean="0"/>
              <a:t> A client may encounter different problems at a time.</a:t>
            </a:r>
          </a:p>
          <a:p>
            <a:r>
              <a:rPr lang="en-US" sz="2800" dirty="0"/>
              <a:t> </a:t>
            </a:r>
            <a:r>
              <a:rPr lang="en-US" sz="2800" dirty="0" smtClean="0"/>
              <a:t>So as a caseworker, we should know to classify the problems according to their nature</a:t>
            </a:r>
          </a:p>
          <a:p>
            <a:r>
              <a:rPr lang="en-US" sz="2800" dirty="0"/>
              <a:t> </a:t>
            </a:r>
            <a:r>
              <a:rPr lang="en-US" sz="2800" dirty="0" smtClean="0"/>
              <a:t>Focusing on the immediate problem we should not underestimate other related problems.</a:t>
            </a:r>
          </a:p>
          <a:p>
            <a:r>
              <a:rPr lang="en-US" sz="2800" dirty="0"/>
              <a:t> </a:t>
            </a:r>
            <a:r>
              <a:rPr lang="en-US" sz="2800" dirty="0" smtClean="0"/>
              <a:t>There is a need for prioritizing the problem</a:t>
            </a:r>
          </a:p>
          <a:p>
            <a:r>
              <a:rPr lang="en-US" sz="2800" dirty="0"/>
              <a:t> </a:t>
            </a:r>
            <a:r>
              <a:rPr lang="en-US" sz="2800" dirty="0" smtClean="0"/>
              <a:t>According to this model, we should provide specific treatment to the client according to nature of his /her problems.</a:t>
            </a:r>
            <a:endParaRPr lang="en-IN" sz="2800" dirty="0"/>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17216900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990600"/>
          </a:xfrm>
        </p:spPr>
        <p:txBody>
          <a:bodyPr>
            <a:noAutofit/>
          </a:bodyPr>
          <a:lstStyle/>
          <a:p>
            <a:pPr algn="ctr"/>
            <a:endParaRPr lang="en-IN" b="1" dirty="0"/>
          </a:p>
        </p:txBody>
      </p:sp>
      <p:sp>
        <p:nvSpPr>
          <p:cNvPr id="3" name="Date Placeholder 2"/>
          <p:cNvSpPr>
            <a:spLocks noGrp="1"/>
          </p:cNvSpPr>
          <p:nvPr>
            <p:ph type="dt" sz="half" idx="10"/>
          </p:nvPr>
        </p:nvSpPr>
        <p:spPr/>
        <p:txBody>
          <a:bodyPr/>
          <a:lstStyle/>
          <a:p>
            <a:fld id="{1F9F303E-970F-47C9-9695-13B2BF0C44F5}"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16</a:t>
            </a:fld>
            <a:endParaRPr lang="en-IN"/>
          </a:p>
        </p:txBody>
      </p:sp>
      <p:sp>
        <p:nvSpPr>
          <p:cNvPr id="5" name="Content Placeholder 4"/>
          <p:cNvSpPr>
            <a:spLocks noGrp="1"/>
          </p:cNvSpPr>
          <p:nvPr>
            <p:ph sz="quarter" idx="1"/>
          </p:nvPr>
        </p:nvSpPr>
        <p:spPr>
          <a:xfrm>
            <a:off x="838200" y="1371600"/>
            <a:ext cx="7467600" cy="4785360"/>
          </a:xfrm>
        </p:spPr>
        <p:txBody>
          <a:bodyPr>
            <a:normAutofit lnSpcReduction="10000"/>
          </a:bodyPr>
          <a:lstStyle/>
          <a:p>
            <a:r>
              <a:rPr lang="en-US" sz="2800" dirty="0" smtClean="0"/>
              <a:t>Psychological problems may be classified with the help of diagnostic statistical manual </a:t>
            </a:r>
          </a:p>
          <a:p>
            <a:r>
              <a:rPr lang="en-US" sz="2800" dirty="0" smtClean="0"/>
              <a:t>Social problems may be classified into economic, domestic (family related), occupational (work related), situational (contextual / </a:t>
            </a:r>
            <a:r>
              <a:rPr lang="en-US" sz="2800" dirty="0" err="1" smtClean="0"/>
              <a:t>neighbourhood</a:t>
            </a:r>
            <a:r>
              <a:rPr lang="en-US" sz="2800" dirty="0" smtClean="0"/>
              <a:t>), interpersonal</a:t>
            </a:r>
          </a:p>
          <a:p>
            <a:r>
              <a:rPr lang="en-US" sz="2800" dirty="0" smtClean="0"/>
              <a:t>There are different procedure to solve each of the problems identified</a:t>
            </a:r>
          </a:p>
          <a:p>
            <a:r>
              <a:rPr lang="en-US" sz="2800" dirty="0" smtClean="0"/>
              <a:t>There are several factors or combination of factors significant to each problem solving process</a:t>
            </a:r>
            <a:endParaRPr lang="en-IN" sz="2800" dirty="0"/>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17216900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457200"/>
          </a:xfrm>
        </p:spPr>
        <p:txBody>
          <a:bodyPr>
            <a:noAutofit/>
          </a:bodyPr>
          <a:lstStyle/>
          <a:p>
            <a:pPr algn="ctr"/>
            <a:r>
              <a:rPr lang="en-IN" b="1" dirty="0" smtClean="0">
                <a:solidFill>
                  <a:srgbClr val="002060"/>
                </a:solidFill>
              </a:rPr>
              <a:t>Florence Hollies’ Classification</a:t>
            </a:r>
            <a:endParaRPr lang="en-IN" b="1" dirty="0">
              <a:solidFill>
                <a:srgbClr val="002060"/>
              </a:solidFill>
            </a:endParaRPr>
          </a:p>
        </p:txBody>
      </p:sp>
      <p:sp>
        <p:nvSpPr>
          <p:cNvPr id="3" name="Date Placeholder 2"/>
          <p:cNvSpPr>
            <a:spLocks noGrp="1"/>
          </p:cNvSpPr>
          <p:nvPr>
            <p:ph type="dt" sz="half" idx="10"/>
          </p:nvPr>
        </p:nvSpPr>
        <p:spPr/>
        <p:txBody>
          <a:bodyPr/>
          <a:lstStyle/>
          <a:p>
            <a:fld id="{906B255C-1F31-47F1-8C5F-36C0F4850DD5}"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17</a:t>
            </a:fld>
            <a:endParaRPr lang="en-IN"/>
          </a:p>
        </p:txBody>
      </p:sp>
      <p:sp>
        <p:nvSpPr>
          <p:cNvPr id="5" name="Content Placeholder 4"/>
          <p:cNvSpPr>
            <a:spLocks noGrp="1"/>
          </p:cNvSpPr>
          <p:nvPr>
            <p:ph sz="quarter" idx="1"/>
          </p:nvPr>
        </p:nvSpPr>
        <p:spPr>
          <a:xfrm>
            <a:off x="533400" y="685800"/>
            <a:ext cx="8229600" cy="5471160"/>
          </a:xfrm>
        </p:spPr>
        <p:txBody>
          <a:bodyPr>
            <a:normAutofit/>
          </a:bodyPr>
          <a:lstStyle/>
          <a:p>
            <a:r>
              <a:rPr lang="en-US" sz="2800" dirty="0" smtClean="0">
                <a:solidFill>
                  <a:srgbClr val="7030A0"/>
                </a:solidFill>
              </a:rPr>
              <a:t>Environmental pressure reduction model</a:t>
            </a:r>
          </a:p>
          <a:p>
            <a:pPr lvl="1"/>
            <a:r>
              <a:rPr lang="en-US" sz="2500" dirty="0" smtClean="0">
                <a:solidFill>
                  <a:srgbClr val="7030A0"/>
                </a:solidFill>
              </a:rPr>
              <a:t>Environmental modification</a:t>
            </a:r>
          </a:p>
          <a:p>
            <a:pPr lvl="1"/>
            <a:r>
              <a:rPr lang="en-US" sz="2500" dirty="0" smtClean="0">
                <a:solidFill>
                  <a:srgbClr val="7030A0"/>
                </a:solidFill>
              </a:rPr>
              <a:t>Indirect impact:  material help, institutional help,  network assistance</a:t>
            </a:r>
          </a:p>
          <a:p>
            <a:r>
              <a:rPr lang="en-US" sz="2800" dirty="0" smtClean="0">
                <a:solidFill>
                  <a:srgbClr val="7030A0"/>
                </a:solidFill>
              </a:rPr>
              <a:t>Psychological stress alleviation model</a:t>
            </a:r>
          </a:p>
          <a:p>
            <a:pPr lvl="1"/>
            <a:r>
              <a:rPr lang="en-US" sz="2500" dirty="0" smtClean="0">
                <a:solidFill>
                  <a:srgbClr val="7030A0"/>
                </a:solidFill>
              </a:rPr>
              <a:t>Psychological support</a:t>
            </a:r>
          </a:p>
          <a:p>
            <a:pPr lvl="1"/>
            <a:r>
              <a:rPr lang="en-US" sz="2500" dirty="0" smtClean="0">
                <a:solidFill>
                  <a:srgbClr val="7030A0"/>
                </a:solidFill>
              </a:rPr>
              <a:t>Clarification</a:t>
            </a:r>
          </a:p>
          <a:p>
            <a:pPr lvl="1"/>
            <a:r>
              <a:rPr lang="en-US" sz="2500" dirty="0" smtClean="0">
                <a:solidFill>
                  <a:srgbClr val="7030A0"/>
                </a:solidFill>
              </a:rPr>
              <a:t>Insight building</a:t>
            </a:r>
          </a:p>
          <a:p>
            <a:pPr lvl="1"/>
            <a:r>
              <a:rPr lang="en-US" sz="2500" dirty="0" smtClean="0">
                <a:solidFill>
                  <a:srgbClr val="7030A0"/>
                </a:solidFill>
              </a:rPr>
              <a:t>Direct impact:  research,  describe,  discuss, </a:t>
            </a:r>
            <a:r>
              <a:rPr lang="en-US" sz="2500" dirty="0" err="1" smtClean="0">
                <a:solidFill>
                  <a:srgbClr val="7030A0"/>
                </a:solidFill>
              </a:rPr>
              <a:t>modelling</a:t>
            </a:r>
            <a:r>
              <a:rPr lang="en-US" sz="2500" dirty="0" smtClean="0">
                <a:solidFill>
                  <a:srgbClr val="7030A0"/>
                </a:solidFill>
              </a:rPr>
              <a:t>,  development model,  communication </a:t>
            </a:r>
            <a:r>
              <a:rPr lang="en-US" sz="2500" dirty="0" smtClean="0">
                <a:solidFill>
                  <a:srgbClr val="C00000"/>
                </a:solidFill>
              </a:rPr>
              <a:t>(</a:t>
            </a:r>
            <a:r>
              <a:rPr lang="en-US" sz="2500" dirty="0" err="1" smtClean="0">
                <a:solidFill>
                  <a:srgbClr val="C00000"/>
                </a:solidFill>
              </a:rPr>
              <a:t>Taksale</a:t>
            </a:r>
            <a:r>
              <a:rPr lang="en-US" sz="2500" dirty="0" smtClean="0">
                <a:solidFill>
                  <a:srgbClr val="C00000"/>
                </a:solidFill>
              </a:rPr>
              <a:t>, 2004:201)*</a:t>
            </a:r>
          </a:p>
          <a:p>
            <a:pPr lvl="1">
              <a:buNone/>
            </a:pPr>
            <a:r>
              <a:rPr lang="en-US" sz="2500" dirty="0" smtClean="0">
                <a:solidFill>
                  <a:srgbClr val="C00000"/>
                </a:solidFill>
              </a:rPr>
              <a:t>*</a:t>
            </a:r>
            <a:r>
              <a:rPr lang="en-US" sz="2500" dirty="0" err="1" smtClean="0">
                <a:solidFill>
                  <a:srgbClr val="C00000"/>
                </a:solidFill>
              </a:rPr>
              <a:t>Taksale</a:t>
            </a:r>
            <a:r>
              <a:rPr lang="en-US" sz="2500" dirty="0" smtClean="0">
                <a:solidFill>
                  <a:srgbClr val="C00000"/>
                </a:solidFill>
              </a:rPr>
              <a:t> </a:t>
            </a:r>
            <a:r>
              <a:rPr lang="en-US" sz="2500" dirty="0" err="1" smtClean="0">
                <a:solidFill>
                  <a:srgbClr val="C00000"/>
                </a:solidFill>
              </a:rPr>
              <a:t>Prajakta</a:t>
            </a:r>
            <a:r>
              <a:rPr lang="en-US" sz="2500" dirty="0" smtClean="0">
                <a:solidFill>
                  <a:srgbClr val="C00000"/>
                </a:solidFill>
              </a:rPr>
              <a:t> (2004) </a:t>
            </a:r>
            <a:r>
              <a:rPr lang="en-US" sz="2500" i="1" dirty="0" err="1" smtClean="0">
                <a:solidFill>
                  <a:srgbClr val="C00000"/>
                </a:solidFill>
              </a:rPr>
              <a:t>Vyaktisahakarya</a:t>
            </a:r>
            <a:r>
              <a:rPr lang="en-US" sz="2500" i="1" dirty="0" smtClean="0">
                <a:solidFill>
                  <a:srgbClr val="C00000"/>
                </a:solidFill>
              </a:rPr>
              <a:t> Part II,</a:t>
            </a:r>
            <a:r>
              <a:rPr lang="en-US" sz="2500" dirty="0" smtClean="0">
                <a:solidFill>
                  <a:srgbClr val="C00000"/>
                </a:solidFill>
              </a:rPr>
              <a:t> Nagpur:  Shree </a:t>
            </a:r>
            <a:r>
              <a:rPr lang="en-US" sz="2500" dirty="0" err="1" smtClean="0">
                <a:solidFill>
                  <a:srgbClr val="C00000"/>
                </a:solidFill>
              </a:rPr>
              <a:t>Ganesh</a:t>
            </a:r>
            <a:r>
              <a:rPr lang="en-US" sz="2500" dirty="0" smtClean="0">
                <a:solidFill>
                  <a:srgbClr val="C00000"/>
                </a:solidFill>
              </a:rPr>
              <a:t> </a:t>
            </a:r>
            <a:r>
              <a:rPr lang="en-US" sz="2500" dirty="0" err="1" smtClean="0">
                <a:solidFill>
                  <a:srgbClr val="C00000"/>
                </a:solidFill>
              </a:rPr>
              <a:t>Prakashan</a:t>
            </a:r>
            <a:endParaRPr lang="en-IN" sz="2500" dirty="0">
              <a:solidFill>
                <a:srgbClr val="C00000"/>
              </a:solidFill>
            </a:endParaRPr>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17216900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fontScale="90000"/>
          </a:bodyPr>
          <a:lstStyle/>
          <a:p>
            <a:pPr algn="ctr"/>
            <a:r>
              <a:rPr lang="en-US" b="1" dirty="0" smtClean="0"/>
              <a:t>Competence based </a:t>
            </a:r>
            <a:r>
              <a:rPr lang="en-US" b="1" dirty="0" smtClean="0"/>
              <a:t>approach </a:t>
            </a:r>
            <a:br>
              <a:rPr lang="en-US" b="1" dirty="0" smtClean="0"/>
            </a:br>
            <a:r>
              <a:rPr lang="en-US" b="1" dirty="0" smtClean="0"/>
              <a:t>(Strength based Approach) - </a:t>
            </a:r>
            <a:r>
              <a:rPr lang="en-IN" b="1" dirty="0" err="1" smtClean="0"/>
              <a:t>Elleen</a:t>
            </a:r>
            <a:r>
              <a:rPr lang="en-IN" b="1" dirty="0" smtClean="0"/>
              <a:t> </a:t>
            </a:r>
            <a:r>
              <a:rPr lang="en-IN" b="1" dirty="0" err="1" smtClean="0"/>
              <a:t>Grabrill</a:t>
            </a:r>
            <a:endParaRPr lang="en-IN" b="1" dirty="0"/>
          </a:p>
        </p:txBody>
      </p:sp>
      <p:sp>
        <p:nvSpPr>
          <p:cNvPr id="3" name="Date Placeholder 2"/>
          <p:cNvSpPr>
            <a:spLocks noGrp="1"/>
          </p:cNvSpPr>
          <p:nvPr>
            <p:ph type="dt" sz="half" idx="10"/>
          </p:nvPr>
        </p:nvSpPr>
        <p:spPr/>
        <p:txBody>
          <a:bodyPr/>
          <a:lstStyle/>
          <a:p>
            <a:fld id="{1A83F2A9-BAB0-4B1C-8E08-74B60507237C}" type="datetime9">
              <a:rPr lang="en-US" smtClean="0"/>
              <a:pPr/>
              <a:t>9/26/2015 11:27:01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18</a:t>
            </a:fld>
            <a:endParaRPr lang="en-IN"/>
          </a:p>
        </p:txBody>
      </p:sp>
      <p:sp>
        <p:nvSpPr>
          <p:cNvPr id="5" name="Content Placeholder 4"/>
          <p:cNvSpPr>
            <a:spLocks noGrp="1"/>
          </p:cNvSpPr>
          <p:nvPr>
            <p:ph sz="quarter" idx="1"/>
          </p:nvPr>
        </p:nvSpPr>
        <p:spPr/>
        <p:txBody>
          <a:bodyPr>
            <a:noAutofit/>
          </a:bodyPr>
          <a:lstStyle/>
          <a:p>
            <a:r>
              <a:rPr lang="en-US" sz="3200" dirty="0" smtClean="0"/>
              <a:t> Each and every individual has their own strength and weakness.</a:t>
            </a:r>
          </a:p>
          <a:p>
            <a:r>
              <a:rPr lang="en-US" sz="3200" dirty="0"/>
              <a:t> </a:t>
            </a:r>
            <a:r>
              <a:rPr lang="en-US" sz="3200" dirty="0" smtClean="0"/>
              <a:t>They have their own expertise and skills</a:t>
            </a:r>
          </a:p>
          <a:p>
            <a:r>
              <a:rPr lang="en-US" sz="3200" dirty="0"/>
              <a:t> </a:t>
            </a:r>
            <a:r>
              <a:rPr lang="en-US" sz="3200" dirty="0" smtClean="0"/>
              <a:t>This approach suggests that every individual has own strength which often go unnoticed and unappreciated</a:t>
            </a:r>
          </a:p>
          <a:p>
            <a:r>
              <a:rPr lang="en-US" sz="3200" dirty="0"/>
              <a:t> </a:t>
            </a:r>
            <a:r>
              <a:rPr lang="en-US" sz="3200" dirty="0" smtClean="0"/>
              <a:t>This approach recognize the inherent strengths of individual that are significant in helping process </a:t>
            </a:r>
            <a:endParaRPr lang="en-IN" sz="3200" dirty="0"/>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3782246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6E38299-43A8-4997-B71A-0D65006E0D93}" type="datetime9">
              <a:rPr lang="en-US" smtClean="0"/>
              <a:pPr/>
              <a:t>9/26/2015 11:27:01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19</a:t>
            </a:fld>
            <a:endParaRPr lang="en-IN"/>
          </a:p>
        </p:txBody>
      </p:sp>
      <p:sp>
        <p:nvSpPr>
          <p:cNvPr id="5" name="Content Placeholder 4"/>
          <p:cNvSpPr>
            <a:spLocks noGrp="1"/>
          </p:cNvSpPr>
          <p:nvPr>
            <p:ph sz="quarter" idx="1"/>
          </p:nvPr>
        </p:nvSpPr>
        <p:spPr/>
        <p:txBody>
          <a:bodyPr>
            <a:noAutofit/>
          </a:bodyPr>
          <a:lstStyle/>
          <a:p>
            <a:r>
              <a:rPr lang="en-US" sz="2800" dirty="0" smtClean="0"/>
              <a:t>Focusing primarily on the problem may reinforce negative views that the client may have about themselves</a:t>
            </a:r>
          </a:p>
          <a:p>
            <a:r>
              <a:rPr lang="en-US" sz="2800" dirty="0" smtClean="0"/>
              <a:t>Instead of discussing too much on the weakness and failures of the client, this approach dictates building on clients’ strength to create positive change</a:t>
            </a:r>
          </a:p>
          <a:p>
            <a:r>
              <a:rPr lang="en-US" sz="2800" dirty="0" smtClean="0"/>
              <a:t> When peoples’ positive capacities are supported their scope for growth is shown</a:t>
            </a:r>
          </a:p>
          <a:p>
            <a:r>
              <a:rPr lang="en-US" sz="2800" dirty="0" smtClean="0"/>
              <a:t>Finally the clients develops competence to deal with stressful situations in future on their own.</a:t>
            </a:r>
            <a:endParaRPr lang="en-IN" sz="2800" dirty="0" smtClean="0"/>
          </a:p>
          <a:p>
            <a:endParaRPr lang="en-US" sz="2800" dirty="0" smtClean="0"/>
          </a:p>
          <a:p>
            <a:endParaRPr lang="en-IN" sz="2800" dirty="0"/>
          </a:p>
        </p:txBody>
      </p:sp>
      <p:sp>
        <p:nvSpPr>
          <p:cNvPr id="6" name="Footer Placeholder 5"/>
          <p:cNvSpPr>
            <a:spLocks noGrp="1"/>
          </p:cNvSpPr>
          <p:nvPr>
            <p:ph type="ftr" sz="quarter" idx="11"/>
          </p:nvPr>
        </p:nvSpPr>
        <p:spPr/>
        <p:txBody>
          <a:bodyPr/>
          <a:lstStyle/>
          <a:p>
            <a:r>
              <a:rPr lang="en-US" smtClean="0"/>
              <a:t>Case work models</a:t>
            </a:r>
            <a:endParaRPr lang="en-IN"/>
          </a:p>
        </p:txBody>
      </p:sp>
      <p:sp>
        <p:nvSpPr>
          <p:cNvPr id="7" name="Title 6"/>
          <p:cNvSpPr>
            <a:spLocks noGrp="1"/>
          </p:cNvSpPr>
          <p:nvPr>
            <p:ph type="title"/>
          </p:nvPr>
        </p:nvSpPr>
        <p:spPr/>
        <p:txBody>
          <a:bodyPr/>
          <a:lstStyle/>
          <a:p>
            <a:endParaRPr lang="en-IN"/>
          </a:p>
        </p:txBody>
      </p:sp>
    </p:spTree>
    <p:extLst>
      <p:ext uri="{BB962C8B-B14F-4D97-AF65-F5344CB8AC3E}">
        <p14:creationId xmlns:p14="http://schemas.microsoft.com/office/powerpoint/2010/main" xmlns="" val="3782246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381000"/>
            <a:ext cx="9144000" cy="1143000"/>
          </a:xfrm>
          <a:prstGeom prst="rect">
            <a:avLst/>
          </a:prstGeom>
          <a:noFill/>
          <a:ln w="9525">
            <a:noFill/>
            <a:miter lim="800000"/>
            <a:headEnd/>
            <a:tailEnd/>
          </a:ln>
        </p:spPr>
        <p:txBody>
          <a:bodyPr anchor="ctr"/>
          <a:lstStyle/>
          <a:p>
            <a:pPr algn="ctr"/>
            <a:r>
              <a:rPr lang="en-US" sz="3200" b="1" dirty="0" smtClean="0">
                <a:solidFill>
                  <a:srgbClr val="FF33CC"/>
                </a:solidFill>
              </a:rPr>
              <a:t>5. Models of Casework Practice</a:t>
            </a:r>
            <a:endParaRPr lang="en-US" sz="3200" b="1" dirty="0">
              <a:solidFill>
                <a:srgbClr val="FF33CC"/>
              </a:solidFill>
            </a:endParaRPr>
          </a:p>
        </p:txBody>
      </p:sp>
      <p:sp>
        <p:nvSpPr>
          <p:cNvPr id="17411" name="Rectangle 3"/>
          <p:cNvSpPr>
            <a:spLocks noChangeArrowheads="1"/>
          </p:cNvSpPr>
          <p:nvPr/>
        </p:nvSpPr>
        <p:spPr bwMode="auto">
          <a:xfrm>
            <a:off x="1066800" y="1447800"/>
            <a:ext cx="7467600" cy="37338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a.  Social diagnostic (Richmond)</a:t>
            </a:r>
          </a:p>
          <a:p>
            <a:pPr marL="812800" indent="-812800">
              <a:spcBef>
                <a:spcPts val="1200"/>
              </a:spcBef>
            </a:pPr>
            <a:r>
              <a:rPr lang="en-US" sz="2400" b="1" dirty="0" smtClean="0">
                <a:solidFill>
                  <a:srgbClr val="0070C0"/>
                </a:solidFill>
              </a:rPr>
              <a:t>b.  Supportive and </a:t>
            </a:r>
            <a:r>
              <a:rPr lang="en-US" sz="2400" b="1" dirty="0" err="1" smtClean="0">
                <a:solidFill>
                  <a:srgbClr val="0070C0"/>
                </a:solidFill>
              </a:rPr>
              <a:t>modificatory</a:t>
            </a:r>
            <a:r>
              <a:rPr lang="en-US" sz="2400" b="1" dirty="0" smtClean="0">
                <a:solidFill>
                  <a:srgbClr val="0070C0"/>
                </a:solidFill>
              </a:rPr>
              <a:t> (Hamilton)</a:t>
            </a:r>
          </a:p>
          <a:p>
            <a:pPr marL="812800" indent="-812800">
              <a:spcBef>
                <a:spcPts val="1200"/>
              </a:spcBef>
            </a:pPr>
            <a:r>
              <a:rPr lang="en-US" sz="2400" b="1" dirty="0" smtClean="0">
                <a:solidFill>
                  <a:srgbClr val="0070C0"/>
                </a:solidFill>
              </a:rPr>
              <a:t>c.  Problem solving (Perlman)</a:t>
            </a:r>
          </a:p>
          <a:p>
            <a:pPr marL="812800" indent="-812800">
              <a:spcBef>
                <a:spcPts val="1200"/>
              </a:spcBef>
            </a:pPr>
            <a:r>
              <a:rPr lang="en-US" sz="2400" b="1" dirty="0" smtClean="0">
                <a:solidFill>
                  <a:srgbClr val="0070C0"/>
                </a:solidFill>
              </a:rPr>
              <a:t>d.  Crisis intervention (</a:t>
            </a:r>
            <a:r>
              <a:rPr lang="en-US" sz="2400" b="1" dirty="0" err="1" smtClean="0">
                <a:solidFill>
                  <a:srgbClr val="0070C0"/>
                </a:solidFill>
              </a:rPr>
              <a:t>Rappaport</a:t>
            </a:r>
            <a:r>
              <a:rPr lang="en-US" sz="2400" b="1" dirty="0" smtClean="0">
                <a:solidFill>
                  <a:srgbClr val="0070C0"/>
                </a:solidFill>
              </a:rPr>
              <a:t>)</a:t>
            </a:r>
          </a:p>
          <a:p>
            <a:pPr marL="812800" indent="-812800">
              <a:spcBef>
                <a:spcPts val="1200"/>
              </a:spcBef>
            </a:pPr>
            <a:r>
              <a:rPr lang="en-US" sz="2400" b="1" dirty="0" smtClean="0">
                <a:solidFill>
                  <a:srgbClr val="0070C0"/>
                </a:solidFill>
              </a:rPr>
              <a:t>e.  Classified treatment method (Florence Hollies)</a:t>
            </a:r>
          </a:p>
          <a:p>
            <a:pPr marL="812800" indent="-812800">
              <a:spcBef>
                <a:spcPts val="1200"/>
              </a:spcBef>
            </a:pPr>
            <a:r>
              <a:rPr lang="en-US" sz="2400" b="1" dirty="0" smtClean="0">
                <a:solidFill>
                  <a:srgbClr val="0070C0"/>
                </a:solidFill>
              </a:rPr>
              <a:t>f.  Competence based approach (</a:t>
            </a:r>
            <a:r>
              <a:rPr lang="en-US" sz="2400" b="1" dirty="0" err="1" smtClean="0">
                <a:solidFill>
                  <a:srgbClr val="0070C0"/>
                </a:solidFill>
              </a:rPr>
              <a:t>Elleen</a:t>
            </a:r>
            <a:r>
              <a:rPr lang="en-US" sz="2400" b="1" dirty="0" smtClean="0">
                <a:solidFill>
                  <a:srgbClr val="0070C0"/>
                </a:solidFill>
              </a:rPr>
              <a:t> </a:t>
            </a:r>
            <a:r>
              <a:rPr lang="en-US" sz="2400" b="1" dirty="0" err="1" smtClean="0">
                <a:solidFill>
                  <a:srgbClr val="0070C0"/>
                </a:solidFill>
              </a:rPr>
              <a:t>Grabrill</a:t>
            </a:r>
            <a:r>
              <a:rPr lang="en-US" sz="2400" b="1" dirty="0" smtClean="0">
                <a:solidFill>
                  <a:srgbClr val="0070C0"/>
                </a:solidFill>
              </a:rPr>
              <a:t>)</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874831D-B10C-4D67-923C-9B1E80B9F743}" type="datetime9">
              <a:rPr lang="en-US" smtClean="0"/>
              <a:pPr>
                <a:defRPr/>
              </a:pPr>
              <a:t>9/26/2015 11:26:59 AM</a:t>
            </a:fld>
            <a:endParaRPr lang="en-US"/>
          </a:p>
        </p:txBody>
      </p:sp>
      <p:sp>
        <p:nvSpPr>
          <p:cNvPr id="5" name="Slide Number Placeholder 4"/>
          <p:cNvSpPr>
            <a:spLocks noGrp="1"/>
          </p:cNvSpPr>
          <p:nvPr>
            <p:ph type="sldNum" sz="quarter" idx="12"/>
          </p:nvPr>
        </p:nvSpPr>
        <p:spPr/>
        <p:txBody>
          <a:bodyPr/>
          <a:lstStyle/>
          <a:p>
            <a:pPr>
              <a:defRPr/>
            </a:pPr>
            <a:fld id="{E884A441-922D-46E4-A924-C056577A6F84}"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smtClean="0"/>
              <a:t>Case work models</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67000"/>
            <a:ext cx="8229600" cy="1905000"/>
          </a:xfrm>
        </p:spPr>
        <p:txBody>
          <a:bodyPr>
            <a:noAutofit/>
          </a:bodyPr>
          <a:lstStyle/>
          <a:p>
            <a:pPr algn="ctr"/>
            <a:r>
              <a:rPr lang="en-IN" sz="13800" dirty="0" smtClean="0">
                <a:solidFill>
                  <a:srgbClr val="00B0F0"/>
                </a:solidFill>
                <a:latin typeface="Blackadder ITC" pitchFamily="82" charset="0"/>
              </a:rPr>
              <a:t>Thank You</a:t>
            </a:r>
            <a:endParaRPr lang="en-IN" sz="13800" dirty="0">
              <a:solidFill>
                <a:srgbClr val="00B0F0"/>
              </a:solidFill>
              <a:latin typeface="Blackadder ITC" pitchFamily="82" charset="0"/>
            </a:endParaRPr>
          </a:p>
        </p:txBody>
      </p:sp>
      <p:sp>
        <p:nvSpPr>
          <p:cNvPr id="3" name="Date Placeholder 2"/>
          <p:cNvSpPr>
            <a:spLocks noGrp="1"/>
          </p:cNvSpPr>
          <p:nvPr>
            <p:ph type="dt" sz="half" idx="10"/>
          </p:nvPr>
        </p:nvSpPr>
        <p:spPr/>
        <p:txBody>
          <a:bodyPr/>
          <a:lstStyle/>
          <a:p>
            <a:fld id="{4BD4A588-778F-4478-96EE-38E46F733686}" type="datetime9">
              <a:rPr lang="en-US" smtClean="0"/>
              <a:pPr/>
              <a:t>9/26/2015 11:27:01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20</a:t>
            </a:fld>
            <a:endParaRPr lang="en-IN"/>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326535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b="1" dirty="0" smtClean="0"/>
              <a:t>Social Diagnostic Model </a:t>
            </a:r>
            <a:r>
              <a:rPr lang="en-US" b="1" dirty="0" smtClean="0">
                <a:solidFill>
                  <a:srgbClr val="0070C0"/>
                </a:solidFill>
              </a:rPr>
              <a:t>(Richmond)</a:t>
            </a:r>
            <a:endParaRPr lang="en-IN" b="1" dirty="0"/>
          </a:p>
        </p:txBody>
      </p:sp>
      <p:sp>
        <p:nvSpPr>
          <p:cNvPr id="3" name="Date Placeholder 2"/>
          <p:cNvSpPr>
            <a:spLocks noGrp="1"/>
          </p:cNvSpPr>
          <p:nvPr>
            <p:ph type="dt" sz="half" idx="10"/>
          </p:nvPr>
        </p:nvSpPr>
        <p:spPr/>
        <p:txBody>
          <a:bodyPr/>
          <a:lstStyle/>
          <a:p>
            <a:fld id="{0BFCEFE0-9A91-40CE-9633-80FCC9A739F8}" type="datetime9">
              <a:rPr lang="en-US" smtClean="0"/>
              <a:pPr/>
              <a:t>9/26/2015 11:26:59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3</a:t>
            </a:fld>
            <a:endParaRPr lang="en-IN"/>
          </a:p>
        </p:txBody>
      </p:sp>
      <p:sp>
        <p:nvSpPr>
          <p:cNvPr id="5" name="Content Placeholder 4"/>
          <p:cNvSpPr>
            <a:spLocks noGrp="1"/>
          </p:cNvSpPr>
          <p:nvPr>
            <p:ph sz="quarter" idx="1"/>
          </p:nvPr>
        </p:nvSpPr>
        <p:spPr>
          <a:xfrm>
            <a:off x="533400" y="1371600"/>
            <a:ext cx="8077200" cy="4953000"/>
          </a:xfrm>
        </p:spPr>
        <p:txBody>
          <a:bodyPr>
            <a:normAutofit/>
          </a:bodyPr>
          <a:lstStyle/>
          <a:p>
            <a:r>
              <a:rPr lang="en-US" sz="3200" dirty="0" smtClean="0"/>
              <a:t> This model is provided by Mary Richmond</a:t>
            </a:r>
          </a:p>
          <a:p>
            <a:r>
              <a:rPr lang="en-US" sz="3200" dirty="0" smtClean="0">
                <a:solidFill>
                  <a:srgbClr val="7030A0"/>
                </a:solidFill>
              </a:rPr>
              <a:t>Direct (psychological) and Indirect (environmental modification) help</a:t>
            </a:r>
          </a:p>
          <a:p>
            <a:r>
              <a:rPr lang="en-US" sz="3200" dirty="0" smtClean="0"/>
              <a:t> Man is a social animal.  </a:t>
            </a:r>
          </a:p>
          <a:p>
            <a:r>
              <a:rPr lang="en-US" sz="3200" dirty="0" smtClean="0"/>
              <a:t>A person behaves in accordance with his/her environment. </a:t>
            </a:r>
          </a:p>
          <a:p>
            <a:r>
              <a:rPr lang="en-US" sz="3200" dirty="0" smtClean="0"/>
              <a:t>We cannot ignore the social environment.  </a:t>
            </a:r>
          </a:p>
          <a:p>
            <a:r>
              <a:rPr lang="en-US" sz="3200" dirty="0" smtClean="0"/>
              <a:t>Therefore, certain problem may arise due to the environment in a person’s life. </a:t>
            </a:r>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249460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086C6B9-095E-4832-83C0-E2FA516628AA}" type="datetime9">
              <a:rPr lang="en-US" smtClean="0"/>
              <a:pPr/>
              <a:t>9/26/2015 11:26:59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4</a:t>
            </a:fld>
            <a:endParaRPr lang="en-IN"/>
          </a:p>
        </p:txBody>
      </p:sp>
      <p:sp>
        <p:nvSpPr>
          <p:cNvPr id="5" name="Content Placeholder 4"/>
          <p:cNvSpPr>
            <a:spLocks noGrp="1"/>
          </p:cNvSpPr>
          <p:nvPr>
            <p:ph sz="quarter" idx="1"/>
          </p:nvPr>
        </p:nvSpPr>
        <p:spPr>
          <a:xfrm>
            <a:off x="609600" y="1295400"/>
            <a:ext cx="8077200" cy="5029200"/>
          </a:xfrm>
        </p:spPr>
        <p:txBody>
          <a:bodyPr>
            <a:normAutofit/>
          </a:bodyPr>
          <a:lstStyle/>
          <a:p>
            <a:r>
              <a:rPr lang="en-US" sz="2800" dirty="0" smtClean="0"/>
              <a:t>To effectively handle such problem and help the person for better social functioning, we need to diagnose the problem in a proper way.</a:t>
            </a:r>
          </a:p>
          <a:p>
            <a:r>
              <a:rPr lang="en-US" sz="2800" dirty="0" smtClean="0"/>
              <a:t>We need to see or find out the problem in the context of the problematic situation or the social environment.</a:t>
            </a:r>
          </a:p>
          <a:p>
            <a:r>
              <a:rPr lang="en-US" sz="2800" dirty="0" smtClean="0"/>
              <a:t>We need a social diagnosis of the problem (in contrast to psychological or clinical diagnosis)</a:t>
            </a:r>
          </a:p>
          <a:p>
            <a:r>
              <a:rPr lang="en-US" sz="2800" dirty="0"/>
              <a:t> </a:t>
            </a:r>
            <a:r>
              <a:rPr lang="en-US" sz="2800" dirty="0" smtClean="0"/>
              <a:t>We have to gather information and different opinions by the collateral contacts.</a:t>
            </a:r>
            <a:endParaRPr lang="en-IN" sz="2800" dirty="0"/>
          </a:p>
        </p:txBody>
      </p:sp>
      <p:sp>
        <p:nvSpPr>
          <p:cNvPr id="6" name="Footer Placeholder 5"/>
          <p:cNvSpPr>
            <a:spLocks noGrp="1"/>
          </p:cNvSpPr>
          <p:nvPr>
            <p:ph type="ftr" sz="quarter" idx="11"/>
          </p:nvPr>
        </p:nvSpPr>
        <p:spPr/>
        <p:txBody>
          <a:bodyPr/>
          <a:lstStyle/>
          <a:p>
            <a:r>
              <a:rPr lang="en-US" smtClean="0"/>
              <a:t>Case work models</a:t>
            </a:r>
            <a:endParaRPr lang="en-IN"/>
          </a:p>
        </p:txBody>
      </p:sp>
      <p:sp>
        <p:nvSpPr>
          <p:cNvPr id="7" name="Title 6"/>
          <p:cNvSpPr>
            <a:spLocks noGrp="1"/>
          </p:cNvSpPr>
          <p:nvPr>
            <p:ph type="title"/>
          </p:nvPr>
        </p:nvSpPr>
        <p:spPr/>
        <p:txBody>
          <a:bodyPr/>
          <a:lstStyle/>
          <a:p>
            <a:endParaRPr lang="en-IN" dirty="0"/>
          </a:p>
        </p:txBody>
      </p:sp>
    </p:spTree>
    <p:extLst>
      <p:ext uri="{BB962C8B-B14F-4D97-AF65-F5344CB8AC3E}">
        <p14:creationId xmlns:p14="http://schemas.microsoft.com/office/powerpoint/2010/main" xmlns="" val="249460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14400"/>
          </a:xfrm>
        </p:spPr>
        <p:txBody>
          <a:bodyPr>
            <a:noAutofit/>
          </a:bodyPr>
          <a:lstStyle/>
          <a:p>
            <a:pPr algn="ctr"/>
            <a:r>
              <a:rPr lang="en-IN" b="1" dirty="0"/>
              <a:t>Supportive and modificatory (Hamilton</a:t>
            </a:r>
            <a:r>
              <a:rPr lang="en-IN" b="1" dirty="0" smtClean="0"/>
              <a:t>)</a:t>
            </a:r>
            <a:endParaRPr lang="en-IN" b="1" dirty="0"/>
          </a:p>
        </p:txBody>
      </p:sp>
      <p:sp>
        <p:nvSpPr>
          <p:cNvPr id="3" name="Date Placeholder 2"/>
          <p:cNvSpPr>
            <a:spLocks noGrp="1"/>
          </p:cNvSpPr>
          <p:nvPr>
            <p:ph type="dt" sz="half" idx="10"/>
          </p:nvPr>
        </p:nvSpPr>
        <p:spPr/>
        <p:txBody>
          <a:bodyPr/>
          <a:lstStyle/>
          <a:p>
            <a:fld id="{2E9E7DD8-2C64-4B36-8DE6-3BC4F5F87D2E}" type="datetime9">
              <a:rPr lang="en-US" smtClean="0"/>
              <a:pPr/>
              <a:t>9/26/2015 11:26:59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5</a:t>
            </a:fld>
            <a:endParaRPr lang="en-IN"/>
          </a:p>
        </p:txBody>
      </p:sp>
      <p:sp>
        <p:nvSpPr>
          <p:cNvPr id="5" name="Content Placeholder 4"/>
          <p:cNvSpPr>
            <a:spLocks noGrp="1"/>
          </p:cNvSpPr>
          <p:nvPr>
            <p:ph sz="quarter" idx="1"/>
          </p:nvPr>
        </p:nvSpPr>
        <p:spPr>
          <a:xfrm>
            <a:off x="685800" y="1143000"/>
            <a:ext cx="7848600" cy="5013960"/>
          </a:xfrm>
        </p:spPr>
        <p:txBody>
          <a:bodyPr>
            <a:normAutofit lnSpcReduction="10000"/>
          </a:bodyPr>
          <a:lstStyle/>
          <a:p>
            <a:r>
              <a:rPr lang="en-US" sz="2800" dirty="0" smtClean="0"/>
              <a:t> man always seeks social support : </a:t>
            </a:r>
            <a:r>
              <a:rPr lang="en-US" sz="2800" dirty="0" smtClean="0">
                <a:solidFill>
                  <a:srgbClr val="7030A0"/>
                </a:solidFill>
              </a:rPr>
              <a:t>administrative (leadership) and executive support</a:t>
            </a:r>
          </a:p>
          <a:p>
            <a:r>
              <a:rPr lang="en-US" sz="2800" dirty="0"/>
              <a:t> </a:t>
            </a:r>
            <a:r>
              <a:rPr lang="en-US" sz="2800" dirty="0" smtClean="0"/>
              <a:t>Why s/he needs support? </a:t>
            </a:r>
          </a:p>
          <a:p>
            <a:pPr marL="514350" indent="-514350">
              <a:buAutoNum type="arabicPeriod"/>
            </a:pPr>
            <a:r>
              <a:rPr lang="en-US" sz="2800" dirty="0" smtClean="0"/>
              <a:t>Because he never believes completely in himself.</a:t>
            </a:r>
          </a:p>
          <a:p>
            <a:pPr marL="514350" indent="-514350">
              <a:buAutoNum type="arabicPeriod"/>
            </a:pPr>
            <a:r>
              <a:rPr lang="en-US" sz="2800" dirty="0" smtClean="0"/>
              <a:t>Secondly, he is not aware of his capacities &amp; abilities</a:t>
            </a:r>
          </a:p>
          <a:p>
            <a:pPr marL="514350" indent="-514350">
              <a:buAutoNum type="arabicPeriod"/>
            </a:pPr>
            <a:r>
              <a:rPr lang="en-US" sz="2800" dirty="0" smtClean="0"/>
              <a:t>Thirdly,  s/he does not like to fight against the situation alone</a:t>
            </a:r>
          </a:p>
          <a:p>
            <a:pPr marL="514350" indent="-514350">
              <a:buAutoNum type="arabicPeriod"/>
            </a:pPr>
            <a:r>
              <a:rPr lang="en-US" sz="2800" dirty="0" smtClean="0"/>
              <a:t> Fourthly,  s/he does not know how to fight</a:t>
            </a:r>
          </a:p>
          <a:p>
            <a:pPr marL="514350" indent="-514350">
              <a:buAutoNum type="arabicPeriod"/>
            </a:pPr>
            <a:r>
              <a:rPr lang="en-US" sz="2800" dirty="0"/>
              <a:t> </a:t>
            </a:r>
            <a:r>
              <a:rPr lang="en-US" sz="2800" dirty="0" smtClean="0"/>
              <a:t>Fifthly, he strongly believes in having a company or a group.</a:t>
            </a:r>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780193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Date Placeholder 2"/>
          <p:cNvSpPr>
            <a:spLocks noGrp="1"/>
          </p:cNvSpPr>
          <p:nvPr>
            <p:ph type="dt" sz="half" idx="10"/>
          </p:nvPr>
        </p:nvSpPr>
        <p:spPr/>
        <p:txBody>
          <a:bodyPr/>
          <a:lstStyle/>
          <a:p>
            <a:fld id="{CFEB8F8C-B5EB-4497-B9C5-54305D34D834}" type="datetime9">
              <a:rPr lang="en-US" smtClean="0"/>
              <a:pPr/>
              <a:t>9/26/2015 11:26:59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6</a:t>
            </a:fld>
            <a:endParaRPr lang="en-IN"/>
          </a:p>
        </p:txBody>
      </p:sp>
      <p:sp>
        <p:nvSpPr>
          <p:cNvPr id="5" name="Content Placeholder 4"/>
          <p:cNvSpPr>
            <a:spLocks noGrp="1"/>
          </p:cNvSpPr>
          <p:nvPr>
            <p:ph sz="quarter" idx="1"/>
          </p:nvPr>
        </p:nvSpPr>
        <p:spPr>
          <a:xfrm>
            <a:off x="990600" y="1219200"/>
            <a:ext cx="7391400" cy="5181600"/>
          </a:xfrm>
        </p:spPr>
        <p:txBody>
          <a:bodyPr>
            <a:normAutofit/>
          </a:bodyPr>
          <a:lstStyle/>
          <a:p>
            <a:r>
              <a:rPr lang="en-US" sz="2800" dirty="0" smtClean="0"/>
              <a:t> Therefore, lack of faith in herself/himself  deteriorates the self-confidence and s/he tries to be happy and content with the existing situation.</a:t>
            </a:r>
          </a:p>
          <a:p>
            <a:r>
              <a:rPr lang="en-US" sz="2800" dirty="0"/>
              <a:t> </a:t>
            </a:r>
            <a:r>
              <a:rPr lang="en-US" sz="2800" dirty="0" smtClean="0"/>
              <a:t>S/he does not show courage to change it</a:t>
            </a:r>
          </a:p>
          <a:p>
            <a:r>
              <a:rPr lang="en-US" sz="2800" dirty="0"/>
              <a:t> </a:t>
            </a:r>
            <a:r>
              <a:rPr lang="en-US" sz="2800" dirty="0" smtClean="0"/>
              <a:t>Therefore, in Social Case Work, the client needs the case worker’s support to modify the situation</a:t>
            </a:r>
          </a:p>
          <a:p>
            <a:r>
              <a:rPr lang="en-US" sz="2800" dirty="0" smtClean="0"/>
              <a:t>As a caseworker,  s/he should use the supportive technique to help out the individual in different ways. </a:t>
            </a:r>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1226675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Date Placeholder 2"/>
          <p:cNvSpPr>
            <a:spLocks noGrp="1"/>
          </p:cNvSpPr>
          <p:nvPr>
            <p:ph type="dt" sz="half" idx="10"/>
          </p:nvPr>
        </p:nvSpPr>
        <p:spPr/>
        <p:txBody>
          <a:bodyPr/>
          <a:lstStyle/>
          <a:p>
            <a:fld id="{BD0E6042-C1F5-4647-A863-E4D0CDAB1FBF}"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7</a:t>
            </a:fld>
            <a:endParaRPr lang="en-IN"/>
          </a:p>
        </p:txBody>
      </p:sp>
      <p:sp>
        <p:nvSpPr>
          <p:cNvPr id="5" name="Content Placeholder 4"/>
          <p:cNvSpPr>
            <a:spLocks noGrp="1"/>
          </p:cNvSpPr>
          <p:nvPr>
            <p:ph sz="quarter" idx="1"/>
          </p:nvPr>
        </p:nvSpPr>
        <p:spPr>
          <a:xfrm>
            <a:off x="457200" y="1219200"/>
            <a:ext cx="8305800" cy="5181600"/>
          </a:xfrm>
        </p:spPr>
        <p:txBody>
          <a:bodyPr>
            <a:normAutofit/>
          </a:bodyPr>
          <a:lstStyle/>
          <a:p>
            <a:r>
              <a:rPr lang="en-US" sz="2800" dirty="0" smtClean="0"/>
              <a:t>The supportive techniques (unit 6) are  Acceptance,  Assurance,  Allaying feelings that are overpowering Accrediting and building of Self-Confidence , Encouragement and Reassurance, Being With the Client , Action- Oriented Support and Advocacy</a:t>
            </a:r>
          </a:p>
          <a:p>
            <a:r>
              <a:rPr lang="en-US" sz="2800" dirty="0" smtClean="0"/>
              <a:t>That support will help him/her to fight with the situation.</a:t>
            </a:r>
          </a:p>
          <a:p>
            <a:r>
              <a:rPr lang="en-US" sz="2800" dirty="0" smtClean="0"/>
              <a:t> the caseworker should also focus on the environment (external/internal) of the client and modify it if needed.</a:t>
            </a:r>
          </a:p>
          <a:p>
            <a:endParaRPr lang="en-US" sz="2800" dirty="0" smtClean="0"/>
          </a:p>
          <a:p>
            <a:pPr>
              <a:buNone/>
            </a:pPr>
            <a:endParaRPr lang="en-US" sz="2800" dirty="0" smtClean="0"/>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1226675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Autofit/>
          </a:bodyPr>
          <a:lstStyle/>
          <a:p>
            <a:pPr algn="ctr"/>
            <a:r>
              <a:rPr lang="en-IN" b="1" dirty="0" smtClean="0"/>
              <a:t>Problem </a:t>
            </a:r>
            <a:r>
              <a:rPr lang="en-IN" b="1" dirty="0"/>
              <a:t>solving (Perlman)</a:t>
            </a:r>
            <a:br>
              <a:rPr lang="en-IN" b="1" dirty="0"/>
            </a:br>
            <a:endParaRPr lang="en-IN" b="1" dirty="0"/>
          </a:p>
        </p:txBody>
      </p:sp>
      <p:sp>
        <p:nvSpPr>
          <p:cNvPr id="3" name="Date Placeholder 2"/>
          <p:cNvSpPr>
            <a:spLocks noGrp="1"/>
          </p:cNvSpPr>
          <p:nvPr>
            <p:ph type="dt" sz="half" idx="10"/>
          </p:nvPr>
        </p:nvSpPr>
        <p:spPr/>
        <p:txBody>
          <a:bodyPr/>
          <a:lstStyle/>
          <a:p>
            <a:fld id="{FEB792CF-7237-4FD3-8296-05AB85626AB0}" type="datetime9">
              <a:rPr lang="en-US" smtClean="0"/>
              <a:pPr/>
              <a:t>9/26/2015 11:27:00 AM</a:t>
            </a:fld>
            <a:endParaRPr lang="en-IN"/>
          </a:p>
        </p:txBody>
      </p:sp>
      <p:sp>
        <p:nvSpPr>
          <p:cNvPr id="4" name="Slide Number Placeholder 3"/>
          <p:cNvSpPr>
            <a:spLocks noGrp="1"/>
          </p:cNvSpPr>
          <p:nvPr>
            <p:ph type="sldNum" sz="quarter" idx="12"/>
          </p:nvPr>
        </p:nvSpPr>
        <p:spPr/>
        <p:txBody>
          <a:bodyPr/>
          <a:lstStyle/>
          <a:p>
            <a:fld id="{5BAC7B01-52DF-4069-B697-835DDCE010D8}" type="slidenum">
              <a:rPr lang="en-IN" smtClean="0"/>
              <a:pPr/>
              <a:t>8</a:t>
            </a:fld>
            <a:endParaRPr lang="en-IN"/>
          </a:p>
        </p:txBody>
      </p:sp>
      <p:sp>
        <p:nvSpPr>
          <p:cNvPr id="5" name="Content Placeholder 4"/>
          <p:cNvSpPr>
            <a:spLocks noGrp="1"/>
          </p:cNvSpPr>
          <p:nvPr>
            <p:ph sz="quarter" idx="1"/>
          </p:nvPr>
        </p:nvSpPr>
        <p:spPr>
          <a:xfrm>
            <a:off x="533400" y="1295400"/>
            <a:ext cx="8153400" cy="5029200"/>
          </a:xfrm>
        </p:spPr>
        <p:txBody>
          <a:bodyPr>
            <a:normAutofit/>
          </a:bodyPr>
          <a:lstStyle/>
          <a:p>
            <a:r>
              <a:rPr lang="en-US" sz="2800" dirty="0" smtClean="0"/>
              <a:t>The ‘case work process’ is a progressive transaction between the professional help (the caseworker) and the client. </a:t>
            </a:r>
          </a:p>
          <a:p>
            <a:r>
              <a:rPr lang="en-US" sz="2800" dirty="0" smtClean="0"/>
              <a:t>It consists of a series of problem-solving operations carried on within a meaningful relationship. </a:t>
            </a:r>
          </a:p>
          <a:p>
            <a:r>
              <a:rPr lang="en-US" sz="2800" dirty="0" smtClean="0"/>
              <a:t>The end of this process is to so influence the client person that he </a:t>
            </a:r>
            <a:r>
              <a:rPr lang="en-US" sz="2800" dirty="0" smtClean="0">
                <a:solidFill>
                  <a:srgbClr val="FF0000"/>
                </a:solidFill>
              </a:rPr>
              <a:t>develops effectiveness in coping with this problem and / or to so influence the problem as to resolve it or vitiate its effects</a:t>
            </a:r>
            <a:r>
              <a:rPr lang="en-US" sz="2800" dirty="0" smtClean="0"/>
              <a:t>’ (Helen Harris Perlman, 1957:5).</a:t>
            </a:r>
          </a:p>
        </p:txBody>
      </p:sp>
      <p:sp>
        <p:nvSpPr>
          <p:cNvPr id="6" name="Footer Placeholder 5"/>
          <p:cNvSpPr>
            <a:spLocks noGrp="1"/>
          </p:cNvSpPr>
          <p:nvPr>
            <p:ph type="ftr" sz="quarter" idx="11"/>
          </p:nvPr>
        </p:nvSpPr>
        <p:spPr/>
        <p:txBody>
          <a:bodyPr/>
          <a:lstStyle/>
          <a:p>
            <a:r>
              <a:rPr lang="en-US" smtClean="0"/>
              <a:t>Case work models</a:t>
            </a:r>
            <a:endParaRPr lang="en-IN"/>
          </a:p>
        </p:txBody>
      </p:sp>
    </p:spTree>
    <p:extLst>
      <p:ext uri="{BB962C8B-B14F-4D97-AF65-F5344CB8AC3E}">
        <p14:creationId xmlns:p14="http://schemas.microsoft.com/office/powerpoint/2010/main" xmlns="" val="1433258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228600" y="1219200"/>
            <a:ext cx="85344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All competent problem solving, as contrasted with trial and error method, contains three essential operations. </a:t>
            </a:r>
          </a:p>
          <a:p>
            <a:pPr marL="812800" indent="-812800">
              <a:spcBef>
                <a:spcPts val="1200"/>
              </a:spcBef>
              <a:buFont typeface="Arial" pitchFamily="34" charset="0"/>
              <a:buChar char="•"/>
            </a:pPr>
            <a:r>
              <a:rPr lang="en-US" sz="2400" b="1" dirty="0" smtClean="0">
                <a:solidFill>
                  <a:srgbClr val="0070C0"/>
                </a:solidFill>
              </a:rPr>
              <a:t>(</a:t>
            </a:r>
            <a:r>
              <a:rPr lang="en-US" sz="2400" b="1" dirty="0" err="1" smtClean="0">
                <a:solidFill>
                  <a:srgbClr val="0070C0"/>
                </a:solidFill>
              </a:rPr>
              <a:t>i</a:t>
            </a:r>
            <a:r>
              <a:rPr lang="en-US" sz="2400" b="1" dirty="0" smtClean="0">
                <a:solidFill>
                  <a:srgbClr val="0070C0"/>
                </a:solidFill>
              </a:rPr>
              <a:t>) The facts that constitute and bear upon the problem must be ascertained and grasped. Such facts may be of objective reality and of subjective reaction. </a:t>
            </a:r>
          </a:p>
          <a:p>
            <a:pPr marL="812800" indent="-812800">
              <a:spcBef>
                <a:spcPts val="1200"/>
              </a:spcBef>
              <a:buFont typeface="Arial" pitchFamily="34" charset="0"/>
              <a:buChar char="•"/>
            </a:pPr>
            <a:r>
              <a:rPr lang="en-US" sz="2400" b="1" dirty="0" smtClean="0">
                <a:solidFill>
                  <a:srgbClr val="0070C0"/>
                </a:solidFill>
              </a:rPr>
              <a:t>(ii) The facts must be thought about. The facts must be played upon and </a:t>
            </a:r>
            <a:r>
              <a:rPr lang="en-US" sz="2400" b="1" dirty="0" err="1" smtClean="0">
                <a:solidFill>
                  <a:srgbClr val="0070C0"/>
                </a:solidFill>
              </a:rPr>
              <a:t>organised</a:t>
            </a:r>
            <a:r>
              <a:rPr lang="en-US" sz="2400" b="1" dirty="0" smtClean="0">
                <a:solidFill>
                  <a:srgbClr val="0070C0"/>
                </a:solidFill>
              </a:rPr>
              <a:t> by ideas springing from knowledge and experience and subject to the governing aim of problem resolution. </a:t>
            </a:r>
          </a:p>
        </p:txBody>
      </p:sp>
      <p:sp>
        <p:nvSpPr>
          <p:cNvPr id="4" name="Date Placeholder 3"/>
          <p:cNvSpPr>
            <a:spLocks noGrp="1"/>
          </p:cNvSpPr>
          <p:nvPr>
            <p:ph type="dt" sz="quarter" idx="10"/>
          </p:nvPr>
        </p:nvSpPr>
        <p:spPr/>
        <p:txBody>
          <a:bodyPr/>
          <a:lstStyle/>
          <a:p>
            <a:pPr>
              <a:defRPr/>
            </a:pPr>
            <a:fld id="{0E175757-B538-4E04-B368-3A3B96243F73}" type="datetime9">
              <a:rPr lang="en-US" smtClean="0"/>
              <a:pPr>
                <a:defRPr/>
              </a:pPr>
              <a:t>9/26/2015 11:27:00 AM</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smtClean="0"/>
              <a:t>Case work models</a:t>
            </a:r>
            <a:endParaRPr lang="en-US"/>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500</TotalTime>
  <Words>1422</Words>
  <Application>Microsoft Office PowerPoint</Application>
  <PresentationFormat>On-screen Show (4:3)</PresentationFormat>
  <Paragraphs>157</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Origin</vt:lpstr>
      <vt:lpstr>Models of Casework Practice</vt:lpstr>
      <vt:lpstr>Slide 2</vt:lpstr>
      <vt:lpstr>Social Diagnostic Model (Richmond)</vt:lpstr>
      <vt:lpstr>Slide 4</vt:lpstr>
      <vt:lpstr>Supportive and modificatory (Hamilton)</vt:lpstr>
      <vt:lpstr>Slide 6</vt:lpstr>
      <vt:lpstr>Slide 7</vt:lpstr>
      <vt:lpstr>Problem solving (Perlman) </vt:lpstr>
      <vt:lpstr>Slide 9</vt:lpstr>
      <vt:lpstr>Slide 10</vt:lpstr>
      <vt:lpstr>Slide 11</vt:lpstr>
      <vt:lpstr>Crisis Intervention (Rappaport)</vt:lpstr>
      <vt:lpstr>Slide 13</vt:lpstr>
      <vt:lpstr>Slide 14</vt:lpstr>
      <vt:lpstr>Classified treatment method  (Florence Hollies)</vt:lpstr>
      <vt:lpstr>Slide 16</vt:lpstr>
      <vt:lpstr>Florence Hollies’ Classification</vt:lpstr>
      <vt:lpstr>Competence based approach  (Strength based Approach) - Elleen Grabrill</vt:lpstr>
      <vt:lpstr>Slide 19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Models of Casework Practice</dc:title>
  <dc:creator>aa</dc:creator>
  <cp:lastModifiedBy>Dr. Pathare</cp:lastModifiedBy>
  <cp:revision>14</cp:revision>
  <dcterms:created xsi:type="dcterms:W3CDTF">2014-09-26T04:53:39Z</dcterms:created>
  <dcterms:modified xsi:type="dcterms:W3CDTF">2015-09-26T05:59:14Z</dcterms:modified>
</cp:coreProperties>
</file>