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60" r:id="rId4"/>
    <p:sldId id="258" r:id="rId5"/>
    <p:sldId id="261" r:id="rId6"/>
    <p:sldId id="262" r:id="rId7"/>
    <p:sldId id="257" r:id="rId8"/>
    <p:sldId id="263" r:id="rId9"/>
    <p:sldId id="264" r:id="rId10"/>
    <p:sldId id="268" r:id="rId11"/>
    <p:sldId id="267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C5D49F-4611-4E7D-A040-EE22004C9332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A4055-FD67-40A7-8450-1371C47BEDF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A4055-FD67-40A7-8450-1371C47BEDF9}" type="slidenum">
              <a:rPr lang="en-IN" smtClean="0"/>
              <a:pPr/>
              <a:t>8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Genetic Disorders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pPr algn="r"/>
            <a:r>
              <a:rPr lang="en-US" dirty="0" smtClean="0"/>
              <a:t>Assistant Professor 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'Indians at a higher risk of rare genetic diseases' 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Consanguineous marriages – from same bloodline, practice has made India home to 56 million persons with single gene disorder. </a:t>
            </a:r>
          </a:p>
          <a:p>
            <a:pPr algn="just"/>
            <a:r>
              <a:rPr lang="en-US" dirty="0" smtClean="0"/>
              <a:t>The international estimates suggest that 6-8% of Indians suffer from the problem. </a:t>
            </a:r>
          </a:p>
          <a:p>
            <a:pPr algn="just"/>
            <a:r>
              <a:rPr lang="en-US" dirty="0" smtClean="0"/>
              <a:t>It is said that 80% rare diseases are of genetic origin and hence they disproportionately impact children. </a:t>
            </a:r>
          </a:p>
          <a:p>
            <a:pPr algn="just"/>
            <a:r>
              <a:rPr lang="en-US" dirty="0" smtClean="0"/>
              <a:t>Over 50% of new cases in children are reported each year. </a:t>
            </a:r>
          </a:p>
          <a:p>
            <a:pPr algn="just"/>
            <a:r>
              <a:rPr lang="en-US" dirty="0" smtClean="0"/>
              <a:t>Disease are responsible for 35% death before the age of 1 year, </a:t>
            </a:r>
            <a:r>
              <a:rPr lang="en-IN" dirty="0" smtClean="0"/>
              <a:t>10% between the ages of 15 years and 12% between 5-15 years. </a:t>
            </a:r>
          </a:p>
          <a:p>
            <a:pPr algn="just"/>
            <a:r>
              <a:rPr lang="en-US" dirty="0" smtClean="0"/>
              <a:t>There is no treatment available for a large number of diseases and on treatment available disease have high cost.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Genetic Disorder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Haemophilia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Thalassemia</a:t>
            </a:r>
            <a:r>
              <a:rPr lang="en-US" dirty="0" smtClean="0"/>
              <a:t> </a:t>
            </a:r>
          </a:p>
          <a:p>
            <a:r>
              <a:rPr lang="en-US" dirty="0" smtClean="0"/>
              <a:t>Sickle-cell </a:t>
            </a:r>
            <a:r>
              <a:rPr lang="en-US" dirty="0" err="1" smtClean="0"/>
              <a:t>anaemia</a:t>
            </a:r>
            <a:r>
              <a:rPr lang="en-US" dirty="0" smtClean="0"/>
              <a:t> </a:t>
            </a:r>
          </a:p>
          <a:p>
            <a:r>
              <a:rPr lang="en-US" dirty="0" smtClean="0"/>
              <a:t>Primary </a:t>
            </a:r>
            <a:r>
              <a:rPr lang="en-US" dirty="0" err="1" smtClean="0"/>
              <a:t>immuno</a:t>
            </a:r>
            <a:r>
              <a:rPr lang="en-US" dirty="0" smtClean="0"/>
              <a:t> deficiency </a:t>
            </a:r>
          </a:p>
          <a:p>
            <a:r>
              <a:rPr lang="en-US" dirty="0" smtClean="0"/>
              <a:t>Auto-</a:t>
            </a:r>
            <a:r>
              <a:rPr lang="en-US" dirty="0" err="1" smtClean="0"/>
              <a:t>immuno</a:t>
            </a:r>
            <a:r>
              <a:rPr lang="en-US" dirty="0" smtClean="0"/>
              <a:t> diseases</a:t>
            </a:r>
          </a:p>
          <a:p>
            <a:r>
              <a:rPr lang="en-US" dirty="0" err="1" smtClean="0"/>
              <a:t>Lysosomal</a:t>
            </a:r>
            <a:r>
              <a:rPr lang="en-US" dirty="0" smtClean="0"/>
              <a:t> storage disorder (such as </a:t>
            </a:r>
            <a:r>
              <a:rPr lang="en-US" dirty="0" err="1" smtClean="0"/>
              <a:t>pompe</a:t>
            </a:r>
            <a:r>
              <a:rPr lang="en-US" dirty="0" smtClean="0"/>
              <a:t> disease, </a:t>
            </a:r>
            <a:r>
              <a:rPr lang="en-US" dirty="0" err="1" smtClean="0"/>
              <a:t>hirschsprung</a:t>
            </a:r>
            <a:r>
              <a:rPr lang="en-US" dirty="0" smtClean="0"/>
              <a:t> disease, </a:t>
            </a:r>
            <a:r>
              <a:rPr lang="en-US" dirty="0" err="1" smtClean="0"/>
              <a:t>gaucher’s</a:t>
            </a:r>
            <a:r>
              <a:rPr lang="en-US" dirty="0" smtClean="0"/>
              <a:t> disease, cystic fibrosis, </a:t>
            </a:r>
            <a:r>
              <a:rPr lang="en-US" dirty="0" err="1" smtClean="0"/>
              <a:t>hemangiomas</a:t>
            </a:r>
            <a:r>
              <a:rPr lang="en-US" dirty="0" smtClean="0"/>
              <a:t>)</a:t>
            </a:r>
          </a:p>
          <a:p>
            <a:r>
              <a:rPr lang="en-US" dirty="0" smtClean="0"/>
              <a:t>Muscular dystrophies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http://timesofindia.indiatimes.com/articleshow/65233813.cms?utm_source=contentofinterest&amp;utm_medium=text&amp;utm_campaign=cppst</a:t>
            </a:r>
          </a:p>
          <a:p>
            <a:r>
              <a:rPr lang="en-IN" dirty="0" smtClean="0"/>
              <a:t>https://www.karger.com/Article/Pdf/66335</a:t>
            </a:r>
          </a:p>
          <a:p>
            <a:r>
              <a:rPr lang="en-IN" dirty="0" smtClean="0"/>
              <a:t>https://www.ncbi.nlm.nih.gov/pubmed/11262988</a:t>
            </a:r>
          </a:p>
          <a:p>
            <a:r>
              <a:rPr lang="en-IN" dirty="0" smtClean="0"/>
              <a:t>https://www.acog.org/-/media/For-Patients/faq094.pdf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gene?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IN" dirty="0" smtClean="0"/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A gene is a small piece of hereditary material called DNA that controls some aspect of person’s physical makeup or a process in the body. Genes comes in pairs.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chromosomes?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Chromosomes are the structures inside cells that carry genes. </a:t>
            </a:r>
          </a:p>
          <a:p>
            <a:pPr algn="just"/>
            <a:r>
              <a:rPr lang="en-US" dirty="0" smtClean="0"/>
              <a:t>Chromosomes also come in pairs. Most  cells have 23 pairs of chromosomes for a total of 46 chromosomes. </a:t>
            </a:r>
          </a:p>
          <a:p>
            <a:pPr algn="just"/>
            <a:r>
              <a:rPr lang="en-US" dirty="0" smtClean="0"/>
              <a:t>Sperm and egg cells each have 23 chromosomes. During fertilization when the egg and sperm join, the two sets of chromosomes come together. </a:t>
            </a:r>
          </a:p>
          <a:p>
            <a:pPr algn="just"/>
            <a:r>
              <a:rPr lang="en-US" dirty="0" smtClean="0"/>
              <a:t>In this way, one half of a baby’s genes come from the baby’s mother and one half come from the baby's father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Human_chromosome_diseases_set_en.sv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causes genetic disorders?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Genetic disorders may be caused by problems with either chromosomes or genes.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inherited disorder?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An inherited disorder is caused by defective genes that can be passed down by parent to their children. </a:t>
            </a:r>
          </a:p>
          <a:p>
            <a:pPr algn="just"/>
            <a:r>
              <a:rPr lang="en-US" dirty="0" smtClean="0"/>
              <a:t>Defective genes can occur on any of the chromosome. </a:t>
            </a:r>
          </a:p>
          <a:p>
            <a:pPr algn="just"/>
            <a:r>
              <a:rPr lang="en-US" dirty="0" smtClean="0"/>
              <a:t>A genetic disorder can be autosomal dominant, autosomal recessive or sex linked.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Disabilities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A </a:t>
            </a:r>
            <a:r>
              <a:rPr lang="en-IN" b="1" dirty="0" smtClean="0"/>
              <a:t>genetic disorder</a:t>
            </a:r>
            <a:r>
              <a:rPr lang="en-IN" dirty="0" smtClean="0"/>
              <a:t> is a </a:t>
            </a:r>
            <a:r>
              <a:rPr lang="en-IN" b="1" dirty="0" smtClean="0"/>
              <a:t>genetic</a:t>
            </a:r>
            <a:r>
              <a:rPr lang="en-IN" dirty="0" smtClean="0"/>
              <a:t> problem caused by one or more abnormalities in the genome. </a:t>
            </a:r>
          </a:p>
          <a:p>
            <a:pPr algn="just"/>
            <a:r>
              <a:rPr lang="en-IN" dirty="0" smtClean="0"/>
              <a:t>Most </a:t>
            </a:r>
            <a:r>
              <a:rPr lang="en-IN" b="1" dirty="0" smtClean="0"/>
              <a:t>genetic disorders </a:t>
            </a:r>
            <a:r>
              <a:rPr lang="en-IN" dirty="0" smtClean="0"/>
              <a:t>are quite rare and affect one person in every several thousands or millions.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Children Status of Genetic Disorder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IN" dirty="0" smtClean="0"/>
              <a:t>With a very large population and high birth rate, and consanguineous marriage favoured in many communities, there is a high prevalence of genetic disorders in India. </a:t>
            </a:r>
          </a:p>
          <a:p>
            <a:pPr algn="just"/>
            <a:r>
              <a:rPr lang="en-IN" dirty="0" smtClean="0"/>
              <a:t>An estimated 495,000 infants with congenital malformations, 390,000 with G6PD deficiency, 21,400 with Down syndrome, 9,000 with β-</a:t>
            </a:r>
            <a:r>
              <a:rPr lang="en-IN" dirty="0" err="1" smtClean="0"/>
              <a:t>thalassaemia</a:t>
            </a:r>
            <a:r>
              <a:rPr lang="en-IN" dirty="0" smtClean="0"/>
              <a:t>, 5,200 with sickle cell disease, and 9,760 with amino acid disorders are born each year. </a:t>
            </a:r>
          </a:p>
          <a:p>
            <a:pPr algn="just"/>
            <a:r>
              <a:rPr lang="en-IN" dirty="0" smtClean="0"/>
              <a:t>The prevalence of late-onset multi-factorial disorders (including coronary artery disease, hypertension and psychiatric disorders) is also large. 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'Indians at a higher risk of rare genetic diseases' 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 smtClean="0"/>
              <a:t>The practice of marrying within the community poses a higher risk of rare diseases among Indians. </a:t>
            </a:r>
          </a:p>
          <a:p>
            <a:pPr algn="just"/>
            <a:r>
              <a:rPr lang="en-IN" dirty="0" smtClean="0"/>
              <a:t>As per the estimate from the Ministry of Health and Family Welfare, India could be home to over eight corer persons suffering from rare diseases – an umbrella term used to denote a spectrum of over 5000 diseases usually of genetic origin. 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509</Words>
  <Application>Microsoft Office PowerPoint</Application>
  <PresentationFormat>On-screen Show (4:3)</PresentationFormat>
  <Paragraphs>51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Genetic Disorders </vt:lpstr>
      <vt:lpstr>What is a gene? </vt:lpstr>
      <vt:lpstr>What are chromosomes? </vt:lpstr>
      <vt:lpstr>Slide 4</vt:lpstr>
      <vt:lpstr>What causes genetic disorders?</vt:lpstr>
      <vt:lpstr>What is an inherited disorder?</vt:lpstr>
      <vt:lpstr>Genetic Disabilities</vt:lpstr>
      <vt:lpstr>Children Status of Genetic Disorder</vt:lpstr>
      <vt:lpstr>'Indians at a higher risk of rare genetic diseases' </vt:lpstr>
      <vt:lpstr>'Indians at a higher risk of rare genetic diseases' </vt:lpstr>
      <vt:lpstr>List of Genetic Disorder</vt:lpstr>
      <vt:lpstr>References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 Disorders </dc:title>
  <dc:creator>ADMIN</dc:creator>
  <cp:lastModifiedBy>ADMIN</cp:lastModifiedBy>
  <cp:revision>11</cp:revision>
  <dcterms:created xsi:type="dcterms:W3CDTF">2006-08-16T00:00:00Z</dcterms:created>
  <dcterms:modified xsi:type="dcterms:W3CDTF">2019-01-18T06:20:15Z</dcterms:modified>
</cp:coreProperties>
</file>