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273" r:id="rId3"/>
    <p:sldId id="271" r:id="rId4"/>
    <p:sldId id="270" r:id="rId5"/>
    <p:sldId id="272" r:id="rId6"/>
    <p:sldId id="256" r:id="rId7"/>
    <p:sldId id="259" r:id="rId8"/>
    <p:sldId id="261" r:id="rId9"/>
    <p:sldId id="258" r:id="rId10"/>
    <p:sldId id="260" r:id="rId11"/>
    <p:sldId id="263" r:id="rId12"/>
    <p:sldId id="264" r:id="rId13"/>
    <p:sldId id="265" r:id="rId14"/>
    <p:sldId id="267" r:id="rId15"/>
    <p:sldId id="268" r:id="rId16"/>
    <p:sldId id="269" r:id="rId17"/>
    <p:sldId id="262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1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6" name="Content Placeholder 5" descr="download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1028" name="AutoShape 4" descr="Image result for images for hiv aid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HIV Affected Children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en-IN" dirty="0" smtClean="0"/>
              <a:t>Children are not only personally affected by HIV/AIDS but it is also affecting their families and their right to a parental care and affection. </a:t>
            </a:r>
          </a:p>
          <a:p>
            <a:pPr algn="just"/>
            <a:r>
              <a:rPr lang="en-IN" dirty="0" smtClean="0"/>
              <a:t>UNICEF finds that infection can lead children </a:t>
            </a:r>
          </a:p>
          <a:p>
            <a:pPr lvl="1" algn="just"/>
            <a:r>
              <a:rPr lang="en-IN" dirty="0" smtClean="0"/>
              <a:t>to drop out of school; </a:t>
            </a:r>
          </a:p>
          <a:p>
            <a:pPr lvl="1" algn="just"/>
            <a:r>
              <a:rPr lang="en-IN" dirty="0" smtClean="0"/>
              <a:t>infection of parents can lead children to engage in child labour in order to survive. </a:t>
            </a:r>
          </a:p>
          <a:p>
            <a:pPr lvl="1" algn="just"/>
            <a:r>
              <a:rPr lang="en-IN" dirty="0" smtClean="0"/>
              <a:t>Many children are orphaned and highly exposed to abuse, exploitation and neglect because of a loss of a parent(s) or guardian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HIV Affected Children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IN" dirty="0" smtClean="0"/>
              <a:t>It is estimated that a child looses a parent to AIDS-related infections every 14 seconds, mostly in Sub-Saharan Africa. </a:t>
            </a:r>
          </a:p>
          <a:p>
            <a:pPr algn="just"/>
            <a:r>
              <a:rPr lang="en-IN" dirty="0" smtClean="0"/>
              <a:t>Many situations also put children at higher risk of getting infected such as recruitment into armed conflict, trafficking, displacement, etc.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HIV Affected Children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IN" dirty="0" smtClean="0"/>
              <a:t>In 2008 Avert found that there are 2.1 million children in the world living with HIV/AIDS. Approximately 430,000 children were infected with HIV in 2008. </a:t>
            </a:r>
          </a:p>
          <a:p>
            <a:pPr algn="just"/>
            <a:r>
              <a:rPr lang="en-IN" dirty="0" smtClean="0"/>
              <a:t>Every hour, 31 children around the world die because of AIDS.</a:t>
            </a:r>
          </a:p>
          <a:p>
            <a:pPr algn="just"/>
            <a:r>
              <a:rPr lang="en-IN" dirty="0" smtClean="0"/>
              <a:t>Many children end up being the sole breadwinners of the family and head of their households.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HIV Affected Children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en-IN" dirty="0" smtClean="0"/>
              <a:t>Children infected often don't receive the correct medicine since it is mostly available in tablet form and especially younger children require syrups or powers. </a:t>
            </a:r>
          </a:p>
          <a:p>
            <a:pPr algn="just"/>
            <a:r>
              <a:rPr lang="en-IN" dirty="0" smtClean="0"/>
              <a:t>The tablets are often administered by breaking them and hence children are at risk of receiving too much or too little in their doses. </a:t>
            </a:r>
          </a:p>
          <a:p>
            <a:pPr algn="just"/>
            <a:r>
              <a:rPr lang="en-IN" dirty="0" smtClean="0"/>
              <a:t>Children living with HIV/AIDS are also more susceptible to infections of other kinds due to their weakened immune systems such as Tuberculosis etc.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HIV Affected Children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>
            <a:normAutofit fontScale="85000" lnSpcReduction="20000"/>
          </a:bodyPr>
          <a:lstStyle/>
          <a:p>
            <a:pPr algn="just">
              <a:buNone/>
            </a:pPr>
            <a:r>
              <a:rPr lang="en-IN" dirty="0" smtClean="0"/>
              <a:t>Some areas of concern are, </a:t>
            </a:r>
          </a:p>
          <a:p>
            <a:pPr algn="just"/>
            <a:r>
              <a:rPr lang="en-IN" dirty="0" smtClean="0"/>
              <a:t>the discrimination faced by orphaned children of HIV/AIDS parents, </a:t>
            </a:r>
          </a:p>
          <a:p>
            <a:pPr algn="just"/>
            <a:r>
              <a:rPr lang="en-IN" dirty="0" smtClean="0"/>
              <a:t>lack of funding or utilization of funds in giving treatments, </a:t>
            </a:r>
          </a:p>
          <a:p>
            <a:pPr algn="just"/>
            <a:r>
              <a:rPr lang="en-IN" dirty="0" smtClean="0"/>
              <a:t>unsafe health care practices, and lack of attention to HIV/AIDS amongst children in health policy. </a:t>
            </a:r>
          </a:p>
          <a:p>
            <a:pPr algn="just"/>
            <a:r>
              <a:rPr lang="en-IN" dirty="0" smtClean="0"/>
              <a:t>Child affected by AIDS need medical treatment, counselling, </a:t>
            </a:r>
          </a:p>
          <a:p>
            <a:pPr algn="just"/>
            <a:r>
              <a:rPr lang="en-IN" dirty="0" smtClean="0"/>
              <a:t>Support from extended families, and other non-institutional care, and help with medical care for parents so as not to create debt and need for child labour.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4" name="Content Placeholder 3" descr="download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8600" y="228600"/>
            <a:ext cx="8610600" cy="64008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4" name="Content Placeholder 3" descr="download (1)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2401" y="228600"/>
            <a:ext cx="8763000" cy="64008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http://www.childlineindia.org.in/children-living-with-HIV-AIDS.htm (20/10/2018)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Definition of HIV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endParaRPr lang="en-IN" dirty="0" smtClean="0"/>
          </a:p>
          <a:p>
            <a:pPr algn="just"/>
            <a:r>
              <a:rPr lang="en-IN" dirty="0" smtClean="0"/>
              <a:t>The term AIDS applies to the most advanced stages of an HIV infection. </a:t>
            </a:r>
          </a:p>
          <a:p>
            <a:pPr algn="just"/>
            <a:r>
              <a:rPr lang="en-IN" dirty="0" smtClean="0"/>
              <a:t>The current definition of AIDS includes all HIV-infected people who have fewer than 200 CD4+ T cells (healthy adults usually have CD4+ T-cell counts of around 800 or more.)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4" name="Content Placeholder 3" descr="download (2)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81000" y="304800"/>
            <a:ext cx="8458199" cy="6172199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6" name="Content Placeholder 5" descr="download (3)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04800" y="152399"/>
            <a:ext cx="8610599" cy="6477001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4" name="Content Placeholder 3" descr="download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04800" y="228600"/>
            <a:ext cx="8534399" cy="6248399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362200"/>
            <a:ext cx="7772400" cy="1470025"/>
          </a:xfrm>
        </p:spPr>
        <p:txBody>
          <a:bodyPr/>
          <a:lstStyle/>
          <a:p>
            <a:r>
              <a:rPr lang="en-US" dirty="0" smtClean="0"/>
              <a:t>Infected &amp; Affected</a:t>
            </a:r>
            <a:br>
              <a:rPr lang="en-US" dirty="0" smtClean="0"/>
            </a:br>
            <a:r>
              <a:rPr lang="en-US" dirty="0" smtClean="0"/>
              <a:t>Children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N" dirty="0"/>
          </a:p>
        </p:txBody>
      </p:sp>
      <p:pic>
        <p:nvPicPr>
          <p:cNvPr id="5" name="Picture 4" descr="download (1)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00400" y="695325"/>
            <a:ext cx="2619375" cy="17430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HIV Infected Children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IN" dirty="0" smtClean="0"/>
              <a:t>According to UNICEF India there are 220,000 children infected by HIV/AIDS in India. </a:t>
            </a:r>
          </a:p>
          <a:p>
            <a:pPr algn="just"/>
            <a:r>
              <a:rPr lang="en-IN" dirty="0" smtClean="0"/>
              <a:t>It is approximated that every year 55,000 to 60,000 children are born to mothers who are HIV positive. </a:t>
            </a:r>
          </a:p>
          <a:p>
            <a:pPr algn="just"/>
            <a:r>
              <a:rPr lang="en-IN" b="1" dirty="0" smtClean="0"/>
              <a:t>30%</a:t>
            </a:r>
            <a:r>
              <a:rPr lang="en-IN" dirty="0" smtClean="0"/>
              <a:t> of these children are </a:t>
            </a:r>
            <a:r>
              <a:rPr lang="en-IN" b="1" dirty="0" smtClean="0"/>
              <a:t>likely</a:t>
            </a:r>
            <a:r>
              <a:rPr lang="en-IN" dirty="0" smtClean="0"/>
              <a:t> to be infected themselves.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HIV Infected Children 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IN" dirty="0" smtClean="0"/>
              <a:t>According to a publication of NACO and MWCD there are </a:t>
            </a:r>
            <a:r>
              <a:rPr lang="en-IN" b="1" dirty="0" smtClean="0"/>
              <a:t>2-3 million</a:t>
            </a:r>
            <a:r>
              <a:rPr lang="en-IN" dirty="0" smtClean="0"/>
              <a:t> people in India living with HIV/AIDS. </a:t>
            </a:r>
          </a:p>
          <a:p>
            <a:pPr algn="just"/>
            <a:r>
              <a:rPr lang="en-IN" dirty="0" smtClean="0"/>
              <a:t>It is estimated that </a:t>
            </a:r>
            <a:r>
              <a:rPr lang="en-IN" b="1" dirty="0" smtClean="0"/>
              <a:t>70,000</a:t>
            </a:r>
            <a:r>
              <a:rPr lang="en-IN" dirty="0" smtClean="0"/>
              <a:t> children below the age of 15 infected with </a:t>
            </a:r>
            <a:r>
              <a:rPr lang="en-IN" b="1" dirty="0" smtClean="0"/>
              <a:t>21,000</a:t>
            </a:r>
            <a:r>
              <a:rPr lang="en-IN" dirty="0" smtClean="0"/>
              <a:t> children being infected through mother-child transmission every year.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HIV Affected Children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en-IN" dirty="0" smtClean="0"/>
              <a:t>An approximation for the number of children affected by AIDS varies greatly. </a:t>
            </a:r>
          </a:p>
          <a:p>
            <a:pPr algn="just"/>
            <a:r>
              <a:rPr lang="en-IN" dirty="0" smtClean="0"/>
              <a:t>The number of children infected with HIV/AIDS varies from 55,000 to 220,000. </a:t>
            </a:r>
          </a:p>
          <a:p>
            <a:pPr algn="just"/>
            <a:r>
              <a:rPr lang="en-IN" dirty="0" smtClean="0"/>
              <a:t>Roughly 1,500,000-2,500,000 children have been orphaned by AIDS and another 6,000,000-10,000,000 children have a positive parent. </a:t>
            </a:r>
          </a:p>
          <a:p>
            <a:pPr algn="just"/>
            <a:r>
              <a:rPr lang="en-IN" dirty="0" smtClean="0"/>
              <a:t>The highest cause of child HIV/AIDS is mother to child transmission (MTCT). </a:t>
            </a:r>
          </a:p>
          <a:p>
            <a:pPr algn="just"/>
            <a:r>
              <a:rPr lang="en-IN" dirty="0" smtClean="0"/>
              <a:t>Other than MTCT other ways of contracting the disease among children has been sexual contract including sexual abuse, blood transfusion, unsterile syringes, and intravenous drug use.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191</TotalTime>
  <Words>411</Words>
  <Application>Microsoft Office PowerPoint</Application>
  <PresentationFormat>On-screen Show (4:3)</PresentationFormat>
  <Paragraphs>44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Slide 1</vt:lpstr>
      <vt:lpstr>Definition of HIV </vt:lpstr>
      <vt:lpstr>Slide 3</vt:lpstr>
      <vt:lpstr>Slide 4</vt:lpstr>
      <vt:lpstr>Slide 5</vt:lpstr>
      <vt:lpstr>Infected &amp; Affected Children</vt:lpstr>
      <vt:lpstr>HIV Infected Children </vt:lpstr>
      <vt:lpstr>HIV Infected Children  </vt:lpstr>
      <vt:lpstr>HIV Affected Children </vt:lpstr>
      <vt:lpstr>HIV Affected Children</vt:lpstr>
      <vt:lpstr>HIV Affected Children</vt:lpstr>
      <vt:lpstr>HIV Affected Children</vt:lpstr>
      <vt:lpstr>HIV Affected Children</vt:lpstr>
      <vt:lpstr>HIV Affected Children</vt:lpstr>
      <vt:lpstr>Slide 15</vt:lpstr>
      <vt:lpstr>Slide 16</vt:lpstr>
      <vt:lpstr>Reference 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HIV Infected &amp; Affected</dc:title>
  <dc:creator>ADMIN</dc:creator>
  <cp:lastModifiedBy>ADMIN</cp:lastModifiedBy>
  <cp:revision>10</cp:revision>
  <dcterms:created xsi:type="dcterms:W3CDTF">2006-08-16T00:00:00Z</dcterms:created>
  <dcterms:modified xsi:type="dcterms:W3CDTF">2019-01-18T06:21:28Z</dcterms:modified>
</cp:coreProperties>
</file>