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2" r:id="rId5"/>
    <p:sldId id="271" r:id="rId6"/>
    <p:sldId id="258" r:id="rId7"/>
    <p:sldId id="259" r:id="rId8"/>
    <p:sldId id="261" r:id="rId9"/>
    <p:sldId id="263" r:id="rId10"/>
    <p:sldId id="264" r:id="rId11"/>
    <p:sldId id="265" r:id="rId12"/>
    <p:sldId id="274" r:id="rId13"/>
    <p:sldId id="273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SG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711679D-8199-4CEA-91AC-AA7D5862D176}" type="datetimeFigureOut">
              <a:rPr lang="en-SG" smtClean="0"/>
              <a:pPr/>
              <a:t>30/09/2013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033202-153B-4A08-8382-0E57ACE5E730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HIV/AIDS</a:t>
            </a:r>
            <a:endParaRPr lang="en-S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just" fontAlgn="base"/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surest way is to abstain from sexual intercourse and from sharing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needles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SG" dirty="0">
                <a:latin typeface="Times New Roman" pitchFamily="18" charset="0"/>
                <a:cs typeface="Times New Roman" pitchFamily="18" charset="0"/>
              </a:rPr>
              <a:t>Many people have been infected with HIV by sharing needles. If you are using needles for steroids, hormones, or other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drugs</a:t>
            </a:r>
          </a:p>
          <a:p>
            <a:pPr algn="just" fontAlgn="base"/>
            <a:r>
              <a:rPr lang="en-SG" dirty="0" smtClean="0"/>
              <a:t>Don't share personal items that may have blood on them.</a:t>
            </a:r>
          </a:p>
          <a:p>
            <a:pPr algn="just" fontAlgn="base"/>
            <a:r>
              <a:rPr lang="en-SG" dirty="0" smtClean="0"/>
              <a:t>This includes toothbrushes, razors, needles for piercing or tattooing, and blades for cutting or scarring.</a:t>
            </a:r>
          </a:p>
          <a:p>
            <a:pPr algn="just" fontAlgn="base"/>
            <a:endParaRPr lang="en-S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en-SG" dirty="0" smtClean="0"/>
              <a:t>If you choose to have sex, have safer sex to reduce the risk of exchanging blood, semen, or vaginal fluids with your sex partner(s).</a:t>
            </a:r>
          </a:p>
          <a:p>
            <a:endParaRPr lang="en-S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Individual and Families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The psychological burden and stress affect their overall mental health, and depression is common among parents and caregivers as they struggle with financial limitations 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Social Stigma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HIV can also have an effect on relationships between family members. </a:t>
            </a:r>
          </a:p>
          <a:p>
            <a:pPr algn="just">
              <a:lnSpc>
                <a:spcPct val="150000"/>
              </a:lnSpc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90728" cy="511256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Chronic </a:t>
            </a:r>
            <a:r>
              <a:rPr lang="en-SG" dirty="0" smtClean="0"/>
              <a:t>illness in the parent can change family roles causing anger or guilt. 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SG" dirty="0" smtClean="0"/>
              <a:t>Family </a:t>
            </a:r>
            <a:r>
              <a:rPr lang="en-SG" dirty="0" smtClean="0"/>
              <a:t>members can become isolated. 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SG" dirty="0" smtClean="0"/>
              <a:t>The </a:t>
            </a:r>
            <a:r>
              <a:rPr lang="en-SG" dirty="0" smtClean="0"/>
              <a:t>ability of HIV-positive parents and caregivers to care for their children is also </a:t>
            </a:r>
            <a:r>
              <a:rPr lang="en-SG" dirty="0" smtClean="0"/>
              <a:t>impaired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662736" cy="511256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HIV/AIDS can also affect children’s normal childhood. 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SG" dirty="0" smtClean="0"/>
              <a:t>Children </a:t>
            </a:r>
            <a:r>
              <a:rPr lang="en-SG" dirty="0" smtClean="0"/>
              <a:t>from families living with HIV/AIDS often have to deal with psychosocial stress, an ill caregiver, reduced parenting capacity, a shift in family structure, financial deprivation, and stigma and discrimination. 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SG" dirty="0" smtClean="0"/>
              <a:t>These </a:t>
            </a:r>
            <a:r>
              <a:rPr lang="en-SG" dirty="0" smtClean="0"/>
              <a:t>challenges can lead to emotional and </a:t>
            </a:r>
            <a:r>
              <a:rPr lang="en-SG" dirty="0" err="1" smtClean="0"/>
              <a:t>behavioral</a:t>
            </a:r>
            <a:r>
              <a:rPr lang="en-SG" dirty="0" smtClean="0"/>
              <a:t> changes in children, such as depression and delinquency.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HIV/AIDS and Women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90728" cy="50405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Source of Infection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Lack of Control over husband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Poor access to health care facilities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Blame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Isolation and Stigma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Delay in diagnosis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the PLHA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Response to Discrimination at workplace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Response to discrimination in education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Response to maintaining confidentiality </a:t>
            </a:r>
          </a:p>
          <a:p>
            <a:pPr algn="just">
              <a:lnSpc>
                <a:spcPct val="200000"/>
              </a:lnSpc>
            </a:pPr>
            <a:endParaRPr lang="en-US" dirty="0" smtClean="0"/>
          </a:p>
          <a:p>
            <a:pPr algn="just">
              <a:lnSpc>
                <a:spcPct val="200000"/>
              </a:lnSpc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 smtClean="0"/>
              <a:t>HIV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363272" cy="5239484"/>
          </a:xfrm>
        </p:spPr>
        <p:txBody>
          <a:bodyPr>
            <a:normAutofit lnSpcReduction="10000"/>
          </a:bodyPr>
          <a:lstStyle/>
          <a:p>
            <a:pPr algn="just" fontAlgn="base">
              <a:lnSpc>
                <a:spcPct val="150000"/>
              </a:lnSpc>
            </a:pPr>
            <a:r>
              <a:rPr lang="en-SG" dirty="0">
                <a:latin typeface="Times New Roman" pitchFamily="18" charset="0"/>
                <a:cs typeface="Times New Roman" pitchFamily="18" charset="0"/>
              </a:rPr>
              <a:t>HIV causes AIDS. HIV stands for human immunodeficiency virus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It breaks down the immune system — our body's protection against disease. </a:t>
            </a:r>
            <a:endParaRPr lang="en-SG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HIV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causes people to become sick with infections that normally wouldn't affect them.</a:t>
            </a:r>
          </a:p>
          <a:p>
            <a:pPr algn="just" fontAlgn="base">
              <a:lnSpc>
                <a:spcPct val="150000"/>
              </a:lnSpc>
            </a:pPr>
            <a:r>
              <a:rPr lang="en-SG" dirty="0">
                <a:latin typeface="Times New Roman" pitchFamily="18" charset="0"/>
                <a:cs typeface="Times New Roman" pitchFamily="18" charset="0"/>
              </a:rPr>
              <a:t>AIDS is short for acquired immune deficiency syndrome. It is the most advanced stage of HIV disease.</a:t>
            </a:r>
          </a:p>
          <a:p>
            <a:pPr algn="just">
              <a:lnSpc>
                <a:spcPct val="150000"/>
              </a:lnSpc>
            </a:pP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dirty="0" smtClean="0"/>
              <a:t>Meaning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16747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AIDS is the acronym for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Acquired Immune Deficiency Syndrome: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Acquired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The condition occurs after birth and is not passed on genetically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Immune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The body’s immune system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Deficiency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A lack, degeneration, decline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Syndrome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Group of Symptoms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AIDS means having a group of symptoms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acquired from a deficiency in the body’s immune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system  </a:t>
            </a:r>
            <a:endParaRPr lang="en-S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HIV/AIDS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Till 1970- early 1980: It was uncommon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1981: Discovered in US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Then it spreads to Africa and other countries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 US &amp; Europe, the disease was first seen among men who had sex with other men   </a:t>
            </a:r>
          </a:p>
          <a:p>
            <a:endParaRPr lang="en-S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AIDS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AIDS is caused by a virus known as HIV</a:t>
            </a:r>
          </a:p>
          <a:p>
            <a:r>
              <a:rPr lang="en-US" dirty="0" smtClean="0"/>
              <a:t>Once HIV enters the body, it lives and grows in the blood cells and body fluids of the infected persons</a:t>
            </a:r>
          </a:p>
          <a:p>
            <a:r>
              <a:rPr lang="en-US" dirty="0" smtClean="0"/>
              <a:t>It infects the white blood cells  </a:t>
            </a:r>
            <a:endParaRPr lang="en-S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 smtClean="0"/>
              <a:t>Symptoms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5240054"/>
          </a:xfrm>
        </p:spPr>
        <p:txBody>
          <a:bodyPr>
            <a:normAutofit/>
          </a:bodyPr>
          <a:lstStyle/>
          <a:p>
            <a:pPr algn="just" fontAlgn="base"/>
            <a:r>
              <a:rPr lang="en-SG" dirty="0">
                <a:latin typeface="Times New Roman" pitchFamily="18" charset="0"/>
                <a:cs typeface="Times New Roman" pitchFamily="18" charset="0"/>
              </a:rPr>
              <a:t>Some people develop HIV symptoms shortly after being infected. But it usually takes more than 10 years.</a:t>
            </a:r>
          </a:p>
          <a:p>
            <a:pPr algn="just" fontAlgn="base"/>
            <a:r>
              <a:rPr lang="en-SG" dirty="0">
                <a:latin typeface="Times New Roman" pitchFamily="18" charset="0"/>
                <a:cs typeface="Times New Roman" pitchFamily="18" charset="0"/>
              </a:rPr>
              <a:t>There are several stages of HIV disease. </a:t>
            </a:r>
            <a:endParaRPr lang="en-SG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first HIV symptoms may include swollen glands in the throat, armpit, or groin. </a:t>
            </a:r>
            <a:endParaRPr lang="en-SG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early HIV symptoms include slight fever, headaches, fatigue, and muscle aches. </a:t>
            </a:r>
            <a:endParaRPr lang="en-SG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symptoms may last for only a few weeks. </a:t>
            </a:r>
            <a:endParaRPr lang="en-SG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there are usually no HIV symptoms for many years. That is why it can be hard to know if you have HIV.</a:t>
            </a:r>
          </a:p>
          <a:p>
            <a:pPr algn="just"/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953162"/>
          </a:xfrm>
        </p:spPr>
        <p:txBody>
          <a:bodyPr>
            <a:normAutofit/>
          </a:bodyPr>
          <a:lstStyle/>
          <a:p>
            <a:pPr fontAlgn="base"/>
            <a:r>
              <a:rPr lang="en-SG" dirty="0"/>
              <a:t>AIDS symptoms appear in the most advanced stage of HIV disease. In addition to a badly damaged immune system, a person with AIDS may also have</a:t>
            </a:r>
          </a:p>
          <a:p>
            <a:pPr fontAlgn="base"/>
            <a:r>
              <a:rPr lang="en-SG" dirty="0"/>
              <a:t>thrush — a thick, whitish coating of the tongue or mouth that is caused by a yeast infection and sometimes accompanied by a sore throat</a:t>
            </a:r>
          </a:p>
          <a:p>
            <a:pPr fontAlgn="base"/>
            <a:r>
              <a:rPr lang="en-SG" dirty="0" smtClean="0"/>
              <a:t>periods </a:t>
            </a:r>
            <a:r>
              <a:rPr lang="en-SG" dirty="0"/>
              <a:t>of extreme and unexplained tiredness that may be combined with headaches, </a:t>
            </a:r>
            <a:r>
              <a:rPr lang="en-SG" dirty="0" smtClean="0"/>
              <a:t>light headedness</a:t>
            </a:r>
            <a:r>
              <a:rPr lang="en-SG" dirty="0"/>
              <a:t>, and/or dizziness</a:t>
            </a:r>
          </a:p>
          <a:p>
            <a:pPr fontAlgn="base"/>
            <a:r>
              <a:rPr lang="en-SG" dirty="0"/>
              <a:t>quick loss of more than 10 pounds of weight that is not due to increased physical exercise or dieting</a:t>
            </a:r>
          </a:p>
          <a:p>
            <a:endParaRPr lang="en-S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/>
          </a:bodyPr>
          <a:lstStyle/>
          <a:p>
            <a:pPr algn="just" fontAlgn="base"/>
            <a:r>
              <a:rPr lang="en-SG" dirty="0">
                <a:latin typeface="Times New Roman" pitchFamily="18" charset="0"/>
                <a:cs typeface="Times New Roman" pitchFamily="18" charset="0"/>
              </a:rPr>
              <a:t>unexplained bleeding from growths on the skin, from the mouth, nose, anus, or vagina, or from any opening in the body</a:t>
            </a:r>
          </a:p>
          <a:p>
            <a:pPr algn="just" fontAlgn="base"/>
            <a:r>
              <a:rPr lang="en-SG" dirty="0">
                <a:latin typeface="Times New Roman" pitchFamily="18" charset="0"/>
                <a:cs typeface="Times New Roman" pitchFamily="18" charset="0"/>
              </a:rPr>
              <a:t>frequent or unusual skin rashes</a:t>
            </a:r>
          </a:p>
          <a:p>
            <a:pPr algn="just" fontAlgn="base"/>
            <a:r>
              <a:rPr lang="en-SG" dirty="0">
                <a:latin typeface="Times New Roman" pitchFamily="18" charset="0"/>
                <a:cs typeface="Times New Roman" pitchFamily="18" charset="0"/>
              </a:rPr>
              <a:t>severe numbness or pain in the hands or feet, the loss of muscle control and reflex, paralysis, or loss of muscular strength</a:t>
            </a:r>
          </a:p>
          <a:p>
            <a:pPr algn="just" fontAlgn="base"/>
            <a:r>
              <a:rPr lang="en-SG" dirty="0">
                <a:latin typeface="Times New Roman" pitchFamily="18" charset="0"/>
                <a:cs typeface="Times New Roman" pitchFamily="18" charset="0"/>
              </a:rPr>
              <a:t>confusion, personality change, or decreased mental abilities</a:t>
            </a:r>
          </a:p>
          <a:p>
            <a:pPr algn="just"/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HIV spreads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pPr algn="just" fontAlgn="base"/>
            <a:r>
              <a:rPr lang="en-SG" dirty="0" smtClean="0"/>
              <a:t>HIV </a:t>
            </a:r>
            <a:r>
              <a:rPr lang="en-SG" dirty="0"/>
              <a:t>is transmitted in blood, semen, vaginal fluids, and breast milk. The most common ways HIV is spread are by</a:t>
            </a:r>
          </a:p>
          <a:p>
            <a:pPr algn="just" fontAlgn="base"/>
            <a:r>
              <a:rPr lang="en-SG" dirty="0"/>
              <a:t>H</a:t>
            </a:r>
            <a:r>
              <a:rPr lang="en-SG" dirty="0" smtClean="0"/>
              <a:t>aving </a:t>
            </a:r>
            <a:r>
              <a:rPr lang="en-SG" dirty="0"/>
              <a:t>vaginal or anal intercourse without a condom with someone who has HIV/AIDS</a:t>
            </a:r>
          </a:p>
          <a:p>
            <a:pPr algn="just" fontAlgn="base"/>
            <a:r>
              <a:rPr lang="en-SG" dirty="0"/>
              <a:t>S</a:t>
            </a:r>
            <a:r>
              <a:rPr lang="en-SG" dirty="0" smtClean="0"/>
              <a:t>haring </a:t>
            </a:r>
            <a:r>
              <a:rPr lang="en-SG" dirty="0"/>
              <a:t>needles or syringes with someone who has HIV/AIDS</a:t>
            </a:r>
          </a:p>
          <a:p>
            <a:pPr algn="just" fontAlgn="base"/>
            <a:r>
              <a:rPr lang="en-SG" dirty="0"/>
              <a:t>B</a:t>
            </a:r>
            <a:r>
              <a:rPr lang="en-SG" dirty="0" smtClean="0"/>
              <a:t>eing </a:t>
            </a:r>
            <a:r>
              <a:rPr lang="en-SG" dirty="0"/>
              <a:t>deeply punctured with a needle or surgical instrument contaminated with HIV</a:t>
            </a:r>
          </a:p>
          <a:p>
            <a:pPr algn="just" fontAlgn="base"/>
            <a:r>
              <a:rPr lang="en-SG" dirty="0"/>
              <a:t>G</a:t>
            </a:r>
            <a:r>
              <a:rPr lang="en-SG" dirty="0" smtClean="0"/>
              <a:t>etting </a:t>
            </a:r>
            <a:r>
              <a:rPr lang="en-SG" dirty="0"/>
              <a:t>HIV-infected blood, semen, or vaginal secretions into open wounds or sores</a:t>
            </a:r>
          </a:p>
          <a:p>
            <a:pPr algn="just"/>
            <a:endParaRPr lang="en-S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236</TotalTime>
  <Words>733</Words>
  <Application>Microsoft Office PowerPoint</Application>
  <PresentationFormat>On-screen Show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HIV/AIDS</vt:lpstr>
      <vt:lpstr>HIV</vt:lpstr>
      <vt:lpstr>Meaning</vt:lpstr>
      <vt:lpstr>History of HIV/AIDS</vt:lpstr>
      <vt:lpstr>Causes of AIDS</vt:lpstr>
      <vt:lpstr>Symptoms</vt:lpstr>
      <vt:lpstr>Slide 7</vt:lpstr>
      <vt:lpstr>Slide 8</vt:lpstr>
      <vt:lpstr>How HIV spreads</vt:lpstr>
      <vt:lpstr>Prevention</vt:lpstr>
      <vt:lpstr>Slide 11</vt:lpstr>
      <vt:lpstr>Impact on Individual and Families</vt:lpstr>
      <vt:lpstr>Slide 13</vt:lpstr>
      <vt:lpstr>Slide 14</vt:lpstr>
      <vt:lpstr>HIV/AIDS and Women</vt:lpstr>
      <vt:lpstr>Rights of the PLHA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37</cp:revision>
  <dcterms:created xsi:type="dcterms:W3CDTF">2013-09-26T17:25:21Z</dcterms:created>
  <dcterms:modified xsi:type="dcterms:W3CDTF">2013-09-30T04:57:29Z</dcterms:modified>
</cp:coreProperties>
</file>