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57" r:id="rId3"/>
    <p:sldId id="258" r:id="rId4"/>
    <p:sldId id="259" r:id="rId5"/>
    <p:sldId id="260" r:id="rId6"/>
    <p:sldId id="261" r:id="rId7"/>
    <p:sldId id="262" r:id="rId8"/>
    <p:sldId id="266" r:id="rId9"/>
    <p:sldId id="265" r:id="rId10"/>
    <p:sldId id="267" r:id="rId11"/>
    <p:sldId id="268" r:id="rId12"/>
    <p:sldId id="263" r:id="rId13"/>
    <p:sldId id="269" r:id="rId14"/>
    <p:sldId id="264" r:id="rId15"/>
    <p:sldId id="270" r:id="rId16"/>
    <p:sldId id="271" r:id="rId17"/>
    <p:sldId id="274" r:id="rId18"/>
    <p:sldId id="273" r:id="rId19"/>
    <p:sldId id="272" r:id="rId20"/>
    <p:sldId id="275" r:id="rId21"/>
    <p:sldId id="276" r:id="rId22"/>
    <p:sldId id="277" r:id="rId23"/>
    <p:sldId id="278" r:id="rId24"/>
    <p:sldId id="279"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90C68B-7A48-4F89-88E7-B1FC85592023}" type="datetimeFigureOut">
              <a:rPr lang="en-US" smtClean="0"/>
              <a:pPr/>
              <a:t>1/18/2019</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8FF358-4144-4CCC-9DB2-B0CC61939DC0}"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058FF358-4144-4CCC-9DB2-B0CC61939DC0}" type="slidenum">
              <a:rPr lang="en-IN" smtClean="0"/>
              <a:pPr/>
              <a:t>8</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1D8BD707-D9CF-40AE-B4C6-C98DA3205C09}" type="datetimeFigureOut">
              <a:rPr lang="en-US" smtClean="0"/>
              <a:pPr/>
              <a:t>1/18/2019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1/18/2019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1/18/2019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1/18/2019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1/18/2019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1/18/2019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1/18/2019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1/18/2019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1/18/2019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1/18/2019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1/18/2019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D8BD707-D9CF-40AE-B4C6-C98DA3205C09}" type="datetimeFigureOut">
              <a:rPr lang="en-US" smtClean="0"/>
              <a:pPr/>
              <a:t>1/18/2019</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Historical Review of Child Welfare in India</a:t>
            </a:r>
            <a:endParaRPr lang="en-IN" dirty="0"/>
          </a:p>
        </p:txBody>
      </p:sp>
      <p:sp>
        <p:nvSpPr>
          <p:cNvPr id="3" name="Subtitle 2"/>
          <p:cNvSpPr>
            <a:spLocks noGrp="1"/>
          </p:cNvSpPr>
          <p:nvPr>
            <p:ph type="subTitle" idx="1"/>
          </p:nvPr>
        </p:nvSpPr>
        <p:spPr/>
        <p:txBody>
          <a:bodyPr>
            <a:normAutofit lnSpcReduction="10000"/>
          </a:bodyPr>
          <a:lstStyle/>
          <a:p>
            <a:pPr algn="r"/>
            <a:endParaRPr lang="en-US" dirty="0" smtClean="0"/>
          </a:p>
          <a:p>
            <a:pPr algn="r"/>
            <a:r>
              <a:rPr lang="en-US" dirty="0" smtClean="0"/>
              <a:t>Mr</a:t>
            </a:r>
            <a:r>
              <a:rPr lang="en-US" dirty="0" smtClean="0"/>
              <a:t>. Vijay </a:t>
            </a:r>
            <a:r>
              <a:rPr lang="en-US" dirty="0" err="1" smtClean="0"/>
              <a:t>Sansare</a:t>
            </a:r>
            <a:endParaRPr lang="en-US" dirty="0" smtClean="0"/>
          </a:p>
          <a:p>
            <a:pPr algn="r"/>
            <a:r>
              <a:rPr lang="en-US" dirty="0" smtClean="0"/>
              <a:t>Assistant Professor </a:t>
            </a:r>
            <a:endParaRPr lang="en-IN" dirty="0" smtClean="0"/>
          </a:p>
          <a:p>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International Level – </a:t>
            </a:r>
            <a:r>
              <a:rPr lang="en-IN" sz="4000" dirty="0" smtClean="0"/>
              <a:t>United Nations </a:t>
            </a:r>
            <a:endParaRPr lang="en-IN" sz="4000" dirty="0"/>
          </a:p>
        </p:txBody>
      </p:sp>
      <p:sp>
        <p:nvSpPr>
          <p:cNvPr id="3" name="Content Placeholder 2"/>
          <p:cNvSpPr>
            <a:spLocks noGrp="1"/>
          </p:cNvSpPr>
          <p:nvPr>
            <p:ph idx="1"/>
          </p:nvPr>
        </p:nvSpPr>
        <p:spPr>
          <a:xfrm>
            <a:off x="457200" y="1295400"/>
            <a:ext cx="8229600" cy="5334000"/>
          </a:xfrm>
        </p:spPr>
        <p:txBody>
          <a:bodyPr>
            <a:normAutofit fontScale="85000" lnSpcReduction="20000"/>
          </a:bodyPr>
          <a:lstStyle/>
          <a:p>
            <a:pPr algn="just"/>
            <a:r>
              <a:rPr lang="en-IN" dirty="0" smtClean="0"/>
              <a:t>In 1946 the Economic and Social Council of the United Nations recommended that the Geneva Declaration be reaffirmed as a sign of commitment to the cause of children. </a:t>
            </a:r>
          </a:p>
          <a:p>
            <a:pPr algn="just"/>
            <a:r>
              <a:rPr lang="en-IN" dirty="0" smtClean="0"/>
              <a:t>UNICEF was set up with the objective to care for the children of the world affected by not only war but even the economic and political upheavals.</a:t>
            </a:r>
          </a:p>
          <a:p>
            <a:pPr algn="just"/>
            <a:r>
              <a:rPr lang="en-IN" dirty="0" smtClean="0"/>
              <a:t>The UN General Assembly adopted the ‘The Rights of the Child’ on December 10, 1959, through its resolution 1386 (XIV) (Declaration of the Rights of the Child </a:t>
            </a:r>
            <a:r>
              <a:rPr lang="en-IN" dirty="0" err="1" smtClean="0"/>
              <a:t>n.d</a:t>
            </a:r>
            <a:r>
              <a:rPr lang="en-IN" dirty="0" smtClean="0"/>
              <a:t>.) that states that the child by reason of his physical and mental immaturity, needs special safeguards and care, including appropriate legal protection before as well as after birth. </a:t>
            </a:r>
          </a:p>
          <a:p>
            <a:pPr algn="just"/>
            <a:r>
              <a:rPr lang="en-IN" dirty="0" smtClean="0"/>
              <a:t>The Rights of the Child have also been recognised in the Universal Declaration of Human Rights.</a:t>
            </a:r>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International Level – </a:t>
            </a:r>
            <a:r>
              <a:rPr lang="en-IN" sz="4000" dirty="0" smtClean="0"/>
              <a:t>United Nations </a:t>
            </a:r>
            <a:endParaRPr lang="en-IN" sz="4000" dirty="0"/>
          </a:p>
        </p:txBody>
      </p:sp>
      <p:sp>
        <p:nvSpPr>
          <p:cNvPr id="3" name="Content Placeholder 2"/>
          <p:cNvSpPr>
            <a:spLocks noGrp="1"/>
          </p:cNvSpPr>
          <p:nvPr>
            <p:ph idx="1"/>
          </p:nvPr>
        </p:nvSpPr>
        <p:spPr>
          <a:xfrm>
            <a:off x="457200" y="1295400"/>
            <a:ext cx="8229600" cy="5334000"/>
          </a:xfrm>
        </p:spPr>
        <p:txBody>
          <a:bodyPr>
            <a:normAutofit fontScale="92500" lnSpcReduction="20000"/>
          </a:bodyPr>
          <a:lstStyle/>
          <a:p>
            <a:pPr algn="just"/>
            <a:r>
              <a:rPr lang="en-IN" dirty="0" smtClean="0"/>
              <a:t>Convention on the Rights of the Child, a legally binding International Treaty was set up to ensure that all the children – persons up to 18 years of age, were given their due rights.</a:t>
            </a:r>
          </a:p>
          <a:p>
            <a:pPr algn="just"/>
            <a:r>
              <a:rPr lang="en-IN" dirty="0" smtClean="0"/>
              <a:t>It is obligatory for Member States to incorporate changes in their respective policies, legislations and programmes to provide welfare, care and protection to children. </a:t>
            </a:r>
          </a:p>
          <a:p>
            <a:pPr algn="just"/>
            <a:r>
              <a:rPr lang="en-IN" dirty="0" smtClean="0"/>
              <a:t>Committee on the Rights of the Child (Committee on the Rights of the Child 1991) monitors the implementation of the Convention of the Rights of the Child and its two optional protocols.</a:t>
            </a:r>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International Legislations</a:t>
            </a:r>
            <a:endParaRPr lang="en-IN" dirty="0"/>
          </a:p>
        </p:txBody>
      </p:sp>
      <p:sp>
        <p:nvSpPr>
          <p:cNvPr id="3" name="Content Placeholder 2"/>
          <p:cNvSpPr>
            <a:spLocks noGrp="1"/>
          </p:cNvSpPr>
          <p:nvPr>
            <p:ph idx="1"/>
          </p:nvPr>
        </p:nvSpPr>
        <p:spPr/>
        <p:txBody>
          <a:bodyPr>
            <a:normAutofit fontScale="85000" lnSpcReduction="20000"/>
          </a:bodyPr>
          <a:lstStyle/>
          <a:p>
            <a:pPr algn="just"/>
            <a:r>
              <a:rPr lang="en-IN" dirty="0" smtClean="0"/>
              <a:t>United Nations Convention on the Rights of the Child, 1989;</a:t>
            </a:r>
          </a:p>
          <a:p>
            <a:pPr algn="just"/>
            <a:r>
              <a:rPr lang="en-IN" dirty="0" smtClean="0"/>
              <a:t>UN Rules for the Protection of Juveniles deprived of their Liberty, 1990; </a:t>
            </a:r>
          </a:p>
          <a:p>
            <a:pPr algn="just"/>
            <a:r>
              <a:rPr lang="en-IN" dirty="0" smtClean="0"/>
              <a:t>UN Standard Minimum Rules for the Administration of Juvenile Justice (Beijing Rules), 1985; </a:t>
            </a:r>
          </a:p>
          <a:p>
            <a:pPr algn="just"/>
            <a:r>
              <a:rPr lang="en-IN" dirty="0" smtClean="0"/>
              <a:t>United Nations</a:t>
            </a:r>
          </a:p>
          <a:p>
            <a:pPr algn="just"/>
            <a:r>
              <a:rPr lang="en-IN" dirty="0" smtClean="0"/>
              <a:t>Guidelines for the Protection of Juvenile Delinquency (Riyadh Guidelines), 1990; </a:t>
            </a:r>
          </a:p>
          <a:p>
            <a:pPr algn="just"/>
            <a:r>
              <a:rPr lang="en-IN" dirty="0" smtClean="0"/>
              <a:t>Hague Convention on Protection of Children and Cooperation in respect of Inter-Country Adoption, 1993.</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National Level – Primeval Times</a:t>
            </a:r>
            <a:endParaRPr lang="en-IN" dirty="0"/>
          </a:p>
        </p:txBody>
      </p:sp>
      <p:sp>
        <p:nvSpPr>
          <p:cNvPr id="3" name="Content Placeholder 2"/>
          <p:cNvSpPr>
            <a:spLocks noGrp="1"/>
          </p:cNvSpPr>
          <p:nvPr>
            <p:ph idx="1"/>
          </p:nvPr>
        </p:nvSpPr>
        <p:spPr/>
        <p:txBody>
          <a:bodyPr>
            <a:normAutofit fontScale="70000" lnSpcReduction="20000"/>
          </a:bodyPr>
          <a:lstStyle/>
          <a:p>
            <a:pPr algn="just"/>
            <a:r>
              <a:rPr lang="en-IN" dirty="0" smtClean="0"/>
              <a:t>On one hand India has the distinction of having had the first manuscript </a:t>
            </a:r>
            <a:r>
              <a:rPr lang="en-IN" i="1" dirty="0" err="1" smtClean="0"/>
              <a:t>Kashyapa</a:t>
            </a:r>
            <a:r>
              <a:rPr lang="en-IN" i="1" dirty="0" smtClean="0"/>
              <a:t> </a:t>
            </a:r>
            <a:r>
              <a:rPr lang="en-IN" i="1" dirty="0" err="1" smtClean="0"/>
              <a:t>Tantra</a:t>
            </a:r>
            <a:r>
              <a:rPr lang="en-IN" i="1" dirty="0" smtClean="0"/>
              <a:t>, on the management of children before the birth of Christ, having a chapter on Kumara </a:t>
            </a:r>
            <a:r>
              <a:rPr lang="en-IN" i="1" dirty="0" err="1" smtClean="0"/>
              <a:t>Bharitya</a:t>
            </a:r>
            <a:r>
              <a:rPr lang="en-IN" i="1" dirty="0" smtClean="0"/>
              <a:t> i.e. service to children (Rattan 1997). </a:t>
            </a:r>
          </a:p>
          <a:p>
            <a:pPr algn="just"/>
            <a:r>
              <a:rPr lang="en-IN" i="1" dirty="0" smtClean="0"/>
              <a:t>Another ancient text </a:t>
            </a:r>
            <a:r>
              <a:rPr lang="en-IN" i="1" dirty="0" err="1" smtClean="0"/>
              <a:t>Kautilya’s</a:t>
            </a:r>
            <a:r>
              <a:rPr lang="en-IN" i="1" dirty="0" smtClean="0"/>
              <a:t> </a:t>
            </a:r>
            <a:r>
              <a:rPr lang="en-IN" i="1" dirty="0" err="1" smtClean="0"/>
              <a:t>Arthasastra</a:t>
            </a:r>
            <a:r>
              <a:rPr lang="en-IN" i="1" dirty="0" smtClean="0"/>
              <a:t> also </a:t>
            </a:r>
            <a:r>
              <a:rPr lang="en-IN" dirty="0" smtClean="0"/>
              <a:t>mentions details about the care of mother and the child. “Child labour was discouraged and  provisions were made for maternity benefits to female slaves and labourers”. </a:t>
            </a:r>
          </a:p>
          <a:p>
            <a:pPr algn="just"/>
            <a:r>
              <a:rPr lang="en-IN" dirty="0" smtClean="0"/>
              <a:t>There were orphanages that provided food and education to children (Rattan 1997). </a:t>
            </a:r>
          </a:p>
          <a:p>
            <a:pPr algn="just"/>
            <a:r>
              <a:rPr lang="en-IN" dirty="0" smtClean="0"/>
              <a:t>On the other hand </a:t>
            </a:r>
            <a:r>
              <a:rPr lang="en-IN" i="1" dirty="0" err="1" smtClean="0"/>
              <a:t>Atharva</a:t>
            </a:r>
            <a:r>
              <a:rPr lang="en-IN" i="1" dirty="0" smtClean="0"/>
              <a:t> Veda reflects the attitude towards children in a passage “Birth of a girl, grant it </a:t>
            </a:r>
            <a:r>
              <a:rPr lang="en-IN" dirty="0" smtClean="0"/>
              <a:t>elsewhere, here grant a boy”(Rattan 1997). </a:t>
            </a:r>
          </a:p>
          <a:p>
            <a:pPr algn="just"/>
            <a:r>
              <a:rPr lang="en-IN" dirty="0" smtClean="0"/>
              <a:t>Child welfare in the ancient times was entirely the responsibility of the mother and family.</a:t>
            </a:r>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National Level – Modern Times</a:t>
            </a:r>
            <a:endParaRPr lang="en-IN" dirty="0"/>
          </a:p>
        </p:txBody>
      </p:sp>
      <p:sp>
        <p:nvSpPr>
          <p:cNvPr id="3" name="Content Placeholder 2"/>
          <p:cNvSpPr>
            <a:spLocks noGrp="1"/>
          </p:cNvSpPr>
          <p:nvPr>
            <p:ph idx="1"/>
          </p:nvPr>
        </p:nvSpPr>
        <p:spPr/>
        <p:txBody>
          <a:bodyPr>
            <a:normAutofit fontScale="85000" lnSpcReduction="10000"/>
          </a:bodyPr>
          <a:lstStyle/>
          <a:p>
            <a:pPr algn="just"/>
            <a:r>
              <a:rPr lang="en-IN" dirty="0" smtClean="0"/>
              <a:t>Organised child welfare is of a relatively recent origin and dates back to 1874 when some missionary schools in </a:t>
            </a:r>
            <a:r>
              <a:rPr lang="en-IN" dirty="0" err="1" smtClean="0"/>
              <a:t>Lucknow</a:t>
            </a:r>
            <a:r>
              <a:rPr lang="en-IN" dirty="0" smtClean="0"/>
              <a:t> and Poona (</a:t>
            </a:r>
            <a:r>
              <a:rPr lang="en-IN" dirty="0" err="1" smtClean="0"/>
              <a:t>Baig</a:t>
            </a:r>
            <a:r>
              <a:rPr lang="en-IN" dirty="0" smtClean="0"/>
              <a:t> 1979) started experiments regarding the needs and care of pre-school child and the starting of new educational movements by </a:t>
            </a:r>
            <a:r>
              <a:rPr lang="en-IN" dirty="0" err="1" smtClean="0"/>
              <a:t>Rabindranath</a:t>
            </a:r>
            <a:r>
              <a:rPr lang="en-IN" dirty="0" smtClean="0"/>
              <a:t> Tagore in Bengal and Annie Besant in south of India (</a:t>
            </a:r>
            <a:r>
              <a:rPr lang="en-IN" dirty="0" err="1" smtClean="0"/>
              <a:t>Baig</a:t>
            </a:r>
            <a:r>
              <a:rPr lang="en-IN" dirty="0" smtClean="0"/>
              <a:t> 1979). </a:t>
            </a:r>
          </a:p>
          <a:p>
            <a:pPr algn="just"/>
            <a:r>
              <a:rPr lang="en-IN" dirty="0" smtClean="0"/>
              <a:t>In 1920 ‘</a:t>
            </a:r>
            <a:r>
              <a:rPr lang="en-IN" i="1" dirty="0" smtClean="0"/>
              <a:t>Balkan </a:t>
            </a:r>
            <a:r>
              <a:rPr lang="en-IN" i="1" dirty="0" err="1" smtClean="0"/>
              <a:t>Ji</a:t>
            </a:r>
            <a:r>
              <a:rPr lang="en-IN" i="1" dirty="0" smtClean="0"/>
              <a:t> Bari’ came </a:t>
            </a:r>
            <a:r>
              <a:rPr lang="en-IN" dirty="0" smtClean="0"/>
              <a:t>into being to provide services to children belonging to the poor, uneducated and helpless families (</a:t>
            </a:r>
            <a:r>
              <a:rPr lang="en-IN" dirty="0" err="1" smtClean="0"/>
              <a:t>Bhakry</a:t>
            </a:r>
            <a:r>
              <a:rPr lang="en-IN" dirty="0" smtClean="0"/>
              <a:t> 2006).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National Level – Modern Times</a:t>
            </a:r>
            <a:endParaRPr lang="en-IN" dirty="0"/>
          </a:p>
        </p:txBody>
      </p:sp>
      <p:sp>
        <p:nvSpPr>
          <p:cNvPr id="3" name="Content Placeholder 2"/>
          <p:cNvSpPr>
            <a:spLocks noGrp="1"/>
          </p:cNvSpPr>
          <p:nvPr>
            <p:ph idx="1"/>
          </p:nvPr>
        </p:nvSpPr>
        <p:spPr/>
        <p:txBody>
          <a:bodyPr>
            <a:normAutofit fontScale="92500"/>
          </a:bodyPr>
          <a:lstStyle/>
          <a:p>
            <a:pPr algn="just"/>
            <a:r>
              <a:rPr lang="en-IN" dirty="0" smtClean="0"/>
              <a:t>In 1927 ‘The Children’s Aid Society’ was formed basically to take vagrant children off the streets and put them in residential care (</a:t>
            </a:r>
            <a:r>
              <a:rPr lang="en-IN" dirty="0" err="1" smtClean="0"/>
              <a:t>Baig</a:t>
            </a:r>
            <a:r>
              <a:rPr lang="en-IN" dirty="0" smtClean="0"/>
              <a:t> 1979). </a:t>
            </a:r>
          </a:p>
          <a:p>
            <a:pPr algn="just"/>
            <a:r>
              <a:rPr lang="en-IN" dirty="0" smtClean="0"/>
              <a:t>Leaders like Raja Ram Mohan Roy, advocated for the abolition of child marriages and sati. </a:t>
            </a:r>
          </a:p>
          <a:p>
            <a:pPr algn="just"/>
            <a:r>
              <a:rPr lang="en-IN" dirty="0" smtClean="0"/>
              <a:t>Mahatma Gandhi and later Pt. Jawaharlal Nehru inculcated social concern for children - the citizens of tomorrow (</a:t>
            </a:r>
            <a:r>
              <a:rPr lang="en-IN" dirty="0" err="1" smtClean="0"/>
              <a:t>Bhakry</a:t>
            </a:r>
            <a:r>
              <a:rPr lang="en-IN" dirty="0" smtClean="0"/>
              <a:t> 2006).</a:t>
            </a:r>
            <a:endParaRPr lang="en-I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National Level – After Independence</a:t>
            </a:r>
            <a:endParaRPr lang="en-IN" dirty="0"/>
          </a:p>
        </p:txBody>
      </p:sp>
      <p:sp>
        <p:nvSpPr>
          <p:cNvPr id="3" name="Content Placeholder 2"/>
          <p:cNvSpPr>
            <a:spLocks noGrp="1"/>
          </p:cNvSpPr>
          <p:nvPr>
            <p:ph idx="1"/>
          </p:nvPr>
        </p:nvSpPr>
        <p:spPr/>
        <p:txBody>
          <a:bodyPr>
            <a:normAutofit/>
          </a:bodyPr>
          <a:lstStyle/>
          <a:p>
            <a:r>
              <a:rPr lang="en-IN" dirty="0" smtClean="0"/>
              <a:t>Following multipronged strategy was adopted to develop childhood and child welfare after independence:</a:t>
            </a:r>
          </a:p>
          <a:p>
            <a:r>
              <a:rPr lang="en-US" dirty="0" smtClean="0"/>
              <a:t>Constitution of India </a:t>
            </a:r>
          </a:p>
          <a:p>
            <a:pPr lvl="1"/>
            <a:r>
              <a:rPr lang="en-US" dirty="0" smtClean="0"/>
              <a:t>Fundamental rights </a:t>
            </a:r>
          </a:p>
          <a:p>
            <a:pPr lvl="1"/>
            <a:r>
              <a:rPr lang="en-US" dirty="0" smtClean="0"/>
              <a:t>Directive principles of the state policy </a:t>
            </a:r>
          </a:p>
          <a:p>
            <a:pPr lvl="1"/>
            <a:r>
              <a:rPr lang="en-US" dirty="0" smtClean="0"/>
              <a:t>Fundamental duties </a:t>
            </a:r>
          </a:p>
          <a:p>
            <a:r>
              <a:rPr lang="en-US" dirty="0" smtClean="0"/>
              <a:t>Policies</a:t>
            </a:r>
            <a:endParaRPr lang="en-IN"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Fundamental Duties</a:t>
            </a:r>
            <a:endParaRPr lang="en-IN" dirty="0"/>
          </a:p>
        </p:txBody>
      </p:sp>
      <p:sp>
        <p:nvSpPr>
          <p:cNvPr id="3" name="Content Placeholder 2"/>
          <p:cNvSpPr>
            <a:spLocks noGrp="1"/>
          </p:cNvSpPr>
          <p:nvPr>
            <p:ph idx="1"/>
          </p:nvPr>
        </p:nvSpPr>
        <p:spPr/>
        <p:txBody>
          <a:bodyPr>
            <a:normAutofit fontScale="85000" lnSpcReduction="20000"/>
          </a:bodyPr>
          <a:lstStyle/>
          <a:p>
            <a:pPr algn="just"/>
            <a:r>
              <a:rPr lang="en-IN" dirty="0" smtClean="0"/>
              <a:t>Fundamental Rights (Part III - Fundamental Rights 2011) provided to all citizens include equality before law to every citizen under Article 14; freedom of speech and expression under Article 19 (1); prohibition of discrimination under Article 17; prohibition of trafficking of human beings and forced labour under Article 23; special provisions for women and children made by the State under Article 15 (3); free and compulsory education to children and free and compulsory education for children from 6-14 years of age under Article 21 and 21 (A) respectively.</a:t>
            </a:r>
            <a:endParaRPr lang="en-IN"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Directives Principles of the State Policy</a:t>
            </a:r>
            <a:endParaRPr lang="en-IN" dirty="0"/>
          </a:p>
        </p:txBody>
      </p:sp>
      <p:sp>
        <p:nvSpPr>
          <p:cNvPr id="3" name="Content Placeholder 2"/>
          <p:cNvSpPr>
            <a:spLocks noGrp="1"/>
          </p:cNvSpPr>
          <p:nvPr>
            <p:ph idx="1"/>
          </p:nvPr>
        </p:nvSpPr>
        <p:spPr/>
        <p:txBody>
          <a:bodyPr>
            <a:normAutofit fontScale="85000" lnSpcReduction="20000"/>
          </a:bodyPr>
          <a:lstStyle/>
          <a:p>
            <a:pPr algn="just"/>
            <a:r>
              <a:rPr lang="en-IN" dirty="0" smtClean="0"/>
              <a:t>Directive Principles (Part IV - Directive Principles of State Policy 2011) bars children from entering a vocation that is unsuitable for their age besides ensuring that they get all opportunities and facilities to develop in a healthy manner under Article 39; provides for Early Childhood Care and Education of children up to 6 years of age under Article 45; gives directions for promoting the interests of children belonging to the weaker section under Article 46; and provides for making laws and policies for child welfare in per the International Laws and Treaties ratified by the government under Article 51.</a:t>
            </a:r>
            <a:endParaRPr lang="en-IN"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Fundamental Duties </a:t>
            </a:r>
            <a:endParaRPr lang="en-IN" dirty="0"/>
          </a:p>
        </p:txBody>
      </p:sp>
      <p:sp>
        <p:nvSpPr>
          <p:cNvPr id="3" name="Content Placeholder 2"/>
          <p:cNvSpPr>
            <a:spLocks noGrp="1"/>
          </p:cNvSpPr>
          <p:nvPr>
            <p:ph idx="1"/>
          </p:nvPr>
        </p:nvSpPr>
        <p:spPr/>
        <p:txBody>
          <a:bodyPr/>
          <a:lstStyle/>
          <a:p>
            <a:pPr algn="just"/>
            <a:endParaRPr lang="en-IN" dirty="0" smtClean="0"/>
          </a:p>
          <a:p>
            <a:pPr algn="just"/>
            <a:r>
              <a:rPr lang="en-IN" dirty="0" smtClean="0"/>
              <a:t>Article 51 (A) k (Part IV A - Fundamental Duties 2011) provide for moral obligations which state that a parent or the guardian should give opportunities for the education of their child or ward between 6-14 years of age.</a:t>
            </a:r>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IN" dirty="0"/>
          </a:p>
        </p:txBody>
      </p:sp>
      <p:sp>
        <p:nvSpPr>
          <p:cNvPr id="3" name="Content Placeholder 2"/>
          <p:cNvSpPr>
            <a:spLocks noGrp="1"/>
          </p:cNvSpPr>
          <p:nvPr>
            <p:ph idx="1"/>
          </p:nvPr>
        </p:nvSpPr>
        <p:spPr/>
        <p:txBody>
          <a:bodyPr>
            <a:normAutofit fontScale="92500"/>
          </a:bodyPr>
          <a:lstStyle/>
          <a:p>
            <a:pPr algn="just"/>
            <a:r>
              <a:rPr lang="en-IN" dirty="0" smtClean="0"/>
              <a:t>The governments of the bygone era did not consider child welfare as a part of their agenda as children were invisible entities.</a:t>
            </a:r>
          </a:p>
          <a:p>
            <a:pPr algn="just"/>
            <a:r>
              <a:rPr lang="en-IN" dirty="0" smtClean="0"/>
              <a:t>Children were considered as ‘miniature adults’ and were required to fend for themselves in the adult world.</a:t>
            </a:r>
          </a:p>
          <a:p>
            <a:pPr algn="just"/>
            <a:r>
              <a:rPr lang="en-IN" dirty="0" smtClean="0"/>
              <a:t>Individual and religious organisations rather than the governments realised the importance of childhood and undertook to preserve it by providing welfare.</a:t>
            </a:r>
            <a:endParaRPr lang="en-IN"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Policies </a:t>
            </a:r>
            <a:endParaRPr lang="en-IN" dirty="0"/>
          </a:p>
        </p:txBody>
      </p:sp>
      <p:sp>
        <p:nvSpPr>
          <p:cNvPr id="3" name="Content Placeholder 2"/>
          <p:cNvSpPr>
            <a:spLocks noGrp="1"/>
          </p:cNvSpPr>
          <p:nvPr>
            <p:ph idx="1"/>
          </p:nvPr>
        </p:nvSpPr>
        <p:spPr/>
        <p:txBody>
          <a:bodyPr/>
          <a:lstStyle/>
          <a:p>
            <a:endParaRPr lang="en-IN" b="1" dirty="0" smtClean="0"/>
          </a:p>
          <a:p>
            <a:r>
              <a:rPr lang="en-IN" b="1" dirty="0" smtClean="0"/>
              <a:t>National Policy for Children -1974</a:t>
            </a:r>
          </a:p>
          <a:p>
            <a:endParaRPr lang="en-IN" b="1" dirty="0" smtClean="0"/>
          </a:p>
          <a:p>
            <a:r>
              <a:rPr lang="en-IN" b="1" dirty="0" smtClean="0"/>
              <a:t>National Policy for Children, April 26, 2013</a:t>
            </a:r>
            <a:endParaRPr lang="en-IN"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National Legislations</a:t>
            </a:r>
            <a:endParaRPr lang="en-IN" dirty="0"/>
          </a:p>
        </p:txBody>
      </p:sp>
      <p:sp>
        <p:nvSpPr>
          <p:cNvPr id="3" name="Content Placeholder 2"/>
          <p:cNvSpPr>
            <a:spLocks noGrp="1"/>
          </p:cNvSpPr>
          <p:nvPr>
            <p:ph idx="1"/>
          </p:nvPr>
        </p:nvSpPr>
        <p:spPr/>
        <p:txBody>
          <a:bodyPr>
            <a:normAutofit fontScale="92500" lnSpcReduction="10000"/>
          </a:bodyPr>
          <a:lstStyle/>
          <a:p>
            <a:pPr algn="just"/>
            <a:r>
              <a:rPr lang="en-IN" dirty="0" smtClean="0"/>
              <a:t>General legislations relating to industry having provisions for children include: The Factories Act 1948 The Plantation labour Act, 1951, Apprentices Act 1961, The Merchant Shipping Act; 1958, Dangerous Machines (Regulation) Act, 1983 etc.;</a:t>
            </a:r>
          </a:p>
          <a:p>
            <a:pPr algn="just"/>
            <a:r>
              <a:rPr lang="en-IN" dirty="0" smtClean="0"/>
              <a:t>The Immoral Traffic (Prevention) Act, 1956;</a:t>
            </a:r>
          </a:p>
          <a:p>
            <a:pPr algn="just"/>
            <a:r>
              <a:rPr lang="en-IN" dirty="0" smtClean="0"/>
              <a:t>The Child Labour (Prohibition and Regulation) Act, 1986;</a:t>
            </a:r>
          </a:p>
          <a:p>
            <a:pPr algn="just"/>
            <a:r>
              <a:rPr lang="en-IN" dirty="0" smtClean="0"/>
              <a:t>Juvenile Justice (Care and Protection of Children) Act 2000;</a:t>
            </a:r>
            <a:endParaRPr lang="en-IN"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National Legislations</a:t>
            </a:r>
            <a:endParaRPr lang="en-IN" dirty="0"/>
          </a:p>
        </p:txBody>
      </p:sp>
      <p:sp>
        <p:nvSpPr>
          <p:cNvPr id="3" name="Content Placeholder 2"/>
          <p:cNvSpPr>
            <a:spLocks noGrp="1"/>
          </p:cNvSpPr>
          <p:nvPr>
            <p:ph idx="1"/>
          </p:nvPr>
        </p:nvSpPr>
        <p:spPr/>
        <p:txBody>
          <a:bodyPr>
            <a:normAutofit fontScale="92500" lnSpcReduction="20000"/>
          </a:bodyPr>
          <a:lstStyle/>
          <a:p>
            <a:pPr algn="just"/>
            <a:r>
              <a:rPr lang="en-IN" dirty="0" smtClean="0"/>
              <a:t>The Commissions for Protection of Child Rights Act, 2005 &amp; 2006;</a:t>
            </a:r>
          </a:p>
          <a:p>
            <a:pPr algn="just"/>
            <a:r>
              <a:rPr lang="en-IN" dirty="0" smtClean="0"/>
              <a:t>Prohibition of Child Marriage Act, 2006;</a:t>
            </a:r>
          </a:p>
          <a:p>
            <a:pPr algn="just"/>
            <a:r>
              <a:rPr lang="en-IN" dirty="0" smtClean="0"/>
              <a:t>Right of Children to free and Compulsory Education Act 2009;</a:t>
            </a:r>
          </a:p>
          <a:p>
            <a:pPr algn="just"/>
            <a:r>
              <a:rPr lang="en-IN" dirty="0" smtClean="0"/>
              <a:t>Protection of Children from Sexual Offences Act 2012; </a:t>
            </a:r>
          </a:p>
          <a:p>
            <a:pPr algn="just"/>
            <a:r>
              <a:rPr lang="en-IN" dirty="0" smtClean="0"/>
              <a:t>Infant Milk Substitutes, Feeding, Bottles and Infant Foods (Regulation of Production, Supply and Distribution) and its Amendment Act 2003.</a:t>
            </a:r>
            <a:endParaRPr lang="en-IN"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Programmes for Child Welfare</a:t>
            </a:r>
            <a:endParaRPr lang="en-IN" dirty="0"/>
          </a:p>
        </p:txBody>
      </p:sp>
      <p:sp>
        <p:nvSpPr>
          <p:cNvPr id="3" name="Content Placeholder 2"/>
          <p:cNvSpPr>
            <a:spLocks noGrp="1"/>
          </p:cNvSpPr>
          <p:nvPr>
            <p:ph idx="1"/>
          </p:nvPr>
        </p:nvSpPr>
        <p:spPr/>
        <p:txBody>
          <a:bodyPr>
            <a:normAutofit lnSpcReduction="10000"/>
          </a:bodyPr>
          <a:lstStyle/>
          <a:p>
            <a:r>
              <a:rPr lang="en-IN" b="1" dirty="0" smtClean="0"/>
              <a:t>Integrated Child Development Services Scheme (ICDS) 1975</a:t>
            </a:r>
          </a:p>
          <a:p>
            <a:pPr lvl="1"/>
            <a:r>
              <a:rPr lang="en-IN" i="1" dirty="0" err="1" smtClean="0"/>
              <a:t>Kishori</a:t>
            </a:r>
            <a:r>
              <a:rPr lang="en-IN" i="1" dirty="0" smtClean="0"/>
              <a:t> </a:t>
            </a:r>
            <a:r>
              <a:rPr lang="en-IN" i="1" dirty="0" err="1" smtClean="0"/>
              <a:t>Shakti</a:t>
            </a:r>
            <a:r>
              <a:rPr lang="en-IN" i="1" dirty="0" smtClean="0"/>
              <a:t> </a:t>
            </a:r>
            <a:r>
              <a:rPr lang="en-IN" i="1" dirty="0" err="1" smtClean="0"/>
              <a:t>Yojana</a:t>
            </a:r>
            <a:endParaRPr lang="en-IN" i="1" dirty="0" smtClean="0"/>
          </a:p>
          <a:p>
            <a:pPr lvl="1"/>
            <a:r>
              <a:rPr lang="en-IN" dirty="0" smtClean="0"/>
              <a:t>Rajiv Gandhi Scheme for the Adolescent Girls (SABLA), </a:t>
            </a:r>
          </a:p>
          <a:p>
            <a:pPr lvl="1"/>
            <a:r>
              <a:rPr lang="en-IN" i="1" dirty="0" err="1" smtClean="0"/>
              <a:t>Indira</a:t>
            </a:r>
            <a:r>
              <a:rPr lang="en-IN" i="1" dirty="0" smtClean="0"/>
              <a:t> Gandhi </a:t>
            </a:r>
            <a:r>
              <a:rPr lang="en-IN" i="1" dirty="0" err="1" smtClean="0"/>
              <a:t>Matritva</a:t>
            </a:r>
            <a:r>
              <a:rPr lang="en-IN" i="1" dirty="0" smtClean="0"/>
              <a:t> </a:t>
            </a:r>
            <a:r>
              <a:rPr lang="en-IN" i="1" dirty="0" err="1" smtClean="0"/>
              <a:t>Sahyog</a:t>
            </a:r>
            <a:r>
              <a:rPr lang="en-IN" i="1" dirty="0" smtClean="0"/>
              <a:t> </a:t>
            </a:r>
            <a:r>
              <a:rPr lang="en-IN" i="1" dirty="0" err="1" smtClean="0"/>
              <a:t>Yojana</a:t>
            </a:r>
            <a:r>
              <a:rPr lang="en-IN" i="1" dirty="0" smtClean="0"/>
              <a:t>, </a:t>
            </a:r>
            <a:r>
              <a:rPr lang="en-IN" i="1" dirty="0" err="1" smtClean="0"/>
              <a:t>Ladli</a:t>
            </a:r>
            <a:endParaRPr lang="en-IN" b="1" dirty="0" smtClean="0"/>
          </a:p>
          <a:p>
            <a:r>
              <a:rPr lang="en-IN" b="1" dirty="0" smtClean="0"/>
              <a:t>Integrated Child Protection Scheme (ICPS)</a:t>
            </a:r>
          </a:p>
          <a:p>
            <a:pPr lvl="1"/>
            <a:r>
              <a:rPr lang="en-IN" i="1" dirty="0" err="1" smtClean="0"/>
              <a:t>Shishu</a:t>
            </a:r>
            <a:r>
              <a:rPr lang="en-IN" i="1" dirty="0" smtClean="0"/>
              <a:t> </a:t>
            </a:r>
            <a:r>
              <a:rPr lang="en-IN" i="1" dirty="0" err="1" smtClean="0"/>
              <a:t>Grehs</a:t>
            </a:r>
            <a:r>
              <a:rPr lang="en-IN" i="1" dirty="0" smtClean="0"/>
              <a:t>	</a:t>
            </a:r>
          </a:p>
          <a:p>
            <a:pPr lvl="1"/>
            <a:r>
              <a:rPr lang="en-IN" i="1" dirty="0" smtClean="0"/>
              <a:t>bal </a:t>
            </a:r>
            <a:r>
              <a:rPr lang="en-IN" i="1" dirty="0" err="1" smtClean="0"/>
              <a:t>bhawans</a:t>
            </a:r>
            <a:r>
              <a:rPr lang="en-IN" i="1" dirty="0" smtClean="0"/>
              <a:t> and crèches.</a:t>
            </a:r>
            <a:endParaRPr lang="en-IN"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Five Year Plans</a:t>
            </a:r>
            <a:endParaRPr lang="en-IN" dirty="0"/>
          </a:p>
        </p:txBody>
      </p:sp>
      <p:sp>
        <p:nvSpPr>
          <p:cNvPr id="3" name="Content Placeholder 2"/>
          <p:cNvSpPr>
            <a:spLocks noGrp="1"/>
          </p:cNvSpPr>
          <p:nvPr>
            <p:ph idx="1"/>
          </p:nvPr>
        </p:nvSpPr>
        <p:spPr/>
        <p:txBody>
          <a:bodyPr>
            <a:normAutofit fontScale="85000" lnSpcReduction="10000"/>
          </a:bodyPr>
          <a:lstStyle/>
          <a:p>
            <a:pPr algn="just"/>
            <a:r>
              <a:rPr lang="en-IN" dirty="0" smtClean="0"/>
              <a:t>The First Plan stated “Children should receive much greater consideration than is commonly given to them,” The first few plans provided for children under the head of ‘Social welfare’ along with other disadvantaged sections of the society.</a:t>
            </a:r>
          </a:p>
          <a:p>
            <a:pPr algn="just"/>
            <a:r>
              <a:rPr lang="en-IN" dirty="0" smtClean="0"/>
              <a:t>After the formulation of the ‘National Policy of the Child’ in 1974 there were exclusive provisions for children in the subsequent plans.</a:t>
            </a:r>
          </a:p>
          <a:p>
            <a:pPr algn="just"/>
            <a:r>
              <a:rPr lang="en-IN" dirty="0" smtClean="0"/>
              <a:t>Women and child specific policies and programmes were formulated after the setting up of Union Ministry for Women and Child Development in 2006.</a:t>
            </a:r>
            <a:endParaRPr lang="en-IN"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IN" dirty="0"/>
          </a:p>
        </p:txBody>
      </p:sp>
      <p:sp>
        <p:nvSpPr>
          <p:cNvPr id="3" name="Content Placeholder 2"/>
          <p:cNvSpPr>
            <a:spLocks noGrp="1"/>
          </p:cNvSpPr>
          <p:nvPr>
            <p:ph idx="1"/>
          </p:nvPr>
        </p:nvSpPr>
        <p:spPr/>
        <p:txBody>
          <a:bodyPr/>
          <a:lstStyle/>
          <a:p>
            <a:r>
              <a:rPr lang="en-IN" smtClean="0"/>
              <a:t>https://www.researchgate.net/publication/309124447 (30/10/2018)</a:t>
            </a:r>
            <a:endParaRPr lang="en-IN"/>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IN" dirty="0"/>
          </a:p>
        </p:txBody>
      </p:sp>
      <p:sp>
        <p:nvSpPr>
          <p:cNvPr id="3" name="Content Placeholder 2"/>
          <p:cNvSpPr>
            <a:spLocks noGrp="1"/>
          </p:cNvSpPr>
          <p:nvPr>
            <p:ph idx="1"/>
          </p:nvPr>
        </p:nvSpPr>
        <p:spPr/>
        <p:txBody>
          <a:bodyPr>
            <a:normAutofit/>
          </a:bodyPr>
          <a:lstStyle/>
          <a:p>
            <a:pPr algn="just"/>
            <a:r>
              <a:rPr lang="en-IN" dirty="0" smtClean="0"/>
              <a:t>Thereafter, the governments and the world community recognised the need to take care of the child and today it has emerged at the centre of public concern almost all over the world.</a:t>
            </a:r>
          </a:p>
          <a:p>
            <a:pPr algn="just"/>
            <a:r>
              <a:rPr lang="en-IN" dirty="0" smtClean="0"/>
              <a:t>Leaders and statesman in all parts of the world have begun to identify themselves with family and children’s issues (Black 1996).</a:t>
            </a:r>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International Level</a:t>
            </a:r>
            <a:endParaRPr lang="en-IN" dirty="0"/>
          </a:p>
        </p:txBody>
      </p:sp>
      <p:sp>
        <p:nvSpPr>
          <p:cNvPr id="3" name="Content Placeholder 2"/>
          <p:cNvSpPr>
            <a:spLocks noGrp="1"/>
          </p:cNvSpPr>
          <p:nvPr>
            <p:ph idx="1"/>
          </p:nvPr>
        </p:nvSpPr>
        <p:spPr/>
        <p:txBody>
          <a:bodyPr>
            <a:normAutofit fontScale="92500" lnSpcReduction="10000"/>
          </a:bodyPr>
          <a:lstStyle/>
          <a:p>
            <a:pPr algn="just"/>
            <a:r>
              <a:rPr lang="en-IN" dirty="0" smtClean="0"/>
              <a:t>The earliest known form of service to the needy children began with orphanages attached to early monasteries in Catholic or Islamic countries, the oldest of which may probably have been the 9th century orphanage in the Iranian Mosque of Holy Shrine at </a:t>
            </a:r>
            <a:r>
              <a:rPr lang="en-IN" dirty="0" err="1" smtClean="0"/>
              <a:t>Meshad</a:t>
            </a:r>
            <a:r>
              <a:rPr lang="en-IN" dirty="0" smtClean="0"/>
              <a:t> (</a:t>
            </a:r>
            <a:r>
              <a:rPr lang="en-IN" dirty="0" err="1" smtClean="0"/>
              <a:t>Baig</a:t>
            </a:r>
            <a:r>
              <a:rPr lang="en-IN" dirty="0" smtClean="0"/>
              <a:t> 1979).</a:t>
            </a:r>
          </a:p>
          <a:p>
            <a:pPr algn="just"/>
            <a:r>
              <a:rPr lang="en-IN" dirty="0" smtClean="0"/>
              <a:t>There were no crèches, nursery schools or children’s hospitals and everything related to children was considered to be the responsibility of the mother and the family.</a:t>
            </a:r>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Level</a:t>
            </a:r>
            <a:endParaRPr lang="en-IN" dirty="0"/>
          </a:p>
        </p:txBody>
      </p:sp>
      <p:sp>
        <p:nvSpPr>
          <p:cNvPr id="3" name="Content Placeholder 2"/>
          <p:cNvSpPr>
            <a:spLocks noGrp="1"/>
          </p:cNvSpPr>
          <p:nvPr>
            <p:ph idx="1"/>
          </p:nvPr>
        </p:nvSpPr>
        <p:spPr/>
        <p:txBody>
          <a:bodyPr>
            <a:normAutofit/>
          </a:bodyPr>
          <a:lstStyle/>
          <a:p>
            <a:pPr algn="just"/>
            <a:r>
              <a:rPr lang="en-IN" dirty="0" smtClean="0"/>
              <a:t>The concept of child care began to develop in France probably due to the French Revolution in the 17th century. </a:t>
            </a:r>
          </a:p>
          <a:p>
            <a:pPr algn="just"/>
            <a:r>
              <a:rPr lang="en-IN" dirty="0" smtClean="0"/>
              <a:t>On realising that children needed special provisions, France developed progressive ‘minor rights’ by enacting laws to protect children at their work place in 1841 and subsequently, a right to education in 1881 (</a:t>
            </a:r>
            <a:r>
              <a:rPr lang="en-IN" dirty="0" err="1" smtClean="0"/>
              <a:t>Baig</a:t>
            </a:r>
            <a:r>
              <a:rPr lang="en-IN" dirty="0" smtClean="0"/>
              <a:t> 1979).</a:t>
            </a:r>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Level</a:t>
            </a:r>
            <a:endParaRPr lang="en-IN" dirty="0"/>
          </a:p>
        </p:txBody>
      </p:sp>
      <p:sp>
        <p:nvSpPr>
          <p:cNvPr id="3" name="Content Placeholder 2"/>
          <p:cNvSpPr>
            <a:spLocks noGrp="1"/>
          </p:cNvSpPr>
          <p:nvPr>
            <p:ph idx="1"/>
          </p:nvPr>
        </p:nvSpPr>
        <p:spPr/>
        <p:txBody>
          <a:bodyPr>
            <a:normAutofit fontScale="92500"/>
          </a:bodyPr>
          <a:lstStyle/>
          <a:p>
            <a:pPr algn="just"/>
            <a:r>
              <a:rPr lang="en-IN" dirty="0" smtClean="0"/>
              <a:t>Movements to save the child from exploitation and abuse at work places due to industrial revolution started in France and Europe in the beginning of the 20th century. </a:t>
            </a:r>
          </a:p>
          <a:p>
            <a:pPr algn="just"/>
            <a:r>
              <a:rPr lang="en-IN" dirty="0" smtClean="0"/>
              <a:t>Development of child protection legislations, schooling and construction of separate institutions including the juvenile courts for delinquent children was undertaken during this time (</a:t>
            </a:r>
            <a:r>
              <a:rPr lang="en-IN" dirty="0" err="1" smtClean="0"/>
              <a:t>Bhakry</a:t>
            </a:r>
            <a:r>
              <a:rPr lang="en-IN" dirty="0" smtClean="0"/>
              <a:t> 2006).</a:t>
            </a:r>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International Level - </a:t>
            </a:r>
            <a:r>
              <a:rPr lang="en-IN" sz="4000" dirty="0" smtClean="0"/>
              <a:t>League of Nations</a:t>
            </a:r>
            <a:endParaRPr lang="en-IN" sz="4000" dirty="0"/>
          </a:p>
        </p:txBody>
      </p:sp>
      <p:sp>
        <p:nvSpPr>
          <p:cNvPr id="3" name="Content Placeholder 2"/>
          <p:cNvSpPr>
            <a:spLocks noGrp="1"/>
          </p:cNvSpPr>
          <p:nvPr>
            <p:ph idx="1"/>
          </p:nvPr>
        </p:nvSpPr>
        <p:spPr>
          <a:xfrm>
            <a:off x="457200" y="1295400"/>
            <a:ext cx="8229600" cy="5334000"/>
          </a:xfrm>
        </p:spPr>
        <p:txBody>
          <a:bodyPr>
            <a:normAutofit lnSpcReduction="10000"/>
          </a:bodyPr>
          <a:lstStyle/>
          <a:p>
            <a:pPr algn="just"/>
            <a:r>
              <a:rPr lang="en-IN" dirty="0" smtClean="0"/>
              <a:t>An English lady </a:t>
            </a:r>
            <a:r>
              <a:rPr lang="en-IN" dirty="0" err="1" smtClean="0"/>
              <a:t>Eglantyne</a:t>
            </a:r>
            <a:r>
              <a:rPr lang="en-IN" dirty="0" smtClean="0"/>
              <a:t> </a:t>
            </a:r>
            <a:r>
              <a:rPr lang="en-IN" dirty="0" err="1" smtClean="0"/>
              <a:t>Jebb</a:t>
            </a:r>
            <a:r>
              <a:rPr lang="en-IN" dirty="0" smtClean="0"/>
              <a:t> and her sister Dorothy Buxton found Save the Children Fund (Geneva Declaration of the Rights of the Child - 1924 </a:t>
            </a:r>
            <a:r>
              <a:rPr lang="en-IN" dirty="0" err="1" smtClean="0"/>
              <a:t>n.d</a:t>
            </a:r>
            <a:r>
              <a:rPr lang="en-IN" dirty="0" smtClean="0"/>
              <a:t>.) at London in 1919 to provide assistance and protection to children who had experienced war or were victims of war. </a:t>
            </a:r>
          </a:p>
          <a:p>
            <a:pPr algn="just"/>
            <a:r>
              <a:rPr lang="en-IN" dirty="0" smtClean="0"/>
              <a:t>In 1920 it was organised as ‘International Save the Children Union’ with the support of International Committee of the Red Cross and thus brought the focus of the society and the world community on the vulnerable position of children.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International Level - </a:t>
            </a:r>
            <a:r>
              <a:rPr lang="en-IN" sz="4000" dirty="0" smtClean="0"/>
              <a:t>League of Nations</a:t>
            </a:r>
            <a:endParaRPr lang="en-IN" sz="4000" dirty="0"/>
          </a:p>
        </p:txBody>
      </p:sp>
      <p:sp>
        <p:nvSpPr>
          <p:cNvPr id="3" name="Content Placeholder 2"/>
          <p:cNvSpPr>
            <a:spLocks noGrp="1"/>
          </p:cNvSpPr>
          <p:nvPr>
            <p:ph idx="1"/>
          </p:nvPr>
        </p:nvSpPr>
        <p:spPr>
          <a:xfrm>
            <a:off x="457200" y="1295400"/>
            <a:ext cx="8229600" cy="5334000"/>
          </a:xfrm>
        </p:spPr>
        <p:txBody>
          <a:bodyPr>
            <a:normAutofit lnSpcReduction="10000"/>
          </a:bodyPr>
          <a:lstStyle/>
          <a:p>
            <a:pPr algn="just"/>
            <a:r>
              <a:rPr lang="en-IN" dirty="0" smtClean="0"/>
              <a:t>On 28 February 1924 </a:t>
            </a:r>
            <a:r>
              <a:rPr lang="en-IN" dirty="0" err="1" smtClean="0"/>
              <a:t>Jebb</a:t>
            </a:r>
            <a:r>
              <a:rPr lang="en-IN" dirty="0" smtClean="0"/>
              <a:t> sent Declaration of the Rights of the Child to the League of Nations (Geneva Declaration of the Rights of the Child - 1924 </a:t>
            </a:r>
            <a:r>
              <a:rPr lang="en-IN" dirty="0" err="1" smtClean="0"/>
              <a:t>n.d</a:t>
            </a:r>
            <a:r>
              <a:rPr lang="en-IN" dirty="0" smtClean="0"/>
              <a:t>.) which adopted the declaration on September 26, 1924 and titled it as the ‘Geneva Declaration.’</a:t>
            </a:r>
          </a:p>
          <a:p>
            <a:pPr algn="just"/>
            <a:r>
              <a:rPr lang="en-IN" dirty="0" smtClean="0"/>
              <a:t>Recognition of the Rights of the Child led to an understanding that childhood is an integral part of a child’s life and child welfare is the responsibility of the whole world community and not the parents alone.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International Level - </a:t>
            </a:r>
            <a:r>
              <a:rPr lang="en-IN" sz="4000" dirty="0" smtClean="0"/>
              <a:t>League of Nations</a:t>
            </a:r>
            <a:endParaRPr lang="en-IN" sz="4000" dirty="0"/>
          </a:p>
        </p:txBody>
      </p:sp>
      <p:sp>
        <p:nvSpPr>
          <p:cNvPr id="3" name="Content Placeholder 2"/>
          <p:cNvSpPr>
            <a:spLocks noGrp="1"/>
          </p:cNvSpPr>
          <p:nvPr>
            <p:ph idx="1"/>
          </p:nvPr>
        </p:nvSpPr>
        <p:spPr>
          <a:xfrm>
            <a:off x="457200" y="1295400"/>
            <a:ext cx="8229600" cy="5334000"/>
          </a:xfrm>
        </p:spPr>
        <p:txBody>
          <a:bodyPr>
            <a:normAutofit/>
          </a:bodyPr>
          <a:lstStyle/>
          <a:p>
            <a:pPr algn="just"/>
            <a:endParaRPr lang="en-IN" dirty="0" smtClean="0"/>
          </a:p>
          <a:p>
            <a:pPr algn="just"/>
            <a:endParaRPr lang="en-IN" dirty="0" smtClean="0"/>
          </a:p>
          <a:p>
            <a:pPr algn="just"/>
            <a:r>
              <a:rPr lang="en-IN" dirty="0" smtClean="0"/>
              <a:t>The Declaration of the Rights of the Child (Geneva Declaration of the rights of the Child – 1924 </a:t>
            </a:r>
            <a:r>
              <a:rPr lang="en-IN" dirty="0" err="1" smtClean="0"/>
              <a:t>n.d</a:t>
            </a:r>
            <a:r>
              <a:rPr lang="en-IN" dirty="0" smtClean="0"/>
              <a:t>.) acted as guidelines which the countries were expected to follow for providing the children their rights.</a:t>
            </a:r>
            <a:endParaRPr lang="en-IN"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373</TotalTime>
  <Words>1803</Words>
  <Application>Microsoft Office PowerPoint</Application>
  <PresentationFormat>On-screen Show (4:3)</PresentationFormat>
  <Paragraphs>104</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Aspect</vt:lpstr>
      <vt:lpstr>Historical Review of Child Welfare in India</vt:lpstr>
      <vt:lpstr>Introduction </vt:lpstr>
      <vt:lpstr>Introduction </vt:lpstr>
      <vt:lpstr>International Level</vt:lpstr>
      <vt:lpstr>International Level</vt:lpstr>
      <vt:lpstr>International Level</vt:lpstr>
      <vt:lpstr>International Level - League of Nations</vt:lpstr>
      <vt:lpstr>International Level - League of Nations</vt:lpstr>
      <vt:lpstr>International Level - League of Nations</vt:lpstr>
      <vt:lpstr>International Level – United Nations </vt:lpstr>
      <vt:lpstr>International Level – United Nations </vt:lpstr>
      <vt:lpstr>International Legislations</vt:lpstr>
      <vt:lpstr>National Level – Primeval Times</vt:lpstr>
      <vt:lpstr>National Level – Modern Times</vt:lpstr>
      <vt:lpstr>National Level – Modern Times</vt:lpstr>
      <vt:lpstr>National Level – After Independence</vt:lpstr>
      <vt:lpstr>Fundamental Duties</vt:lpstr>
      <vt:lpstr>Directives Principles of the State Policy</vt:lpstr>
      <vt:lpstr>Fundamental Duties </vt:lpstr>
      <vt:lpstr>Policies </vt:lpstr>
      <vt:lpstr>National Legislations</vt:lpstr>
      <vt:lpstr>National Legislations</vt:lpstr>
      <vt:lpstr>Programmes for Child Welfare</vt:lpstr>
      <vt:lpstr>Five Year Plans</vt:lpstr>
      <vt:lpstr>References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Historical Review of Child Welfare in India</dc:title>
  <dc:creator>ADMIN</dc:creator>
  <cp:lastModifiedBy>ADMIN</cp:lastModifiedBy>
  <cp:revision>26</cp:revision>
  <dcterms:created xsi:type="dcterms:W3CDTF">2006-08-16T00:00:00Z</dcterms:created>
  <dcterms:modified xsi:type="dcterms:W3CDTF">2019-01-18T06:21:00Z</dcterms:modified>
</cp:coreProperties>
</file>