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pic>
        <p:nvPicPr>
          <p:cNvPr id="6147" name="Picture 3" descr="A:\minispi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</p:spPr>
      </p:pic>
      <p:sp>
        <p:nvSpPr>
          <p:cNvPr id="6148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pic>
        <p:nvPicPr>
          <p:cNvPr id="6149" name="Picture 5" descr="A:\minispir.GIF"/>
          <p:cNvPicPr>
            <a:picLocks noChangeAspect="1" noChangeArrowheads="1"/>
          </p:cNvPicPr>
          <p:nvPr/>
        </p:nvPicPr>
        <p:blipFill>
          <a:blip r:embed="rId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61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9A51F22-41AF-491E-8DEE-66E2D270BB15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1F0EBC1-7C2E-4788-B123-56DA7C06C10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A51F22-41AF-491E-8DEE-66E2D270BB15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EBC1-7C2E-4788-B123-56DA7C06C10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A51F22-41AF-491E-8DEE-66E2D270BB15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EBC1-7C2E-4788-B123-56DA7C06C10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A51F22-41AF-491E-8DEE-66E2D270BB15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EBC1-7C2E-4788-B123-56DA7C06C10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A51F22-41AF-491E-8DEE-66E2D270BB15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EBC1-7C2E-4788-B123-56DA7C06C10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A51F22-41AF-491E-8DEE-66E2D270BB15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EBC1-7C2E-4788-B123-56DA7C06C10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A51F22-41AF-491E-8DEE-66E2D270BB15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EBC1-7C2E-4788-B123-56DA7C06C10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A51F22-41AF-491E-8DEE-66E2D270BB15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EBC1-7C2E-4788-B123-56DA7C06C10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A51F22-41AF-491E-8DEE-66E2D270BB15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EBC1-7C2E-4788-B123-56DA7C06C10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A51F22-41AF-491E-8DEE-66E2D270BB15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EBC1-7C2E-4788-B123-56DA7C06C10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A51F22-41AF-491E-8DEE-66E2D270BB15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EBC1-7C2E-4788-B123-56DA7C06C10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123" name="Line 1027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SG"/>
          </a:p>
        </p:txBody>
      </p:sp>
      <p:pic>
        <p:nvPicPr>
          <p:cNvPr id="5124" name="Picture 1028" descr="A:\minispir.GIF"/>
          <p:cNvPicPr>
            <a:picLocks noChangeAspect="1" noChangeArrowheads="1"/>
          </p:cNvPicPr>
          <p:nvPr/>
        </p:nvPicPr>
        <p:blipFill>
          <a:blip r:embed="rId13" cstate="print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</p:spPr>
      </p:pic>
      <p:pic>
        <p:nvPicPr>
          <p:cNvPr id="5125" name="Picture 1029" descr="A:\minispir.GIF"/>
          <p:cNvPicPr>
            <a:picLocks noChangeAspect="1" noChangeArrowheads="1"/>
          </p:cNvPicPr>
          <p:nvPr/>
        </p:nvPicPr>
        <p:blipFill>
          <a:blip r:embed="rId1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5126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7" name="Rectangle 10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8" name="Rectangle 10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9A51F22-41AF-491E-8DEE-66E2D270BB15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5129" name="Rectangle 10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SG"/>
          </a:p>
        </p:txBody>
      </p:sp>
      <p:sp>
        <p:nvSpPr>
          <p:cNvPr id="5130" name="Rectangle 10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1F0EBC1-7C2E-4788-B123-56DA7C06C104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Social Structure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Meaning, Elements and Types</a:t>
            </a:r>
            <a:endParaRPr lang="en-S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894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Meaning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908720"/>
            <a:ext cx="7571184" cy="561662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It is an Social Arrangements in society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Social Structure is an abstract phenomenon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It refers to external aspect of the society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Units of Structure:</a:t>
            </a:r>
          </a:p>
          <a:p>
            <a:pPr marL="914400" lvl="1" indent="-514350">
              <a:lnSpc>
                <a:spcPct val="150000"/>
              </a:lnSpc>
              <a:buAutoNum type="arabicPeriod"/>
            </a:pPr>
            <a:r>
              <a:rPr lang="en-US" dirty="0" smtClean="0"/>
              <a:t>Groups</a:t>
            </a:r>
          </a:p>
          <a:p>
            <a:pPr marL="914400" lvl="1" indent="-514350">
              <a:lnSpc>
                <a:spcPct val="150000"/>
              </a:lnSpc>
              <a:buAutoNum type="arabicPeriod"/>
            </a:pPr>
            <a:r>
              <a:rPr lang="en-US" dirty="0" smtClean="0"/>
              <a:t>Institutions</a:t>
            </a:r>
          </a:p>
          <a:p>
            <a:pPr marL="914400" lvl="1" indent="-514350">
              <a:lnSpc>
                <a:spcPct val="150000"/>
              </a:lnSpc>
              <a:buAutoNum type="arabicPeriod"/>
            </a:pPr>
            <a:r>
              <a:rPr lang="en-US" dirty="0" smtClean="0"/>
              <a:t>Associations </a:t>
            </a:r>
          </a:p>
          <a:p>
            <a:pPr marL="914400" lvl="1" indent="-514350">
              <a:lnSpc>
                <a:spcPct val="150000"/>
              </a:lnSpc>
              <a:buAutoNum type="arabicPeriod"/>
            </a:pPr>
            <a:r>
              <a:rPr lang="en-US" dirty="0" smtClean="0"/>
              <a:t>Organization </a:t>
            </a:r>
          </a:p>
          <a:p>
            <a:pPr marL="612000" lvl="1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All these units are interrelated to each other </a:t>
            </a:r>
            <a:endParaRPr lang="en-SG" dirty="0" smtClean="0"/>
          </a:p>
          <a:p>
            <a:pPr marL="914400" lvl="1" indent="-514350">
              <a:lnSpc>
                <a:spcPct val="15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20080"/>
          </a:xfrm>
        </p:spPr>
        <p:txBody>
          <a:bodyPr>
            <a:normAutofit fontScale="90000"/>
          </a:bodyPr>
          <a:lstStyle/>
          <a:p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980728"/>
            <a:ext cx="7776864" cy="5544616"/>
          </a:xfrm>
        </p:spPr>
        <p:txBody>
          <a:bodyPr/>
          <a:lstStyle/>
          <a:p>
            <a:pPr algn="just"/>
            <a:r>
              <a:rPr lang="en-US" dirty="0" smtClean="0"/>
              <a:t>Social Structure is made up of </a:t>
            </a:r>
            <a:r>
              <a:rPr lang="en-US" dirty="0" smtClean="0">
                <a:solidFill>
                  <a:srgbClr val="C00000"/>
                </a:solidFill>
              </a:rPr>
              <a:t>structural forms which are arranged in an interrelated </a:t>
            </a:r>
            <a:r>
              <a:rPr lang="en-US" dirty="0" smtClean="0"/>
              <a:t>way </a:t>
            </a:r>
            <a:r>
              <a:rPr lang="en-US" dirty="0" smtClean="0">
                <a:solidFill>
                  <a:srgbClr val="0070C0"/>
                </a:solidFill>
              </a:rPr>
              <a:t>to enable the society to function in </a:t>
            </a:r>
            <a:r>
              <a:rPr lang="en-US" dirty="0" smtClean="0"/>
              <a:t>an harmonious manner </a:t>
            </a:r>
          </a:p>
          <a:p>
            <a:pPr algn="just"/>
            <a:r>
              <a:rPr lang="en-US" dirty="0" smtClean="0"/>
              <a:t>According to </a:t>
            </a:r>
            <a:r>
              <a:rPr lang="en-US" dirty="0" err="1" smtClean="0"/>
              <a:t>Talcott</a:t>
            </a:r>
            <a:r>
              <a:rPr lang="en-US" dirty="0" smtClean="0"/>
              <a:t> Parsons, “</a:t>
            </a:r>
            <a:r>
              <a:rPr lang="en-US" i="1" dirty="0" smtClean="0"/>
              <a:t>Social structure is a term applied to the particular arrangement of the interrelated institutions, agencies and social patterns as well as the statuses and roles which each persons assumes in the group” </a:t>
            </a:r>
          </a:p>
          <a:p>
            <a:pPr algn="just"/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Social Structure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925144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Normative System: values, Norms, ideals</a:t>
            </a:r>
          </a:p>
          <a:p>
            <a:r>
              <a:rPr lang="en-US" sz="4000" dirty="0" smtClean="0"/>
              <a:t>Position System</a:t>
            </a:r>
          </a:p>
          <a:p>
            <a:r>
              <a:rPr lang="en-US" sz="4000" dirty="0" smtClean="0"/>
              <a:t>Sanction System</a:t>
            </a:r>
          </a:p>
          <a:p>
            <a:r>
              <a:rPr lang="en-US" sz="4000" dirty="0" smtClean="0"/>
              <a:t>A system of Anticipated Response </a:t>
            </a:r>
          </a:p>
          <a:p>
            <a:r>
              <a:rPr lang="en-US" sz="4000" dirty="0" smtClean="0"/>
              <a:t>Action System </a:t>
            </a:r>
          </a:p>
          <a:p>
            <a:endParaRPr lang="en-SG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dirty="0" smtClean="0"/>
              <a:t>Social Institutions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196752"/>
            <a:ext cx="7848872" cy="5256584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Social Institutions are essential to maintain the ordered arrangement of social structure </a:t>
            </a:r>
          </a:p>
          <a:p>
            <a:pPr algn="just">
              <a:lnSpc>
                <a:spcPct val="150000"/>
              </a:lnSpc>
            </a:pPr>
            <a:r>
              <a:rPr lang="en-SG" dirty="0"/>
              <a:t>A social institution is a complex, integrated </a:t>
            </a:r>
            <a:r>
              <a:rPr lang="en-SG" dirty="0" smtClean="0"/>
              <a:t>set of </a:t>
            </a:r>
            <a:r>
              <a:rPr lang="en-SG" dirty="0"/>
              <a:t>social norms organized around </a:t>
            </a:r>
            <a:r>
              <a:rPr lang="en-SG" dirty="0" smtClean="0"/>
              <a:t>the preservation </a:t>
            </a:r>
            <a:r>
              <a:rPr lang="en-SG" dirty="0"/>
              <a:t>of a basic societal </a:t>
            </a:r>
            <a:r>
              <a:rPr lang="en-SG" dirty="0" smtClean="0"/>
              <a:t>value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They are collective modes of behaviour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They binds the members of the group together 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Cntd</a:t>
            </a:r>
            <a:r>
              <a:rPr lang="en-US" dirty="0" smtClean="0"/>
              <a:t>…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980728"/>
            <a:ext cx="7848872" cy="5472608"/>
          </a:xfrm>
        </p:spPr>
        <p:txBody>
          <a:bodyPr>
            <a:normAutofit/>
          </a:bodyPr>
          <a:lstStyle/>
          <a:p>
            <a:r>
              <a:rPr lang="en-SG" dirty="0" smtClean="0"/>
              <a:t>It </a:t>
            </a:r>
            <a:r>
              <a:rPr lang="en-SG" dirty="0"/>
              <a:t>operate in five basic areas of </a:t>
            </a:r>
            <a:r>
              <a:rPr lang="en-SG" dirty="0" smtClean="0"/>
              <a:t>life:</a:t>
            </a:r>
          </a:p>
          <a:p>
            <a:pPr>
              <a:buNone/>
            </a:pPr>
            <a:r>
              <a:rPr lang="en-SG" dirty="0" smtClean="0"/>
              <a:t>(1</a:t>
            </a:r>
            <a:r>
              <a:rPr lang="en-SG" dirty="0"/>
              <a:t>) In determining </a:t>
            </a:r>
            <a:r>
              <a:rPr lang="en-SG" dirty="0" smtClean="0"/>
              <a:t>Kinship (</a:t>
            </a:r>
            <a:r>
              <a:rPr lang="en-SG" dirty="0" smtClean="0">
                <a:solidFill>
                  <a:srgbClr val="FF0000"/>
                </a:solidFill>
              </a:rPr>
              <a:t>Family</a:t>
            </a:r>
            <a:r>
              <a:rPr lang="en-SG" dirty="0" smtClean="0"/>
              <a:t>)</a:t>
            </a:r>
          </a:p>
          <a:p>
            <a:pPr>
              <a:buNone/>
            </a:pPr>
            <a:r>
              <a:rPr lang="en-SG" dirty="0" smtClean="0"/>
              <a:t>(</a:t>
            </a:r>
            <a:r>
              <a:rPr lang="en-SG" dirty="0"/>
              <a:t>2) </a:t>
            </a:r>
            <a:r>
              <a:rPr lang="en-SG" dirty="0" smtClean="0"/>
              <a:t>In </a:t>
            </a:r>
            <a:r>
              <a:rPr lang="en-SG" dirty="0"/>
              <a:t>providing for the legitimate use of </a:t>
            </a:r>
            <a:r>
              <a:rPr lang="en-SG" dirty="0" smtClean="0"/>
              <a:t>power (</a:t>
            </a:r>
            <a:r>
              <a:rPr lang="en-SG" dirty="0" smtClean="0">
                <a:solidFill>
                  <a:srgbClr val="FF0000"/>
                </a:solidFill>
              </a:rPr>
              <a:t>State</a:t>
            </a:r>
            <a:r>
              <a:rPr lang="en-SG" dirty="0" smtClean="0"/>
              <a:t>)</a:t>
            </a:r>
          </a:p>
          <a:p>
            <a:pPr>
              <a:buNone/>
            </a:pPr>
            <a:r>
              <a:rPr lang="en-SG" dirty="0" smtClean="0"/>
              <a:t>(3</a:t>
            </a:r>
            <a:r>
              <a:rPr lang="en-SG" dirty="0"/>
              <a:t>) </a:t>
            </a:r>
            <a:r>
              <a:rPr lang="en-SG" dirty="0" smtClean="0"/>
              <a:t>In </a:t>
            </a:r>
            <a:r>
              <a:rPr lang="en-SG" dirty="0"/>
              <a:t>regulating the distribution of goods and </a:t>
            </a:r>
            <a:r>
              <a:rPr lang="en-SG" dirty="0" smtClean="0"/>
              <a:t>services (</a:t>
            </a:r>
            <a:r>
              <a:rPr lang="en-SG" dirty="0" smtClean="0">
                <a:solidFill>
                  <a:srgbClr val="FF0000"/>
                </a:solidFill>
              </a:rPr>
              <a:t>Economy</a:t>
            </a:r>
            <a:r>
              <a:rPr lang="en-SG" dirty="0" smtClean="0"/>
              <a:t>)</a:t>
            </a:r>
          </a:p>
          <a:p>
            <a:pPr>
              <a:buNone/>
            </a:pPr>
            <a:r>
              <a:rPr lang="en-SG" dirty="0" smtClean="0"/>
              <a:t>(</a:t>
            </a:r>
            <a:r>
              <a:rPr lang="en-SG" dirty="0"/>
              <a:t>4) in transmitting knowledge from one generation to the </a:t>
            </a:r>
            <a:r>
              <a:rPr lang="en-SG" dirty="0" smtClean="0"/>
              <a:t>next (</a:t>
            </a:r>
            <a:r>
              <a:rPr lang="en-SG" dirty="0" smtClean="0">
                <a:solidFill>
                  <a:srgbClr val="FF0000"/>
                </a:solidFill>
              </a:rPr>
              <a:t>Education</a:t>
            </a:r>
            <a:r>
              <a:rPr lang="en-SG" dirty="0" smtClean="0"/>
              <a:t>)and </a:t>
            </a:r>
          </a:p>
          <a:p>
            <a:pPr>
              <a:buNone/>
            </a:pPr>
            <a:r>
              <a:rPr lang="en-SG" dirty="0" smtClean="0"/>
              <a:t>(</a:t>
            </a:r>
            <a:r>
              <a:rPr lang="en-SG" dirty="0"/>
              <a:t>5) in regulating our relation to the </a:t>
            </a:r>
            <a:r>
              <a:rPr lang="en-SG" dirty="0" smtClean="0"/>
              <a:t>supernatural (</a:t>
            </a:r>
            <a:r>
              <a:rPr lang="en-SG" dirty="0" smtClean="0">
                <a:solidFill>
                  <a:srgbClr val="FF0000"/>
                </a:solidFill>
              </a:rPr>
              <a:t>Religion</a:t>
            </a:r>
            <a:r>
              <a:rPr lang="en-SG" dirty="0" smtClean="0"/>
              <a:t>)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50106"/>
          </a:xfrm>
        </p:spPr>
        <p:txBody>
          <a:bodyPr/>
          <a:lstStyle/>
          <a:p>
            <a:r>
              <a:rPr lang="en-US" dirty="0" smtClean="0"/>
              <a:t>Marriage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052736"/>
            <a:ext cx="7848872" cy="5400600"/>
          </a:xfrm>
        </p:spPr>
        <p:txBody>
          <a:bodyPr/>
          <a:lstStyle/>
          <a:p>
            <a:r>
              <a:rPr lang="en-US" dirty="0" smtClean="0"/>
              <a:t>It is an institutions which admits men and women to family life</a:t>
            </a:r>
          </a:p>
          <a:p>
            <a:r>
              <a:rPr lang="en-US" dirty="0" smtClean="0"/>
              <a:t>They are socially permitted to have children</a:t>
            </a:r>
          </a:p>
          <a:p>
            <a:r>
              <a:rPr lang="en-US" dirty="0" smtClean="0"/>
              <a:t>According to Lundberg, Marriage consists of “the rules and regulations which define rights, duties and privileges of husband and wife, with respect to each other”.</a:t>
            </a:r>
          </a:p>
          <a:p>
            <a:r>
              <a:rPr lang="en-US" dirty="0" smtClean="0"/>
              <a:t>Marriage is approved social </a:t>
            </a:r>
            <a:r>
              <a:rPr lang="en-US" dirty="0" smtClean="0"/>
              <a:t>pattern </a:t>
            </a:r>
            <a:r>
              <a:rPr lang="en-US" dirty="0" smtClean="0"/>
              <a:t>where two or more persons establish a family   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Marriages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28800"/>
            <a:ext cx="7620000" cy="4680520"/>
          </a:xfrm>
        </p:spPr>
        <p:txBody>
          <a:bodyPr/>
          <a:lstStyle/>
          <a:p>
            <a:r>
              <a:rPr lang="en-US" dirty="0" smtClean="0"/>
              <a:t>One Wife, many husbands: (Polyandry) </a:t>
            </a:r>
          </a:p>
          <a:p>
            <a:r>
              <a:rPr lang="en-US" dirty="0" smtClean="0"/>
              <a:t>One husband, many wives (</a:t>
            </a:r>
            <a:r>
              <a:rPr lang="en-US" dirty="0" err="1" smtClean="0"/>
              <a:t>Polygyny</a:t>
            </a:r>
            <a:r>
              <a:rPr lang="en-US" dirty="0" smtClean="0"/>
              <a:t>)</a:t>
            </a:r>
          </a:p>
          <a:p>
            <a:r>
              <a:rPr lang="en-US" dirty="0" smtClean="0"/>
              <a:t>One man, one wife (Monogamy)</a:t>
            </a:r>
          </a:p>
          <a:p>
            <a:r>
              <a:rPr lang="en-US" dirty="0" smtClean="0"/>
              <a:t>Companionate Marriage(Marriage my be dissolved by mutual consent) </a:t>
            </a:r>
          </a:p>
          <a:p>
            <a:r>
              <a:rPr lang="en-US" dirty="0" smtClean="0"/>
              <a:t>Experimental Marriage (Staying together before marriage)</a:t>
            </a:r>
            <a:endParaRPr lang="en-S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Exogamy: Marriage outside the clan/kinship</a:t>
            </a:r>
          </a:p>
          <a:p>
            <a:r>
              <a:rPr lang="en-US" dirty="0" smtClean="0"/>
              <a:t>Endogamy: Marriage within the same </a:t>
            </a:r>
            <a:r>
              <a:rPr lang="en-US" smtClean="0"/>
              <a:t>caste group</a:t>
            </a:r>
            <a:endParaRPr lang="en-SG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144</TotalTime>
  <Words>379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Theme1</vt:lpstr>
      <vt:lpstr>Social Structure</vt:lpstr>
      <vt:lpstr>Meaning </vt:lpstr>
      <vt:lpstr>PowerPoint Presentation</vt:lpstr>
      <vt:lpstr>Elements of Social Structure </vt:lpstr>
      <vt:lpstr>Social Institutions </vt:lpstr>
      <vt:lpstr>Cntd…</vt:lpstr>
      <vt:lpstr>Marriage </vt:lpstr>
      <vt:lpstr>Forms of Marriages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Structure</dc:title>
  <dc:creator>hp</dc:creator>
  <cp:lastModifiedBy>Pradeep</cp:lastModifiedBy>
  <cp:revision>31</cp:revision>
  <dcterms:created xsi:type="dcterms:W3CDTF">2012-09-13T16:05:14Z</dcterms:created>
  <dcterms:modified xsi:type="dcterms:W3CDTF">2014-09-29T06:52:39Z</dcterms:modified>
</cp:coreProperties>
</file>