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pic>
        <p:nvPicPr>
          <p:cNvPr id="6147" name="Picture 3" descr="A:\minispi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</p:spPr>
      </p:pic>
      <p:sp>
        <p:nvSpPr>
          <p:cNvPr id="6148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pic>
        <p:nvPicPr>
          <p:cNvPr id="6149" name="Picture 5" descr="A:\minispir.GIF"/>
          <p:cNvPicPr>
            <a:picLocks noChangeAspect="1" noChangeArrowheads="1"/>
          </p:cNvPicPr>
          <p:nvPr/>
        </p:nvPicPr>
        <p:blipFill>
          <a:blip r:embed="rId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61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3F2ED90-75D7-4476-9B00-C445ED4C917F}" type="datetimeFigureOut">
              <a:rPr lang="en-SG" smtClean="0"/>
              <a:pPr/>
              <a:t>4/11/2014</a:t>
            </a:fld>
            <a:endParaRPr lang="en-SG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445BB40-F60C-4D72-A17D-2AE9005F1AB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F2ED90-75D7-4476-9B00-C445ED4C917F}" type="datetimeFigureOut">
              <a:rPr lang="en-SG" smtClean="0"/>
              <a:pPr/>
              <a:t>4/11/2014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5BB40-F60C-4D72-A17D-2AE9005F1AB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F2ED90-75D7-4476-9B00-C445ED4C917F}" type="datetimeFigureOut">
              <a:rPr lang="en-SG" smtClean="0"/>
              <a:pPr/>
              <a:t>4/11/2014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5BB40-F60C-4D72-A17D-2AE9005F1AB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F2ED90-75D7-4476-9B00-C445ED4C917F}" type="datetimeFigureOut">
              <a:rPr lang="en-SG" smtClean="0"/>
              <a:pPr/>
              <a:t>4/11/2014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5BB40-F60C-4D72-A17D-2AE9005F1AB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F2ED90-75D7-4476-9B00-C445ED4C917F}" type="datetimeFigureOut">
              <a:rPr lang="en-SG" smtClean="0"/>
              <a:pPr/>
              <a:t>4/11/2014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5BB40-F60C-4D72-A17D-2AE9005F1AB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F2ED90-75D7-4476-9B00-C445ED4C917F}" type="datetimeFigureOut">
              <a:rPr lang="en-SG" smtClean="0"/>
              <a:pPr/>
              <a:t>4/11/2014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5BB40-F60C-4D72-A17D-2AE9005F1AB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F2ED90-75D7-4476-9B00-C445ED4C917F}" type="datetimeFigureOut">
              <a:rPr lang="en-SG" smtClean="0"/>
              <a:pPr/>
              <a:t>4/11/2014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5BB40-F60C-4D72-A17D-2AE9005F1AB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F2ED90-75D7-4476-9B00-C445ED4C917F}" type="datetimeFigureOut">
              <a:rPr lang="en-SG" smtClean="0"/>
              <a:pPr/>
              <a:t>4/11/2014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5BB40-F60C-4D72-A17D-2AE9005F1AB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F2ED90-75D7-4476-9B00-C445ED4C917F}" type="datetimeFigureOut">
              <a:rPr lang="en-SG" smtClean="0"/>
              <a:pPr/>
              <a:t>4/11/2014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5BB40-F60C-4D72-A17D-2AE9005F1AB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F2ED90-75D7-4476-9B00-C445ED4C917F}" type="datetimeFigureOut">
              <a:rPr lang="en-SG" smtClean="0"/>
              <a:pPr/>
              <a:t>4/11/2014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5BB40-F60C-4D72-A17D-2AE9005F1AB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F2ED90-75D7-4476-9B00-C445ED4C917F}" type="datetimeFigureOut">
              <a:rPr lang="en-SG" smtClean="0"/>
              <a:pPr/>
              <a:t>4/11/2014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5BB40-F60C-4D72-A17D-2AE9005F1AB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123" name="Line 1027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SG"/>
          </a:p>
        </p:txBody>
      </p:sp>
      <p:pic>
        <p:nvPicPr>
          <p:cNvPr id="5124" name="Picture 1028" descr="A:\minispir.GIF"/>
          <p:cNvPicPr>
            <a:picLocks noChangeAspect="1" noChangeArrowheads="1"/>
          </p:cNvPicPr>
          <p:nvPr/>
        </p:nvPicPr>
        <p:blipFill>
          <a:blip r:embed="rId13" cstate="print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</p:spPr>
      </p:pic>
      <p:pic>
        <p:nvPicPr>
          <p:cNvPr id="5125" name="Picture 1029" descr="A:\minispir.GIF"/>
          <p:cNvPicPr>
            <a:picLocks noChangeAspect="1" noChangeArrowheads="1"/>
          </p:cNvPicPr>
          <p:nvPr/>
        </p:nvPicPr>
        <p:blipFill>
          <a:blip r:embed="rId1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5126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7" name="Rectangle 10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8" name="Rectangle 10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3F2ED90-75D7-4476-9B00-C445ED4C917F}" type="datetimeFigureOut">
              <a:rPr lang="en-SG" smtClean="0"/>
              <a:pPr/>
              <a:t>4/11/2014</a:t>
            </a:fld>
            <a:endParaRPr lang="en-SG"/>
          </a:p>
        </p:txBody>
      </p:sp>
      <p:sp>
        <p:nvSpPr>
          <p:cNvPr id="5129" name="Rectangle 10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SG"/>
          </a:p>
        </p:txBody>
      </p:sp>
      <p:sp>
        <p:nvSpPr>
          <p:cNvPr id="5130" name="Rectangle 10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445BB40-F60C-4D72-A17D-2AE9005F1AB4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Social Control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620000" cy="4484712"/>
          </a:xfrm>
        </p:spPr>
        <p:txBody>
          <a:bodyPr/>
          <a:lstStyle/>
          <a:p>
            <a:pPr algn="just"/>
            <a:r>
              <a:rPr lang="en-US" dirty="0" smtClean="0"/>
              <a:t>Social Control is the sum of those methods by which a society tries to influence human behaviour to maintain a given order</a:t>
            </a:r>
          </a:p>
          <a:p>
            <a:pPr algn="just"/>
            <a:r>
              <a:rPr lang="en-US" dirty="0" smtClean="0"/>
              <a:t>System of devices whereby society brings its members into conformity with the accepted of behaviour </a:t>
            </a:r>
          </a:p>
          <a:p>
            <a:pPr marL="0" indent="0" algn="just">
              <a:buNone/>
            </a:pPr>
            <a:endParaRPr lang="en-US" dirty="0" smtClean="0"/>
          </a:p>
          <a:p>
            <a:endParaRPr lang="en-S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things in Social Control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56792"/>
            <a:ext cx="7753672" cy="4824536"/>
          </a:xfrm>
        </p:spPr>
        <p:txBody>
          <a:bodyPr/>
          <a:lstStyle/>
          <a:p>
            <a:pPr algn="just"/>
            <a:r>
              <a:rPr lang="en-US" dirty="0" smtClean="0"/>
              <a:t>It is an influence through public opinion, coercion, social suggestion, religion, etc</a:t>
            </a:r>
          </a:p>
          <a:p>
            <a:pPr algn="just"/>
            <a:r>
              <a:rPr lang="en-US" dirty="0" smtClean="0"/>
              <a:t>The influence is exercised by society(Group rather than individual)</a:t>
            </a:r>
          </a:p>
          <a:p>
            <a:pPr algn="just"/>
            <a:r>
              <a:rPr lang="en-US" dirty="0" smtClean="0"/>
              <a:t>The influence is exercised for promoting the welfare of the group as a whole</a:t>
            </a:r>
            <a:endParaRPr lang="en-S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of Social Control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556792"/>
            <a:ext cx="7787208" cy="492514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Social solidarity is essential for the existence of society</a:t>
            </a:r>
          </a:p>
          <a:p>
            <a:r>
              <a:rPr lang="en-US" dirty="0" smtClean="0"/>
              <a:t>The purpose of social control is to bring out conformity, solidarity and continuity </a:t>
            </a:r>
          </a:p>
          <a:p>
            <a:r>
              <a:rPr lang="en-US" dirty="0" smtClean="0"/>
              <a:t>To maintain social order</a:t>
            </a:r>
          </a:p>
          <a:p>
            <a:r>
              <a:rPr lang="en-US" dirty="0" smtClean="0"/>
              <a:t>To establish social unity</a:t>
            </a:r>
          </a:p>
          <a:p>
            <a:r>
              <a:rPr lang="en-US" dirty="0" smtClean="0"/>
              <a:t>To regulate or control individual behaviour</a:t>
            </a:r>
          </a:p>
          <a:p>
            <a:r>
              <a:rPr lang="en-US" dirty="0" smtClean="0"/>
              <a:t>To provide social sanctions </a:t>
            </a:r>
          </a:p>
          <a:p>
            <a:r>
              <a:rPr lang="en-US" dirty="0" smtClean="0"/>
              <a:t>To check cultural maladjustments </a:t>
            </a:r>
            <a:endParaRPr lang="en-S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Means of social Control </a:t>
            </a:r>
            <a:endParaRPr lang="en-S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43608" y="1535113"/>
            <a:ext cx="3453780" cy="639762"/>
          </a:xfrm>
        </p:spPr>
        <p:txBody>
          <a:bodyPr/>
          <a:lstStyle/>
          <a:p>
            <a:r>
              <a:rPr lang="en-US" dirty="0" smtClean="0"/>
              <a:t>Informal Means	</a:t>
            </a:r>
            <a:endParaRPr lang="en-S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043608" y="2174875"/>
            <a:ext cx="3453780" cy="3951288"/>
          </a:xfrm>
        </p:spPr>
        <p:txBody>
          <a:bodyPr/>
          <a:lstStyle/>
          <a:p>
            <a:r>
              <a:rPr lang="en-US" dirty="0" smtClean="0"/>
              <a:t>Belief </a:t>
            </a:r>
          </a:p>
          <a:p>
            <a:r>
              <a:rPr lang="en-US" dirty="0" smtClean="0"/>
              <a:t>Social Suggestions</a:t>
            </a:r>
          </a:p>
          <a:p>
            <a:r>
              <a:rPr lang="en-US" dirty="0" smtClean="0"/>
              <a:t>Ideologies </a:t>
            </a:r>
          </a:p>
          <a:p>
            <a:r>
              <a:rPr lang="en-US" dirty="0" smtClean="0"/>
              <a:t>Customs</a:t>
            </a:r>
          </a:p>
          <a:p>
            <a:r>
              <a:rPr lang="en-US" dirty="0" smtClean="0"/>
              <a:t>Religion</a:t>
            </a:r>
          </a:p>
          <a:p>
            <a:r>
              <a:rPr lang="en-US" dirty="0" smtClean="0"/>
              <a:t>Public Opinion </a:t>
            </a:r>
            <a:endParaRPr lang="en-SG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148064" y="1535113"/>
            <a:ext cx="3538736" cy="639762"/>
          </a:xfrm>
        </p:spPr>
        <p:txBody>
          <a:bodyPr/>
          <a:lstStyle/>
          <a:p>
            <a:r>
              <a:rPr lang="en-US" dirty="0" smtClean="0"/>
              <a:t>       Formal Means</a:t>
            </a:r>
            <a:endParaRPr lang="en-SG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Laws</a:t>
            </a:r>
          </a:p>
          <a:p>
            <a:r>
              <a:rPr lang="en-US" dirty="0" smtClean="0"/>
              <a:t>Education </a:t>
            </a:r>
          </a:p>
          <a:p>
            <a:r>
              <a:rPr lang="en-US" dirty="0" smtClean="0"/>
              <a:t>Coercion-ultimate means of social control </a:t>
            </a:r>
            <a:endParaRPr lang="en-S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887760"/>
          </a:xfrm>
        </p:spPr>
        <p:txBody>
          <a:bodyPr/>
          <a:lstStyle/>
          <a:p>
            <a:r>
              <a:rPr lang="en-US" dirty="0" smtClean="0"/>
              <a:t>Conformity</a:t>
            </a:r>
            <a:endParaRPr lang="en-SG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066800" y="1628800"/>
            <a:ext cx="7620000" cy="4896544"/>
          </a:xfrm>
        </p:spPr>
        <p:txBody>
          <a:bodyPr/>
          <a:lstStyle/>
          <a:p>
            <a:r>
              <a:rPr lang="en-US" dirty="0" smtClean="0"/>
              <a:t>Conformity means doing what you are supposed to do</a:t>
            </a:r>
          </a:p>
          <a:p>
            <a:r>
              <a:rPr lang="en-US" dirty="0" smtClean="0"/>
              <a:t>Conformity is related to rewards and punishments (positive and negative sanctions)</a:t>
            </a:r>
          </a:p>
          <a:p>
            <a:endParaRPr lang="en-US" dirty="0" smtClean="0"/>
          </a:p>
          <a:p>
            <a:endParaRPr lang="en-S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Deviance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620000" cy="4700736"/>
          </a:xfrm>
        </p:spPr>
        <p:txBody>
          <a:bodyPr/>
          <a:lstStyle/>
          <a:p>
            <a:r>
              <a:rPr lang="en-US" dirty="0" smtClean="0"/>
              <a:t>Failure to conform the norms of the society is called deviant behaviour </a:t>
            </a:r>
          </a:p>
          <a:p>
            <a:r>
              <a:rPr lang="en-US" dirty="0" smtClean="0"/>
              <a:t>Deviant behaviour disturbs the social equilibrium </a:t>
            </a:r>
          </a:p>
          <a:p>
            <a:r>
              <a:rPr lang="en-US" dirty="0" smtClean="0"/>
              <a:t>It is contravention to the social norms </a:t>
            </a:r>
          </a:p>
          <a:p>
            <a:r>
              <a:rPr lang="en-US" dirty="0" smtClean="0"/>
              <a:t>It is a departure from usual modes of behaviour </a:t>
            </a:r>
          </a:p>
          <a:p>
            <a:r>
              <a:rPr lang="en-US" dirty="0" smtClean="0"/>
              <a:t>It consists of disapproved activities </a:t>
            </a:r>
            <a:endParaRPr lang="en-S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Deviance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Psychoanalytical Theory: Id, Ego &amp;Superego </a:t>
            </a:r>
          </a:p>
          <a:p>
            <a:r>
              <a:rPr lang="en-US" dirty="0" smtClean="0"/>
              <a:t>Failures in </a:t>
            </a:r>
            <a:r>
              <a:rPr lang="en-US" dirty="0" err="1" smtClean="0"/>
              <a:t>socialisation</a:t>
            </a:r>
            <a:endParaRPr lang="en-US" dirty="0" smtClean="0"/>
          </a:p>
          <a:p>
            <a:r>
              <a:rPr lang="en-US" dirty="0" smtClean="0"/>
              <a:t>Cultural conflict </a:t>
            </a:r>
          </a:p>
          <a:p>
            <a:r>
              <a:rPr lang="en-US" dirty="0" smtClean="0"/>
              <a:t>Anomie (Confusion and conflict) </a:t>
            </a:r>
          </a:p>
          <a:p>
            <a:r>
              <a:rPr lang="en-US" dirty="0" smtClean="0"/>
              <a:t>Social Position </a:t>
            </a:r>
            <a:r>
              <a:rPr lang="en-US" smtClean="0"/>
              <a:t>(Place)</a:t>
            </a:r>
            <a:endParaRPr lang="en-US" dirty="0" smtClean="0"/>
          </a:p>
          <a:p>
            <a:endParaRPr lang="en-S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122</TotalTime>
  <Words>247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Theme1</vt:lpstr>
      <vt:lpstr>Social Control</vt:lpstr>
      <vt:lpstr>PowerPoint Presentation</vt:lpstr>
      <vt:lpstr>Major things in Social Control</vt:lpstr>
      <vt:lpstr>Need of Social Control</vt:lpstr>
      <vt:lpstr>Means of social Control </vt:lpstr>
      <vt:lpstr>Conformity</vt:lpstr>
      <vt:lpstr>Deviance </vt:lpstr>
      <vt:lpstr>Causes of Deviance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Control</dc:title>
  <dc:creator>hp</dc:creator>
  <cp:lastModifiedBy>Pradeep</cp:lastModifiedBy>
  <cp:revision>14</cp:revision>
  <dcterms:created xsi:type="dcterms:W3CDTF">2012-09-20T11:41:27Z</dcterms:created>
  <dcterms:modified xsi:type="dcterms:W3CDTF">2014-11-04T05:10:27Z</dcterms:modified>
</cp:coreProperties>
</file>