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7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614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pic>
        <p:nvPicPr>
          <p:cNvPr id="6149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123" name="Line 1027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/>
          </a:p>
        </p:txBody>
      </p:sp>
      <p:pic>
        <p:nvPicPr>
          <p:cNvPr id="5124" name="Picture 1028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</p:spPr>
      </p:pic>
      <p:pic>
        <p:nvPicPr>
          <p:cNvPr id="5125" name="Picture 1029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51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B3D8CAC-6010-41FC-BBF1-1DD487AB8AD6}" type="datetimeFigureOut">
              <a:rPr lang="en-SG" smtClean="0"/>
              <a:t>28/10/2014</a:t>
            </a:fld>
            <a:endParaRPr lang="en-SG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SG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E037DC-52F9-4DDA-BC4C-6DEAAC5CEDAF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Mobility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D) Economic Development: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Economic progress will leads to </a:t>
            </a:r>
            <a:r>
              <a:rPr lang="en-US" smtClean="0"/>
              <a:t>higher rate</a:t>
            </a:r>
          </a:p>
          <a:p>
            <a:pPr>
              <a:buNone/>
            </a:pPr>
            <a:r>
              <a:rPr lang="en-US" smtClean="0"/>
              <a:t>of </a:t>
            </a:r>
            <a:r>
              <a:rPr lang="en-US" dirty="0" smtClean="0"/>
              <a:t>upward mobility in society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81664" cy="4772744"/>
          </a:xfrm>
        </p:spPr>
        <p:txBody>
          <a:bodyPr/>
          <a:lstStyle/>
          <a:p>
            <a:r>
              <a:rPr lang="en-US" dirty="0" smtClean="0"/>
              <a:t>The society is divided in various strata, so there is inequality among individuals  </a:t>
            </a:r>
          </a:p>
          <a:p>
            <a:r>
              <a:rPr lang="en-US" b="1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 mobility</a:t>
            </a:r>
            <a:r>
              <a:rPr lang="en-US" dirty="0" smtClean="0"/>
              <a:t> refers to change in the individual’s class either in relation to </a:t>
            </a:r>
            <a:r>
              <a:rPr lang="en-US" dirty="0" smtClean="0"/>
              <a:t>his</a:t>
            </a:r>
            <a:r>
              <a:rPr lang="en-US" dirty="0" smtClean="0"/>
              <a:t> </a:t>
            </a:r>
            <a:r>
              <a:rPr lang="en-US" dirty="0" smtClean="0"/>
              <a:t>or her parents or during his or her own lifetime. </a:t>
            </a:r>
          </a:p>
          <a:p>
            <a:r>
              <a:rPr lang="en-SG" dirty="0" smtClean="0"/>
              <a:t>Social mobility is a person’s movement over time from one class to another</a:t>
            </a:r>
            <a:endParaRPr lang="en-US" dirty="0" smtClean="0"/>
          </a:p>
          <a:p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81664" cy="4484712"/>
          </a:xfrm>
        </p:spPr>
        <p:txBody>
          <a:bodyPr/>
          <a:lstStyle/>
          <a:p>
            <a:pPr algn="just"/>
            <a:r>
              <a:rPr lang="en-SG" dirty="0" smtClean="0"/>
              <a:t>Social </a:t>
            </a:r>
            <a:r>
              <a:rPr lang="en-SG" dirty="0"/>
              <a:t>mobility can be up or down and can be either </a:t>
            </a:r>
            <a:r>
              <a:rPr lang="en-SG" dirty="0">
                <a:solidFill>
                  <a:srgbClr val="FF0000"/>
                </a:solidFill>
              </a:rPr>
              <a:t>intergenerational</a:t>
            </a:r>
            <a:r>
              <a:rPr lang="en-SG" dirty="0"/>
              <a:t> (occurring between generations, such as when a child rises above the class of his or her parents) or </a:t>
            </a:r>
            <a:r>
              <a:rPr lang="en-SG" dirty="0" err="1">
                <a:solidFill>
                  <a:srgbClr val="FF0000"/>
                </a:solidFill>
              </a:rPr>
              <a:t>intragenerational</a:t>
            </a:r>
            <a:r>
              <a:rPr lang="en-SG" dirty="0"/>
              <a:t> (occurring within a generation, such as when an individual changes class because of business success)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Social mobility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Horizontal Mobility and Vertical Mobility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Open and Closed Mobility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Inter- Generational Mobility 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626469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Horizontal Mobility : </a:t>
            </a:r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 smtClean="0"/>
              <a:t>refers to change of residence or job </a:t>
            </a:r>
            <a:r>
              <a:rPr lang="en-US" dirty="0" smtClean="0"/>
              <a:t>without</a:t>
            </a:r>
          </a:p>
          <a:p>
            <a:pPr>
              <a:buNone/>
            </a:pPr>
            <a:r>
              <a:rPr lang="en-US" dirty="0" smtClean="0"/>
              <a:t>status change 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Professional changing his/her position or </a:t>
            </a:r>
            <a:r>
              <a:rPr lang="en-US" dirty="0" smtClean="0"/>
              <a:t>place </a:t>
            </a:r>
            <a:endParaRPr lang="en-US" dirty="0" smtClean="0"/>
          </a:p>
          <a:p>
            <a:r>
              <a:rPr lang="en-US" b="1" dirty="0" smtClean="0">
                <a:solidFill>
                  <a:srgbClr val="00B0F0"/>
                </a:solidFill>
              </a:rPr>
              <a:t>Vertical Mobility: </a:t>
            </a:r>
          </a:p>
          <a:p>
            <a:pPr>
              <a:buNone/>
            </a:pPr>
            <a:r>
              <a:rPr lang="en-US" b="1" dirty="0" smtClean="0"/>
              <a:t>It </a:t>
            </a:r>
            <a:r>
              <a:rPr lang="en-US" dirty="0" smtClean="0"/>
              <a:t>refers to movement in any or all of the</a:t>
            </a:r>
          </a:p>
          <a:p>
            <a:pPr>
              <a:buNone/>
            </a:pPr>
            <a:r>
              <a:rPr lang="en-US" dirty="0" smtClean="0"/>
              <a:t>Three areas of living: Class, Occupation and</a:t>
            </a:r>
          </a:p>
          <a:p>
            <a:pPr>
              <a:buNone/>
            </a:pPr>
            <a:r>
              <a:rPr lang="en-US" dirty="0" smtClean="0"/>
              <a:t>Power involving status change  </a:t>
            </a:r>
          </a:p>
          <a:p>
            <a:pPr>
              <a:buNone/>
            </a:pPr>
            <a:r>
              <a:rPr lang="en-US" b="1" dirty="0" err="1" smtClean="0"/>
              <a:t>Eg</a:t>
            </a:r>
            <a:r>
              <a:rPr lang="en-US" b="1" dirty="0" smtClean="0"/>
              <a:t>. </a:t>
            </a:r>
            <a:r>
              <a:rPr lang="en-US" dirty="0" smtClean="0"/>
              <a:t>Teacher becomes Principal </a:t>
            </a:r>
            <a:endParaRPr lang="en-SG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92696"/>
            <a:ext cx="7571184" cy="5688632"/>
          </a:xfrm>
        </p:spPr>
        <p:txBody>
          <a:bodyPr/>
          <a:lstStyle/>
          <a:p>
            <a:r>
              <a:rPr lang="en-US" b="1" dirty="0" smtClean="0"/>
              <a:t>Open Mobility: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refers to free movement in status change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 such systems, status can be achieved,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M</a:t>
            </a:r>
            <a:r>
              <a:rPr lang="en-US" dirty="0" smtClean="0"/>
              <a:t>obility is motivated and encouraged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An Individual is at liberty to improve his/her status and position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Urban Setting will change the status of poor people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Class Base Society</a:t>
            </a:r>
          </a:p>
          <a:p>
            <a:pPr>
              <a:buNone/>
            </a:pPr>
            <a:endParaRPr lang="en-S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04664"/>
            <a:ext cx="7869560" cy="5976664"/>
          </a:xfrm>
        </p:spPr>
        <p:txBody>
          <a:bodyPr/>
          <a:lstStyle/>
          <a:p>
            <a:r>
              <a:rPr lang="en-US" b="1" dirty="0" smtClean="0"/>
              <a:t>Closed Mobility: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Status is based on birth or caste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impossible to change one’s caste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closed model of mobility 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. Caste base society</a:t>
            </a:r>
          </a:p>
          <a:p>
            <a:pPr>
              <a:buNone/>
            </a:pPr>
            <a:r>
              <a:rPr lang="en-US" b="1" dirty="0" smtClean="0"/>
              <a:t>Intergeneration Mobility: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Movement between father’s generation and a Children’s generation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Changes in occupational patterns </a:t>
            </a:r>
            <a:endParaRPr lang="en-S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Upward Mobility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56792"/>
            <a:ext cx="7753672" cy="5040560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b="1" dirty="0" smtClean="0"/>
              <a:t>Social Change</a:t>
            </a:r>
            <a:r>
              <a:rPr lang="en-US" dirty="0" smtClean="0"/>
              <a:t>: </a:t>
            </a:r>
          </a:p>
          <a:p>
            <a:pPr marL="514350" indent="-514350"/>
            <a:r>
              <a:rPr lang="en-US" dirty="0" smtClean="0"/>
              <a:t>Rapid change in society can bring upward mobility</a:t>
            </a:r>
          </a:p>
          <a:p>
            <a:pPr marL="514350" indent="-514350"/>
            <a:r>
              <a:rPr lang="en-US" dirty="0" smtClean="0"/>
              <a:t>Political, economical, religious revolutions can produce rapid social mobility </a:t>
            </a:r>
          </a:p>
          <a:p>
            <a:pPr>
              <a:buNone/>
            </a:pPr>
            <a:r>
              <a:rPr lang="en-US" i="1" dirty="0" err="1" smtClean="0"/>
              <a:t>eg</a:t>
            </a:r>
            <a:r>
              <a:rPr lang="en-US" i="1" dirty="0" smtClean="0"/>
              <a:t>. Industrial Revolution, territorial expansion, etc</a:t>
            </a:r>
          </a:p>
          <a:p>
            <a:pPr>
              <a:buNone/>
            </a:pPr>
            <a:r>
              <a:rPr lang="en-US" b="1" dirty="0" smtClean="0"/>
              <a:t>B) Communication:</a:t>
            </a:r>
            <a:r>
              <a:rPr lang="en-US" dirty="0" smtClean="0"/>
              <a:t> Lack of communication between two classes </a:t>
            </a:r>
            <a:endParaRPr lang="en-S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52600"/>
            <a:ext cx="7776864" cy="4844752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C) </a:t>
            </a:r>
            <a:r>
              <a:rPr lang="en-US" b="1" dirty="0" smtClean="0"/>
              <a:t>The division of </a:t>
            </a:r>
            <a:r>
              <a:rPr lang="en-US" b="1" dirty="0" err="1" smtClean="0"/>
              <a:t>Labour</a:t>
            </a:r>
            <a:r>
              <a:rPr lang="en-US" dirty="0" smtClean="0"/>
              <a:t>: </a:t>
            </a:r>
          </a:p>
          <a:p>
            <a:pPr algn="just"/>
            <a:r>
              <a:rPr lang="en-US" dirty="0" smtClean="0"/>
              <a:t>Social mobility is also influenced by the degree of division of </a:t>
            </a:r>
            <a:r>
              <a:rPr lang="en-US" dirty="0" err="1" smtClean="0"/>
              <a:t>labour</a:t>
            </a:r>
            <a:r>
              <a:rPr lang="en-US" dirty="0" smtClean="0"/>
              <a:t> that exists in  society</a:t>
            </a:r>
          </a:p>
          <a:p>
            <a:pPr algn="just"/>
            <a:r>
              <a:rPr lang="en-US" dirty="0" smtClean="0"/>
              <a:t>If division of </a:t>
            </a:r>
            <a:r>
              <a:rPr lang="en-US" dirty="0" err="1" smtClean="0"/>
              <a:t>labour</a:t>
            </a:r>
            <a:r>
              <a:rPr lang="en-US" dirty="0" smtClean="0"/>
              <a:t> is high then degree of  </a:t>
            </a:r>
            <a:r>
              <a:rPr lang="en-US" dirty="0" err="1" smtClean="0"/>
              <a:t>specialisation</a:t>
            </a:r>
            <a:r>
              <a:rPr lang="en-US" dirty="0" smtClean="0"/>
              <a:t> and skilled trained worker is very high, so it is difficult to a person to move from one class to another class</a:t>
            </a:r>
          </a:p>
          <a:p>
            <a:pPr algn="just">
              <a:buNone/>
            </a:pPr>
            <a:endParaRPr lang="en-S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150</TotalTime>
  <Words>387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Social Mobility</vt:lpstr>
      <vt:lpstr>PowerPoint Presentation</vt:lpstr>
      <vt:lpstr>PowerPoint Presentation</vt:lpstr>
      <vt:lpstr>Types of Social mobility</vt:lpstr>
      <vt:lpstr>PowerPoint Presentation</vt:lpstr>
      <vt:lpstr>PowerPoint Presentation</vt:lpstr>
      <vt:lpstr>PowerPoint Presentation</vt:lpstr>
      <vt:lpstr>Factors of Upward Mobility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Mobility</dc:title>
  <dc:creator>hp</dc:creator>
  <cp:lastModifiedBy>Pradeep</cp:lastModifiedBy>
  <cp:revision>26</cp:revision>
  <dcterms:created xsi:type="dcterms:W3CDTF">2012-09-27T16:58:56Z</dcterms:created>
  <dcterms:modified xsi:type="dcterms:W3CDTF">2014-10-28T06:41:43Z</dcterms:modified>
</cp:coreProperties>
</file>