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9" r:id="rId14"/>
    <p:sldId id="273" r:id="rId15"/>
    <p:sldId id="272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CC00FF"/>
    <a:srgbClr val="66FF66"/>
    <a:srgbClr val="5A0EF2"/>
    <a:srgbClr val="FF33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6C0A4-F3A2-4323-A83C-6B1FCA9B1F7B}" type="datetimeFigureOut">
              <a:rPr lang="en-SG" smtClean="0"/>
              <a:pPr/>
              <a:t>11/11/2014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CC433-9B7D-424B-A121-B8DFA5119AB4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52137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1AF5-2EB9-409D-810D-C725B725024C}" type="datetimeFigureOut">
              <a:rPr lang="en-SG" smtClean="0"/>
              <a:pPr/>
              <a:t>11/11/2014</a:t>
            </a:fld>
            <a:endParaRPr lang="en-S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7E6F0C2-5559-45DE-A5E0-B57A710DD19B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1AF5-2EB9-409D-810D-C725B725024C}" type="datetimeFigureOut">
              <a:rPr lang="en-SG" smtClean="0"/>
              <a:pPr/>
              <a:t>11/11/2014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6F0C2-5559-45DE-A5E0-B57A710DD19B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7E6F0C2-5559-45DE-A5E0-B57A710DD19B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1AF5-2EB9-409D-810D-C725B725024C}" type="datetimeFigureOut">
              <a:rPr lang="en-SG" smtClean="0"/>
              <a:pPr/>
              <a:t>11/11/2014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1AF5-2EB9-409D-810D-C725B725024C}" type="datetimeFigureOut">
              <a:rPr lang="en-SG" smtClean="0"/>
              <a:pPr/>
              <a:t>11/11/2014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7E6F0C2-5559-45DE-A5E0-B57A710DD19B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1AF5-2EB9-409D-810D-C725B725024C}" type="datetimeFigureOut">
              <a:rPr lang="en-SG" smtClean="0"/>
              <a:pPr/>
              <a:t>11/11/2014</a:t>
            </a:fld>
            <a:endParaRPr lang="en-SG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7E6F0C2-5559-45DE-A5E0-B57A710DD19B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99D1AF5-2EB9-409D-810D-C725B725024C}" type="datetimeFigureOut">
              <a:rPr lang="en-SG" smtClean="0"/>
              <a:pPr/>
              <a:t>11/11/2014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6F0C2-5559-45DE-A5E0-B57A710DD19B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1AF5-2EB9-409D-810D-C725B725024C}" type="datetimeFigureOut">
              <a:rPr lang="en-SG" smtClean="0"/>
              <a:pPr/>
              <a:t>11/11/2014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SG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7E6F0C2-5559-45DE-A5E0-B57A710DD19B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1AF5-2EB9-409D-810D-C725B725024C}" type="datetimeFigureOut">
              <a:rPr lang="en-SG" smtClean="0"/>
              <a:pPr/>
              <a:t>11/11/2014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7E6F0C2-5559-45DE-A5E0-B57A710DD19B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1AF5-2EB9-409D-810D-C725B725024C}" type="datetimeFigureOut">
              <a:rPr lang="en-SG" smtClean="0"/>
              <a:pPr/>
              <a:t>11/11/2014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7E6F0C2-5559-45DE-A5E0-B57A710DD19B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7E6F0C2-5559-45DE-A5E0-B57A710DD19B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1AF5-2EB9-409D-810D-C725B725024C}" type="datetimeFigureOut">
              <a:rPr lang="en-SG" smtClean="0"/>
              <a:pPr/>
              <a:t>11/11/2014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7E6F0C2-5559-45DE-A5E0-B57A710DD19B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99D1AF5-2EB9-409D-810D-C725B725024C}" type="datetimeFigureOut">
              <a:rPr lang="en-SG" smtClean="0"/>
              <a:pPr/>
              <a:t>11/11/2014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99D1AF5-2EB9-409D-810D-C725B725024C}" type="datetimeFigureOut">
              <a:rPr lang="en-SG" smtClean="0"/>
              <a:pPr/>
              <a:t>11/11/2014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SG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7E6F0C2-5559-45DE-A5E0-B57A710DD19B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Economic Systems </a:t>
            </a:r>
            <a:endParaRPr lang="en-SG" sz="3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Factors of Production &amp; </a:t>
            </a:r>
            <a:endParaRPr lang="en-S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Capitalism</a:t>
            </a:r>
            <a:endParaRPr lang="en-SG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half" idx="3"/>
          </p:nvPr>
        </p:nvSpPr>
        <p:spPr>
          <a:xfrm>
            <a:off x="4644008" y="1484784"/>
            <a:ext cx="4041775" cy="639762"/>
          </a:xfrm>
        </p:spPr>
        <p:txBody>
          <a:bodyPr/>
          <a:lstStyle/>
          <a:p>
            <a:r>
              <a:rPr lang="en-US" dirty="0" smtClean="0"/>
              <a:t>Critique of Capitalism </a:t>
            </a:r>
            <a:endParaRPr lang="en-SG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"/>
          </p:nvPr>
        </p:nvSpPr>
        <p:spPr>
          <a:xfrm>
            <a:off x="395536" y="2348880"/>
            <a:ext cx="4040188" cy="4206453"/>
          </a:xfrm>
        </p:spPr>
        <p:txBody>
          <a:bodyPr>
            <a:normAutofit fontScale="70000" lnSpcReduction="20000"/>
          </a:bodyPr>
          <a:lstStyle/>
          <a:p>
            <a:r>
              <a:rPr lang="en-SG" dirty="0" smtClean="0"/>
              <a:t>Economic system where the means of production are owned by private individuals</a:t>
            </a:r>
          </a:p>
          <a:p>
            <a:r>
              <a:rPr lang="en-SG" dirty="0" smtClean="0"/>
              <a:t>Government control and interference at a minimum</a:t>
            </a:r>
          </a:p>
          <a:p>
            <a:r>
              <a:rPr lang="en-SG" dirty="0" smtClean="0"/>
              <a:t>Private ownership of natural resources Permitted</a:t>
            </a:r>
          </a:p>
          <a:p>
            <a:r>
              <a:rPr lang="en-SG" dirty="0" smtClean="0"/>
              <a:t>Allocation of national resources determined by supply and demand</a:t>
            </a:r>
          </a:p>
          <a:p>
            <a:r>
              <a:rPr lang="en-SG" dirty="0" smtClean="0"/>
              <a:t>Competition eliminates inefficient producers, improves products, reduces costs</a:t>
            </a:r>
          </a:p>
          <a:p>
            <a:r>
              <a:rPr lang="en-SG" dirty="0" smtClean="0"/>
              <a:t>Private ownership of property permitted</a:t>
            </a:r>
            <a:endParaRPr lang="en-SG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4"/>
          </p:nvPr>
        </p:nvSpPr>
        <p:spPr>
          <a:xfrm>
            <a:off x="4644008" y="2276872"/>
            <a:ext cx="4041775" cy="4350469"/>
          </a:xfrm>
        </p:spPr>
        <p:txBody>
          <a:bodyPr>
            <a:normAutofit fontScale="70000" lnSpcReduction="20000"/>
          </a:bodyPr>
          <a:lstStyle/>
          <a:p>
            <a:r>
              <a:rPr lang="en-SG" dirty="0" smtClean="0"/>
              <a:t>Private ownership means production leads inequality of wealth- rich get richer, poor get poorer</a:t>
            </a:r>
          </a:p>
          <a:p>
            <a:r>
              <a:rPr lang="en-SG" dirty="0" smtClean="0"/>
              <a:t>High cost of advertising</a:t>
            </a:r>
          </a:p>
          <a:p>
            <a:r>
              <a:rPr lang="en-SG" dirty="0" smtClean="0"/>
              <a:t>No government agency controlling production, creates waste by overproduction &amp; duplication of effort</a:t>
            </a:r>
          </a:p>
          <a:p>
            <a:r>
              <a:rPr lang="en-SG" dirty="0" smtClean="0"/>
              <a:t>Profit is the motivation of production.  Scarce resources wasted on goods and services that serve no useful purpose</a:t>
            </a:r>
          </a:p>
          <a:p>
            <a:r>
              <a:rPr lang="en-SG" dirty="0" smtClean="0"/>
              <a:t>Planning individual basis, leads to overproduction &amp; waste</a:t>
            </a:r>
            <a:endParaRPr lang="en-SG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Capitalism </a:t>
            </a:r>
            <a:endParaRPr lang="en-S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4040188" cy="504056"/>
          </a:xfrm>
        </p:spPr>
        <p:txBody>
          <a:bodyPr/>
          <a:lstStyle/>
          <a:p>
            <a:r>
              <a:rPr lang="en-US" dirty="0" smtClean="0"/>
              <a:t>Socialism </a:t>
            </a:r>
            <a:endParaRPr lang="en-S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860032" y="1412776"/>
            <a:ext cx="4041775" cy="639762"/>
          </a:xfrm>
        </p:spPr>
        <p:txBody>
          <a:bodyPr/>
          <a:lstStyle/>
          <a:p>
            <a:r>
              <a:rPr lang="en-US" dirty="0" smtClean="0"/>
              <a:t>Critique of Socialism  </a:t>
            </a:r>
            <a:endParaRPr lang="en-SG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79512" y="2204864"/>
            <a:ext cx="4608512" cy="4653136"/>
          </a:xfrm>
        </p:spPr>
        <p:txBody>
          <a:bodyPr>
            <a:normAutofit fontScale="92500" lnSpcReduction="10000"/>
          </a:bodyPr>
          <a:lstStyle/>
          <a:p>
            <a:r>
              <a:rPr lang="en-SG" sz="2000" dirty="0" smtClean="0"/>
              <a:t>Socialism is an economic system in which most means of production is owned and controlled by the government.</a:t>
            </a:r>
          </a:p>
          <a:p>
            <a:r>
              <a:rPr lang="en-SG" sz="2000" dirty="0" smtClean="0"/>
              <a:t>Socialists believe moving towards their goals of government ownership and control of production by gradual means</a:t>
            </a:r>
          </a:p>
          <a:p>
            <a:r>
              <a:rPr lang="en-SG" sz="2000" dirty="0" smtClean="0"/>
              <a:t>Government plans production by determining what produced and what quantity</a:t>
            </a:r>
          </a:p>
          <a:p>
            <a:r>
              <a:rPr lang="en-SG" sz="2000" dirty="0" smtClean="0"/>
              <a:t>Socialism, production determined by need not profit</a:t>
            </a:r>
          </a:p>
          <a:p>
            <a:r>
              <a:rPr lang="en-SG" sz="2000" dirty="0" smtClean="0"/>
              <a:t>Because government owns production, production can be planned and waste eliminated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8024" y="2288629"/>
            <a:ext cx="4041775" cy="4308723"/>
          </a:xfrm>
        </p:spPr>
        <p:txBody>
          <a:bodyPr>
            <a:normAutofit fontScale="70000" lnSpcReduction="20000"/>
          </a:bodyPr>
          <a:lstStyle/>
          <a:p>
            <a:r>
              <a:rPr lang="en-SG" dirty="0" smtClean="0"/>
              <a:t>Socialism lacks incentives for increasing effort.  No motivating force</a:t>
            </a:r>
          </a:p>
          <a:p>
            <a:r>
              <a:rPr lang="en-SG" dirty="0" smtClean="0"/>
              <a:t>Determining “need” a problem which government unable to solve</a:t>
            </a:r>
          </a:p>
          <a:p>
            <a:r>
              <a:rPr lang="en-SG" dirty="0" smtClean="0"/>
              <a:t>Because government controls production, it also protects the inefficient producer</a:t>
            </a:r>
          </a:p>
          <a:p>
            <a:r>
              <a:rPr lang="en-SG" dirty="0" smtClean="0"/>
              <a:t>Because of improper government planning, both overproduction and underproduction can and do occur</a:t>
            </a:r>
          </a:p>
          <a:p>
            <a:r>
              <a:rPr lang="en-SG" dirty="0" smtClean="0"/>
              <a:t>Freedom of choice is somewhat limited under socialism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Socialism </a:t>
            </a:r>
            <a:endParaRPr lang="en-S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484784"/>
            <a:ext cx="4040188" cy="639762"/>
          </a:xfrm>
        </p:spPr>
        <p:txBody>
          <a:bodyPr/>
          <a:lstStyle/>
          <a:p>
            <a:r>
              <a:rPr lang="en-US" dirty="0" smtClean="0"/>
              <a:t>Communism  	</a:t>
            </a:r>
            <a:endParaRPr lang="en-S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4008" y="1340768"/>
            <a:ext cx="4041775" cy="6397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Difference between Communism and Socialism </a:t>
            </a:r>
            <a:endParaRPr lang="en-SG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23528" y="2276872"/>
            <a:ext cx="4258816" cy="4824536"/>
          </a:xfrm>
        </p:spPr>
        <p:txBody>
          <a:bodyPr>
            <a:normAutofit fontScale="77500" lnSpcReduction="20000"/>
          </a:bodyPr>
          <a:lstStyle/>
          <a:p>
            <a:r>
              <a:rPr lang="en-SG" dirty="0" smtClean="0"/>
              <a:t>Communism an economic system, in theory, all goods owned collectively and payment of income based on need</a:t>
            </a:r>
          </a:p>
          <a:p>
            <a:r>
              <a:rPr lang="en-SG" dirty="0" smtClean="0"/>
              <a:t>Individuals given little freedom in determining what to produce</a:t>
            </a:r>
          </a:p>
          <a:p>
            <a:r>
              <a:rPr lang="en-SG" dirty="0" smtClean="0"/>
              <a:t>Everything owned collectively, private ownership of production prohibited</a:t>
            </a:r>
          </a:p>
          <a:p>
            <a:r>
              <a:rPr lang="en-SG" dirty="0" smtClean="0"/>
              <a:t>Individuals work to full potential w/compensation determined by government. In most controlled economies, incentives used to encourage work at full potential</a:t>
            </a:r>
            <a:endParaRPr lang="en-S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032" y="2321497"/>
            <a:ext cx="3898776" cy="4536503"/>
          </a:xfrm>
        </p:spPr>
        <p:txBody>
          <a:bodyPr>
            <a:normAutofit fontScale="85000" lnSpcReduction="20000"/>
          </a:bodyPr>
          <a:lstStyle/>
          <a:p>
            <a:r>
              <a:rPr lang="en-SG" dirty="0" smtClean="0"/>
              <a:t>Communists seek to end capitalism by revolution whereas socialists do it by ballot box</a:t>
            </a:r>
          </a:p>
          <a:p>
            <a:r>
              <a:rPr lang="en-SG" dirty="0" smtClean="0"/>
              <a:t>Socialists believe in orderly transfer for production from private to public ownership</a:t>
            </a:r>
          </a:p>
          <a:p>
            <a:r>
              <a:rPr lang="en-SG" dirty="0" smtClean="0"/>
              <a:t>Under socialism, fair payment is made for nationalized property</a:t>
            </a:r>
          </a:p>
          <a:p>
            <a:r>
              <a:rPr lang="en-SG" dirty="0" smtClean="0"/>
              <a:t>Socialism has high regard for an individual’s freedom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78098"/>
          </a:xfrm>
        </p:spPr>
        <p:txBody>
          <a:bodyPr/>
          <a:lstStyle/>
          <a:p>
            <a:r>
              <a:rPr lang="en-US" dirty="0" smtClean="0"/>
              <a:t>Communism </a:t>
            </a:r>
            <a:endParaRPr lang="en-S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Mixed Economy </a:t>
            </a:r>
            <a:endParaRPr lang="en-SG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Mixed economy as the name suggests is an economy where all the activities related to production and other activities are carried out by participation of both </a:t>
            </a:r>
            <a:r>
              <a:rPr lang="en-SG" dirty="0" smtClean="0">
                <a:solidFill>
                  <a:srgbClr val="FF0000"/>
                </a:solidFill>
              </a:rPr>
              <a:t>government and private enterprises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The purpose of this system is </a:t>
            </a:r>
            <a:r>
              <a:rPr lang="en-SG" dirty="0" smtClean="0">
                <a:solidFill>
                  <a:schemeClr val="accent1"/>
                </a:solidFill>
              </a:rPr>
              <a:t>to have social equality </a:t>
            </a:r>
            <a:r>
              <a:rPr lang="en-SG" dirty="0" smtClean="0"/>
              <a:t>whereby the </a:t>
            </a:r>
            <a:r>
              <a:rPr lang="en-SG" dirty="0" smtClean="0">
                <a:solidFill>
                  <a:srgbClr val="5A0EF2"/>
                </a:solidFill>
              </a:rPr>
              <a:t>government is in control </a:t>
            </a:r>
            <a:r>
              <a:rPr lang="en-SG" dirty="0" smtClean="0"/>
              <a:t>of certain fields and the </a:t>
            </a:r>
            <a:r>
              <a:rPr lang="en-SG" dirty="0" smtClean="0">
                <a:solidFill>
                  <a:srgbClr val="CC00FF"/>
                </a:solidFill>
              </a:rPr>
              <a:t>individuals have the right </a:t>
            </a:r>
            <a:r>
              <a:rPr lang="en-SG" dirty="0" smtClean="0"/>
              <a:t>to be in-charge of certain </a:t>
            </a:r>
            <a:r>
              <a:rPr lang="en-SG" dirty="0" smtClean="0">
                <a:solidFill>
                  <a:srgbClr val="FF0066"/>
                </a:solidFill>
              </a:rPr>
              <a:t>goods and services</a:t>
            </a:r>
            <a:endParaRPr lang="en-SG" dirty="0">
              <a:solidFill>
                <a:srgbClr val="FF0066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Cntd</a:t>
            </a:r>
            <a:r>
              <a:rPr lang="en-US" dirty="0" smtClean="0"/>
              <a:t>…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268760"/>
            <a:ext cx="8503920" cy="5184576"/>
          </a:xfrm>
        </p:spPr>
        <p:txBody>
          <a:bodyPr>
            <a:normAutofit fontScale="92500" lnSpcReduction="10000"/>
          </a:bodyPr>
          <a:lstStyle/>
          <a:p>
            <a:pPr lvl="1" indent="-563563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Regulate private business to ensure that they do not mislead consumers, are careful about safety of their employees, do not cause excess pollution through their production process</a:t>
            </a:r>
          </a:p>
          <a:p>
            <a:pPr lvl="1" indent="-563563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Ensure adequate provision of social goods such as elementary education, health etc.</a:t>
            </a:r>
          </a:p>
          <a:p>
            <a:pPr lvl="1" indent="-563563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Promote welfare programs</a:t>
            </a:r>
          </a:p>
          <a:p>
            <a:pPr lvl="1" indent="-563563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Governments usually interfere with the market process is to promote Equity and Welfare</a:t>
            </a:r>
          </a:p>
          <a:p>
            <a:pPr lvl="1" indent="-563563"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SG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Mixed Economic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496855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Public Sector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Private Sector </a:t>
            </a:r>
          </a:p>
          <a:p>
            <a:pPr>
              <a:lnSpc>
                <a:spcPct val="150000"/>
              </a:lnSpc>
            </a:pPr>
            <a:r>
              <a:rPr lang="en-SG" dirty="0" smtClean="0"/>
              <a:t>Co-existence of Capitalistic and Socialistic Features</a:t>
            </a:r>
          </a:p>
          <a:p>
            <a:pPr>
              <a:lnSpc>
                <a:spcPct val="150000"/>
              </a:lnSpc>
            </a:pPr>
            <a:r>
              <a:rPr lang="en-SG" dirty="0" smtClean="0"/>
              <a:t>Planning: Economic planning</a:t>
            </a:r>
          </a:p>
          <a:p>
            <a:pPr>
              <a:lnSpc>
                <a:spcPct val="150000"/>
              </a:lnSpc>
            </a:pPr>
            <a:r>
              <a:rPr lang="en-SG" dirty="0" smtClean="0"/>
              <a:t>Regulation and Control of the Private Sector</a:t>
            </a:r>
          </a:p>
          <a:p>
            <a:pPr>
              <a:lnSpc>
                <a:spcPct val="150000"/>
              </a:lnSpc>
            </a:pPr>
            <a:r>
              <a:rPr lang="en-SG" dirty="0" smtClean="0"/>
              <a:t>Promotion of Public Welfare</a:t>
            </a:r>
          </a:p>
          <a:p>
            <a:pPr>
              <a:lnSpc>
                <a:spcPct val="150000"/>
              </a:lnSpc>
            </a:pPr>
            <a:r>
              <a:rPr lang="en-SG" dirty="0" smtClean="0"/>
              <a:t>Preservation of Freedoms: Freedom of choice of occupation</a:t>
            </a:r>
          </a:p>
          <a:p>
            <a:endParaRPr lang="en-SG" dirty="0" smtClean="0"/>
          </a:p>
          <a:p>
            <a:endParaRPr lang="en-SG" dirty="0" smtClean="0"/>
          </a:p>
          <a:p>
            <a:endParaRPr lang="en-SG" dirty="0" smtClean="0"/>
          </a:p>
          <a:p>
            <a:endParaRPr lang="en-SG" dirty="0" smtClean="0"/>
          </a:p>
          <a:p>
            <a:endParaRPr lang="en-S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en-SG" b="1" dirty="0" smtClean="0"/>
              <a:t>Advantages of Mixed Economy</a:t>
            </a:r>
            <a:r>
              <a:rPr lang="en-SG" dirty="0" smtClean="0"/>
              <a:t/>
            </a:r>
            <a:br>
              <a:rPr lang="en-SG" dirty="0" smtClean="0"/>
            </a:b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/>
          </a:bodyPr>
          <a:lstStyle/>
          <a:p>
            <a:pPr algn="just" fontAlgn="base"/>
            <a:r>
              <a:rPr lang="en-SG" dirty="0" smtClean="0"/>
              <a:t>Benefits of </a:t>
            </a:r>
            <a:r>
              <a:rPr lang="en-SG" dirty="0" smtClean="0">
                <a:solidFill>
                  <a:srgbClr val="FF0066"/>
                </a:solidFill>
              </a:rPr>
              <a:t>capitalist nature of private companies and socialist nature of government.</a:t>
            </a:r>
          </a:p>
          <a:p>
            <a:pPr algn="just" fontAlgn="base"/>
            <a:r>
              <a:rPr lang="en-SG" dirty="0" smtClean="0"/>
              <a:t>There is </a:t>
            </a:r>
            <a:r>
              <a:rPr lang="en-SG" dirty="0" smtClean="0">
                <a:solidFill>
                  <a:srgbClr val="5A0EF2"/>
                </a:solidFill>
              </a:rPr>
              <a:t>less inequality of income</a:t>
            </a:r>
            <a:r>
              <a:rPr lang="en-SG" dirty="0" smtClean="0"/>
              <a:t> because intent of government is to have a </a:t>
            </a:r>
            <a:r>
              <a:rPr lang="en-SG" dirty="0" smtClean="0">
                <a:solidFill>
                  <a:srgbClr val="FF0066"/>
                </a:solidFill>
              </a:rPr>
              <a:t>balanced economic growth </a:t>
            </a:r>
            <a:r>
              <a:rPr lang="en-SG" dirty="0" smtClean="0"/>
              <a:t>of an economy.</a:t>
            </a:r>
          </a:p>
          <a:p>
            <a:pPr algn="just" fontAlgn="base"/>
            <a:r>
              <a:rPr lang="en-SG" dirty="0" smtClean="0"/>
              <a:t>Mixed economy </a:t>
            </a:r>
            <a:r>
              <a:rPr lang="en-SG" dirty="0" smtClean="0">
                <a:solidFill>
                  <a:srgbClr val="FF0066"/>
                </a:solidFill>
              </a:rPr>
              <a:t>allows individuals to run their business and make profits </a:t>
            </a:r>
            <a:r>
              <a:rPr lang="en-SG" dirty="0" smtClean="0"/>
              <a:t>but at the same time it places some </a:t>
            </a:r>
            <a:r>
              <a:rPr lang="en-SG" dirty="0" smtClean="0">
                <a:solidFill>
                  <a:srgbClr val="5A0EF2"/>
                </a:solidFill>
              </a:rPr>
              <a:t>responsibility</a:t>
            </a:r>
            <a:r>
              <a:rPr lang="en-SG" dirty="0" smtClean="0"/>
              <a:t> on these companies by inducing them to contribute </a:t>
            </a:r>
            <a:r>
              <a:rPr lang="en-SG" dirty="0" smtClean="0">
                <a:solidFill>
                  <a:srgbClr val="FF33CC"/>
                </a:solidFill>
              </a:rPr>
              <a:t>towards the welfare of society</a:t>
            </a:r>
          </a:p>
          <a:p>
            <a:endParaRPr lang="en-S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en-SG" b="1" dirty="0" smtClean="0"/>
              <a:t>Disadvantages of Mixed Economy</a:t>
            </a:r>
            <a:r>
              <a:rPr lang="en-SG" dirty="0" smtClean="0"/>
              <a:t/>
            </a:r>
            <a:br>
              <a:rPr lang="en-SG" dirty="0" smtClean="0"/>
            </a:b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lnSpcReduction="10000"/>
          </a:bodyPr>
          <a:lstStyle/>
          <a:p>
            <a:pPr algn="just" fontAlgn="base">
              <a:lnSpc>
                <a:spcPct val="150000"/>
              </a:lnSpc>
            </a:pPr>
            <a:r>
              <a:rPr lang="en-SG" dirty="0" smtClean="0"/>
              <a:t>Production of goods and services which are </a:t>
            </a:r>
            <a:r>
              <a:rPr lang="en-SG" dirty="0" smtClean="0">
                <a:solidFill>
                  <a:srgbClr val="FF0066"/>
                </a:solidFill>
              </a:rPr>
              <a:t>beneficial for the society </a:t>
            </a:r>
            <a:r>
              <a:rPr lang="en-SG" dirty="0" smtClean="0"/>
              <a:t>as a whole rather than producing those goods and services which in </a:t>
            </a:r>
            <a:r>
              <a:rPr lang="en-SG" dirty="0" smtClean="0">
                <a:solidFill>
                  <a:srgbClr val="CC00FF"/>
                </a:solidFill>
              </a:rPr>
              <a:t>economic terms are more beneficial </a:t>
            </a:r>
            <a:r>
              <a:rPr lang="en-SG" dirty="0" smtClean="0"/>
              <a:t>for an economy.</a:t>
            </a:r>
          </a:p>
          <a:p>
            <a:pPr algn="just" fontAlgn="base">
              <a:lnSpc>
                <a:spcPct val="150000"/>
              </a:lnSpc>
            </a:pPr>
            <a:r>
              <a:rPr lang="en-SG" dirty="0" smtClean="0"/>
              <a:t>Under mixed economy </a:t>
            </a:r>
            <a:r>
              <a:rPr lang="en-SG" dirty="0" smtClean="0">
                <a:solidFill>
                  <a:srgbClr val="FF0066"/>
                </a:solidFill>
              </a:rPr>
              <a:t>private enterprises have to face lot of difficulty because of various government loopholes like </a:t>
            </a:r>
            <a:r>
              <a:rPr lang="en-SG" dirty="0" err="1" smtClean="0">
                <a:solidFill>
                  <a:srgbClr val="FF0066"/>
                </a:solidFill>
              </a:rPr>
              <a:t>favoritism</a:t>
            </a:r>
            <a:r>
              <a:rPr lang="en-SG" dirty="0" smtClean="0">
                <a:solidFill>
                  <a:srgbClr val="FF0066"/>
                </a:solidFill>
              </a:rPr>
              <a:t> and bureaucratic </a:t>
            </a:r>
            <a:r>
              <a:rPr lang="en-SG" dirty="0" smtClean="0"/>
              <a:t>nature which is prevalent in mixed economy.</a:t>
            </a:r>
          </a:p>
          <a:p>
            <a:endParaRPr lang="en-S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268760"/>
            <a:ext cx="8590728" cy="511256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200000"/>
              </a:lnSpc>
            </a:pPr>
            <a:r>
              <a:rPr lang="en-SG" dirty="0"/>
              <a:t>Factors of production refers to inputs required for conducting production. </a:t>
            </a:r>
            <a:endParaRPr lang="en-SG" dirty="0" smtClean="0"/>
          </a:p>
          <a:p>
            <a:pPr algn="just">
              <a:lnSpc>
                <a:spcPct val="200000"/>
              </a:lnSpc>
            </a:pPr>
            <a:r>
              <a:rPr lang="en-SG" dirty="0" smtClean="0"/>
              <a:t>Input </a:t>
            </a:r>
            <a:r>
              <a:rPr lang="en-SG" dirty="0"/>
              <a:t>is the starting point of every production </a:t>
            </a:r>
            <a:r>
              <a:rPr lang="en-SG" dirty="0" smtClean="0"/>
              <a:t>activity</a:t>
            </a:r>
          </a:p>
          <a:p>
            <a:pPr algn="just">
              <a:lnSpc>
                <a:spcPct val="200000"/>
              </a:lnSpc>
            </a:pPr>
            <a:r>
              <a:rPr lang="en-SG" dirty="0"/>
              <a:t>According to Prof. </a:t>
            </a:r>
            <a:r>
              <a:rPr lang="en-SG" dirty="0" err="1"/>
              <a:t>Benham</a:t>
            </a:r>
            <a:r>
              <a:rPr lang="en-SG" dirty="0"/>
              <a:t>, "</a:t>
            </a:r>
            <a:r>
              <a:rPr lang="en-SG" i="1" dirty="0"/>
              <a:t>Anything that contributes towards output is a factor of production</a:t>
            </a:r>
            <a:r>
              <a:rPr lang="en-SG" dirty="0"/>
              <a:t>."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Cntd</a:t>
            </a:r>
            <a:r>
              <a:rPr lang="en-US" dirty="0" smtClean="0"/>
              <a:t>..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Factors of production are use for producing commodities </a:t>
            </a:r>
          </a:p>
          <a:p>
            <a:pPr algn="just"/>
            <a:r>
              <a:rPr lang="en-SG" dirty="0"/>
              <a:t>Factors of production are the resources the economy has available to produce goods and services</a:t>
            </a:r>
            <a:r>
              <a:rPr lang="en-SG" dirty="0" smtClean="0"/>
              <a:t>.</a:t>
            </a:r>
          </a:p>
          <a:p>
            <a:pPr algn="just"/>
            <a:r>
              <a:rPr lang="en-US" dirty="0" smtClean="0"/>
              <a:t>Four factors of Production: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Land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Labor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Capital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Entrepreneur </a:t>
            </a:r>
            <a:endParaRPr lang="en-S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en-US" dirty="0" smtClean="0"/>
              <a:t>Land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8291264" cy="5184576"/>
          </a:xfrm>
        </p:spPr>
        <p:txBody>
          <a:bodyPr>
            <a:normAutofit/>
          </a:bodyPr>
          <a:lstStyle/>
          <a:p>
            <a:pPr algn="just"/>
            <a:r>
              <a:rPr lang="en-SG" dirty="0"/>
              <a:t>Land is the natural resources on the planet. It includes space on the ground, hills, seas, oceans, </a:t>
            </a:r>
            <a:r>
              <a:rPr lang="en-SG" dirty="0" smtClean="0"/>
              <a:t>etc</a:t>
            </a:r>
          </a:p>
          <a:p>
            <a:pPr algn="just"/>
            <a:r>
              <a:rPr lang="en-SG" dirty="0" smtClean="0"/>
              <a:t>Land and natural resources are in limited supply. </a:t>
            </a:r>
          </a:p>
          <a:p>
            <a:pPr algn="just"/>
            <a:r>
              <a:rPr lang="en-SG" dirty="0" smtClean="0"/>
              <a:t>The level of rent is related to scarcity. </a:t>
            </a:r>
          </a:p>
          <a:p>
            <a:pPr algn="just"/>
            <a:r>
              <a:rPr lang="en-SG" dirty="0" smtClean="0"/>
              <a:t>There is a high rent for resources such as:</a:t>
            </a:r>
          </a:p>
          <a:p>
            <a:pPr lvl="1" algn="just">
              <a:buFont typeface="Wingdings" pitchFamily="2" charset="2"/>
              <a:buChar char="Ø"/>
            </a:pPr>
            <a:r>
              <a:rPr lang="en-SG" dirty="0" smtClean="0"/>
              <a:t>land in the central business district of the capital</a:t>
            </a:r>
          </a:p>
          <a:p>
            <a:pPr lvl="1" algn="just">
              <a:buNone/>
            </a:pPr>
            <a:r>
              <a:rPr lang="en-SG" dirty="0" smtClean="0"/>
              <a:t>     city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SG" dirty="0" smtClean="0"/>
              <a:t>beach-front land with roads and utilities</a:t>
            </a:r>
          </a:p>
          <a:p>
            <a:pPr lvl="1" algn="just">
              <a:buFont typeface="Wingdings" pitchFamily="2" charset="2"/>
              <a:buChar char="Ø"/>
            </a:pPr>
            <a:r>
              <a:rPr lang="en-SG" dirty="0" smtClean="0"/>
              <a:t>Minerals, such as oil and gold</a:t>
            </a:r>
            <a:endParaRPr lang="en-S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Labour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532859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SG" dirty="0"/>
              <a:t>Labour is the human input (workers, managers etc) into the production process</a:t>
            </a:r>
            <a:r>
              <a:rPr lang="en-SG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SG" dirty="0"/>
              <a:t>Each individual has a different </a:t>
            </a:r>
            <a:r>
              <a:rPr lang="en-SG" dirty="0" smtClean="0"/>
              <a:t>level</a:t>
            </a:r>
            <a:r>
              <a:rPr lang="en-SG" dirty="0"/>
              <a:t> of skills, qualities and qualifications. This is known as there HUMAN CAPITAL</a:t>
            </a:r>
            <a:r>
              <a:rPr lang="en-SG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This means human effort in any form – skilled or unskilled, manual or intellectual. 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Labour earns wages or a salary in return for participation in the business</a:t>
            </a:r>
            <a:endParaRPr lang="en-S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90728" cy="5184576"/>
          </a:xfrm>
        </p:spPr>
        <p:txBody>
          <a:bodyPr>
            <a:normAutofit/>
          </a:bodyPr>
          <a:lstStyle/>
          <a:p>
            <a:pPr algn="just"/>
            <a:r>
              <a:rPr lang="en-SG" dirty="0"/>
              <a:t>Man made physical goods used to produce other goods and services.</a:t>
            </a:r>
          </a:p>
          <a:p>
            <a:pPr algn="just"/>
            <a:r>
              <a:rPr lang="en-SG" dirty="0"/>
              <a:t>Examples include machines, computers, tools, factories, roads etc.</a:t>
            </a:r>
          </a:p>
          <a:p>
            <a:pPr algn="just"/>
            <a:r>
              <a:rPr lang="en-SG" dirty="0"/>
              <a:t>Increases in the level of capital are called INVESTMENT</a:t>
            </a:r>
          </a:p>
          <a:p>
            <a:pPr algn="just"/>
            <a:r>
              <a:rPr lang="en-SG" dirty="0" smtClean="0"/>
              <a:t>The financial capital used to establish the business earns interest. </a:t>
            </a:r>
          </a:p>
          <a:p>
            <a:pPr algn="just"/>
            <a:r>
              <a:rPr lang="en-SG" dirty="0" smtClean="0"/>
              <a:t>The interest is paid to the lender, who may be a bank, another institution, or an individual lender. </a:t>
            </a:r>
            <a:endParaRPr lang="en-S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435280" cy="5112568"/>
          </a:xfrm>
        </p:spPr>
        <p:txBody>
          <a:bodyPr>
            <a:normAutofit/>
          </a:bodyPr>
          <a:lstStyle/>
          <a:p>
            <a:pPr algn="just"/>
            <a:r>
              <a:rPr lang="en-SG" b="1" dirty="0" smtClean="0"/>
              <a:t>Fixed capital </a:t>
            </a:r>
            <a:r>
              <a:rPr lang="en-SG" dirty="0" smtClean="0"/>
              <a:t>is capital tied up in fixed assets, </a:t>
            </a:r>
          </a:p>
          <a:p>
            <a:pPr algn="just">
              <a:buNone/>
            </a:pPr>
            <a:r>
              <a:rPr lang="en-SG" dirty="0" smtClean="0"/>
              <a:t>for example buildings, machinery, or vehicles. </a:t>
            </a:r>
          </a:p>
          <a:p>
            <a:pPr algn="just"/>
            <a:r>
              <a:rPr lang="en-SG" b="1" dirty="0" smtClean="0"/>
              <a:t>Working capital </a:t>
            </a:r>
            <a:r>
              <a:rPr lang="en-SG" dirty="0" smtClean="0"/>
              <a:t>is capital used for day-to-day </a:t>
            </a:r>
          </a:p>
          <a:p>
            <a:pPr algn="just">
              <a:buNone/>
            </a:pPr>
            <a:r>
              <a:rPr lang="en-SG" dirty="0" smtClean="0"/>
              <a:t>    operations. </a:t>
            </a:r>
          </a:p>
          <a:p>
            <a:pPr algn="just"/>
            <a:r>
              <a:rPr lang="en-SG" dirty="0" smtClean="0"/>
              <a:t>It includes cash held in the bank, goods for sale, materials for processing and capital for other short-term requirements</a:t>
            </a:r>
          </a:p>
          <a:p>
            <a:pPr algn="just"/>
            <a:r>
              <a:rPr lang="en-SG" b="1" dirty="0" smtClean="0"/>
              <a:t>Venture capital</a:t>
            </a:r>
            <a:r>
              <a:rPr lang="en-SG" dirty="0" smtClean="0"/>
              <a:t> is risk capital invested in a new business or one which is restructuring, usually for a period of years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496944" cy="518457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SG" dirty="0"/>
              <a:t>The entrepreneur provides the initial ideas.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They risk their own resources in business ventures</a:t>
            </a:r>
            <a:endParaRPr lang="en-SG" dirty="0" smtClean="0"/>
          </a:p>
          <a:p>
            <a:pPr algn="just">
              <a:lnSpc>
                <a:spcPct val="150000"/>
              </a:lnSpc>
            </a:pPr>
            <a:r>
              <a:rPr lang="en-SG" dirty="0" smtClean="0"/>
              <a:t>They </a:t>
            </a:r>
            <a:r>
              <a:rPr lang="en-SG" dirty="0"/>
              <a:t>also organise the other 3 factors of production</a:t>
            </a:r>
            <a:r>
              <a:rPr lang="en-SG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SG" dirty="0"/>
              <a:t> Organization of Enterprises means to plan a business, to </a:t>
            </a:r>
            <a:r>
              <a:rPr lang="en-SG" dirty="0" smtClean="0"/>
              <a:t>start it </a:t>
            </a:r>
            <a:r>
              <a:rPr lang="en-SG" dirty="0"/>
              <a:t>and run it. </a:t>
            </a:r>
            <a:endParaRPr lang="en-SG" dirty="0" smtClean="0"/>
          </a:p>
          <a:p>
            <a:pPr algn="just">
              <a:lnSpc>
                <a:spcPct val="150000"/>
              </a:lnSpc>
            </a:pPr>
            <a:r>
              <a:rPr lang="en-SG" dirty="0" smtClean="0"/>
              <a:t>It </a:t>
            </a:r>
            <a:r>
              <a:rPr lang="en-SG" dirty="0"/>
              <a:t>means to bring the factors i.e. land, labour and capital together to undertake a business or production process</a:t>
            </a:r>
          </a:p>
          <a:p>
            <a:endParaRPr lang="en-S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Systems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504056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dirty="0"/>
              <a:t>An economic system is the system of production, distribution and consumption of goods and services of an </a:t>
            </a:r>
            <a:r>
              <a:rPr lang="en-IN" dirty="0" smtClean="0"/>
              <a:t>economy</a:t>
            </a:r>
          </a:p>
          <a:p>
            <a:pPr algn="just">
              <a:lnSpc>
                <a:spcPct val="150000"/>
              </a:lnSpc>
            </a:pPr>
            <a:r>
              <a:rPr lang="en-IN" dirty="0"/>
              <a:t>The economic system is composed of people and institutions, including their relationships to productive </a:t>
            </a:r>
            <a:r>
              <a:rPr lang="en-IN" dirty="0" smtClean="0"/>
              <a:t>resources</a:t>
            </a:r>
          </a:p>
          <a:p>
            <a:pPr algn="just">
              <a:lnSpc>
                <a:spcPct val="150000"/>
              </a:lnSpc>
            </a:pPr>
            <a:r>
              <a:rPr lang="en-SG" dirty="0"/>
              <a:t>It is the way in which a country manages the production and distribution of goods and services.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346</TotalTime>
  <Words>1031</Words>
  <Application>Microsoft Office PowerPoint</Application>
  <PresentationFormat>On-screen Show (4:3)</PresentationFormat>
  <Paragraphs>113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Civic</vt:lpstr>
      <vt:lpstr>Factors of Production &amp; </vt:lpstr>
      <vt:lpstr>PowerPoint Presentation</vt:lpstr>
      <vt:lpstr>Cntd..</vt:lpstr>
      <vt:lpstr>Land</vt:lpstr>
      <vt:lpstr>Labour</vt:lpstr>
      <vt:lpstr>Capital</vt:lpstr>
      <vt:lpstr>PowerPoint Presentation</vt:lpstr>
      <vt:lpstr>Enterprises</vt:lpstr>
      <vt:lpstr>Economic Systems </vt:lpstr>
      <vt:lpstr>Capitalism </vt:lpstr>
      <vt:lpstr>Socialism </vt:lpstr>
      <vt:lpstr>Communism </vt:lpstr>
      <vt:lpstr>Mixed Economy </vt:lpstr>
      <vt:lpstr>Cntd…</vt:lpstr>
      <vt:lpstr>Features of Mixed Economic </vt:lpstr>
      <vt:lpstr>Advantages of Mixed Economy </vt:lpstr>
      <vt:lpstr>Disadvantages of Mixed Economy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Pradeep</cp:lastModifiedBy>
  <cp:revision>59</cp:revision>
  <dcterms:created xsi:type="dcterms:W3CDTF">2012-10-18T16:13:10Z</dcterms:created>
  <dcterms:modified xsi:type="dcterms:W3CDTF">2014-11-11T09:01:56Z</dcterms:modified>
</cp:coreProperties>
</file>