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068043-B026-4121-9A04-143061AE0536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2C15D2-0B8F-499D-844E-441C8F08FB1D}" type="slidenum">
              <a:rPr lang="en-SG" smtClean="0"/>
              <a:pPr/>
              <a:t>‹#›</a:t>
            </a:fld>
            <a:endParaRPr lang="en-S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Demand and Supply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864096"/>
          </a:xfrm>
        </p:spPr>
        <p:txBody>
          <a:bodyPr anchor="t"/>
          <a:lstStyle/>
          <a:p>
            <a:pPr algn="ctr"/>
            <a:r>
              <a:rPr lang="en-US" dirty="0" smtClean="0"/>
              <a:t>Demand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Demand and Supply are </a:t>
            </a:r>
            <a:r>
              <a:rPr lang="en-SG" dirty="0"/>
              <a:t>most fundamental concepts of economics and it is the backbone of a market </a:t>
            </a:r>
            <a:r>
              <a:rPr lang="en-SG" dirty="0" smtClean="0"/>
              <a:t>economy</a:t>
            </a:r>
          </a:p>
          <a:p>
            <a:pPr>
              <a:lnSpc>
                <a:spcPct val="150000"/>
              </a:lnSpc>
            </a:pPr>
            <a:r>
              <a:rPr lang="en-SG" dirty="0"/>
              <a:t> </a:t>
            </a:r>
            <a:r>
              <a:rPr lang="en-SG" u="sng" dirty="0"/>
              <a:t>Demand </a:t>
            </a:r>
            <a:r>
              <a:rPr lang="en-SG" dirty="0"/>
              <a:t>refers to how much (quantity) of a product or service is desired by buyers. </a:t>
            </a:r>
            <a:endParaRPr lang="en-SG" dirty="0" smtClean="0"/>
          </a:p>
          <a:p>
            <a:pPr>
              <a:lnSpc>
                <a:spcPct val="150000"/>
              </a:lnSpc>
            </a:pPr>
            <a:r>
              <a:rPr lang="en-SG" dirty="0" smtClean="0"/>
              <a:t>The </a:t>
            </a:r>
            <a:r>
              <a:rPr lang="en-SG" dirty="0"/>
              <a:t>quantity demanded is the amount of a product people are willing to buy at a certain price</a:t>
            </a:r>
            <a:r>
              <a:rPr lang="en-SG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The </a:t>
            </a:r>
            <a:r>
              <a:rPr lang="en-SG" dirty="0"/>
              <a:t>relationship between price and quantity demanded is known as the </a:t>
            </a:r>
            <a:r>
              <a:rPr lang="en-SG" b="1" dirty="0">
                <a:solidFill>
                  <a:srgbClr val="00B050"/>
                </a:solidFill>
              </a:rPr>
              <a:t>demand relationship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r>
              <a:rPr lang="en-US" dirty="0" smtClean="0"/>
              <a:t>The Law of Demand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/>
              <a:t>The law of demand states that, if all other factors remain equal, the higher the price of a good, the less people will demand that </a:t>
            </a:r>
            <a:r>
              <a:rPr lang="en-SG" dirty="0" smtClean="0"/>
              <a:t>good</a:t>
            </a:r>
          </a:p>
          <a:p>
            <a:pPr algn="just">
              <a:lnSpc>
                <a:spcPct val="150000"/>
              </a:lnSpc>
            </a:pPr>
            <a:r>
              <a:rPr lang="en-SG" dirty="0">
                <a:solidFill>
                  <a:srgbClr val="FF0066"/>
                </a:solidFill>
              </a:rPr>
              <a:t>H</a:t>
            </a:r>
            <a:r>
              <a:rPr lang="en-SG" dirty="0" smtClean="0">
                <a:solidFill>
                  <a:srgbClr val="FF0066"/>
                </a:solidFill>
              </a:rPr>
              <a:t>igher </a:t>
            </a:r>
            <a:r>
              <a:rPr lang="en-SG" dirty="0">
                <a:solidFill>
                  <a:srgbClr val="FF0066"/>
                </a:solidFill>
              </a:rPr>
              <a:t>the price, the lower the quantity </a:t>
            </a:r>
            <a:r>
              <a:rPr lang="en-SG" dirty="0" smtClean="0">
                <a:solidFill>
                  <a:srgbClr val="FF0066"/>
                </a:solidFill>
              </a:rPr>
              <a:t>demanded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slope of Demand curve is </a:t>
            </a:r>
            <a:r>
              <a:rPr lang="en-US" dirty="0" smtClean="0">
                <a:solidFill>
                  <a:srgbClr val="FF00FF"/>
                </a:solidFill>
              </a:rPr>
              <a:t>downward</a:t>
            </a:r>
            <a:endParaRPr lang="en-SG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Demand Curve</a:t>
            </a:r>
            <a:endParaRPr lang="en-SG" dirty="0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1268760"/>
            <a:ext cx="7488832" cy="51125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anchor="t"/>
          <a:lstStyle/>
          <a:p>
            <a:pPr algn="ctr"/>
            <a:r>
              <a:rPr lang="en-US" dirty="0" smtClean="0"/>
              <a:t>Supply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SG" u="sng" dirty="0"/>
              <a:t>Supply</a:t>
            </a:r>
            <a:r>
              <a:rPr lang="en-SG" dirty="0"/>
              <a:t> represents </a:t>
            </a:r>
            <a:r>
              <a:rPr lang="en-SG" dirty="0">
                <a:solidFill>
                  <a:srgbClr val="FF0066"/>
                </a:solidFill>
              </a:rPr>
              <a:t>how much the market can offer</a:t>
            </a:r>
            <a:r>
              <a:rPr lang="en-SG" dirty="0"/>
              <a:t>. </a:t>
            </a:r>
            <a:endParaRPr lang="en-SG" dirty="0" smtClean="0"/>
          </a:p>
          <a:p>
            <a:pPr>
              <a:lnSpc>
                <a:spcPct val="150000"/>
              </a:lnSpc>
            </a:pPr>
            <a:r>
              <a:rPr lang="en-SG" dirty="0" smtClean="0"/>
              <a:t>The </a:t>
            </a:r>
            <a:r>
              <a:rPr lang="en-SG" dirty="0"/>
              <a:t>quantity supplied refers to the amount of a certain good producers are willing to supply when receiving a certain price. </a:t>
            </a:r>
            <a:endParaRPr lang="en-SG" dirty="0" smtClean="0"/>
          </a:p>
          <a:p>
            <a:pPr>
              <a:lnSpc>
                <a:spcPct val="150000"/>
              </a:lnSpc>
            </a:pPr>
            <a:r>
              <a:rPr lang="en-SG" dirty="0" smtClean="0"/>
              <a:t>The </a:t>
            </a:r>
            <a:r>
              <a:rPr lang="en-SG" dirty="0"/>
              <a:t>correlation between price and how much of a good or service is supplied to the market is known as the </a:t>
            </a:r>
            <a:r>
              <a:rPr lang="en-SG" b="1" dirty="0">
                <a:solidFill>
                  <a:srgbClr val="FF0000"/>
                </a:solidFill>
              </a:rPr>
              <a:t>supply relationship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36104"/>
          </a:xfrm>
        </p:spPr>
        <p:txBody>
          <a:bodyPr anchor="t"/>
          <a:lstStyle/>
          <a:p>
            <a:pPr algn="ctr"/>
            <a:r>
              <a:rPr lang="en-US" dirty="0" smtClean="0"/>
              <a:t>The Law of Supply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algn="just"/>
            <a:r>
              <a:rPr lang="en-SG" dirty="0"/>
              <a:t>Like the law of demand, the law of supply demonstrates the quantities that will be sold at a certain </a:t>
            </a:r>
            <a:r>
              <a:rPr lang="en-SG" dirty="0" smtClean="0"/>
              <a:t>price</a:t>
            </a:r>
          </a:p>
          <a:p>
            <a:pPr algn="just"/>
            <a:r>
              <a:rPr lang="en-SG" dirty="0" smtClean="0"/>
              <a:t>The </a:t>
            </a:r>
            <a:r>
              <a:rPr lang="en-SG" dirty="0"/>
              <a:t>supply relationship shows an upward slope. </a:t>
            </a:r>
            <a:endParaRPr lang="en-SG" dirty="0" smtClean="0"/>
          </a:p>
          <a:p>
            <a:pPr algn="just"/>
            <a:r>
              <a:rPr lang="en-SG" dirty="0" smtClean="0"/>
              <a:t>This </a:t>
            </a:r>
            <a:r>
              <a:rPr lang="en-SG" dirty="0"/>
              <a:t>means that the </a:t>
            </a:r>
            <a:r>
              <a:rPr lang="en-SG" dirty="0">
                <a:solidFill>
                  <a:srgbClr val="FF0000"/>
                </a:solidFill>
              </a:rPr>
              <a:t>higher the price, </a:t>
            </a:r>
            <a:r>
              <a:rPr lang="en-SG" dirty="0"/>
              <a:t>the </a:t>
            </a:r>
            <a:r>
              <a:rPr lang="en-SG" dirty="0">
                <a:solidFill>
                  <a:srgbClr val="FF00FF"/>
                </a:solidFill>
              </a:rPr>
              <a:t>higher the quantity supplied</a:t>
            </a:r>
            <a:r>
              <a:rPr lang="en-SG" dirty="0"/>
              <a:t>. </a:t>
            </a:r>
            <a:endParaRPr lang="en-SG" dirty="0" smtClean="0"/>
          </a:p>
          <a:p>
            <a:pPr algn="just"/>
            <a:r>
              <a:rPr lang="en-SG" dirty="0" smtClean="0"/>
              <a:t>Producers </a:t>
            </a:r>
            <a:r>
              <a:rPr lang="en-SG" dirty="0"/>
              <a:t>supply more at a higher price because selling a higher quantity at a higher price increases revenue.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en-US" dirty="0" smtClean="0"/>
              <a:t>Supply Curve</a:t>
            </a:r>
            <a:endParaRPr lang="en-SG" dirty="0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7848872" cy="5256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</TotalTime>
  <Words>143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Demand and Supply</vt:lpstr>
      <vt:lpstr>Demand</vt:lpstr>
      <vt:lpstr>The Law of Demand</vt:lpstr>
      <vt:lpstr>Demand Curve</vt:lpstr>
      <vt:lpstr>Supply</vt:lpstr>
      <vt:lpstr>The Law of Supply</vt:lpstr>
      <vt:lpstr>Supply Curve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and Suply</dc:title>
  <dc:creator>hp</dc:creator>
  <cp:lastModifiedBy>Pradeep</cp:lastModifiedBy>
  <cp:revision>8</cp:revision>
  <dcterms:created xsi:type="dcterms:W3CDTF">2012-10-19T18:41:11Z</dcterms:created>
  <dcterms:modified xsi:type="dcterms:W3CDTF">2014-11-10T04:50:34Z</dcterms:modified>
</cp:coreProperties>
</file>