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5" r:id="rId3"/>
    <p:sldId id="257" r:id="rId4"/>
    <p:sldId id="266" r:id="rId5"/>
    <p:sldId id="260" r:id="rId6"/>
    <p:sldId id="261" r:id="rId7"/>
    <p:sldId id="262" r:id="rId8"/>
    <p:sldId id="263" r:id="rId9"/>
    <p:sldId id="264" r:id="rId10"/>
    <p:sldId id="267" r:id="rId11"/>
    <p:sldId id="258" r:id="rId12"/>
    <p:sldId id="259"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CC00CC"/>
    <a:srgbClr val="FF0066"/>
    <a:srgbClr val="FF9933"/>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4" d="100"/>
          <a:sy n="74" d="100"/>
        </p:scale>
        <p:origin x="-1044" y="-90"/>
      </p:cViewPr>
      <p:guideLst>
        <p:guide orient="horz" pos="2160"/>
        <p:guide pos="2880"/>
      </p:guideLst>
    </p:cSldViewPr>
  </p:slideViewPr>
  <p:outlineViewPr>
    <p:cViewPr>
      <p:scale>
        <a:sx n="33" d="100"/>
        <a:sy n="33" d="100"/>
      </p:scale>
      <p:origin x="0" y="726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A081404-8064-42AA-8D32-B98F464CB959}" type="datetimeFigureOut">
              <a:rPr lang="en-SG" smtClean="0"/>
              <a:pPr/>
              <a:t>10/11/2014</a:t>
            </a:fld>
            <a:endParaRPr lang="en-SG"/>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SG"/>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B26B5ED-7FA3-47B5-BD48-A4A9CA707AB2}" type="slidenum">
              <a:rPr lang="en-SG" smtClean="0"/>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081404-8064-42AA-8D32-B98F464CB959}" type="datetimeFigureOut">
              <a:rPr lang="en-SG" smtClean="0"/>
              <a:pPr/>
              <a:t>10/11/2014</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1B26B5ED-7FA3-47B5-BD48-A4A9CA707AB2}"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081404-8064-42AA-8D32-B98F464CB959}" type="datetimeFigureOut">
              <a:rPr lang="en-SG" smtClean="0"/>
              <a:pPr/>
              <a:t>10/11/2014</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1B26B5ED-7FA3-47B5-BD48-A4A9CA707AB2}"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081404-8064-42AA-8D32-B98F464CB959}" type="datetimeFigureOut">
              <a:rPr lang="en-SG" smtClean="0"/>
              <a:pPr/>
              <a:t>10/11/2014</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1B26B5ED-7FA3-47B5-BD48-A4A9CA707AB2}" type="slidenum">
              <a:rPr lang="en-SG" smtClean="0"/>
              <a:pPr/>
              <a:t>‹#›</a:t>
            </a:fld>
            <a:endParaRPr lang="en-SG"/>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A081404-8064-42AA-8D32-B98F464CB959}" type="datetimeFigureOut">
              <a:rPr lang="en-SG" smtClean="0"/>
              <a:pPr/>
              <a:t>10/11/2014</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1B26B5ED-7FA3-47B5-BD48-A4A9CA707AB2}" type="slidenum">
              <a:rPr lang="en-SG" smtClean="0"/>
              <a:pPr/>
              <a:t>‹#›</a:t>
            </a:fld>
            <a:endParaRPr lang="en-SG"/>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081404-8064-42AA-8D32-B98F464CB959}" type="datetimeFigureOut">
              <a:rPr lang="en-SG" smtClean="0"/>
              <a:pPr/>
              <a:t>10/11/2014</a:t>
            </a:fld>
            <a:endParaRPr lang="en-SG"/>
          </a:p>
        </p:txBody>
      </p:sp>
      <p:sp>
        <p:nvSpPr>
          <p:cNvPr id="6" name="Footer Placeholder 5"/>
          <p:cNvSpPr>
            <a:spLocks noGrp="1"/>
          </p:cNvSpPr>
          <p:nvPr>
            <p:ph type="ftr" sz="quarter" idx="11"/>
          </p:nvPr>
        </p:nvSpPr>
        <p:spPr/>
        <p:txBody>
          <a:bodyPr/>
          <a:lstStyle>
            <a:extLst/>
          </a:lstStyle>
          <a:p>
            <a:endParaRPr lang="en-SG"/>
          </a:p>
        </p:txBody>
      </p:sp>
      <p:sp>
        <p:nvSpPr>
          <p:cNvPr id="7" name="Slide Number Placeholder 6"/>
          <p:cNvSpPr>
            <a:spLocks noGrp="1"/>
          </p:cNvSpPr>
          <p:nvPr>
            <p:ph type="sldNum" sz="quarter" idx="12"/>
          </p:nvPr>
        </p:nvSpPr>
        <p:spPr/>
        <p:txBody>
          <a:bodyPr/>
          <a:lstStyle>
            <a:extLst/>
          </a:lstStyle>
          <a:p>
            <a:fld id="{1B26B5ED-7FA3-47B5-BD48-A4A9CA707AB2}" type="slidenum">
              <a:rPr lang="en-SG" smtClean="0"/>
              <a:pPr/>
              <a:t>‹#›</a:t>
            </a:fld>
            <a:endParaRPr lang="en-SG"/>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081404-8064-42AA-8D32-B98F464CB959}" type="datetimeFigureOut">
              <a:rPr lang="en-SG" smtClean="0"/>
              <a:pPr/>
              <a:t>10/11/2014</a:t>
            </a:fld>
            <a:endParaRPr lang="en-SG"/>
          </a:p>
        </p:txBody>
      </p:sp>
      <p:sp>
        <p:nvSpPr>
          <p:cNvPr id="8" name="Footer Placeholder 7"/>
          <p:cNvSpPr>
            <a:spLocks noGrp="1"/>
          </p:cNvSpPr>
          <p:nvPr>
            <p:ph type="ftr" sz="quarter" idx="11"/>
          </p:nvPr>
        </p:nvSpPr>
        <p:spPr/>
        <p:txBody>
          <a:bodyPr/>
          <a:lstStyle>
            <a:extLst/>
          </a:lstStyle>
          <a:p>
            <a:endParaRPr lang="en-SG"/>
          </a:p>
        </p:txBody>
      </p:sp>
      <p:sp>
        <p:nvSpPr>
          <p:cNvPr id="9" name="Slide Number Placeholder 8"/>
          <p:cNvSpPr>
            <a:spLocks noGrp="1"/>
          </p:cNvSpPr>
          <p:nvPr>
            <p:ph type="sldNum" sz="quarter" idx="12"/>
          </p:nvPr>
        </p:nvSpPr>
        <p:spPr/>
        <p:txBody>
          <a:bodyPr/>
          <a:lstStyle>
            <a:extLst/>
          </a:lstStyle>
          <a:p>
            <a:fld id="{1B26B5ED-7FA3-47B5-BD48-A4A9CA707AB2}" type="slidenum">
              <a:rPr lang="en-SG" smtClean="0"/>
              <a:pPr/>
              <a:t>‹#›</a:t>
            </a:fld>
            <a:endParaRPr lang="en-SG"/>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A081404-8064-42AA-8D32-B98F464CB959}" type="datetimeFigureOut">
              <a:rPr lang="en-SG" smtClean="0"/>
              <a:pPr/>
              <a:t>10/11/2014</a:t>
            </a:fld>
            <a:endParaRPr lang="en-SG"/>
          </a:p>
        </p:txBody>
      </p:sp>
      <p:sp>
        <p:nvSpPr>
          <p:cNvPr id="4" name="Footer Placeholder 3"/>
          <p:cNvSpPr>
            <a:spLocks noGrp="1"/>
          </p:cNvSpPr>
          <p:nvPr>
            <p:ph type="ftr" sz="quarter" idx="11"/>
          </p:nvPr>
        </p:nvSpPr>
        <p:spPr/>
        <p:txBody>
          <a:bodyPr/>
          <a:lstStyle>
            <a:extLst/>
          </a:lstStyle>
          <a:p>
            <a:endParaRPr lang="en-SG"/>
          </a:p>
        </p:txBody>
      </p:sp>
      <p:sp>
        <p:nvSpPr>
          <p:cNvPr id="5" name="Slide Number Placeholder 4"/>
          <p:cNvSpPr>
            <a:spLocks noGrp="1"/>
          </p:cNvSpPr>
          <p:nvPr>
            <p:ph type="sldNum" sz="quarter" idx="12"/>
          </p:nvPr>
        </p:nvSpPr>
        <p:spPr/>
        <p:txBody>
          <a:bodyPr/>
          <a:lstStyle>
            <a:extLst/>
          </a:lstStyle>
          <a:p>
            <a:fld id="{1B26B5ED-7FA3-47B5-BD48-A4A9CA707AB2}" type="slidenum">
              <a:rPr lang="en-SG" smtClean="0"/>
              <a:pPr/>
              <a:t>‹#›</a:t>
            </a:fld>
            <a:endParaRPr lang="en-SG"/>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081404-8064-42AA-8D32-B98F464CB959}" type="datetimeFigureOut">
              <a:rPr lang="en-SG" smtClean="0"/>
              <a:pPr/>
              <a:t>10/11/2014</a:t>
            </a:fld>
            <a:endParaRPr lang="en-SG"/>
          </a:p>
        </p:txBody>
      </p:sp>
      <p:sp>
        <p:nvSpPr>
          <p:cNvPr id="3" name="Footer Placeholder 2"/>
          <p:cNvSpPr>
            <a:spLocks noGrp="1"/>
          </p:cNvSpPr>
          <p:nvPr>
            <p:ph type="ftr" sz="quarter" idx="11"/>
          </p:nvPr>
        </p:nvSpPr>
        <p:spPr/>
        <p:txBody>
          <a:bodyPr/>
          <a:lstStyle>
            <a:extLst/>
          </a:lstStyle>
          <a:p>
            <a:endParaRPr lang="en-SG"/>
          </a:p>
        </p:txBody>
      </p:sp>
      <p:sp>
        <p:nvSpPr>
          <p:cNvPr id="4" name="Slide Number Placeholder 3"/>
          <p:cNvSpPr>
            <a:spLocks noGrp="1"/>
          </p:cNvSpPr>
          <p:nvPr>
            <p:ph type="sldNum" sz="quarter" idx="12"/>
          </p:nvPr>
        </p:nvSpPr>
        <p:spPr/>
        <p:txBody>
          <a:bodyPr/>
          <a:lstStyle>
            <a:extLst/>
          </a:lstStyle>
          <a:p>
            <a:fld id="{1B26B5ED-7FA3-47B5-BD48-A4A9CA707AB2}"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A081404-8064-42AA-8D32-B98F464CB959}" type="datetimeFigureOut">
              <a:rPr lang="en-SG" smtClean="0"/>
              <a:pPr/>
              <a:t>10/11/2014</a:t>
            </a:fld>
            <a:endParaRPr lang="en-SG"/>
          </a:p>
        </p:txBody>
      </p:sp>
      <p:sp>
        <p:nvSpPr>
          <p:cNvPr id="6" name="Footer Placeholder 5"/>
          <p:cNvSpPr>
            <a:spLocks noGrp="1"/>
          </p:cNvSpPr>
          <p:nvPr>
            <p:ph type="ftr" sz="quarter" idx="11"/>
          </p:nvPr>
        </p:nvSpPr>
        <p:spPr/>
        <p:txBody>
          <a:bodyPr/>
          <a:lstStyle>
            <a:extLst/>
          </a:lstStyle>
          <a:p>
            <a:endParaRPr lang="en-SG"/>
          </a:p>
        </p:txBody>
      </p:sp>
      <p:sp>
        <p:nvSpPr>
          <p:cNvPr id="7" name="Slide Number Placeholder 6"/>
          <p:cNvSpPr>
            <a:spLocks noGrp="1"/>
          </p:cNvSpPr>
          <p:nvPr>
            <p:ph type="sldNum" sz="quarter" idx="12"/>
          </p:nvPr>
        </p:nvSpPr>
        <p:spPr/>
        <p:txBody>
          <a:bodyPr/>
          <a:lstStyle>
            <a:extLst/>
          </a:lstStyle>
          <a:p>
            <a:fld id="{1B26B5ED-7FA3-47B5-BD48-A4A9CA707AB2}" type="slidenum">
              <a:rPr lang="en-SG" smtClean="0"/>
              <a:pPr/>
              <a:t>‹#›</a:t>
            </a:fld>
            <a:endParaRPr lang="en-SG"/>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A081404-8064-42AA-8D32-B98F464CB959}" type="datetimeFigureOut">
              <a:rPr lang="en-SG" smtClean="0"/>
              <a:pPr/>
              <a:t>10/11/2014</a:t>
            </a:fld>
            <a:endParaRPr lang="en-SG"/>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SG"/>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B26B5ED-7FA3-47B5-BD48-A4A9CA707AB2}" type="slidenum">
              <a:rPr lang="en-SG" smtClean="0"/>
              <a:pPr/>
              <a:t>‹#›</a:t>
            </a:fld>
            <a:endParaRPr lang="en-SG"/>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A081404-8064-42AA-8D32-B98F464CB959}" type="datetimeFigureOut">
              <a:rPr lang="en-SG" smtClean="0"/>
              <a:pPr/>
              <a:t>10/11/2014</a:t>
            </a:fld>
            <a:endParaRPr lang="en-SG"/>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SG"/>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B26B5ED-7FA3-47B5-BD48-A4A9CA707AB2}" type="slidenum">
              <a:rPr lang="en-SG" smtClean="0"/>
              <a:pPr/>
              <a:t>‹#›</a:t>
            </a:fld>
            <a:endParaRPr lang="en-SG"/>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Issues in </a:t>
            </a:r>
            <a:r>
              <a:rPr lang="en-US" dirty="0" err="1" smtClean="0"/>
              <a:t>Globalisation</a:t>
            </a:r>
            <a:endParaRPr lang="en-SG" dirty="0"/>
          </a:p>
        </p:txBody>
      </p:sp>
      <p:sp>
        <p:nvSpPr>
          <p:cNvPr id="3" name="Subtitle 2"/>
          <p:cNvSpPr>
            <a:spLocks noGrp="1"/>
          </p:cNvSpPr>
          <p:nvPr>
            <p:ph type="subTitle" idx="1"/>
          </p:nvPr>
        </p:nvSpPr>
        <p:spPr/>
        <p:txBody>
          <a:bodyPr/>
          <a:lstStyle/>
          <a:p>
            <a:endParaRPr lang="en-SG"/>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412776"/>
            <a:ext cx="8712968" cy="4968552"/>
          </a:xfrm>
        </p:spPr>
        <p:txBody>
          <a:bodyPr>
            <a:normAutofit/>
          </a:bodyPr>
          <a:lstStyle/>
          <a:p>
            <a:pPr marL="514350" indent="-514350" algn="just">
              <a:buAutoNum type="arabicPeriod"/>
            </a:pPr>
            <a:r>
              <a:rPr lang="en-US" dirty="0" smtClean="0"/>
              <a:t>Ensuring minimum condition of work </a:t>
            </a:r>
          </a:p>
          <a:p>
            <a:pPr marL="514350" indent="-514350" algn="just">
              <a:buAutoNum type="arabicPeriod"/>
            </a:pPr>
            <a:r>
              <a:rPr lang="en-US" dirty="0" smtClean="0"/>
              <a:t>Minimum level of Social Security:</a:t>
            </a:r>
          </a:p>
          <a:p>
            <a:pPr marL="514350" indent="-514350" algn="just">
              <a:buAutoNum type="alphaLcParenR"/>
            </a:pPr>
            <a:r>
              <a:rPr lang="en-US" dirty="0" smtClean="0">
                <a:solidFill>
                  <a:srgbClr val="CC00CC"/>
                </a:solidFill>
              </a:rPr>
              <a:t>Life </a:t>
            </a:r>
            <a:r>
              <a:rPr lang="en-US" dirty="0">
                <a:solidFill>
                  <a:srgbClr val="CC00CC"/>
                </a:solidFill>
              </a:rPr>
              <a:t>I</a:t>
            </a:r>
            <a:r>
              <a:rPr lang="en-US" dirty="0" smtClean="0">
                <a:solidFill>
                  <a:srgbClr val="CC00CC"/>
                </a:solidFill>
              </a:rPr>
              <a:t>nsurance</a:t>
            </a:r>
            <a:r>
              <a:rPr lang="en-US" dirty="0" smtClean="0"/>
              <a:t>: Rs. 30,000 for natural death or Rs.75, 000 for accidental death   </a:t>
            </a:r>
          </a:p>
          <a:p>
            <a:pPr marL="514350" indent="-514350" algn="just">
              <a:buAutoNum type="alphaLcParenR"/>
            </a:pPr>
            <a:r>
              <a:rPr lang="en-US" dirty="0" smtClean="0">
                <a:solidFill>
                  <a:srgbClr val="D60093"/>
                </a:solidFill>
              </a:rPr>
              <a:t>Health Insurance</a:t>
            </a:r>
            <a:r>
              <a:rPr lang="en-US" dirty="0" smtClean="0"/>
              <a:t>: </a:t>
            </a:r>
            <a:r>
              <a:rPr lang="en-US" dirty="0" err="1" smtClean="0"/>
              <a:t>Hospitalisation</a:t>
            </a:r>
            <a:r>
              <a:rPr lang="en-US" dirty="0" smtClean="0"/>
              <a:t> of each worker and his/her family members costing up to Rs. 15,000/ for a year</a:t>
            </a:r>
          </a:p>
          <a:p>
            <a:pPr marL="514350" indent="-514350" algn="just">
              <a:buAutoNum type="alphaLcParenR"/>
            </a:pPr>
            <a:r>
              <a:rPr lang="en-US" dirty="0" smtClean="0">
                <a:solidFill>
                  <a:srgbClr val="9900FF"/>
                </a:solidFill>
              </a:rPr>
              <a:t>Old Age Security</a:t>
            </a:r>
            <a:r>
              <a:rPr lang="en-US" dirty="0" smtClean="0"/>
              <a:t>: All BPL workers will get Rs. 200 for a month as a pension </a:t>
            </a:r>
            <a:r>
              <a:rPr lang="en-US" sz="2000" dirty="0" smtClean="0"/>
              <a:t>(At the age of 60 +)</a:t>
            </a:r>
            <a:endParaRPr lang="en-SG" dirty="0"/>
          </a:p>
        </p:txBody>
      </p:sp>
      <p:sp>
        <p:nvSpPr>
          <p:cNvPr id="2" name="Title 1"/>
          <p:cNvSpPr>
            <a:spLocks noGrp="1"/>
          </p:cNvSpPr>
          <p:nvPr>
            <p:ph type="title"/>
          </p:nvPr>
        </p:nvSpPr>
        <p:spPr/>
        <p:txBody>
          <a:bodyPr>
            <a:normAutofit fontScale="90000"/>
          </a:bodyPr>
          <a:lstStyle/>
          <a:p>
            <a:r>
              <a:rPr lang="en-US" dirty="0" smtClean="0"/>
              <a:t>Protective Measures for </a:t>
            </a:r>
            <a:r>
              <a:rPr lang="en-US" dirty="0" err="1" smtClean="0"/>
              <a:t>unorganised</a:t>
            </a:r>
            <a:r>
              <a:rPr lang="en-US" dirty="0" smtClean="0"/>
              <a:t> workers </a:t>
            </a:r>
            <a:endParaRPr lang="en-S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SG" dirty="0" err="1"/>
              <a:t>Dreze</a:t>
            </a:r>
            <a:r>
              <a:rPr lang="en-SG" dirty="0"/>
              <a:t> and </a:t>
            </a:r>
            <a:r>
              <a:rPr lang="en-SG" dirty="0" err="1"/>
              <a:t>Sen</a:t>
            </a:r>
            <a:r>
              <a:rPr lang="en-SG" dirty="0"/>
              <a:t> (2006) note that India’s </a:t>
            </a:r>
            <a:r>
              <a:rPr lang="en-SG" dirty="0" smtClean="0"/>
              <a:t>liberalization has </a:t>
            </a:r>
            <a:r>
              <a:rPr lang="en-SG" dirty="0"/>
              <a:t>not achieved much on poverty reduction and </a:t>
            </a:r>
            <a:r>
              <a:rPr lang="en-SG" dirty="0" smtClean="0"/>
              <a:t>social progress </a:t>
            </a:r>
            <a:r>
              <a:rPr lang="en-SG" dirty="0"/>
              <a:t>despite an acceleration of growth because </a:t>
            </a:r>
            <a:r>
              <a:rPr lang="en-SG" dirty="0" smtClean="0"/>
              <a:t>of its </a:t>
            </a:r>
            <a:r>
              <a:rPr lang="en-SG" dirty="0"/>
              <a:t>lack of emphasis on inclusion of all sections for </a:t>
            </a:r>
            <a:r>
              <a:rPr lang="en-SG" dirty="0" smtClean="0"/>
              <a:t>a ‘</a:t>
            </a:r>
            <a:r>
              <a:rPr lang="en-SG" dirty="0"/>
              <a:t>participatory growth’</a:t>
            </a:r>
          </a:p>
          <a:p>
            <a:endParaRPr lang="en-SG" dirty="0"/>
          </a:p>
        </p:txBody>
      </p:sp>
      <p:sp>
        <p:nvSpPr>
          <p:cNvPr id="2" name="Title 1"/>
          <p:cNvSpPr>
            <a:spLocks noGrp="1"/>
          </p:cNvSpPr>
          <p:nvPr>
            <p:ph type="title"/>
          </p:nvPr>
        </p:nvSpPr>
        <p:spPr/>
        <p:txBody>
          <a:bodyPr/>
          <a:lstStyle/>
          <a:p>
            <a:endParaRPr lang="en-SG"/>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24744"/>
            <a:ext cx="8568952" cy="5472608"/>
          </a:xfrm>
        </p:spPr>
        <p:txBody>
          <a:bodyPr>
            <a:normAutofit/>
          </a:bodyPr>
          <a:lstStyle/>
          <a:p>
            <a:pPr algn="just"/>
            <a:r>
              <a:rPr lang="en-SG" dirty="0"/>
              <a:t>A </a:t>
            </a:r>
            <a:r>
              <a:rPr lang="en-SG" b="1" dirty="0"/>
              <a:t>welfare state</a:t>
            </a:r>
            <a:r>
              <a:rPr lang="en-SG" dirty="0"/>
              <a:t> is a "concept of government in which the state plays a key role in the protection and promotion of the economic and social well-being of its citizens. </a:t>
            </a:r>
            <a:endParaRPr lang="en-SG" dirty="0" smtClean="0"/>
          </a:p>
          <a:p>
            <a:pPr algn="just"/>
            <a:r>
              <a:rPr lang="en-SG" dirty="0" smtClean="0"/>
              <a:t>It </a:t>
            </a:r>
            <a:r>
              <a:rPr lang="en-SG" dirty="0"/>
              <a:t>is based on the </a:t>
            </a:r>
            <a:r>
              <a:rPr lang="en-SG" dirty="0">
                <a:solidFill>
                  <a:srgbClr val="D60093"/>
                </a:solidFill>
              </a:rPr>
              <a:t>principles of equality of opportunity, equitable distribution of wealth</a:t>
            </a:r>
            <a:r>
              <a:rPr lang="en-SG" dirty="0"/>
              <a:t>, and public responsibility for those unable to avail themselves of the minimal provisions for a good life</a:t>
            </a:r>
            <a:endParaRPr lang="en-SG" b="1" dirty="0" smtClean="0"/>
          </a:p>
          <a:p>
            <a:pPr algn="just"/>
            <a:r>
              <a:rPr lang="en-SG" b="1" dirty="0" smtClean="0"/>
              <a:t>Article </a:t>
            </a:r>
            <a:r>
              <a:rPr lang="en-SG" b="1" dirty="0"/>
              <a:t>38 enjoins upon the State to secure a </a:t>
            </a:r>
            <a:r>
              <a:rPr lang="en-SG" b="1" dirty="0" smtClean="0"/>
              <a:t>social </a:t>
            </a:r>
            <a:r>
              <a:rPr lang="en-SG" dirty="0" smtClean="0"/>
              <a:t>order </a:t>
            </a:r>
            <a:r>
              <a:rPr lang="en-SG" dirty="0"/>
              <a:t>for the promotion of welfare of the people.</a:t>
            </a:r>
          </a:p>
          <a:p>
            <a:pPr algn="just"/>
            <a:endParaRPr lang="en-SG" dirty="0"/>
          </a:p>
        </p:txBody>
      </p:sp>
      <p:sp>
        <p:nvSpPr>
          <p:cNvPr id="2" name="Title 1"/>
          <p:cNvSpPr>
            <a:spLocks noGrp="1"/>
          </p:cNvSpPr>
          <p:nvPr>
            <p:ph type="title"/>
          </p:nvPr>
        </p:nvSpPr>
        <p:spPr>
          <a:xfrm>
            <a:off x="467544" y="188640"/>
            <a:ext cx="8229600" cy="850106"/>
          </a:xfrm>
        </p:spPr>
        <p:txBody>
          <a:bodyPr/>
          <a:lstStyle/>
          <a:p>
            <a:r>
              <a:rPr lang="en-US" dirty="0" smtClean="0"/>
              <a:t>Welfare State</a:t>
            </a:r>
            <a:endParaRPr lang="en-S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824536"/>
          </a:xfrm>
        </p:spPr>
        <p:txBody>
          <a:bodyPr/>
          <a:lstStyle/>
          <a:p>
            <a:pPr algn="just">
              <a:lnSpc>
                <a:spcPct val="150000"/>
              </a:lnSpc>
            </a:pPr>
            <a:r>
              <a:rPr lang="en-SG" dirty="0" smtClean="0"/>
              <a:t>The </a:t>
            </a:r>
            <a:r>
              <a:rPr lang="en-SG" dirty="0"/>
              <a:t>welfare state also usually includes public provision of basic education, health services, and </a:t>
            </a:r>
            <a:r>
              <a:rPr lang="en-SG" dirty="0" smtClean="0"/>
              <a:t>housing</a:t>
            </a:r>
          </a:p>
          <a:p>
            <a:endParaRPr lang="en-SG" dirty="0"/>
          </a:p>
        </p:txBody>
      </p:sp>
      <p:sp>
        <p:nvSpPr>
          <p:cNvPr id="2" name="Title 1"/>
          <p:cNvSpPr>
            <a:spLocks noGrp="1"/>
          </p:cNvSpPr>
          <p:nvPr>
            <p:ph type="title"/>
          </p:nvPr>
        </p:nvSpPr>
        <p:spPr>
          <a:xfrm>
            <a:off x="457200" y="274638"/>
            <a:ext cx="8229600" cy="922114"/>
          </a:xfrm>
        </p:spPr>
        <p:txBody>
          <a:bodyPr/>
          <a:lstStyle/>
          <a:p>
            <a:r>
              <a:rPr lang="en-US" dirty="0" err="1" smtClean="0"/>
              <a:t>Cntd</a:t>
            </a:r>
            <a:r>
              <a:rPr lang="en-US" dirty="0" smtClean="0"/>
              <a:t>…</a:t>
            </a:r>
            <a:endParaRPr lang="en-S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The </a:t>
            </a:r>
            <a:r>
              <a:rPr lang="en-US" dirty="0" err="1" smtClean="0"/>
              <a:t>organised</a:t>
            </a:r>
            <a:r>
              <a:rPr lang="en-US" dirty="0" smtClean="0"/>
              <a:t> sector consist of all unincorporated private enterprises owned by individuals or households engaged in the sale and production of goods and services operated on a proprietary or partnership basis and with less than ten total workers </a:t>
            </a:r>
          </a:p>
          <a:p>
            <a:pPr>
              <a:buNone/>
            </a:pPr>
            <a:r>
              <a:rPr lang="en-US" sz="2000" dirty="0" smtClean="0"/>
              <a:t>(National Commission for Enterprises in </a:t>
            </a:r>
            <a:r>
              <a:rPr lang="en-US" sz="2000" dirty="0" err="1" smtClean="0"/>
              <a:t>Unorganised</a:t>
            </a:r>
            <a:r>
              <a:rPr lang="en-US" sz="2000" dirty="0" smtClean="0"/>
              <a:t> Sectors)</a:t>
            </a:r>
            <a:endParaRPr lang="en-SG" sz="2000" dirty="0"/>
          </a:p>
        </p:txBody>
      </p:sp>
      <p:sp>
        <p:nvSpPr>
          <p:cNvPr id="2" name="Title 1"/>
          <p:cNvSpPr>
            <a:spLocks noGrp="1"/>
          </p:cNvSpPr>
          <p:nvPr>
            <p:ph type="title"/>
          </p:nvPr>
        </p:nvSpPr>
        <p:spPr/>
        <p:txBody>
          <a:bodyPr/>
          <a:lstStyle/>
          <a:p>
            <a:r>
              <a:rPr lang="en-US" dirty="0" err="1" smtClean="0"/>
              <a:t>UnOrganised</a:t>
            </a:r>
            <a:r>
              <a:rPr lang="en-US" dirty="0" smtClean="0"/>
              <a:t> Sectors</a:t>
            </a:r>
            <a:endParaRPr lang="en-S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spcBef>
                <a:spcPct val="0"/>
              </a:spcBef>
              <a:buFont typeface="Wingdings" pitchFamily="2" charset="2"/>
              <a:buNone/>
            </a:pPr>
            <a:r>
              <a:rPr lang="en-US" dirty="0" smtClean="0">
                <a:latin typeface="Sylfaen" pitchFamily="18" charset="0"/>
              </a:rPr>
              <a:t>The First Indian National Commission on </a:t>
            </a:r>
            <a:r>
              <a:rPr lang="en-US" dirty="0" err="1" smtClean="0">
                <a:latin typeface="Sylfaen" pitchFamily="18" charset="0"/>
              </a:rPr>
              <a:t>Labour</a:t>
            </a:r>
            <a:r>
              <a:rPr lang="en-US" dirty="0" smtClean="0">
                <a:latin typeface="Sylfaen" pitchFamily="18" charset="0"/>
              </a:rPr>
              <a:t> (1966-69) defined ‘</a:t>
            </a:r>
            <a:r>
              <a:rPr lang="en-US" dirty="0" err="1" smtClean="0">
                <a:latin typeface="Sylfaen" pitchFamily="18" charset="0"/>
              </a:rPr>
              <a:t>unorganised</a:t>
            </a:r>
            <a:r>
              <a:rPr lang="en-US" dirty="0" smtClean="0">
                <a:latin typeface="Sylfaen" pitchFamily="18" charset="0"/>
              </a:rPr>
              <a:t> sector workforce’ as – </a:t>
            </a:r>
          </a:p>
          <a:p>
            <a:pPr algn="just">
              <a:spcBef>
                <a:spcPct val="0"/>
              </a:spcBef>
              <a:buFont typeface="Wingdings" pitchFamily="2" charset="2"/>
              <a:buNone/>
            </a:pPr>
            <a:r>
              <a:rPr lang="en-US" dirty="0" smtClean="0">
                <a:latin typeface="Sylfaen" pitchFamily="18" charset="0"/>
              </a:rPr>
              <a:t>   </a:t>
            </a:r>
            <a:r>
              <a:rPr lang="en-US" i="1" dirty="0" smtClean="0">
                <a:latin typeface="Sylfaen" pitchFamily="18" charset="0"/>
              </a:rPr>
              <a:t>“those workers who have not been able to organize themselves in pursuit of their common interest dues to certain constraints like casual nature of employment, ignorance and illiteracy, small and scattered size of establishments</a:t>
            </a:r>
            <a:endParaRPr lang="en-SG" dirty="0"/>
          </a:p>
        </p:txBody>
      </p:sp>
      <p:sp>
        <p:nvSpPr>
          <p:cNvPr id="2" name="Title 1"/>
          <p:cNvSpPr>
            <a:spLocks noGrp="1"/>
          </p:cNvSpPr>
          <p:nvPr>
            <p:ph type="title"/>
          </p:nvPr>
        </p:nvSpPr>
        <p:spPr/>
        <p:txBody>
          <a:bodyPr/>
          <a:lstStyle/>
          <a:p>
            <a:r>
              <a:rPr lang="en-US" dirty="0" smtClean="0"/>
              <a:t>Un-</a:t>
            </a:r>
            <a:r>
              <a:rPr lang="en-US" dirty="0" err="1" smtClean="0"/>
              <a:t>organised</a:t>
            </a:r>
            <a:r>
              <a:rPr lang="en-US" dirty="0" smtClean="0"/>
              <a:t> Sector </a:t>
            </a:r>
            <a:endParaRPr lang="en-S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713387"/>
          </a:xfrm>
        </p:spPr>
        <p:txBody>
          <a:bodyPr/>
          <a:lstStyle/>
          <a:p>
            <a:pPr marL="514350" indent="-514350">
              <a:lnSpc>
                <a:spcPct val="150000"/>
              </a:lnSpc>
              <a:buAutoNum type="alphaLcParenR"/>
            </a:pPr>
            <a:r>
              <a:rPr lang="en-US" dirty="0" smtClean="0">
                <a:solidFill>
                  <a:srgbClr val="CC00CC"/>
                </a:solidFill>
              </a:rPr>
              <a:t>Wage Workers: </a:t>
            </a:r>
          </a:p>
          <a:p>
            <a:pPr marL="514350" indent="-514350">
              <a:lnSpc>
                <a:spcPct val="150000"/>
              </a:lnSpc>
            </a:pPr>
            <a:r>
              <a:rPr lang="en-US" dirty="0" smtClean="0"/>
              <a:t>Person employed for remuneration</a:t>
            </a:r>
          </a:p>
          <a:p>
            <a:pPr marL="514350" indent="-514350">
              <a:lnSpc>
                <a:spcPct val="150000"/>
              </a:lnSpc>
            </a:pPr>
            <a:r>
              <a:rPr lang="en-US" dirty="0" smtClean="0"/>
              <a:t>Casual or temporary workers, regular workers  </a:t>
            </a:r>
          </a:p>
          <a:p>
            <a:pPr marL="514350" indent="-514350">
              <a:lnSpc>
                <a:spcPct val="150000"/>
              </a:lnSpc>
              <a:buNone/>
            </a:pPr>
            <a:r>
              <a:rPr lang="en-US" dirty="0" smtClean="0"/>
              <a:t>b</a:t>
            </a:r>
            <a:r>
              <a:rPr lang="en-US" dirty="0" smtClean="0">
                <a:solidFill>
                  <a:srgbClr val="9900FF"/>
                </a:solidFill>
              </a:rPr>
              <a:t>) Self-employed workers: </a:t>
            </a:r>
          </a:p>
          <a:p>
            <a:pPr marL="514350" indent="-514350">
              <a:lnSpc>
                <a:spcPct val="150000"/>
              </a:lnSpc>
            </a:pPr>
            <a:r>
              <a:rPr lang="en-US" dirty="0" smtClean="0"/>
              <a:t>Operation of farm or non-farm enterprises or engaged in profession or trade</a:t>
            </a:r>
            <a:endParaRPr lang="en-SG" dirty="0"/>
          </a:p>
        </p:txBody>
      </p:sp>
      <p:sp>
        <p:nvSpPr>
          <p:cNvPr id="2" name="Title 1"/>
          <p:cNvSpPr>
            <a:spLocks noGrp="1"/>
          </p:cNvSpPr>
          <p:nvPr>
            <p:ph type="title"/>
          </p:nvPr>
        </p:nvSpPr>
        <p:spPr/>
        <p:txBody>
          <a:bodyPr>
            <a:normAutofit fontScale="90000"/>
          </a:bodyPr>
          <a:lstStyle/>
          <a:p>
            <a:r>
              <a:rPr lang="en-US" dirty="0" smtClean="0"/>
              <a:t>Categories of </a:t>
            </a:r>
            <a:r>
              <a:rPr lang="en-US" dirty="0" err="1" smtClean="0"/>
              <a:t>Unorganised</a:t>
            </a:r>
            <a:r>
              <a:rPr lang="en-US" dirty="0" smtClean="0"/>
              <a:t> workers</a:t>
            </a:r>
            <a:endParaRPr lang="en-S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363272" cy="6048672"/>
          </a:xfrm>
        </p:spPr>
        <p:txBody>
          <a:bodyPr>
            <a:normAutofit/>
          </a:bodyPr>
          <a:lstStyle/>
          <a:p>
            <a:pPr>
              <a:lnSpc>
                <a:spcPct val="150000"/>
              </a:lnSpc>
            </a:pPr>
            <a:r>
              <a:rPr lang="en-US" sz="2000" b="1" dirty="0" smtClean="0">
                <a:latin typeface="Sylfaen" pitchFamily="18" charset="0"/>
              </a:rPr>
              <a:t>EXAMPLES (total = 106 activities): </a:t>
            </a:r>
          </a:p>
          <a:p>
            <a:pPr lvl="1">
              <a:lnSpc>
                <a:spcPct val="150000"/>
              </a:lnSpc>
            </a:pPr>
            <a:r>
              <a:rPr lang="en-US" sz="2000" b="1" dirty="0" smtClean="0">
                <a:solidFill>
                  <a:srgbClr val="D60093"/>
                </a:solidFill>
                <a:latin typeface="Sylfaen" pitchFamily="18" charset="0"/>
              </a:rPr>
              <a:t>Agriculture:</a:t>
            </a:r>
            <a:r>
              <a:rPr lang="en-US" sz="2000" dirty="0" smtClean="0">
                <a:latin typeface="Sylfaen" pitchFamily="18" charset="0"/>
              </a:rPr>
              <a:t> landless </a:t>
            </a:r>
            <a:r>
              <a:rPr lang="en-US" sz="2000" dirty="0" err="1" smtClean="0">
                <a:latin typeface="Sylfaen" pitchFamily="18" charset="0"/>
              </a:rPr>
              <a:t>labourers</a:t>
            </a:r>
            <a:r>
              <a:rPr lang="en-US" sz="2000" dirty="0" smtClean="0">
                <a:latin typeface="Sylfaen" pitchFamily="18" charset="0"/>
              </a:rPr>
              <a:t>, small farmers, traditional artisans, animal husbandry </a:t>
            </a:r>
          </a:p>
          <a:p>
            <a:pPr lvl="1">
              <a:lnSpc>
                <a:spcPct val="150000"/>
              </a:lnSpc>
            </a:pPr>
            <a:r>
              <a:rPr lang="en-US" sz="2000" b="1" dirty="0" smtClean="0">
                <a:solidFill>
                  <a:srgbClr val="CC00CC"/>
                </a:solidFill>
                <a:latin typeface="Sylfaen" pitchFamily="18" charset="0"/>
              </a:rPr>
              <a:t>Industry: </a:t>
            </a:r>
            <a:r>
              <a:rPr lang="en-US" sz="2000" dirty="0" smtClean="0">
                <a:latin typeface="Sylfaen" pitchFamily="18" charset="0"/>
              </a:rPr>
              <a:t> workers in brick-kilns, construction, </a:t>
            </a:r>
            <a:r>
              <a:rPr lang="en-US" sz="2000" dirty="0" err="1" smtClean="0">
                <a:latin typeface="Sylfaen" pitchFamily="18" charset="0"/>
              </a:rPr>
              <a:t>beedi</a:t>
            </a:r>
            <a:r>
              <a:rPr lang="en-US" sz="2000" dirty="0" smtClean="0">
                <a:latin typeface="Sylfaen" pitchFamily="18" charset="0"/>
              </a:rPr>
              <a:t>-making, incense stick </a:t>
            </a:r>
          </a:p>
          <a:p>
            <a:pPr lvl="1">
              <a:lnSpc>
                <a:spcPct val="150000"/>
              </a:lnSpc>
            </a:pPr>
            <a:r>
              <a:rPr lang="en-US" sz="2000" b="1" dirty="0" smtClean="0">
                <a:solidFill>
                  <a:srgbClr val="9900FF"/>
                </a:solidFill>
                <a:latin typeface="Sylfaen" pitchFamily="18" charset="0"/>
              </a:rPr>
              <a:t>Services:</a:t>
            </a:r>
            <a:r>
              <a:rPr lang="en-US" sz="2000" dirty="0" smtClean="0">
                <a:latin typeface="Sylfaen" pitchFamily="18" charset="0"/>
              </a:rPr>
              <a:t> workers in local transport, shops, domestic servants, community services like street cleaning, street vendors,  </a:t>
            </a:r>
            <a:r>
              <a:rPr lang="en-GB" sz="2000" dirty="0" smtClean="0">
                <a:latin typeface="Sylfaen" pitchFamily="18" charset="0"/>
              </a:rPr>
              <a:t>garbage collectors </a:t>
            </a:r>
            <a:endParaRPr lang="en-US" sz="2000" dirty="0" smtClean="0">
              <a:latin typeface="Sylfaen" pitchFamily="18" charset="0"/>
            </a:endParaRPr>
          </a:p>
          <a:p>
            <a:pPr lvl="1">
              <a:lnSpc>
                <a:spcPct val="150000"/>
              </a:lnSpc>
              <a:spcBef>
                <a:spcPct val="0"/>
              </a:spcBef>
            </a:pPr>
            <a:r>
              <a:rPr lang="en-GB" sz="2000" b="1" dirty="0" smtClean="0">
                <a:solidFill>
                  <a:srgbClr val="FF0066"/>
                </a:solidFill>
                <a:latin typeface="Sylfaen" pitchFamily="18" charset="0"/>
              </a:rPr>
              <a:t>Small Workshops</a:t>
            </a:r>
            <a:r>
              <a:rPr lang="en-GB" sz="2000" dirty="0" smtClean="0">
                <a:latin typeface="Sylfaen" pitchFamily="18" charset="0"/>
              </a:rPr>
              <a:t>: shoe makers, garment makers and embroiderers</a:t>
            </a:r>
          </a:p>
          <a:p>
            <a:pPr lvl="1">
              <a:lnSpc>
                <a:spcPct val="150000"/>
              </a:lnSpc>
              <a:spcBef>
                <a:spcPct val="0"/>
              </a:spcBef>
            </a:pPr>
            <a:r>
              <a:rPr lang="en-GB" sz="2000" b="1" dirty="0" smtClean="0">
                <a:solidFill>
                  <a:srgbClr val="FF9933"/>
                </a:solidFill>
                <a:latin typeface="Sylfaen" pitchFamily="18" charset="0"/>
              </a:rPr>
              <a:t>At Home</a:t>
            </a:r>
            <a:r>
              <a:rPr lang="en-GB" sz="2000" dirty="0" smtClean="0">
                <a:latin typeface="Sylfaen" pitchFamily="18" charset="0"/>
              </a:rPr>
              <a:t>: garment workers  artisans or craft producers</a:t>
            </a:r>
          </a:p>
          <a:p>
            <a:pPr lvl="1">
              <a:lnSpc>
                <a:spcPct val="150000"/>
              </a:lnSpc>
              <a:spcBef>
                <a:spcPct val="0"/>
              </a:spcBef>
            </a:pPr>
            <a:r>
              <a:rPr lang="en-GB" sz="2000" b="1" dirty="0" smtClean="0">
                <a:solidFill>
                  <a:srgbClr val="CC00CC"/>
                </a:solidFill>
                <a:latin typeface="Sylfaen" pitchFamily="18" charset="0"/>
              </a:rPr>
              <a:t>On Rivers, Ponds, Lakes, and Oceans</a:t>
            </a:r>
            <a:r>
              <a:rPr lang="en-GB" sz="2000" dirty="0" smtClean="0">
                <a:latin typeface="Sylfaen" pitchFamily="18" charset="0"/>
              </a:rPr>
              <a:t>: fishermen, shippers</a:t>
            </a:r>
            <a:endParaRPr lang="en-US" sz="2000" dirty="0" smtClean="0">
              <a:latin typeface="Sylfaen" pitchFamily="18" charset="0"/>
            </a:endParaRPr>
          </a:p>
          <a:p>
            <a:pPr>
              <a:lnSpc>
                <a:spcPct val="150000"/>
              </a:lnSpc>
            </a:pPr>
            <a:endParaRPr lang="en-S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nSpc>
                <a:spcPct val="150000"/>
              </a:lnSpc>
              <a:buFont typeface="Wingdings" pitchFamily="2" charset="2"/>
              <a:buNone/>
            </a:pPr>
            <a:r>
              <a:rPr lang="en-US" sz="2400" dirty="0" smtClean="0">
                <a:latin typeface="Sylfaen" pitchFamily="18" charset="0"/>
              </a:rPr>
              <a:t>Employees are considered in informal employment when  </a:t>
            </a:r>
          </a:p>
          <a:p>
            <a:pPr>
              <a:lnSpc>
                <a:spcPct val="150000"/>
              </a:lnSpc>
            </a:pPr>
            <a:r>
              <a:rPr lang="en-US" sz="2400" dirty="0" smtClean="0">
                <a:latin typeface="Sylfaen" pitchFamily="18" charset="0"/>
              </a:rPr>
              <a:t>their employment relationship, in law or practice, is not subject to: </a:t>
            </a:r>
          </a:p>
          <a:p>
            <a:pPr lvl="1">
              <a:lnSpc>
                <a:spcPct val="150000"/>
              </a:lnSpc>
            </a:pPr>
            <a:r>
              <a:rPr lang="en-US" sz="2400" dirty="0" smtClean="0">
                <a:latin typeface="Sylfaen" pitchFamily="18" charset="0"/>
              </a:rPr>
              <a:t>National </a:t>
            </a:r>
            <a:r>
              <a:rPr lang="en-US" sz="2400" dirty="0" err="1" smtClean="0">
                <a:latin typeface="Sylfaen" pitchFamily="18" charset="0"/>
              </a:rPr>
              <a:t>labour</a:t>
            </a:r>
            <a:r>
              <a:rPr lang="en-US" sz="2400" dirty="0" smtClean="0">
                <a:latin typeface="Sylfaen" pitchFamily="18" charset="0"/>
              </a:rPr>
              <a:t> legislation</a:t>
            </a:r>
          </a:p>
          <a:p>
            <a:pPr lvl="1">
              <a:lnSpc>
                <a:spcPct val="150000"/>
              </a:lnSpc>
            </a:pPr>
            <a:r>
              <a:rPr lang="en-US" sz="2400" dirty="0" smtClean="0">
                <a:latin typeface="Sylfaen" pitchFamily="18" charset="0"/>
              </a:rPr>
              <a:t>Income taxation</a:t>
            </a:r>
          </a:p>
          <a:p>
            <a:pPr lvl="1">
              <a:lnSpc>
                <a:spcPct val="150000"/>
              </a:lnSpc>
            </a:pPr>
            <a:r>
              <a:rPr lang="en-US" sz="2400" dirty="0" smtClean="0">
                <a:latin typeface="Sylfaen" pitchFamily="18" charset="0"/>
              </a:rPr>
              <a:t>Social protection or </a:t>
            </a:r>
          </a:p>
          <a:p>
            <a:pPr lvl="1">
              <a:lnSpc>
                <a:spcPct val="150000"/>
              </a:lnSpc>
            </a:pPr>
            <a:r>
              <a:rPr lang="en-US" sz="2400" dirty="0" smtClean="0">
                <a:latin typeface="Sylfaen" pitchFamily="18" charset="0"/>
              </a:rPr>
              <a:t>Entitlement to certain employment benefits, e.g. paid annual leave, sick leave, etc. </a:t>
            </a:r>
          </a:p>
          <a:p>
            <a:pPr>
              <a:lnSpc>
                <a:spcPct val="150000"/>
              </a:lnSpc>
            </a:pPr>
            <a:endParaRPr lang="en-SG" dirty="0"/>
          </a:p>
        </p:txBody>
      </p:sp>
      <p:sp>
        <p:nvSpPr>
          <p:cNvPr id="2" name="Title 1"/>
          <p:cNvSpPr>
            <a:spLocks noGrp="1"/>
          </p:cNvSpPr>
          <p:nvPr>
            <p:ph type="title"/>
          </p:nvPr>
        </p:nvSpPr>
        <p:spPr/>
        <p:txBody>
          <a:bodyPr/>
          <a:lstStyle/>
          <a:p>
            <a:endParaRPr lang="en-SG"/>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lgn="just">
              <a:lnSpc>
                <a:spcPct val="150000"/>
              </a:lnSpc>
            </a:pPr>
            <a:r>
              <a:rPr lang="en-US" dirty="0"/>
              <a:t>The workplace is scattered and fragmented.</a:t>
            </a:r>
            <a:endParaRPr lang="en-SG" dirty="0"/>
          </a:p>
          <a:p>
            <a:pPr lvl="0" algn="just">
              <a:lnSpc>
                <a:spcPct val="150000"/>
              </a:lnSpc>
            </a:pPr>
            <a:r>
              <a:rPr lang="en-US" dirty="0" smtClean="0"/>
              <a:t>There </a:t>
            </a:r>
            <a:r>
              <a:rPr lang="en-US" dirty="0"/>
              <a:t>is no formal employer – employee relationship</a:t>
            </a:r>
            <a:endParaRPr lang="en-SG" dirty="0"/>
          </a:p>
          <a:p>
            <a:pPr algn="just">
              <a:lnSpc>
                <a:spcPct val="150000"/>
              </a:lnSpc>
            </a:pPr>
            <a:r>
              <a:rPr lang="en-US" dirty="0"/>
              <a:t> the unorganized </a:t>
            </a:r>
            <a:r>
              <a:rPr lang="en-US" dirty="0" err="1"/>
              <a:t>labour</a:t>
            </a:r>
            <a:r>
              <a:rPr lang="en-US" dirty="0"/>
              <a:t> force is highly stratified on caste and community </a:t>
            </a:r>
            <a:r>
              <a:rPr lang="en-US" dirty="0" smtClean="0"/>
              <a:t>considerations</a:t>
            </a:r>
          </a:p>
          <a:p>
            <a:pPr algn="just">
              <a:lnSpc>
                <a:spcPct val="150000"/>
              </a:lnSpc>
            </a:pPr>
            <a:r>
              <a:rPr lang="en-US" dirty="0" smtClean="0"/>
              <a:t>Exploitation, poor working condition, lower wages, </a:t>
            </a:r>
            <a:endParaRPr lang="en-SG" dirty="0"/>
          </a:p>
          <a:p>
            <a:endParaRPr lang="en-SG" dirty="0"/>
          </a:p>
        </p:txBody>
      </p:sp>
      <p:sp>
        <p:nvSpPr>
          <p:cNvPr id="2" name="Title 1"/>
          <p:cNvSpPr>
            <a:spLocks noGrp="1"/>
          </p:cNvSpPr>
          <p:nvPr>
            <p:ph type="title"/>
          </p:nvPr>
        </p:nvSpPr>
        <p:spPr/>
        <p:txBody>
          <a:bodyPr>
            <a:normAutofit fontScale="90000"/>
          </a:bodyPr>
          <a:lstStyle/>
          <a:p>
            <a:r>
              <a:rPr lang="en-US" dirty="0" smtClean="0"/>
              <a:t>Characteristics of </a:t>
            </a:r>
            <a:r>
              <a:rPr lang="en-US" smtClean="0"/>
              <a:t>unorganised</a:t>
            </a:r>
            <a:r>
              <a:rPr lang="en-US" dirty="0" smtClean="0"/>
              <a:t> Sector</a:t>
            </a:r>
            <a:endParaRPr lang="en-S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lnSpc>
                <a:spcPct val="150000"/>
              </a:lnSpc>
            </a:pPr>
            <a:r>
              <a:rPr lang="en-SG" dirty="0" smtClean="0"/>
              <a:t>Impoverished (A large number of them are below poverty line)</a:t>
            </a:r>
          </a:p>
          <a:p>
            <a:pPr algn="just">
              <a:lnSpc>
                <a:spcPct val="150000"/>
              </a:lnSpc>
            </a:pPr>
            <a:r>
              <a:rPr lang="en-SG" dirty="0" smtClean="0"/>
              <a:t>Marked by low level of literacy</a:t>
            </a:r>
          </a:p>
          <a:p>
            <a:pPr algn="just">
              <a:lnSpc>
                <a:spcPct val="150000"/>
              </a:lnSpc>
            </a:pPr>
            <a:r>
              <a:rPr lang="en-SG" dirty="0" smtClean="0"/>
              <a:t>They are migrant in nature</a:t>
            </a:r>
          </a:p>
          <a:p>
            <a:pPr algn="just">
              <a:lnSpc>
                <a:spcPct val="150000"/>
              </a:lnSpc>
            </a:pPr>
            <a:r>
              <a:rPr lang="en-SG" dirty="0" smtClean="0"/>
              <a:t>Dispersed all over the country</a:t>
            </a:r>
            <a:endParaRPr lang="en-SG" dirty="0"/>
          </a:p>
        </p:txBody>
      </p:sp>
      <p:sp>
        <p:nvSpPr>
          <p:cNvPr id="2" name="Title 1"/>
          <p:cNvSpPr>
            <a:spLocks noGrp="1"/>
          </p:cNvSpPr>
          <p:nvPr>
            <p:ph type="title"/>
          </p:nvPr>
        </p:nvSpPr>
        <p:spPr/>
        <p:txBody>
          <a:bodyPr/>
          <a:lstStyle/>
          <a:p>
            <a:r>
              <a:rPr lang="en-US" dirty="0" err="1" smtClean="0"/>
              <a:t>Cntd</a:t>
            </a:r>
            <a:r>
              <a:rPr lang="en-US" dirty="0" smtClean="0"/>
              <a:t>..</a:t>
            </a:r>
            <a:endParaRPr lang="en-S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713387"/>
          </a:xfrm>
        </p:spPr>
        <p:txBody>
          <a:bodyPr/>
          <a:lstStyle/>
          <a:p>
            <a:pPr>
              <a:lnSpc>
                <a:spcPct val="150000"/>
              </a:lnSpc>
            </a:pPr>
            <a:r>
              <a:rPr lang="en-SG" dirty="0" smtClean="0"/>
              <a:t>Health Security</a:t>
            </a:r>
          </a:p>
          <a:p>
            <a:pPr>
              <a:lnSpc>
                <a:spcPct val="150000"/>
              </a:lnSpc>
            </a:pPr>
            <a:r>
              <a:rPr lang="en-SG" dirty="0" smtClean="0"/>
              <a:t>Maternity Needs</a:t>
            </a:r>
          </a:p>
          <a:p>
            <a:pPr>
              <a:lnSpc>
                <a:spcPct val="150000"/>
              </a:lnSpc>
            </a:pPr>
            <a:r>
              <a:rPr lang="en-SG" dirty="0" smtClean="0"/>
              <a:t>Life and Accident Security</a:t>
            </a:r>
          </a:p>
          <a:p>
            <a:pPr>
              <a:lnSpc>
                <a:spcPct val="150000"/>
              </a:lnSpc>
            </a:pPr>
            <a:r>
              <a:rPr lang="en-SG" dirty="0" smtClean="0"/>
              <a:t>Unemployment Security</a:t>
            </a:r>
          </a:p>
          <a:p>
            <a:pPr>
              <a:lnSpc>
                <a:spcPct val="150000"/>
              </a:lnSpc>
            </a:pPr>
            <a:r>
              <a:rPr lang="en-SG" dirty="0" smtClean="0"/>
              <a:t>Old Age Security</a:t>
            </a:r>
            <a:endParaRPr lang="en-SG" dirty="0"/>
          </a:p>
        </p:txBody>
      </p:sp>
      <p:sp>
        <p:nvSpPr>
          <p:cNvPr id="2" name="Title 1"/>
          <p:cNvSpPr>
            <a:spLocks noGrp="1"/>
          </p:cNvSpPr>
          <p:nvPr>
            <p:ph type="title"/>
          </p:nvPr>
        </p:nvSpPr>
        <p:spPr/>
        <p:txBody>
          <a:bodyPr/>
          <a:lstStyle/>
          <a:p>
            <a:r>
              <a:rPr lang="en-US" dirty="0" smtClean="0"/>
              <a:t>Social Security</a:t>
            </a:r>
            <a:endParaRPr lang="en-S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153</TotalTime>
  <Words>484</Words>
  <Application>Microsoft Office PowerPoint</Application>
  <PresentationFormat>On-screen Show (4:3)</PresentationFormat>
  <Paragraphs>55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Issues in Globalisation</vt:lpstr>
      <vt:lpstr>UnOrganised Sectors</vt:lpstr>
      <vt:lpstr>Un-organised Sector </vt:lpstr>
      <vt:lpstr>Categories of Unorganised workers</vt:lpstr>
      <vt:lpstr>PowerPoint Presentation</vt:lpstr>
      <vt:lpstr>PowerPoint Presentation</vt:lpstr>
      <vt:lpstr>Characteristics of unorganised Sector</vt:lpstr>
      <vt:lpstr>Cntd..</vt:lpstr>
      <vt:lpstr>Social Security</vt:lpstr>
      <vt:lpstr>Protective Measures for unorganised workers </vt:lpstr>
      <vt:lpstr>PowerPoint Presentation</vt:lpstr>
      <vt:lpstr>Welfare State</vt:lpstr>
      <vt:lpstr>Cntd…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Globalisation</dc:title>
  <dc:creator>hp</dc:creator>
  <cp:lastModifiedBy>Pradeep</cp:lastModifiedBy>
  <cp:revision>35</cp:revision>
  <dcterms:created xsi:type="dcterms:W3CDTF">2012-10-22T16:58:06Z</dcterms:created>
  <dcterms:modified xsi:type="dcterms:W3CDTF">2014-11-10T04:55:26Z</dcterms:modified>
</cp:coreProperties>
</file>