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711D-87CB-4496-BC89-E35BC6A0DA97}" type="datetimeFigureOut">
              <a:rPr lang="en-SG" smtClean="0"/>
              <a:pPr/>
              <a:t>26/10/2012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7682C-593E-4B5A-8003-9CE1B7F41C9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 err="1" smtClean="0"/>
              <a:t>Disorganisation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Social </a:t>
            </a:r>
            <a:r>
              <a:rPr lang="en-US" dirty="0" err="1" smtClean="0"/>
              <a:t>disorganisation</a:t>
            </a:r>
            <a:r>
              <a:rPr lang="en-US" dirty="0" smtClean="0"/>
              <a:t> is the process by which the </a:t>
            </a:r>
            <a:r>
              <a:rPr lang="en-US" dirty="0" smtClean="0">
                <a:solidFill>
                  <a:srgbClr val="7030A0"/>
                </a:solidFill>
              </a:rPr>
              <a:t>relationship between the members of the social group</a:t>
            </a:r>
            <a:r>
              <a:rPr lang="en-US" dirty="0" smtClean="0"/>
              <a:t>, whether a family, a society or a nation, are broken down or dissolved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Social </a:t>
            </a:r>
            <a:r>
              <a:rPr lang="en-US" dirty="0" err="1" smtClean="0"/>
              <a:t>Disorganisation</a:t>
            </a:r>
            <a:r>
              <a:rPr lang="en-US" dirty="0" smtClean="0"/>
              <a:t> implies relative disharmony between the </a:t>
            </a:r>
            <a:r>
              <a:rPr lang="en-US" dirty="0" smtClean="0"/>
              <a:t>two groups or individual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/>
          <a:lstStyle/>
          <a:p>
            <a:r>
              <a:rPr lang="en-US" dirty="0" smtClean="0"/>
              <a:t>According to </a:t>
            </a:r>
            <a:r>
              <a:rPr lang="en-US" dirty="0" err="1" smtClean="0"/>
              <a:t>Durkhiem</a:t>
            </a:r>
            <a:r>
              <a:rPr lang="en-US" dirty="0" smtClean="0"/>
              <a:t> Social </a:t>
            </a:r>
            <a:r>
              <a:rPr lang="en-US" dirty="0" err="1" smtClean="0"/>
              <a:t>disorganisation</a:t>
            </a:r>
            <a:r>
              <a:rPr lang="en-US" dirty="0" smtClean="0"/>
              <a:t> as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state of disequilibrium and a lack of social solidarity or consensus among the members of a society”</a:t>
            </a:r>
          </a:p>
          <a:p>
            <a:r>
              <a:rPr lang="en-US" dirty="0" smtClean="0"/>
              <a:t>According to </a:t>
            </a:r>
            <a:r>
              <a:rPr lang="en-US" dirty="0" err="1" smtClean="0"/>
              <a:t>Mowerer</a:t>
            </a:r>
            <a:r>
              <a:rPr lang="en-US" dirty="0" smtClean="0"/>
              <a:t>, </a:t>
            </a:r>
            <a:r>
              <a:rPr lang="en-US" dirty="0" smtClean="0"/>
              <a:t>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disorganisation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is the process by which the relationships between members of a group are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shaken”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S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It arises out of a breakdown in the function of parts of the cultural organization with reference to one another </a:t>
            </a:r>
          </a:p>
          <a:p>
            <a:pPr algn="just"/>
            <a:r>
              <a:rPr lang="en-US" dirty="0" smtClean="0"/>
              <a:t>It is a situation in which attitudes and values are not in accord and the vital relationships of the social groups thereby interrupted or dissolved</a:t>
            </a:r>
          </a:p>
          <a:p>
            <a:pPr algn="just"/>
            <a:r>
              <a:rPr lang="en-US" dirty="0" smtClean="0"/>
              <a:t>Social </a:t>
            </a:r>
            <a:r>
              <a:rPr lang="en-US" dirty="0" err="1" smtClean="0"/>
              <a:t>disorganisation</a:t>
            </a:r>
            <a:r>
              <a:rPr lang="en-US" dirty="0" smtClean="0"/>
              <a:t> causes a weakening of group solidarity, loss of control over its members and therefore conflict and disintegration </a:t>
            </a:r>
            <a:endParaRPr lang="en-S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 of Social </a:t>
            </a:r>
            <a:r>
              <a:rPr lang="en-US" dirty="0" err="1" smtClean="0"/>
              <a:t>Disorganisation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Conflicts of Mores and of Institutions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Transfer of functions from one Group to Another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Individualisation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Change in the Role and Status of the individuals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Social </a:t>
            </a:r>
            <a:r>
              <a:rPr lang="en-US" dirty="0" err="1" smtClean="0"/>
              <a:t>Disorganisation</a:t>
            </a:r>
            <a:r>
              <a:rPr lang="en-US" dirty="0" smtClean="0"/>
              <a:t>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r>
              <a:rPr lang="en-US" b="1" dirty="0" smtClean="0"/>
              <a:t>Personal </a:t>
            </a:r>
            <a:r>
              <a:rPr lang="en-US" b="1" dirty="0" err="1" smtClean="0"/>
              <a:t>Disorganisation</a:t>
            </a:r>
            <a:r>
              <a:rPr lang="en-US" b="1" dirty="0" smtClean="0"/>
              <a:t>: </a:t>
            </a:r>
            <a:r>
              <a:rPr lang="en-US" dirty="0" smtClean="0"/>
              <a:t>It includes juvenile and adult delinquency, crime in all manifestations, prostitution, suicide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Family </a:t>
            </a:r>
            <a:r>
              <a:rPr lang="en-US" b="1" dirty="0" err="1" smtClean="0"/>
              <a:t>Disorganisation</a:t>
            </a:r>
            <a:r>
              <a:rPr lang="en-US" b="1" dirty="0" smtClean="0"/>
              <a:t>: </a:t>
            </a:r>
            <a:r>
              <a:rPr lang="en-US" dirty="0" smtClean="0"/>
              <a:t>It includes divorce, disruption of the family</a:t>
            </a:r>
          </a:p>
          <a:p>
            <a:r>
              <a:rPr lang="en-US" b="1" dirty="0" smtClean="0"/>
              <a:t>Community </a:t>
            </a:r>
            <a:r>
              <a:rPr lang="en-US" b="1" dirty="0" err="1" smtClean="0"/>
              <a:t>Disorganisation</a:t>
            </a:r>
            <a:r>
              <a:rPr lang="en-US" b="1" dirty="0" smtClean="0"/>
              <a:t>:</a:t>
            </a:r>
            <a:r>
              <a:rPr lang="en-US" dirty="0" smtClean="0"/>
              <a:t>  It is indicated by the illiteracy of the population</a:t>
            </a:r>
            <a:r>
              <a:rPr lang="en-US" smtClean="0"/>
              <a:t>, poverty,  </a:t>
            </a:r>
            <a:r>
              <a:rPr lang="en-US" dirty="0" smtClean="0"/>
              <a:t>political corruption, crime, etc.</a:t>
            </a:r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</a:t>
            </a:r>
            <a:r>
              <a:rPr lang="en-US" dirty="0" smtClean="0"/>
              <a:t>of Social </a:t>
            </a:r>
            <a:r>
              <a:rPr lang="en-US" dirty="0" err="1" smtClean="0"/>
              <a:t>Disorganisation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/>
          <a:lstStyle/>
          <a:p>
            <a:r>
              <a:rPr lang="en-US" dirty="0" smtClean="0"/>
              <a:t>Division of </a:t>
            </a:r>
            <a:r>
              <a:rPr lang="en-US" dirty="0" err="1" smtClean="0"/>
              <a:t>Labours</a:t>
            </a:r>
            <a:r>
              <a:rPr lang="en-US" dirty="0" smtClean="0"/>
              <a:t> </a:t>
            </a:r>
          </a:p>
          <a:p>
            <a:r>
              <a:rPr lang="en-US" dirty="0" smtClean="0"/>
              <a:t>Violation of Social Rules </a:t>
            </a:r>
          </a:p>
          <a:p>
            <a:r>
              <a:rPr lang="en-US" dirty="0" err="1" smtClean="0"/>
              <a:t>Industrialisation</a:t>
            </a:r>
            <a:endParaRPr lang="en-US" dirty="0" smtClean="0"/>
          </a:p>
          <a:p>
            <a:r>
              <a:rPr lang="en-US" dirty="0" smtClean="0"/>
              <a:t>Cultural Lag</a:t>
            </a:r>
          </a:p>
          <a:p>
            <a:r>
              <a:rPr lang="en-US" dirty="0" smtClean="0"/>
              <a:t>Natural Catastrophes </a:t>
            </a:r>
          </a:p>
          <a:p>
            <a:r>
              <a:rPr lang="en-US" dirty="0" smtClean="0"/>
              <a:t>War</a:t>
            </a:r>
          </a:p>
          <a:p>
            <a:r>
              <a:rPr lang="en-US" dirty="0" err="1" smtClean="0"/>
              <a:t>Maladaptation</a:t>
            </a:r>
            <a:r>
              <a:rPr lang="en-US" dirty="0" smtClean="0"/>
              <a:t> of inherited nature to Culture </a:t>
            </a:r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265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Social Disorganisation</vt:lpstr>
      <vt:lpstr>Slide 2</vt:lpstr>
      <vt:lpstr>Slide 3</vt:lpstr>
      <vt:lpstr>Slide 4</vt:lpstr>
      <vt:lpstr>Characteristic of Social Disorganisation</vt:lpstr>
      <vt:lpstr>Types of Social Disorganisation </vt:lpstr>
      <vt:lpstr>Causes of Social Disorganisation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Disorganisation</dc:title>
  <dc:creator>hp</dc:creator>
  <cp:lastModifiedBy>hp</cp:lastModifiedBy>
  <cp:revision>26</cp:revision>
  <dcterms:created xsi:type="dcterms:W3CDTF">2012-10-26T09:12:02Z</dcterms:created>
  <dcterms:modified xsi:type="dcterms:W3CDTF">2012-10-26T18:15:39Z</dcterms:modified>
</cp:coreProperties>
</file>