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5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descr="Canvas"/>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lgn="ctr"/>
            <a:endParaRPr kumimoji="1" lang="en-US"/>
          </a:p>
        </p:txBody>
      </p:sp>
      <p:pic>
        <p:nvPicPr>
          <p:cNvPr id="6147" name="Picture 3" descr="A:\minispir.GIF"/>
          <p:cNvPicPr>
            <a:picLocks noChangeAspect="1" noChangeArrowheads="1"/>
          </p:cNvPicPr>
          <p:nvPr/>
        </p:nvPicPr>
        <p:blipFill>
          <a:blip r:embed="rId3" cstate="print"/>
          <a:srcRect/>
          <a:stretch>
            <a:fillRect/>
          </a:stretch>
        </p:blipFill>
        <p:spPr bwMode="ltGray">
          <a:xfrm>
            <a:off x="0" y="50800"/>
            <a:ext cx="1181100" cy="4286250"/>
          </a:xfrm>
          <a:prstGeom prst="rect">
            <a:avLst/>
          </a:prstGeom>
          <a:noFill/>
        </p:spPr>
      </p:pic>
      <p:sp>
        <p:nvSpPr>
          <p:cNvPr id="6148" name="Rectangle 4" descr="Canvas"/>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w="9525">
            <a:noFill/>
            <a:miter lim="800000"/>
            <a:headEnd/>
            <a:tailEnd/>
          </a:ln>
          <a:effectLst/>
        </p:spPr>
        <p:txBody>
          <a:bodyPr wrap="none" anchor="ctr"/>
          <a:lstStyle/>
          <a:p>
            <a:pPr algn="ctr"/>
            <a:endParaRPr kumimoji="1" lang="en-US"/>
          </a:p>
        </p:txBody>
      </p:sp>
      <p:pic>
        <p:nvPicPr>
          <p:cNvPr id="6149" name="Picture 5" descr="A:\minispir.GIF"/>
          <p:cNvPicPr>
            <a:picLocks noChangeAspect="1" noChangeArrowheads="1"/>
          </p:cNvPicPr>
          <p:nvPr/>
        </p:nvPicPr>
        <p:blipFill>
          <a:blip r:embed="rId3" cstate="print"/>
          <a:srcRect t="39999"/>
          <a:stretch>
            <a:fillRect/>
          </a:stretch>
        </p:blipFill>
        <p:spPr bwMode="ltGray">
          <a:xfrm>
            <a:off x="0" y="4222750"/>
            <a:ext cx="1181100" cy="2571750"/>
          </a:xfrm>
          <a:prstGeom prst="rect">
            <a:avLst/>
          </a:prstGeom>
          <a:noFill/>
        </p:spPr>
      </p:pic>
      <p:sp>
        <p:nvSpPr>
          <p:cNvPr id="6150" name="Rectangle 6"/>
          <p:cNvSpPr>
            <a:spLocks noGrp="1" noChangeArrowheads="1"/>
          </p:cNvSpPr>
          <p:nvPr>
            <p:ph type="ctrTitle"/>
          </p:nvPr>
        </p:nvSpPr>
        <p:spPr>
          <a:xfrm>
            <a:off x="914400" y="2057400"/>
            <a:ext cx="7721600" cy="1143000"/>
          </a:xfrm>
        </p:spPr>
        <p:txBody>
          <a:bodyPr/>
          <a:lstStyle>
            <a:lvl1pPr>
              <a:defRPr/>
            </a:lvl1pPr>
          </a:lstStyle>
          <a:p>
            <a:r>
              <a:rPr lang="en-US" smtClean="0"/>
              <a:t>Click to edit Master title style</a:t>
            </a:r>
            <a:endParaRPr lang="en-US"/>
          </a:p>
        </p:txBody>
      </p:sp>
      <p:sp>
        <p:nvSpPr>
          <p:cNvPr id="6151"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smtClean="0"/>
              <a:t>Click to edit Master subtitle style</a:t>
            </a:r>
            <a:endParaRPr lang="en-US"/>
          </a:p>
        </p:txBody>
      </p:sp>
      <p:sp>
        <p:nvSpPr>
          <p:cNvPr id="6152" name="Rectangle 8"/>
          <p:cNvSpPr>
            <a:spLocks noGrp="1" noChangeArrowheads="1"/>
          </p:cNvSpPr>
          <p:nvPr>
            <p:ph type="dt" sz="quarter" idx="2"/>
          </p:nvPr>
        </p:nvSpPr>
        <p:spPr>
          <a:xfrm>
            <a:off x="1084263" y="6096000"/>
            <a:ext cx="1905000" cy="457200"/>
          </a:xfrm>
        </p:spPr>
        <p:txBody>
          <a:bodyPr/>
          <a:lstStyle>
            <a:lvl1pPr>
              <a:defRPr/>
            </a:lvl1pPr>
          </a:lstStyle>
          <a:p>
            <a:fld id="{01D55271-9DF1-4379-A64D-7803D68C9490}" type="datetimeFigureOut">
              <a:rPr lang="en-SG" smtClean="0"/>
              <a:t>30/08/2012</a:t>
            </a:fld>
            <a:endParaRPr lang="en-SG"/>
          </a:p>
        </p:txBody>
      </p:sp>
      <p:sp>
        <p:nvSpPr>
          <p:cNvPr id="6153" name="Rectangle 9"/>
          <p:cNvSpPr>
            <a:spLocks noGrp="1" noChangeArrowheads="1"/>
          </p:cNvSpPr>
          <p:nvPr>
            <p:ph type="ftr" sz="quarter" idx="3"/>
          </p:nvPr>
        </p:nvSpPr>
        <p:spPr>
          <a:xfrm>
            <a:off x="3522663" y="6096000"/>
            <a:ext cx="2895600" cy="457200"/>
          </a:xfrm>
        </p:spPr>
        <p:txBody>
          <a:bodyPr/>
          <a:lstStyle>
            <a:lvl1pPr>
              <a:defRPr/>
            </a:lvl1pPr>
          </a:lstStyle>
          <a:p>
            <a:endParaRPr lang="en-SG"/>
          </a:p>
        </p:txBody>
      </p:sp>
      <p:sp>
        <p:nvSpPr>
          <p:cNvPr id="6154" name="Rectangle 10"/>
          <p:cNvSpPr>
            <a:spLocks noGrp="1" noChangeArrowheads="1"/>
          </p:cNvSpPr>
          <p:nvPr>
            <p:ph type="sldNum" sz="quarter" idx="4"/>
          </p:nvPr>
        </p:nvSpPr>
        <p:spPr>
          <a:xfrm>
            <a:off x="6951663" y="6096000"/>
            <a:ext cx="1905000" cy="457200"/>
          </a:xfrm>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5" name="Footer Placeholder 4"/>
          <p:cNvSpPr>
            <a:spLocks noGrp="1"/>
          </p:cNvSpPr>
          <p:nvPr>
            <p:ph type="ftr" sz="quarter" idx="11"/>
          </p:nvPr>
        </p:nvSpPr>
        <p:spPr/>
        <p:txBody>
          <a:bodyPr/>
          <a:lstStyle>
            <a:lvl1pPr>
              <a:defRPr/>
            </a:lvl1pPr>
          </a:lstStyle>
          <a:p>
            <a:endParaRPr lang="en-SG"/>
          </a:p>
        </p:txBody>
      </p:sp>
      <p:sp>
        <p:nvSpPr>
          <p:cNvPr id="6" name="Slide Number Placeholder 5"/>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5" name="Footer Placeholder 4"/>
          <p:cNvSpPr>
            <a:spLocks noGrp="1"/>
          </p:cNvSpPr>
          <p:nvPr>
            <p:ph type="ftr" sz="quarter" idx="11"/>
          </p:nvPr>
        </p:nvSpPr>
        <p:spPr/>
        <p:txBody>
          <a:bodyPr/>
          <a:lstStyle>
            <a:lvl1pPr>
              <a:defRPr/>
            </a:lvl1pPr>
          </a:lstStyle>
          <a:p>
            <a:endParaRPr lang="en-SG"/>
          </a:p>
        </p:txBody>
      </p:sp>
      <p:sp>
        <p:nvSpPr>
          <p:cNvPr id="6" name="Slide Number Placeholder 5"/>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5" name="Footer Placeholder 4"/>
          <p:cNvSpPr>
            <a:spLocks noGrp="1"/>
          </p:cNvSpPr>
          <p:nvPr>
            <p:ph type="ftr" sz="quarter" idx="11"/>
          </p:nvPr>
        </p:nvSpPr>
        <p:spPr/>
        <p:txBody>
          <a:bodyPr/>
          <a:lstStyle>
            <a:lvl1pPr>
              <a:defRPr/>
            </a:lvl1pPr>
          </a:lstStyle>
          <a:p>
            <a:endParaRPr lang="en-SG"/>
          </a:p>
        </p:txBody>
      </p:sp>
      <p:sp>
        <p:nvSpPr>
          <p:cNvPr id="6" name="Slide Number Placeholder 5"/>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5" name="Footer Placeholder 4"/>
          <p:cNvSpPr>
            <a:spLocks noGrp="1"/>
          </p:cNvSpPr>
          <p:nvPr>
            <p:ph type="ftr" sz="quarter" idx="11"/>
          </p:nvPr>
        </p:nvSpPr>
        <p:spPr/>
        <p:txBody>
          <a:bodyPr/>
          <a:lstStyle>
            <a:lvl1pPr>
              <a:defRPr/>
            </a:lvl1pPr>
          </a:lstStyle>
          <a:p>
            <a:endParaRPr lang="en-SG"/>
          </a:p>
        </p:txBody>
      </p:sp>
      <p:sp>
        <p:nvSpPr>
          <p:cNvPr id="6" name="Slide Number Placeholder 5"/>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6" name="Footer Placeholder 5"/>
          <p:cNvSpPr>
            <a:spLocks noGrp="1"/>
          </p:cNvSpPr>
          <p:nvPr>
            <p:ph type="ftr" sz="quarter" idx="11"/>
          </p:nvPr>
        </p:nvSpPr>
        <p:spPr/>
        <p:txBody>
          <a:bodyPr/>
          <a:lstStyle>
            <a:lvl1pPr>
              <a:defRPr/>
            </a:lvl1pPr>
          </a:lstStyle>
          <a:p>
            <a:endParaRPr lang="en-SG"/>
          </a:p>
        </p:txBody>
      </p:sp>
      <p:sp>
        <p:nvSpPr>
          <p:cNvPr id="7" name="Slide Number Placeholder 6"/>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8" name="Footer Placeholder 7"/>
          <p:cNvSpPr>
            <a:spLocks noGrp="1"/>
          </p:cNvSpPr>
          <p:nvPr>
            <p:ph type="ftr" sz="quarter" idx="11"/>
          </p:nvPr>
        </p:nvSpPr>
        <p:spPr/>
        <p:txBody>
          <a:bodyPr/>
          <a:lstStyle>
            <a:lvl1pPr>
              <a:defRPr/>
            </a:lvl1pPr>
          </a:lstStyle>
          <a:p>
            <a:endParaRPr lang="en-SG"/>
          </a:p>
        </p:txBody>
      </p:sp>
      <p:sp>
        <p:nvSpPr>
          <p:cNvPr id="9" name="Slide Number Placeholder 8"/>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4" name="Footer Placeholder 3"/>
          <p:cNvSpPr>
            <a:spLocks noGrp="1"/>
          </p:cNvSpPr>
          <p:nvPr>
            <p:ph type="ftr" sz="quarter" idx="11"/>
          </p:nvPr>
        </p:nvSpPr>
        <p:spPr/>
        <p:txBody>
          <a:bodyPr/>
          <a:lstStyle>
            <a:lvl1pPr>
              <a:defRPr/>
            </a:lvl1pPr>
          </a:lstStyle>
          <a:p>
            <a:endParaRPr lang="en-SG"/>
          </a:p>
        </p:txBody>
      </p:sp>
      <p:sp>
        <p:nvSpPr>
          <p:cNvPr id="5" name="Slide Number Placeholder 4"/>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3" name="Footer Placeholder 2"/>
          <p:cNvSpPr>
            <a:spLocks noGrp="1"/>
          </p:cNvSpPr>
          <p:nvPr>
            <p:ph type="ftr" sz="quarter" idx="11"/>
          </p:nvPr>
        </p:nvSpPr>
        <p:spPr/>
        <p:txBody>
          <a:bodyPr/>
          <a:lstStyle>
            <a:lvl1pPr>
              <a:defRPr/>
            </a:lvl1pPr>
          </a:lstStyle>
          <a:p>
            <a:endParaRPr lang="en-SG"/>
          </a:p>
        </p:txBody>
      </p:sp>
      <p:sp>
        <p:nvSpPr>
          <p:cNvPr id="4" name="Slide Number Placeholder 3"/>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6" name="Footer Placeholder 5"/>
          <p:cNvSpPr>
            <a:spLocks noGrp="1"/>
          </p:cNvSpPr>
          <p:nvPr>
            <p:ph type="ftr" sz="quarter" idx="11"/>
          </p:nvPr>
        </p:nvSpPr>
        <p:spPr/>
        <p:txBody>
          <a:bodyPr/>
          <a:lstStyle>
            <a:lvl1pPr>
              <a:defRPr/>
            </a:lvl1pPr>
          </a:lstStyle>
          <a:p>
            <a:endParaRPr lang="en-SG"/>
          </a:p>
        </p:txBody>
      </p:sp>
      <p:sp>
        <p:nvSpPr>
          <p:cNvPr id="7" name="Slide Number Placeholder 6"/>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1D55271-9DF1-4379-A64D-7803D68C9490}" type="datetimeFigureOut">
              <a:rPr lang="en-SG" smtClean="0"/>
              <a:t>30/08/2012</a:t>
            </a:fld>
            <a:endParaRPr lang="en-SG"/>
          </a:p>
        </p:txBody>
      </p:sp>
      <p:sp>
        <p:nvSpPr>
          <p:cNvPr id="6" name="Footer Placeholder 5"/>
          <p:cNvSpPr>
            <a:spLocks noGrp="1"/>
          </p:cNvSpPr>
          <p:nvPr>
            <p:ph type="ftr" sz="quarter" idx="11"/>
          </p:nvPr>
        </p:nvSpPr>
        <p:spPr/>
        <p:txBody>
          <a:bodyPr/>
          <a:lstStyle>
            <a:lvl1pPr>
              <a:defRPr/>
            </a:lvl1pPr>
          </a:lstStyle>
          <a:p>
            <a:endParaRPr lang="en-SG"/>
          </a:p>
        </p:txBody>
      </p:sp>
      <p:sp>
        <p:nvSpPr>
          <p:cNvPr id="7" name="Slide Number Placeholder 6"/>
          <p:cNvSpPr>
            <a:spLocks noGrp="1"/>
          </p:cNvSpPr>
          <p:nvPr>
            <p:ph type="sldNum" sz="quarter" idx="12"/>
          </p:nvPr>
        </p:nvSpPr>
        <p:spPr/>
        <p:txBody>
          <a:bodyPr/>
          <a:lstStyle>
            <a:lvl1pPr>
              <a:defRPr/>
            </a:lvl1pPr>
          </a:lstStyle>
          <a:p>
            <a:fld id="{7DDAC537-1F51-48C9-B46B-B3B5EF9F124A}" type="slidenum">
              <a:rPr lang="en-SG" smtClean="0"/>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122" name="Rectangle 1026"/>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lstStyle/>
          <a:p>
            <a:pPr algn="ctr"/>
            <a:endParaRPr kumimoji="1" lang="en-US"/>
          </a:p>
        </p:txBody>
      </p:sp>
      <p:sp>
        <p:nvSpPr>
          <p:cNvPr id="5123" name="Line 1027"/>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endParaRPr lang="en-SG"/>
          </a:p>
        </p:txBody>
      </p:sp>
      <p:pic>
        <p:nvPicPr>
          <p:cNvPr id="5124" name="Picture 1028" descr="A:\minispir.GIF"/>
          <p:cNvPicPr>
            <a:picLocks noChangeAspect="1" noChangeArrowheads="1"/>
          </p:cNvPicPr>
          <p:nvPr/>
        </p:nvPicPr>
        <p:blipFill>
          <a:blip r:embed="rId13" cstate="print"/>
          <a:srcRect b="5333"/>
          <a:stretch>
            <a:fillRect/>
          </a:stretch>
        </p:blipFill>
        <p:spPr bwMode="ltGray">
          <a:xfrm>
            <a:off x="0" y="50800"/>
            <a:ext cx="1181100" cy="4057650"/>
          </a:xfrm>
          <a:prstGeom prst="rect">
            <a:avLst/>
          </a:prstGeom>
          <a:noFill/>
        </p:spPr>
      </p:pic>
      <p:pic>
        <p:nvPicPr>
          <p:cNvPr id="5125" name="Picture 1029" descr="A:\minispir.GIF"/>
          <p:cNvPicPr>
            <a:picLocks noChangeAspect="1" noChangeArrowheads="1"/>
          </p:cNvPicPr>
          <p:nvPr/>
        </p:nvPicPr>
        <p:blipFill>
          <a:blip r:embed="rId13" cstate="print"/>
          <a:srcRect t="39999"/>
          <a:stretch>
            <a:fillRect/>
          </a:stretch>
        </p:blipFill>
        <p:spPr bwMode="ltGray">
          <a:xfrm>
            <a:off x="0" y="4222750"/>
            <a:ext cx="1181100" cy="2571750"/>
          </a:xfrm>
          <a:prstGeom prst="rect">
            <a:avLst/>
          </a:prstGeom>
          <a:noFill/>
        </p:spPr>
      </p:pic>
      <p:sp>
        <p:nvSpPr>
          <p:cNvPr id="5126" name="Rectangle 1030"/>
          <p:cNvSpPr>
            <a:spLocks noGrp="1" noChangeArrowheads="1"/>
          </p:cNvSpPr>
          <p:nvPr>
            <p:ph type="title"/>
          </p:nvPr>
        </p:nvSpPr>
        <p:spPr bwMode="auto">
          <a:xfrm>
            <a:off x="1066800" y="381000"/>
            <a:ext cx="7620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5127" name="Rectangle 1031"/>
          <p:cNvSpPr>
            <a:spLocks noGrp="1" noChangeArrowheads="1"/>
          </p:cNvSpPr>
          <p:nvPr>
            <p:ph type="body" idx="1"/>
          </p:nvPr>
        </p:nvSpPr>
        <p:spPr bwMode="auto">
          <a:xfrm>
            <a:off x="1066800" y="1752600"/>
            <a:ext cx="76200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5128" name="Rectangle 1032"/>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01D55271-9DF1-4379-A64D-7803D68C9490}" type="datetimeFigureOut">
              <a:rPr lang="en-SG" smtClean="0"/>
              <a:t>30/08/2012</a:t>
            </a:fld>
            <a:endParaRPr lang="en-SG"/>
          </a:p>
        </p:txBody>
      </p:sp>
      <p:sp>
        <p:nvSpPr>
          <p:cNvPr id="5129" name="Rectangle 1033"/>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SG"/>
          </a:p>
        </p:txBody>
      </p:sp>
      <p:sp>
        <p:nvSpPr>
          <p:cNvPr id="5130" name="Rectangle 1034"/>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DDAC537-1F51-48C9-B46B-B3B5EF9F124A}" type="slidenum">
              <a:rPr lang="en-SG" smtClean="0"/>
              <a:t>‹#›</a:t>
            </a:fld>
            <a:endParaRPr lang="en-S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Culture, Norms and Values</a:t>
            </a:r>
            <a:endParaRPr lang="en-SG" dirty="0"/>
          </a:p>
        </p:txBody>
      </p:sp>
      <p:sp>
        <p:nvSpPr>
          <p:cNvPr id="3" name="Subtitle 2"/>
          <p:cNvSpPr>
            <a:spLocks noGrp="1"/>
          </p:cNvSpPr>
          <p:nvPr>
            <p:ph type="subTitle" idx="1"/>
          </p:nvPr>
        </p:nvSpPr>
        <p:spPr/>
        <p:txBody>
          <a:bodyPr/>
          <a:lstStyle/>
          <a:p>
            <a:endParaRPr lang="en-S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864096"/>
          </a:xfrm>
        </p:spPr>
        <p:txBody>
          <a:bodyPr/>
          <a:lstStyle/>
          <a:p>
            <a:r>
              <a:rPr lang="en-US" dirty="0" smtClean="0"/>
              <a:t>Culture</a:t>
            </a:r>
            <a:endParaRPr lang="en-SG" dirty="0"/>
          </a:p>
        </p:txBody>
      </p:sp>
      <p:sp>
        <p:nvSpPr>
          <p:cNvPr id="3" name="Content Placeholder 2"/>
          <p:cNvSpPr>
            <a:spLocks noGrp="1"/>
          </p:cNvSpPr>
          <p:nvPr>
            <p:ph idx="1"/>
          </p:nvPr>
        </p:nvSpPr>
        <p:spPr>
          <a:xfrm>
            <a:off x="899592" y="1052736"/>
            <a:ext cx="7992888" cy="5073427"/>
          </a:xfrm>
        </p:spPr>
        <p:txBody>
          <a:bodyPr/>
          <a:lstStyle/>
          <a:p>
            <a:pPr algn="just"/>
            <a:r>
              <a:rPr lang="en-US" dirty="0" smtClean="0"/>
              <a:t>Every individual has to learn a way of life, in sociological terms it must learn the culture of the society (</a:t>
            </a:r>
            <a:r>
              <a:rPr lang="en-US" dirty="0" err="1" smtClean="0"/>
              <a:t>Eg</a:t>
            </a:r>
            <a:r>
              <a:rPr lang="en-US" dirty="0" smtClean="0"/>
              <a:t>. New born baby)</a:t>
            </a:r>
          </a:p>
          <a:p>
            <a:pPr algn="just"/>
            <a:r>
              <a:rPr lang="en-US" dirty="0" smtClean="0"/>
              <a:t>According to Ralph Linton, The culture of society is the way of life of its members, the collection of ideas and habits which they learn, share and transmit from generation to generation.  </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692696"/>
            <a:ext cx="7776864" cy="5717232"/>
          </a:xfrm>
        </p:spPr>
        <p:txBody>
          <a:bodyPr>
            <a:normAutofit/>
          </a:bodyPr>
          <a:lstStyle/>
          <a:p>
            <a:pPr algn="just"/>
            <a:r>
              <a:rPr lang="en-US" dirty="0" smtClean="0"/>
              <a:t>Culture is a ‘design for living’ held by members of particular society. (Clyde </a:t>
            </a:r>
            <a:r>
              <a:rPr lang="en-US" dirty="0" err="1" smtClean="0"/>
              <a:t>Kluckohn</a:t>
            </a:r>
            <a:r>
              <a:rPr lang="en-US" dirty="0" smtClean="0"/>
              <a:t>) </a:t>
            </a:r>
          </a:p>
          <a:p>
            <a:pPr algn="just"/>
            <a:r>
              <a:rPr lang="en-US" dirty="0" smtClean="0"/>
              <a:t>Human has no instincts to direct their actions, their behaviour must be based on guidelines which are learned </a:t>
            </a:r>
          </a:p>
          <a:p>
            <a:pPr algn="just"/>
            <a:r>
              <a:rPr lang="en-US" dirty="0" smtClean="0"/>
              <a:t>Without a shared culture, members of society would be unable to communicate and cooperate, and disorder would be result  </a:t>
            </a:r>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12776"/>
            <a:ext cx="7620000" cy="4824536"/>
          </a:xfrm>
        </p:spPr>
        <p:txBody>
          <a:bodyPr/>
          <a:lstStyle/>
          <a:p>
            <a:r>
              <a:rPr lang="en-US" dirty="0" smtClean="0"/>
              <a:t>Two essential qualities:</a:t>
            </a:r>
          </a:p>
          <a:p>
            <a:pPr marL="1476000" indent="-514350">
              <a:buAutoNum type="alphaLcParenR"/>
            </a:pPr>
            <a:r>
              <a:rPr lang="en-US" dirty="0" smtClean="0"/>
              <a:t>It is learned and,  </a:t>
            </a:r>
          </a:p>
          <a:p>
            <a:pPr marL="1476000" indent="-514350">
              <a:buAutoNum type="alphaLcParenR"/>
            </a:pPr>
            <a:r>
              <a:rPr lang="en-US" dirty="0" smtClean="0"/>
              <a:t>It is shared </a:t>
            </a:r>
          </a:p>
          <a:p>
            <a:pPr marL="514350" indent="-514350"/>
            <a:r>
              <a:rPr lang="en-US" dirty="0" smtClean="0"/>
              <a:t>Culture defines accepted ways of behaving for members of a particular society  </a:t>
            </a:r>
          </a:p>
          <a:p>
            <a:pPr marL="514350" indent="-514350"/>
            <a:r>
              <a:rPr lang="en-US" dirty="0" smtClean="0"/>
              <a:t>For effective operation of society, these guidelines must be shared by its members</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32656"/>
            <a:ext cx="7620000" cy="1143000"/>
          </a:xfrm>
        </p:spPr>
        <p:txBody>
          <a:bodyPr anchor="t"/>
          <a:lstStyle/>
          <a:p>
            <a:r>
              <a:rPr lang="en-US" dirty="0" smtClean="0"/>
              <a:t>Characteristics of Culture</a:t>
            </a:r>
            <a:endParaRPr lang="en-SG" dirty="0"/>
          </a:p>
        </p:txBody>
      </p:sp>
      <p:sp>
        <p:nvSpPr>
          <p:cNvPr id="3" name="Content Placeholder 2"/>
          <p:cNvSpPr>
            <a:spLocks noGrp="1"/>
          </p:cNvSpPr>
          <p:nvPr>
            <p:ph idx="1"/>
          </p:nvPr>
        </p:nvSpPr>
        <p:spPr>
          <a:xfrm>
            <a:off x="1331640" y="1412776"/>
            <a:ext cx="7293496" cy="5184576"/>
          </a:xfrm>
        </p:spPr>
        <p:txBody>
          <a:bodyPr>
            <a:normAutofit fontScale="92500" lnSpcReduction="10000"/>
          </a:bodyPr>
          <a:lstStyle/>
          <a:p>
            <a:r>
              <a:rPr lang="en-SG" dirty="0">
                <a:latin typeface="Times New Roman" pitchFamily="18" charset="0"/>
                <a:cs typeface="Times New Roman" pitchFamily="18" charset="0"/>
              </a:rPr>
              <a:t>It is </a:t>
            </a:r>
            <a:r>
              <a:rPr lang="en-SG" dirty="0" smtClean="0">
                <a:latin typeface="Times New Roman" pitchFamily="18" charset="0"/>
                <a:cs typeface="Times New Roman" pitchFamily="18" charset="0"/>
              </a:rPr>
              <a:t>shared</a:t>
            </a:r>
          </a:p>
          <a:p>
            <a:r>
              <a:rPr lang="en-SG" dirty="0">
                <a:latin typeface="Times New Roman" pitchFamily="18" charset="0"/>
                <a:cs typeface="Times New Roman" pitchFamily="18" charset="0"/>
              </a:rPr>
              <a:t>It is a group </a:t>
            </a:r>
            <a:r>
              <a:rPr lang="en-SG" dirty="0" smtClean="0">
                <a:latin typeface="Times New Roman" pitchFamily="18" charset="0"/>
                <a:cs typeface="Times New Roman" pitchFamily="18" charset="0"/>
              </a:rPr>
              <a:t>product</a:t>
            </a:r>
          </a:p>
          <a:p>
            <a:r>
              <a:rPr lang="en-SG" dirty="0">
                <a:latin typeface="Times New Roman" pitchFamily="18" charset="0"/>
                <a:cs typeface="Times New Roman" pitchFamily="18" charset="0"/>
              </a:rPr>
              <a:t>It is </a:t>
            </a:r>
            <a:r>
              <a:rPr lang="en-SG" dirty="0" smtClean="0">
                <a:latin typeface="Times New Roman" pitchFamily="18" charset="0"/>
                <a:cs typeface="Times New Roman" pitchFamily="18" charset="0"/>
              </a:rPr>
              <a:t>learned</a:t>
            </a:r>
          </a:p>
          <a:p>
            <a:r>
              <a:rPr lang="en-SG" dirty="0">
                <a:latin typeface="Times New Roman" pitchFamily="18" charset="0"/>
                <a:cs typeface="Times New Roman" pitchFamily="18" charset="0"/>
              </a:rPr>
              <a:t>It is </a:t>
            </a:r>
            <a:r>
              <a:rPr lang="en-SG" dirty="0" smtClean="0">
                <a:latin typeface="Times New Roman" pitchFamily="18" charset="0"/>
                <a:cs typeface="Times New Roman" pitchFamily="18" charset="0"/>
              </a:rPr>
              <a:t>Symbolic</a:t>
            </a:r>
          </a:p>
          <a:p>
            <a:r>
              <a:rPr lang="en-SG" dirty="0">
                <a:latin typeface="Times New Roman" pitchFamily="18" charset="0"/>
                <a:cs typeface="Times New Roman" pitchFamily="18" charset="0"/>
              </a:rPr>
              <a:t>It is patterned and </a:t>
            </a:r>
            <a:r>
              <a:rPr lang="en-SG" dirty="0" smtClean="0">
                <a:latin typeface="Times New Roman" pitchFamily="18" charset="0"/>
                <a:cs typeface="Times New Roman" pitchFamily="18" charset="0"/>
              </a:rPr>
              <a:t>integrated</a:t>
            </a:r>
          </a:p>
          <a:p>
            <a:r>
              <a:rPr lang="en-SG" dirty="0">
                <a:latin typeface="Times New Roman" pitchFamily="18" charset="0"/>
                <a:cs typeface="Times New Roman" pitchFamily="18" charset="0"/>
              </a:rPr>
              <a:t>Culture is </a:t>
            </a:r>
            <a:r>
              <a:rPr lang="en-SG" dirty="0" smtClean="0">
                <a:latin typeface="Times New Roman" pitchFamily="18" charset="0"/>
                <a:cs typeface="Times New Roman" pitchFamily="18" charset="0"/>
              </a:rPr>
              <a:t>adaptive</a:t>
            </a:r>
          </a:p>
          <a:p>
            <a:r>
              <a:rPr lang="en-SG" dirty="0">
                <a:latin typeface="Times New Roman" pitchFamily="18" charset="0"/>
                <a:cs typeface="Times New Roman" pitchFamily="18" charset="0"/>
              </a:rPr>
              <a:t>Culture is </a:t>
            </a:r>
            <a:r>
              <a:rPr lang="en-SG" dirty="0" smtClean="0">
                <a:latin typeface="Times New Roman" pitchFamily="18" charset="0"/>
                <a:cs typeface="Times New Roman" pitchFamily="18" charset="0"/>
              </a:rPr>
              <a:t>compulsory</a:t>
            </a:r>
          </a:p>
          <a:p>
            <a:r>
              <a:rPr lang="en-SG" dirty="0">
                <a:latin typeface="Times New Roman" pitchFamily="18" charset="0"/>
                <a:cs typeface="Times New Roman" pitchFamily="18" charset="0"/>
              </a:rPr>
              <a:t>Culture is </a:t>
            </a:r>
            <a:r>
              <a:rPr lang="en-SG" dirty="0" smtClean="0">
                <a:latin typeface="Times New Roman" pitchFamily="18" charset="0"/>
                <a:cs typeface="Times New Roman" pitchFamily="18" charset="0"/>
              </a:rPr>
              <a:t>dynamic</a:t>
            </a:r>
          </a:p>
          <a:p>
            <a:r>
              <a:rPr lang="en-SG" dirty="0">
                <a:latin typeface="Times New Roman" pitchFamily="18" charset="0"/>
                <a:cs typeface="Times New Roman" pitchFamily="18" charset="0"/>
              </a:rPr>
              <a:t>Culture is </a:t>
            </a:r>
            <a:r>
              <a:rPr lang="en-SG" dirty="0" smtClean="0">
                <a:latin typeface="Times New Roman" pitchFamily="18" charset="0"/>
                <a:cs typeface="Times New Roman" pitchFamily="18" charset="0"/>
              </a:rPr>
              <a:t>diverse</a:t>
            </a:r>
          </a:p>
          <a:p>
            <a:r>
              <a:rPr lang="en-US" dirty="0" smtClean="0">
                <a:latin typeface="Times New Roman" pitchFamily="18" charset="0"/>
                <a:cs typeface="Times New Roman" pitchFamily="18" charset="0"/>
              </a:rPr>
              <a:t>It is cumulative: generation to generation </a:t>
            </a:r>
            <a:endParaRPr lang="en-SG"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Norms</a:t>
            </a:r>
            <a:endParaRPr lang="en-SG" dirty="0"/>
          </a:p>
        </p:txBody>
      </p:sp>
      <p:sp>
        <p:nvSpPr>
          <p:cNvPr id="3" name="Content Placeholder 2"/>
          <p:cNvSpPr>
            <a:spLocks noGrp="1"/>
          </p:cNvSpPr>
          <p:nvPr>
            <p:ph idx="1"/>
          </p:nvPr>
        </p:nvSpPr>
        <p:spPr>
          <a:xfrm>
            <a:off x="899592" y="1196752"/>
            <a:ext cx="7920880" cy="5328592"/>
          </a:xfrm>
        </p:spPr>
        <p:txBody>
          <a:bodyPr>
            <a:normAutofit fontScale="92500" lnSpcReduction="10000"/>
          </a:bodyPr>
          <a:lstStyle/>
          <a:p>
            <a:pPr algn="just"/>
            <a:r>
              <a:rPr lang="en-US" dirty="0" smtClean="0"/>
              <a:t>Every culture has large number of guidelines which direct conduct in particular situations, such guidelines are known as NORMS </a:t>
            </a:r>
          </a:p>
          <a:p>
            <a:pPr algn="just"/>
            <a:r>
              <a:rPr lang="en-US" dirty="0" smtClean="0"/>
              <a:t>A norm is a specific guide to action which defines acceptable and appropriate behaviour in particular situations </a:t>
            </a:r>
          </a:p>
          <a:p>
            <a:pPr algn="just"/>
            <a:r>
              <a:rPr lang="en-US" dirty="0" smtClean="0"/>
              <a:t>Norms are enforced by positive and negative sanctions, that is rewards and punishments </a:t>
            </a:r>
          </a:p>
          <a:p>
            <a:pPr algn="just"/>
            <a:r>
              <a:rPr lang="en-US" dirty="0" smtClean="0"/>
              <a:t>Norms define appropriate and acceptable behaviour in specific situations , maintaining social order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a:t>
            </a:r>
            <a:endParaRPr lang="en-SG" dirty="0"/>
          </a:p>
        </p:txBody>
      </p:sp>
      <p:sp>
        <p:nvSpPr>
          <p:cNvPr id="3" name="Content Placeholder 2"/>
          <p:cNvSpPr>
            <a:spLocks noGrp="1"/>
          </p:cNvSpPr>
          <p:nvPr>
            <p:ph idx="1"/>
          </p:nvPr>
        </p:nvSpPr>
        <p:spPr>
          <a:xfrm>
            <a:off x="971600" y="1556792"/>
            <a:ext cx="7787208" cy="4925144"/>
          </a:xfrm>
        </p:spPr>
        <p:txBody>
          <a:bodyPr>
            <a:normAutofit/>
          </a:bodyPr>
          <a:lstStyle/>
          <a:p>
            <a:pPr algn="just"/>
            <a:r>
              <a:rPr lang="en-US" dirty="0" smtClean="0"/>
              <a:t>A value is a belief that something is good and desirable </a:t>
            </a:r>
          </a:p>
          <a:p>
            <a:pPr algn="just"/>
            <a:r>
              <a:rPr lang="en-US" dirty="0" smtClean="0"/>
              <a:t>It defines what is important, worthwhile and worth striving </a:t>
            </a:r>
          </a:p>
          <a:p>
            <a:pPr algn="just"/>
            <a:r>
              <a:rPr lang="en-IN" dirty="0"/>
              <a:t>Values are one's </a:t>
            </a:r>
            <a:r>
              <a:rPr lang="en-IN" dirty="0" smtClean="0"/>
              <a:t>judgments</a:t>
            </a:r>
            <a:endParaRPr lang="en-US" dirty="0" smtClean="0"/>
          </a:p>
          <a:p>
            <a:pPr algn="just"/>
            <a:r>
              <a:rPr lang="en-US" dirty="0" smtClean="0"/>
              <a:t>Values vary from society to society </a:t>
            </a:r>
          </a:p>
          <a:p>
            <a:pPr algn="just"/>
            <a:r>
              <a:rPr lang="en-US" dirty="0" smtClean="0"/>
              <a:t>Many norms can be seen as reflection of values </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pPr algn="just"/>
            <a:r>
              <a:rPr lang="en-IN" dirty="0"/>
              <a:t>Norms are rules for </a:t>
            </a:r>
            <a:r>
              <a:rPr lang="en-IN" dirty="0" smtClean="0"/>
              <a:t>behaviour </a:t>
            </a:r>
            <a:r>
              <a:rPr lang="en-IN" dirty="0"/>
              <a:t>in specific situations, while values identify what should be judged as good or </a:t>
            </a:r>
            <a:r>
              <a:rPr lang="en-IN" dirty="0" smtClean="0"/>
              <a:t>evil</a:t>
            </a:r>
          </a:p>
          <a:p>
            <a:pPr algn="just"/>
            <a:r>
              <a:rPr lang="en-IN" dirty="0" smtClean="0"/>
              <a:t>Shared norms and values are essential for the ordered, stable human society</a:t>
            </a:r>
          </a:p>
          <a:p>
            <a:pPr algn="just">
              <a:buNone/>
            </a:pPr>
            <a:r>
              <a:rPr lang="en-IN" dirty="0" smtClean="0"/>
              <a:t>  </a:t>
            </a:r>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idx="1"/>
          </p:nvPr>
        </p:nvSpPr>
        <p:spPr/>
        <p:txBody>
          <a:bodyPr/>
          <a:lstStyle/>
          <a:p>
            <a:endParaRPr lang="en-SG"/>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Theme1</Template>
  <TotalTime>104</TotalTime>
  <Words>348</Words>
  <Application>Microsoft Office PowerPoint</Application>
  <PresentationFormat>On-screen Show (4:3)</PresentationFormat>
  <Paragraphs>37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Theme1</vt:lpstr>
      <vt:lpstr>Culture, Norms and Values</vt:lpstr>
      <vt:lpstr>Culture</vt:lpstr>
      <vt:lpstr>Slide 3</vt:lpstr>
      <vt:lpstr>Slide 4</vt:lpstr>
      <vt:lpstr>Characteristics of Culture</vt:lpstr>
      <vt:lpstr>Norms</vt:lpstr>
      <vt:lpstr>Values </vt:lpstr>
      <vt:lpstr>Slide 8</vt:lpstr>
      <vt:lpstr>Slide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Norms and Values</dc:title>
  <dc:creator>hp</dc:creator>
  <cp:lastModifiedBy>hp</cp:lastModifiedBy>
  <cp:revision>16</cp:revision>
  <dcterms:created xsi:type="dcterms:W3CDTF">2012-08-30T18:19:52Z</dcterms:created>
  <dcterms:modified xsi:type="dcterms:W3CDTF">2012-08-30T20:04:03Z</dcterms:modified>
</cp:coreProperties>
</file>