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6" r:id="rId4"/>
    <p:sldId id="267" r:id="rId5"/>
    <p:sldId id="268" r:id="rId6"/>
    <p:sldId id="269" r:id="rId7"/>
    <p:sldId id="270" r:id="rId8"/>
    <p:sldId id="262" r:id="rId9"/>
    <p:sldId id="263" r:id="rId10"/>
    <p:sldId id="264" r:id="rId11"/>
    <p:sldId id="257" r:id="rId12"/>
    <p:sldId id="258" r:id="rId13"/>
    <p:sldId id="259" r:id="rId14"/>
    <p:sldId id="260"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6600"/>
    <a:srgbClr val="6600CC"/>
    <a:srgbClr val="D6009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42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CBB26E4-AE17-405F-9893-4B343C585DE3}" type="datetimeFigureOut">
              <a:rPr lang="en-SG" smtClean="0"/>
              <a:pPr/>
              <a:t>15/02/2014</a:t>
            </a:fld>
            <a:endParaRPr lang="en-SG"/>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SG"/>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BA13E84-383D-4C2A-9278-6F8F696DB769}" type="slidenum">
              <a:rPr lang="en-SG" smtClean="0"/>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BB26E4-AE17-405F-9893-4B343C585DE3}" type="datetimeFigureOut">
              <a:rPr lang="en-SG" smtClean="0"/>
              <a:pPr/>
              <a:t>15/02/2014</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0BA13E84-383D-4C2A-9278-6F8F696DB769}"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BB26E4-AE17-405F-9893-4B343C585DE3}" type="datetimeFigureOut">
              <a:rPr lang="en-SG" smtClean="0"/>
              <a:pPr/>
              <a:t>15/02/2014</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0BA13E84-383D-4C2A-9278-6F8F696DB769}"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BB26E4-AE17-405F-9893-4B343C585DE3}" type="datetimeFigureOut">
              <a:rPr lang="en-SG" smtClean="0"/>
              <a:pPr/>
              <a:t>15/02/2014</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0BA13E84-383D-4C2A-9278-6F8F696DB769}" type="slidenum">
              <a:rPr lang="en-SG" smtClean="0"/>
              <a:pPr/>
              <a:t>‹#›</a:t>
            </a:fld>
            <a:endParaRPr lang="en-SG"/>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CBB26E4-AE17-405F-9893-4B343C585DE3}" type="datetimeFigureOut">
              <a:rPr lang="en-SG" smtClean="0"/>
              <a:pPr/>
              <a:t>15/02/2014</a:t>
            </a:fld>
            <a:endParaRPr lang="en-SG"/>
          </a:p>
        </p:txBody>
      </p:sp>
      <p:sp>
        <p:nvSpPr>
          <p:cNvPr id="5" name="Footer Placeholder 4"/>
          <p:cNvSpPr>
            <a:spLocks noGrp="1"/>
          </p:cNvSpPr>
          <p:nvPr>
            <p:ph type="ftr" sz="quarter" idx="11"/>
          </p:nvPr>
        </p:nvSpPr>
        <p:spPr/>
        <p:txBody>
          <a:bodyPr/>
          <a:lstStyle>
            <a:extLst/>
          </a:lstStyle>
          <a:p>
            <a:endParaRPr lang="en-SG"/>
          </a:p>
        </p:txBody>
      </p:sp>
      <p:sp>
        <p:nvSpPr>
          <p:cNvPr id="6" name="Slide Number Placeholder 5"/>
          <p:cNvSpPr>
            <a:spLocks noGrp="1"/>
          </p:cNvSpPr>
          <p:nvPr>
            <p:ph type="sldNum" sz="quarter" idx="12"/>
          </p:nvPr>
        </p:nvSpPr>
        <p:spPr/>
        <p:txBody>
          <a:bodyPr/>
          <a:lstStyle>
            <a:extLst/>
          </a:lstStyle>
          <a:p>
            <a:fld id="{0BA13E84-383D-4C2A-9278-6F8F696DB769}" type="slidenum">
              <a:rPr lang="en-SG" smtClean="0"/>
              <a:pPr/>
              <a:t>‹#›</a:t>
            </a:fld>
            <a:endParaRPr lang="en-SG"/>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BB26E4-AE17-405F-9893-4B343C585DE3}" type="datetimeFigureOut">
              <a:rPr lang="en-SG" smtClean="0"/>
              <a:pPr/>
              <a:t>15/02/2014</a:t>
            </a:fld>
            <a:endParaRPr lang="en-SG"/>
          </a:p>
        </p:txBody>
      </p:sp>
      <p:sp>
        <p:nvSpPr>
          <p:cNvPr id="6" name="Footer Placeholder 5"/>
          <p:cNvSpPr>
            <a:spLocks noGrp="1"/>
          </p:cNvSpPr>
          <p:nvPr>
            <p:ph type="ftr" sz="quarter" idx="11"/>
          </p:nvPr>
        </p:nvSpPr>
        <p:spPr/>
        <p:txBody>
          <a:bodyPr/>
          <a:lstStyle>
            <a:extLst/>
          </a:lstStyle>
          <a:p>
            <a:endParaRPr lang="en-SG"/>
          </a:p>
        </p:txBody>
      </p:sp>
      <p:sp>
        <p:nvSpPr>
          <p:cNvPr id="7" name="Slide Number Placeholder 6"/>
          <p:cNvSpPr>
            <a:spLocks noGrp="1"/>
          </p:cNvSpPr>
          <p:nvPr>
            <p:ph type="sldNum" sz="quarter" idx="12"/>
          </p:nvPr>
        </p:nvSpPr>
        <p:spPr/>
        <p:txBody>
          <a:bodyPr/>
          <a:lstStyle>
            <a:extLst/>
          </a:lstStyle>
          <a:p>
            <a:fld id="{0BA13E84-383D-4C2A-9278-6F8F696DB769}" type="slidenum">
              <a:rPr lang="en-SG" smtClean="0"/>
              <a:pPr/>
              <a:t>‹#›</a:t>
            </a:fld>
            <a:endParaRPr lang="en-SG"/>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CBB26E4-AE17-405F-9893-4B343C585DE3}" type="datetimeFigureOut">
              <a:rPr lang="en-SG" smtClean="0"/>
              <a:pPr/>
              <a:t>15/02/2014</a:t>
            </a:fld>
            <a:endParaRPr lang="en-SG"/>
          </a:p>
        </p:txBody>
      </p:sp>
      <p:sp>
        <p:nvSpPr>
          <p:cNvPr id="8" name="Footer Placeholder 7"/>
          <p:cNvSpPr>
            <a:spLocks noGrp="1"/>
          </p:cNvSpPr>
          <p:nvPr>
            <p:ph type="ftr" sz="quarter" idx="11"/>
          </p:nvPr>
        </p:nvSpPr>
        <p:spPr/>
        <p:txBody>
          <a:bodyPr/>
          <a:lstStyle>
            <a:extLst/>
          </a:lstStyle>
          <a:p>
            <a:endParaRPr lang="en-SG"/>
          </a:p>
        </p:txBody>
      </p:sp>
      <p:sp>
        <p:nvSpPr>
          <p:cNvPr id="9" name="Slide Number Placeholder 8"/>
          <p:cNvSpPr>
            <a:spLocks noGrp="1"/>
          </p:cNvSpPr>
          <p:nvPr>
            <p:ph type="sldNum" sz="quarter" idx="12"/>
          </p:nvPr>
        </p:nvSpPr>
        <p:spPr/>
        <p:txBody>
          <a:bodyPr/>
          <a:lstStyle>
            <a:extLst/>
          </a:lstStyle>
          <a:p>
            <a:fld id="{0BA13E84-383D-4C2A-9278-6F8F696DB769}" type="slidenum">
              <a:rPr lang="en-SG" smtClean="0"/>
              <a:pPr/>
              <a:t>‹#›</a:t>
            </a:fld>
            <a:endParaRPr lang="en-SG"/>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CBB26E4-AE17-405F-9893-4B343C585DE3}" type="datetimeFigureOut">
              <a:rPr lang="en-SG" smtClean="0"/>
              <a:pPr/>
              <a:t>15/02/2014</a:t>
            </a:fld>
            <a:endParaRPr lang="en-SG"/>
          </a:p>
        </p:txBody>
      </p:sp>
      <p:sp>
        <p:nvSpPr>
          <p:cNvPr id="4" name="Footer Placeholder 3"/>
          <p:cNvSpPr>
            <a:spLocks noGrp="1"/>
          </p:cNvSpPr>
          <p:nvPr>
            <p:ph type="ftr" sz="quarter" idx="11"/>
          </p:nvPr>
        </p:nvSpPr>
        <p:spPr/>
        <p:txBody>
          <a:bodyPr/>
          <a:lstStyle>
            <a:extLst/>
          </a:lstStyle>
          <a:p>
            <a:endParaRPr lang="en-SG"/>
          </a:p>
        </p:txBody>
      </p:sp>
      <p:sp>
        <p:nvSpPr>
          <p:cNvPr id="5" name="Slide Number Placeholder 4"/>
          <p:cNvSpPr>
            <a:spLocks noGrp="1"/>
          </p:cNvSpPr>
          <p:nvPr>
            <p:ph type="sldNum" sz="quarter" idx="12"/>
          </p:nvPr>
        </p:nvSpPr>
        <p:spPr/>
        <p:txBody>
          <a:bodyPr/>
          <a:lstStyle>
            <a:extLst/>
          </a:lstStyle>
          <a:p>
            <a:fld id="{0BA13E84-383D-4C2A-9278-6F8F696DB769}" type="slidenum">
              <a:rPr lang="en-SG" smtClean="0"/>
              <a:pPr/>
              <a:t>‹#›</a:t>
            </a:fld>
            <a:endParaRPr lang="en-SG"/>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CBB26E4-AE17-405F-9893-4B343C585DE3}" type="datetimeFigureOut">
              <a:rPr lang="en-SG" smtClean="0"/>
              <a:pPr/>
              <a:t>15/02/2014</a:t>
            </a:fld>
            <a:endParaRPr lang="en-SG"/>
          </a:p>
        </p:txBody>
      </p:sp>
      <p:sp>
        <p:nvSpPr>
          <p:cNvPr id="3" name="Footer Placeholder 2"/>
          <p:cNvSpPr>
            <a:spLocks noGrp="1"/>
          </p:cNvSpPr>
          <p:nvPr>
            <p:ph type="ftr" sz="quarter" idx="11"/>
          </p:nvPr>
        </p:nvSpPr>
        <p:spPr/>
        <p:txBody>
          <a:bodyPr/>
          <a:lstStyle>
            <a:extLst/>
          </a:lstStyle>
          <a:p>
            <a:endParaRPr lang="en-SG"/>
          </a:p>
        </p:txBody>
      </p:sp>
      <p:sp>
        <p:nvSpPr>
          <p:cNvPr id="4" name="Slide Number Placeholder 3"/>
          <p:cNvSpPr>
            <a:spLocks noGrp="1"/>
          </p:cNvSpPr>
          <p:nvPr>
            <p:ph type="sldNum" sz="quarter" idx="12"/>
          </p:nvPr>
        </p:nvSpPr>
        <p:spPr/>
        <p:txBody>
          <a:bodyPr/>
          <a:lstStyle>
            <a:extLst/>
          </a:lstStyle>
          <a:p>
            <a:fld id="{0BA13E84-383D-4C2A-9278-6F8F696DB769}"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CBB26E4-AE17-405F-9893-4B343C585DE3}" type="datetimeFigureOut">
              <a:rPr lang="en-SG" smtClean="0"/>
              <a:pPr/>
              <a:t>15/02/2014</a:t>
            </a:fld>
            <a:endParaRPr lang="en-SG"/>
          </a:p>
        </p:txBody>
      </p:sp>
      <p:sp>
        <p:nvSpPr>
          <p:cNvPr id="6" name="Footer Placeholder 5"/>
          <p:cNvSpPr>
            <a:spLocks noGrp="1"/>
          </p:cNvSpPr>
          <p:nvPr>
            <p:ph type="ftr" sz="quarter" idx="11"/>
          </p:nvPr>
        </p:nvSpPr>
        <p:spPr/>
        <p:txBody>
          <a:bodyPr/>
          <a:lstStyle>
            <a:extLst/>
          </a:lstStyle>
          <a:p>
            <a:endParaRPr lang="en-SG"/>
          </a:p>
        </p:txBody>
      </p:sp>
      <p:sp>
        <p:nvSpPr>
          <p:cNvPr id="7" name="Slide Number Placeholder 6"/>
          <p:cNvSpPr>
            <a:spLocks noGrp="1"/>
          </p:cNvSpPr>
          <p:nvPr>
            <p:ph type="sldNum" sz="quarter" idx="12"/>
          </p:nvPr>
        </p:nvSpPr>
        <p:spPr/>
        <p:txBody>
          <a:bodyPr/>
          <a:lstStyle>
            <a:extLst/>
          </a:lstStyle>
          <a:p>
            <a:fld id="{0BA13E84-383D-4C2A-9278-6F8F696DB769}" type="slidenum">
              <a:rPr lang="en-SG" smtClean="0"/>
              <a:pPr/>
              <a:t>‹#›</a:t>
            </a:fld>
            <a:endParaRPr lang="en-S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CBB26E4-AE17-405F-9893-4B343C585DE3}" type="datetimeFigureOut">
              <a:rPr lang="en-SG" smtClean="0"/>
              <a:pPr/>
              <a:t>15/02/2014</a:t>
            </a:fld>
            <a:endParaRPr lang="en-SG"/>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SG"/>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BA13E84-383D-4C2A-9278-6F8F696DB769}" type="slidenum">
              <a:rPr lang="en-SG" smtClean="0"/>
              <a:pPr/>
              <a:t>‹#›</a:t>
            </a:fld>
            <a:endParaRPr lang="en-SG"/>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CBB26E4-AE17-405F-9893-4B343C585DE3}" type="datetimeFigureOut">
              <a:rPr lang="en-SG" smtClean="0"/>
              <a:pPr/>
              <a:t>15/02/2014</a:t>
            </a:fld>
            <a:endParaRPr lang="en-SG"/>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SG"/>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A13E84-383D-4C2A-9278-6F8F696DB769}"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918648" cy="1829761"/>
          </a:xfrm>
        </p:spPr>
        <p:txBody>
          <a:bodyPr/>
          <a:lstStyle/>
          <a:p>
            <a:r>
              <a:rPr lang="en-US" dirty="0" smtClean="0"/>
              <a:t>Micro Planning and Report Sharing</a:t>
            </a:r>
            <a:endParaRPr lang="en-S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363272" cy="5112568"/>
          </a:xfrm>
        </p:spPr>
        <p:txBody>
          <a:bodyPr>
            <a:normAutofit/>
          </a:bodyPr>
          <a:lstStyle/>
          <a:p>
            <a:pPr marL="514350" indent="-514350">
              <a:buAutoNum type="arabicPeriod"/>
            </a:pPr>
            <a:r>
              <a:rPr lang="en-US" dirty="0" smtClean="0"/>
              <a:t>Formation of Core Team</a:t>
            </a:r>
          </a:p>
          <a:p>
            <a:pPr marL="514350" indent="-514350">
              <a:buAutoNum type="arabicPeriod"/>
            </a:pPr>
            <a:r>
              <a:rPr lang="en-US" dirty="0" smtClean="0"/>
              <a:t>Orientation/Training to Core Team</a:t>
            </a:r>
          </a:p>
          <a:p>
            <a:pPr marL="514350" indent="-514350">
              <a:buAutoNum type="arabicPeriod"/>
            </a:pPr>
            <a:r>
              <a:rPr lang="en-US" dirty="0" smtClean="0"/>
              <a:t>House to house survey </a:t>
            </a:r>
          </a:p>
          <a:p>
            <a:pPr marL="514350" indent="-514350">
              <a:buAutoNum type="arabicPeriod"/>
            </a:pPr>
            <a:r>
              <a:rPr lang="en-US" dirty="0" smtClean="0"/>
              <a:t>Survey of Institutions</a:t>
            </a:r>
          </a:p>
          <a:p>
            <a:pPr marL="514350" indent="-514350">
              <a:buAutoNum type="arabicPeriod"/>
            </a:pPr>
            <a:r>
              <a:rPr lang="en-US" dirty="0" smtClean="0"/>
              <a:t>Compilation of information</a:t>
            </a:r>
          </a:p>
          <a:p>
            <a:pPr marL="514350" indent="-514350">
              <a:buAutoNum type="arabicPeriod"/>
            </a:pPr>
            <a:r>
              <a:rPr lang="en-US" dirty="0" smtClean="0"/>
              <a:t>Sharing information with community</a:t>
            </a:r>
          </a:p>
          <a:p>
            <a:pPr marL="514350" indent="-514350">
              <a:buAutoNum type="arabicPeriod"/>
            </a:pPr>
            <a:r>
              <a:rPr lang="en-US" dirty="0" smtClean="0"/>
              <a:t>Preparation of Plan based on norms</a:t>
            </a:r>
          </a:p>
          <a:p>
            <a:pPr marL="514350" indent="-514350">
              <a:buAutoNum type="arabicPeriod"/>
            </a:pPr>
            <a:r>
              <a:rPr lang="en-US" dirty="0" err="1" smtClean="0"/>
              <a:t>Finalisation</a:t>
            </a:r>
            <a:r>
              <a:rPr lang="en-US" dirty="0" smtClean="0"/>
              <a:t> of Plan</a:t>
            </a:r>
          </a:p>
          <a:p>
            <a:pPr marL="514350" indent="-514350">
              <a:buAutoNum type="arabicPeriod"/>
            </a:pPr>
            <a:r>
              <a:rPr lang="en-US" dirty="0" smtClean="0"/>
              <a:t>Monitoring and Follow-up of Plan</a:t>
            </a:r>
            <a:endParaRPr lang="en-SG" dirty="0"/>
          </a:p>
        </p:txBody>
      </p:sp>
      <p:sp>
        <p:nvSpPr>
          <p:cNvPr id="2" name="Title 1"/>
          <p:cNvSpPr>
            <a:spLocks noGrp="1"/>
          </p:cNvSpPr>
          <p:nvPr>
            <p:ph type="title"/>
          </p:nvPr>
        </p:nvSpPr>
        <p:spPr/>
        <p:txBody>
          <a:bodyPr/>
          <a:lstStyle/>
          <a:p>
            <a:r>
              <a:rPr lang="en-US" dirty="0" smtClean="0"/>
              <a:t>Steps in Micro Planning</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63272" cy="5069160"/>
          </a:xfrm>
        </p:spPr>
        <p:txBody>
          <a:bodyPr>
            <a:normAutofit/>
          </a:bodyPr>
          <a:lstStyle/>
          <a:p>
            <a:pPr lvl="0" algn="just"/>
            <a:r>
              <a:rPr lang="en-IN" dirty="0" smtClean="0">
                <a:latin typeface="Times New Roman" pitchFamily="18" charset="0"/>
                <a:cs typeface="Times New Roman" pitchFamily="18" charset="0"/>
              </a:rPr>
              <a:t>Sharing </a:t>
            </a:r>
            <a:r>
              <a:rPr lang="en-IN" dirty="0">
                <a:latin typeface="Times New Roman" pitchFamily="18" charset="0"/>
                <a:cs typeface="Times New Roman" pitchFamily="18" charset="0"/>
              </a:rPr>
              <a:t>assessment reports with the community is utmost important because the assessment is done by people (proper sample) themselves</a:t>
            </a:r>
            <a:endParaRPr lang="en-SG" dirty="0">
              <a:latin typeface="Times New Roman" pitchFamily="18" charset="0"/>
              <a:cs typeface="Times New Roman" pitchFamily="18" charset="0"/>
            </a:endParaRPr>
          </a:p>
          <a:p>
            <a:pPr lvl="0" algn="just"/>
            <a:r>
              <a:rPr lang="en-IN" dirty="0">
                <a:latin typeface="Times New Roman" pitchFamily="18" charset="0"/>
                <a:cs typeface="Times New Roman" pitchFamily="18" charset="0"/>
              </a:rPr>
              <a:t>In participatory processes, the ownership of the data lies with the community; they have the right for analysing the same and formulate future course of action</a:t>
            </a:r>
            <a:endParaRPr lang="en-SG" dirty="0">
              <a:latin typeface="Times New Roman" pitchFamily="18" charset="0"/>
              <a:cs typeface="Times New Roman" pitchFamily="18" charset="0"/>
            </a:endParaRPr>
          </a:p>
          <a:p>
            <a:pPr lvl="0" algn="just"/>
            <a:r>
              <a:rPr lang="en-IN" dirty="0">
                <a:latin typeface="Times New Roman" pitchFamily="18" charset="0"/>
                <a:cs typeface="Times New Roman" pitchFamily="18" charset="0"/>
              </a:rPr>
              <a:t>Assessment reports are bases for planning strategies for the future, committee formation, participatory monitoring, participatory evaluation</a:t>
            </a:r>
            <a:endParaRPr lang="en-SG" dirty="0">
              <a:latin typeface="Times New Roman" pitchFamily="18" charset="0"/>
              <a:cs typeface="Times New Roman" pitchFamily="18" charset="0"/>
            </a:endParaRPr>
          </a:p>
          <a:p>
            <a:endParaRPr lang="en-SG" dirty="0"/>
          </a:p>
        </p:txBody>
      </p:sp>
      <p:sp>
        <p:nvSpPr>
          <p:cNvPr id="2" name="Title 1"/>
          <p:cNvSpPr>
            <a:spLocks noGrp="1"/>
          </p:cNvSpPr>
          <p:nvPr>
            <p:ph type="title"/>
          </p:nvPr>
        </p:nvSpPr>
        <p:spPr>
          <a:xfrm>
            <a:off x="323528" y="116632"/>
            <a:ext cx="8496944" cy="1440160"/>
          </a:xfrm>
        </p:spPr>
        <p:txBody>
          <a:bodyPr>
            <a:normAutofit fontScale="90000"/>
          </a:bodyPr>
          <a:lstStyle/>
          <a:p>
            <a:r>
              <a:rPr lang="en-IN" b="1" dirty="0" smtClean="0">
                <a:latin typeface="Times New Roman" pitchFamily="18" charset="0"/>
                <a:cs typeface="Times New Roman" pitchFamily="18" charset="0"/>
              </a:rPr>
              <a:t>Sharing assessment reports with community – its importance and techniques</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91264" cy="5400600"/>
          </a:xfrm>
        </p:spPr>
        <p:txBody>
          <a:bodyPr>
            <a:normAutofit/>
          </a:bodyPr>
          <a:lstStyle/>
          <a:p>
            <a:pPr lvl="0"/>
            <a:r>
              <a:rPr lang="en-IN" dirty="0"/>
              <a:t>Techniques of sharing assessment reports with community </a:t>
            </a:r>
            <a:r>
              <a:rPr lang="en-IN" dirty="0" smtClean="0"/>
              <a:t>include</a:t>
            </a:r>
          </a:p>
          <a:p>
            <a:pPr lvl="0" algn="just">
              <a:buFont typeface="Wingdings" pitchFamily="2" charset="2"/>
              <a:buChar char="Ø"/>
            </a:pPr>
            <a:r>
              <a:rPr lang="en-IN" dirty="0" smtClean="0"/>
              <a:t>Poster </a:t>
            </a:r>
            <a:r>
              <a:rPr lang="en-IN" dirty="0"/>
              <a:t>presentation of the resource </a:t>
            </a:r>
            <a:r>
              <a:rPr lang="en-IN" dirty="0" smtClean="0"/>
              <a:t>maps</a:t>
            </a:r>
          </a:p>
          <a:p>
            <a:pPr lvl="0" algn="just">
              <a:buFont typeface="Wingdings" pitchFamily="2" charset="2"/>
              <a:buChar char="Ø"/>
            </a:pPr>
            <a:r>
              <a:rPr lang="en-IN" dirty="0" smtClean="0"/>
              <a:t>Pictorial </a:t>
            </a:r>
            <a:r>
              <a:rPr lang="en-IN" dirty="0"/>
              <a:t>/ diagrammatic presentation (for illiterate communities) of significant findings of </a:t>
            </a:r>
            <a:r>
              <a:rPr lang="en-IN" dirty="0" smtClean="0"/>
              <a:t>PRA</a:t>
            </a:r>
          </a:p>
          <a:p>
            <a:pPr lvl="0" algn="just">
              <a:buFont typeface="Wingdings" pitchFamily="2" charset="2"/>
              <a:buChar char="Ø"/>
            </a:pPr>
            <a:r>
              <a:rPr lang="en-IN" dirty="0" smtClean="0"/>
              <a:t>Posters </a:t>
            </a:r>
            <a:r>
              <a:rPr lang="en-IN" dirty="0"/>
              <a:t>and charts displayed in common venues (permanent display in the </a:t>
            </a:r>
            <a:r>
              <a:rPr lang="en-IN" dirty="0" err="1" smtClean="0"/>
              <a:t>panchayats</a:t>
            </a:r>
            <a:r>
              <a:rPr lang="en-IN" dirty="0" smtClean="0"/>
              <a:t>)</a:t>
            </a:r>
          </a:p>
          <a:p>
            <a:pPr lvl="0" algn="just">
              <a:buFont typeface="Wingdings" pitchFamily="2" charset="2"/>
              <a:buChar char="Ø"/>
            </a:pPr>
            <a:r>
              <a:rPr lang="en-IN" dirty="0" smtClean="0"/>
              <a:t>Holding </a:t>
            </a:r>
            <a:r>
              <a:rPr lang="en-IN" dirty="0"/>
              <a:t>a public meeting (gram </a:t>
            </a:r>
            <a:r>
              <a:rPr lang="en-IN" dirty="0" err="1"/>
              <a:t>sabha</a:t>
            </a:r>
            <a:r>
              <a:rPr lang="en-IN" dirty="0"/>
              <a:t>) and allow various stakeholders to confront each other on significant findings of the assessment (micro planning)</a:t>
            </a:r>
            <a:endParaRPr lang="en-SG" sz="4000" dirty="0"/>
          </a:p>
          <a:p>
            <a:endParaRPr lang="en-SG" dirty="0"/>
          </a:p>
        </p:txBody>
      </p:sp>
      <p:sp>
        <p:nvSpPr>
          <p:cNvPr id="2" name="Title 1"/>
          <p:cNvSpPr>
            <a:spLocks noGrp="1"/>
          </p:cNvSpPr>
          <p:nvPr>
            <p:ph type="title"/>
          </p:nvPr>
        </p:nvSpPr>
        <p:spPr>
          <a:xfrm>
            <a:off x="457200" y="274638"/>
            <a:ext cx="8229600" cy="706090"/>
          </a:xfrm>
        </p:spPr>
        <p:txBody>
          <a:bodyPr>
            <a:normAutofit fontScale="90000"/>
          </a:bodyPr>
          <a:lstStyle/>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00200"/>
            <a:ext cx="8568952" cy="4925144"/>
          </a:xfrm>
        </p:spPr>
        <p:txBody>
          <a:bodyPr>
            <a:normAutofit/>
          </a:bodyPr>
          <a:lstStyle/>
          <a:p>
            <a:pPr lvl="1" algn="just">
              <a:buFont typeface="Wingdings" pitchFamily="2" charset="2"/>
              <a:buChar char="v"/>
            </a:pPr>
            <a:r>
              <a:rPr lang="en-IN" dirty="0"/>
              <a:t>Preparation of the monitoring charts in common public </a:t>
            </a:r>
            <a:r>
              <a:rPr lang="en-IN" dirty="0" smtClean="0"/>
              <a:t>forum</a:t>
            </a:r>
          </a:p>
          <a:p>
            <a:pPr lvl="1" algn="just">
              <a:buFont typeface="Wingdings" pitchFamily="2" charset="2"/>
              <a:buChar char="v"/>
            </a:pPr>
            <a:r>
              <a:rPr lang="en-IN" dirty="0" smtClean="0"/>
              <a:t>Sharing </a:t>
            </a:r>
            <a:r>
              <a:rPr lang="en-IN" dirty="0"/>
              <a:t>some case studies and village situations through street plays / puppet shows / slogans / awareness rallies (</a:t>
            </a:r>
            <a:r>
              <a:rPr lang="en-IN" dirty="0" smtClean="0"/>
              <a:t>placards)</a:t>
            </a:r>
          </a:p>
          <a:p>
            <a:pPr lvl="1" algn="just">
              <a:buFont typeface="Wingdings" pitchFamily="2" charset="2"/>
              <a:buChar char="v"/>
            </a:pPr>
            <a:r>
              <a:rPr lang="en-IN" dirty="0" smtClean="0"/>
              <a:t>Experience </a:t>
            </a:r>
            <a:r>
              <a:rPr lang="en-IN" dirty="0"/>
              <a:t>sharing by some beneficiaries of the participatory exercises in the public </a:t>
            </a:r>
            <a:r>
              <a:rPr lang="en-IN" dirty="0" smtClean="0"/>
              <a:t>meeting</a:t>
            </a:r>
          </a:p>
          <a:p>
            <a:pPr lvl="1" algn="just">
              <a:buFont typeface="Wingdings" pitchFamily="2" charset="2"/>
              <a:buChar char="v"/>
            </a:pPr>
            <a:r>
              <a:rPr lang="en-IN" dirty="0" smtClean="0"/>
              <a:t>Display </a:t>
            </a:r>
            <a:r>
              <a:rPr lang="en-IN" dirty="0"/>
              <a:t>of photographs, movie clippings of the real village life situations which are both strengths as well as concerns</a:t>
            </a:r>
            <a:endParaRPr lang="en-SG" sz="4000" dirty="0"/>
          </a:p>
          <a:p>
            <a:pPr>
              <a:buNone/>
            </a:pPr>
            <a:endParaRPr lang="en-SG" dirty="0"/>
          </a:p>
        </p:txBody>
      </p:sp>
      <p:sp>
        <p:nvSpPr>
          <p:cNvPr id="2" name="Title 1"/>
          <p:cNvSpPr>
            <a:spLocks noGrp="1"/>
          </p:cNvSpPr>
          <p:nvPr>
            <p:ph type="title"/>
          </p:nvPr>
        </p:nvSpPr>
        <p:spPr/>
        <p:txBody>
          <a:bodyPr/>
          <a:lstStyle/>
          <a:p>
            <a:endParaRPr lang="en-SG"/>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28800"/>
            <a:ext cx="8568952" cy="4997152"/>
          </a:xfrm>
        </p:spPr>
        <p:txBody>
          <a:bodyPr>
            <a:normAutofit/>
          </a:bodyPr>
          <a:lstStyle/>
          <a:p>
            <a:pPr algn="just"/>
            <a:r>
              <a:rPr lang="en-IN" dirty="0" smtClean="0"/>
              <a:t>Final </a:t>
            </a:r>
            <a:r>
              <a:rPr lang="en-IN" dirty="0"/>
              <a:t>step in micro planning exercises is using the assessment results in programme planning and project review. </a:t>
            </a:r>
            <a:endParaRPr lang="en-IN" dirty="0" smtClean="0"/>
          </a:p>
          <a:p>
            <a:pPr algn="just"/>
            <a:r>
              <a:rPr lang="en-IN" dirty="0" smtClean="0"/>
              <a:t>In </a:t>
            </a:r>
            <a:r>
              <a:rPr lang="en-IN" dirty="0"/>
              <a:t>a </a:t>
            </a:r>
            <a:r>
              <a:rPr lang="en-IN" i="1" dirty="0" err="1"/>
              <a:t>gramsabha</a:t>
            </a:r>
            <a:r>
              <a:rPr lang="en-IN" dirty="0"/>
              <a:t> where all the elected as well as ex officio leaders are present, the follow up actions are finalised</a:t>
            </a:r>
            <a:endParaRPr lang="en-SG" dirty="0"/>
          </a:p>
          <a:p>
            <a:pPr lvl="0" algn="just"/>
            <a:r>
              <a:rPr lang="en-IN" dirty="0" smtClean="0"/>
              <a:t>The </a:t>
            </a:r>
            <a:r>
              <a:rPr lang="en-IN" dirty="0"/>
              <a:t>assessment results will be shared, </a:t>
            </a:r>
            <a:endParaRPr lang="en-SG" dirty="0"/>
          </a:p>
          <a:p>
            <a:pPr lvl="0" algn="just"/>
            <a:r>
              <a:rPr lang="en-IN" dirty="0" smtClean="0"/>
              <a:t>Clarifications </a:t>
            </a:r>
            <a:r>
              <a:rPr lang="en-IN" dirty="0"/>
              <a:t>of the related stakeholders are heard, </a:t>
            </a:r>
            <a:endParaRPr lang="en-SG" dirty="0"/>
          </a:p>
          <a:p>
            <a:pPr lvl="0" algn="just"/>
            <a:r>
              <a:rPr lang="en-IN" dirty="0" smtClean="0"/>
              <a:t>Future </a:t>
            </a:r>
            <a:r>
              <a:rPr lang="en-IN" dirty="0"/>
              <a:t>course of action is finalised, </a:t>
            </a:r>
            <a:endParaRPr lang="en-SG" dirty="0"/>
          </a:p>
          <a:p>
            <a:pPr lvl="0" algn="just"/>
            <a:r>
              <a:rPr lang="en-IN" dirty="0" smtClean="0"/>
              <a:t>Committees </a:t>
            </a:r>
            <a:r>
              <a:rPr lang="en-IN" dirty="0"/>
              <a:t>are formed, </a:t>
            </a:r>
            <a:endParaRPr lang="en-SG" dirty="0"/>
          </a:p>
          <a:p>
            <a:endParaRPr lang="en-SG" dirty="0"/>
          </a:p>
        </p:txBody>
      </p:sp>
      <p:sp>
        <p:nvSpPr>
          <p:cNvPr id="2" name="Title 1"/>
          <p:cNvSpPr>
            <a:spLocks noGrp="1"/>
          </p:cNvSpPr>
          <p:nvPr>
            <p:ph type="title"/>
          </p:nvPr>
        </p:nvSpPr>
        <p:spPr>
          <a:xfrm>
            <a:off x="457200" y="274638"/>
            <a:ext cx="8435280" cy="1143000"/>
          </a:xfrm>
        </p:spPr>
        <p:txBody>
          <a:bodyPr anchor="t">
            <a:normAutofit fontScale="90000"/>
          </a:bodyPr>
          <a:lstStyle/>
          <a:p>
            <a:pPr lvl="0"/>
            <a:r>
              <a:rPr lang="en-IN" b="1" dirty="0" smtClean="0"/>
              <a:t>Use of assessment results in program planning and review </a:t>
            </a:r>
            <a:r>
              <a:rPr lang="en-SG" dirty="0" smtClean="0"/>
              <a:t/>
            </a:r>
            <a:br>
              <a:rPr lang="en-SG" dirty="0" smtClean="0"/>
            </a:b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amond(in)">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435280" cy="5400600"/>
          </a:xfrm>
        </p:spPr>
        <p:txBody>
          <a:bodyPr>
            <a:normAutofit/>
          </a:bodyPr>
          <a:lstStyle/>
          <a:p>
            <a:pPr lvl="0" algn="just"/>
            <a:r>
              <a:rPr lang="en-IN" dirty="0"/>
              <a:t>M</a:t>
            </a:r>
            <a:r>
              <a:rPr lang="en-IN" dirty="0" smtClean="0"/>
              <a:t>onitoring plan is finalised, </a:t>
            </a:r>
            <a:endParaRPr lang="en-SG" dirty="0" smtClean="0"/>
          </a:p>
          <a:p>
            <a:pPr lvl="0" algn="just"/>
            <a:r>
              <a:rPr lang="en-IN" dirty="0"/>
              <a:t>M</a:t>
            </a:r>
            <a:r>
              <a:rPr lang="en-IN" dirty="0" smtClean="0"/>
              <a:t>onitoring charts are prepared mentioning the stakeholder who would take care of the implementation of the programme planned by way of periodical monitoring (inspection) and reporting the progress in the coming gram </a:t>
            </a:r>
            <a:r>
              <a:rPr lang="en-IN" dirty="0" err="1" smtClean="0"/>
              <a:t>sabha</a:t>
            </a:r>
            <a:endParaRPr lang="en-SG" dirty="0" smtClean="0"/>
          </a:p>
          <a:p>
            <a:pPr lvl="0" algn="just"/>
            <a:r>
              <a:rPr lang="en-IN" dirty="0"/>
              <a:t>A</a:t>
            </a:r>
            <a:r>
              <a:rPr lang="en-IN" dirty="0" smtClean="0"/>
              <a:t>ssessment results with recommended programmes are sent to the higher levels (block and district levels) for incorporation to appropriate project / fund allocation</a:t>
            </a:r>
            <a:endParaRPr lang="en-SG" dirty="0" smtClean="0"/>
          </a:p>
          <a:p>
            <a:pPr>
              <a:buNone/>
            </a:pPr>
            <a:endParaRPr lang="en-SG" dirty="0" smtClean="0"/>
          </a:p>
          <a:p>
            <a:endParaRPr lang="en-SG" dirty="0"/>
          </a:p>
        </p:txBody>
      </p:sp>
      <p:sp>
        <p:nvSpPr>
          <p:cNvPr id="2" name="Title 1"/>
          <p:cNvSpPr>
            <a:spLocks noGrp="1"/>
          </p:cNvSpPr>
          <p:nvPr>
            <p:ph type="title"/>
          </p:nvPr>
        </p:nvSpPr>
        <p:spPr>
          <a:xfrm>
            <a:off x="457200" y="274638"/>
            <a:ext cx="8229600" cy="562074"/>
          </a:xfrm>
        </p:spPr>
        <p:txBody>
          <a:bodyPr>
            <a:normAutofit fontScale="90000"/>
          </a:bodyPr>
          <a:lstStyle/>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795320" cy="5256584"/>
          </a:xfrm>
        </p:spPr>
        <p:txBody>
          <a:bodyPr>
            <a:normAutofit/>
          </a:bodyPr>
          <a:lstStyle/>
          <a:p>
            <a:pPr lvl="0" algn="just"/>
            <a:r>
              <a:rPr lang="en-IN" b="1" dirty="0" smtClean="0">
                <a:latin typeface="Times New Roman" pitchFamily="18" charset="0"/>
                <a:cs typeface="Times New Roman" pitchFamily="18" charset="0"/>
              </a:rPr>
              <a:t>Participatory</a:t>
            </a:r>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methods for planning</a:t>
            </a:r>
            <a:endParaRPr lang="en-SG" sz="4400" dirty="0">
              <a:latin typeface="Times New Roman" pitchFamily="18" charset="0"/>
              <a:cs typeface="Times New Roman" pitchFamily="18" charset="0"/>
            </a:endParaRPr>
          </a:p>
          <a:p>
            <a:pPr lvl="0" algn="just"/>
            <a:r>
              <a:rPr lang="en-IN" dirty="0">
                <a:latin typeface="Times New Roman" pitchFamily="18" charset="0"/>
                <a:cs typeface="Times New Roman" pitchFamily="18" charset="0"/>
              </a:rPr>
              <a:t>Lack of people’s participation in the planning and </a:t>
            </a:r>
            <a:r>
              <a:rPr lang="en-IN" dirty="0" smtClean="0">
                <a:latin typeface="Times New Roman" pitchFamily="18" charset="0"/>
                <a:cs typeface="Times New Roman" pitchFamily="18" charset="0"/>
              </a:rPr>
              <a:t>implementation</a:t>
            </a:r>
          </a:p>
          <a:p>
            <a:pPr lvl="0" algn="just"/>
            <a:r>
              <a:rPr lang="en-IN" dirty="0" smtClean="0">
                <a:latin typeface="Times New Roman" pitchFamily="18" charset="0"/>
                <a:cs typeface="Times New Roman" pitchFamily="18" charset="0"/>
              </a:rPr>
              <a:t>Five </a:t>
            </a:r>
            <a:r>
              <a:rPr lang="en-IN" dirty="0">
                <a:latin typeface="Times New Roman" pitchFamily="18" charset="0"/>
                <a:cs typeface="Times New Roman" pitchFamily="18" charset="0"/>
              </a:rPr>
              <a:t>Year </a:t>
            </a:r>
            <a:r>
              <a:rPr lang="en-IN" dirty="0" smtClean="0">
                <a:latin typeface="Times New Roman" pitchFamily="18" charset="0"/>
                <a:cs typeface="Times New Roman" pitchFamily="18" charset="0"/>
              </a:rPr>
              <a:t>Plan: Emphasized </a:t>
            </a:r>
            <a:r>
              <a:rPr lang="en-IN" dirty="0">
                <a:latin typeface="Times New Roman" pitchFamily="18" charset="0"/>
                <a:cs typeface="Times New Roman" pitchFamily="18" charset="0"/>
              </a:rPr>
              <a:t>that the plans should be prepared and implemented in </a:t>
            </a:r>
            <a:r>
              <a:rPr lang="en-IN" b="1" dirty="0">
                <a:latin typeface="Times New Roman" pitchFamily="18" charset="0"/>
                <a:cs typeface="Times New Roman" pitchFamily="18" charset="0"/>
              </a:rPr>
              <a:t>close collaboration with the people</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lvl="0" algn="just"/>
            <a:r>
              <a:rPr lang="en-IN" dirty="0" smtClean="0">
                <a:latin typeface="Times New Roman" pitchFamily="18" charset="0"/>
                <a:cs typeface="Times New Roman" pitchFamily="18" charset="0"/>
              </a:rPr>
              <a:t>It </a:t>
            </a:r>
            <a:r>
              <a:rPr lang="en-IN" dirty="0">
                <a:latin typeface="Times New Roman" pitchFamily="18" charset="0"/>
                <a:cs typeface="Times New Roman" pitchFamily="18" charset="0"/>
              </a:rPr>
              <a:t>was assumed that without the active cooperation and support of the local people, </a:t>
            </a:r>
            <a:r>
              <a:rPr lang="en-IN" b="1" dirty="0">
                <a:latin typeface="Times New Roman" pitchFamily="18" charset="0"/>
                <a:cs typeface="Times New Roman" pitchFamily="18" charset="0"/>
              </a:rPr>
              <a:t>identification of genuine needs and available resources</a:t>
            </a:r>
            <a:r>
              <a:rPr lang="en-IN" dirty="0">
                <a:latin typeface="Times New Roman" pitchFamily="18" charset="0"/>
                <a:cs typeface="Times New Roman" pitchFamily="18" charset="0"/>
              </a:rPr>
              <a:t> at the local level would not be possible. </a:t>
            </a:r>
            <a:endParaRPr lang="en-IN" dirty="0" smtClean="0">
              <a:latin typeface="Times New Roman" pitchFamily="18" charset="0"/>
              <a:cs typeface="Times New Roman" pitchFamily="18" charset="0"/>
            </a:endParaRPr>
          </a:p>
          <a:p>
            <a:pPr lvl="0" algn="just"/>
            <a:r>
              <a:rPr lang="en-IN" dirty="0" smtClean="0">
                <a:latin typeface="Times New Roman" pitchFamily="18" charset="0"/>
                <a:cs typeface="Times New Roman" pitchFamily="18" charset="0"/>
              </a:rPr>
              <a:t>This </a:t>
            </a:r>
            <a:r>
              <a:rPr lang="en-IN" dirty="0">
                <a:latin typeface="Times New Roman" pitchFamily="18" charset="0"/>
                <a:cs typeface="Times New Roman" pitchFamily="18" charset="0"/>
              </a:rPr>
              <a:t>was termed as “</a:t>
            </a:r>
            <a:r>
              <a:rPr lang="en-IN" b="1" dirty="0">
                <a:latin typeface="Times New Roman" pitchFamily="18" charset="0"/>
                <a:cs typeface="Times New Roman" pitchFamily="18" charset="0"/>
              </a:rPr>
              <a:t>planning at the grass roots level” or “</a:t>
            </a:r>
            <a:r>
              <a:rPr lang="en-IN" b="1" dirty="0" err="1">
                <a:latin typeface="Times New Roman" pitchFamily="18" charset="0"/>
                <a:cs typeface="Times New Roman" pitchFamily="18" charset="0"/>
              </a:rPr>
              <a:t>microplanning</a:t>
            </a:r>
            <a:r>
              <a:rPr lang="en-IN" b="1" dirty="0">
                <a:latin typeface="Times New Roman" pitchFamily="18" charset="0"/>
                <a:cs typeface="Times New Roman" pitchFamily="18" charset="0"/>
              </a:rPr>
              <a:t>”. </a:t>
            </a:r>
            <a:endParaRPr lang="en-SG" sz="4400" b="1" dirty="0">
              <a:latin typeface="Times New Roman" pitchFamily="18" charset="0"/>
              <a:cs typeface="Times New Roman" pitchFamily="18" charset="0"/>
            </a:endParaRPr>
          </a:p>
          <a:p>
            <a:endParaRPr lang="en-SG" dirty="0"/>
          </a:p>
        </p:txBody>
      </p:sp>
      <p:sp>
        <p:nvSpPr>
          <p:cNvPr id="2" name="Title 1"/>
          <p:cNvSpPr>
            <a:spLocks noGrp="1"/>
          </p:cNvSpPr>
          <p:nvPr>
            <p:ph type="title"/>
          </p:nvPr>
        </p:nvSpPr>
        <p:spPr>
          <a:xfrm>
            <a:off x="467544" y="116632"/>
            <a:ext cx="8229600" cy="778098"/>
          </a:xfrm>
        </p:spPr>
        <p:txBody>
          <a:bodyPr/>
          <a:lstStyle/>
          <a:p>
            <a:r>
              <a:rPr lang="en-IN" b="1" dirty="0" smtClean="0"/>
              <a:t>Micro-planning</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81328"/>
            <a:ext cx="8496944" cy="4827992"/>
          </a:xfrm>
        </p:spPr>
        <p:txBody>
          <a:bodyPr>
            <a:normAutofit/>
          </a:bodyPr>
          <a:lstStyle/>
          <a:p>
            <a:pPr marL="341313" indent="-341313" algn="just">
              <a:spcBef>
                <a:spcPts val="700"/>
              </a:spcBef>
              <a:buClr>
                <a:srgbClr val="FFCC00"/>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t>A process whereby each individual household dwelling in a hamlet </a:t>
            </a:r>
            <a:r>
              <a:rPr lang="en-US" sz="2400" dirty="0" smtClean="0">
                <a:solidFill>
                  <a:srgbClr val="FF0000"/>
                </a:solidFill>
              </a:rPr>
              <a:t>gets </a:t>
            </a:r>
            <a:r>
              <a:rPr lang="en-US" sz="2400" smtClean="0">
                <a:solidFill>
                  <a:srgbClr val="FF0000"/>
                </a:solidFill>
              </a:rPr>
              <a:t>a </a:t>
            </a:r>
            <a:r>
              <a:rPr lang="en-US" sz="2400" smtClean="0">
                <a:solidFill>
                  <a:srgbClr val="FF0000"/>
                </a:solidFill>
              </a:rPr>
              <a:t>fair chance </a:t>
            </a:r>
            <a:r>
              <a:rPr lang="en-US" sz="2400" dirty="0" smtClean="0">
                <a:solidFill>
                  <a:srgbClr val="FF0000"/>
                </a:solidFill>
              </a:rPr>
              <a:t>to participate and design the Plan</a:t>
            </a:r>
            <a:r>
              <a:rPr lang="en-US" sz="2400" dirty="0" smtClean="0"/>
              <a:t>. </a:t>
            </a:r>
          </a:p>
          <a:p>
            <a:pPr marL="341313" indent="-341313" algn="just">
              <a:spcBef>
                <a:spcPts val="700"/>
              </a:spcBef>
              <a:buClr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smtClean="0"/>
          </a:p>
          <a:p>
            <a:pPr marL="341313" indent="-341313" algn="just">
              <a:spcBef>
                <a:spcPts val="700"/>
              </a:spcBef>
              <a:buClr>
                <a:srgbClr val="FFCC00"/>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t>People of </a:t>
            </a:r>
            <a:r>
              <a:rPr lang="en-US" sz="2400" dirty="0" smtClean="0">
                <a:solidFill>
                  <a:srgbClr val="0070C0"/>
                </a:solidFill>
              </a:rPr>
              <a:t>various categories </a:t>
            </a:r>
            <a:r>
              <a:rPr lang="en-US" sz="2400" dirty="0" smtClean="0"/>
              <a:t>with an individual focus, are    involved thoroughly in all the stages; i.e. right from </a:t>
            </a:r>
            <a:r>
              <a:rPr lang="en-US" sz="2400" dirty="0" smtClean="0">
                <a:solidFill>
                  <a:srgbClr val="CC0000"/>
                </a:solidFill>
              </a:rPr>
              <a:t>problem analysis to resource allocation and role-define</a:t>
            </a:r>
            <a:r>
              <a:rPr lang="en-US" sz="2400" dirty="0" smtClean="0"/>
              <a:t>,  the process itself challenges the existing power structure without resorting to any violent means.</a:t>
            </a:r>
          </a:p>
          <a:p>
            <a:pPr algn="just">
              <a:buNone/>
            </a:pPr>
            <a:endParaRPr lang="en-SG" dirty="0"/>
          </a:p>
        </p:txBody>
      </p:sp>
      <p:sp>
        <p:nvSpPr>
          <p:cNvPr id="3" name="Title 2"/>
          <p:cNvSpPr>
            <a:spLocks noGrp="1"/>
          </p:cNvSpPr>
          <p:nvPr>
            <p:ph type="title"/>
          </p:nvPr>
        </p:nvSpPr>
        <p:spPr/>
        <p:txBody>
          <a:bodyPr/>
          <a:lstStyle/>
          <a:p>
            <a:endParaRPr lang="en-SG"/>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481328"/>
            <a:ext cx="8208912" cy="4467952"/>
          </a:xfrm>
        </p:spPr>
        <p:txBody>
          <a:bodyPr>
            <a:normAutofit/>
          </a:bodyPr>
          <a:lstStyle/>
          <a:p>
            <a:pPr marL="341313" indent="-341313" algn="just">
              <a:lnSpc>
                <a:spcPct val="80000"/>
              </a:lnSpc>
              <a:spcBef>
                <a:spcPts val="700"/>
              </a:spcBef>
              <a:buClr>
                <a:srgbClr val="FFCC00"/>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t>For this very reason MLP is often defined as a </a:t>
            </a:r>
            <a:r>
              <a:rPr lang="en-US" sz="2400" dirty="0" smtClean="0">
                <a:solidFill>
                  <a:srgbClr val="7030A0"/>
                </a:solidFill>
              </a:rPr>
              <a:t>people’s empowerment process</a:t>
            </a:r>
            <a:r>
              <a:rPr lang="en-US" sz="2400" dirty="0" smtClean="0"/>
              <a:t>. As the communities get involved in the analysis of problems for formulation, execution and monitoring of MLP they get empowered in the process.</a:t>
            </a:r>
          </a:p>
          <a:p>
            <a:pPr marL="341313" indent="-341313" algn="just">
              <a:lnSpc>
                <a:spcPct val="80000"/>
              </a:lnSpc>
              <a:spcBef>
                <a:spcPts val="700"/>
              </a:spcBef>
              <a:buClr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smtClean="0"/>
          </a:p>
          <a:p>
            <a:pPr marL="341313" indent="-341313" algn="just">
              <a:lnSpc>
                <a:spcPct val="80000"/>
              </a:lnSpc>
              <a:spcBef>
                <a:spcPts val="700"/>
              </a:spcBef>
              <a:buClr>
                <a:srgbClr val="FFCC00"/>
              </a:buClr>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smtClean="0"/>
          </a:p>
          <a:p>
            <a:pPr marL="341313" indent="-341313" algn="just">
              <a:lnSpc>
                <a:spcPct val="80000"/>
              </a:lnSpc>
              <a:spcBef>
                <a:spcPts val="700"/>
              </a:spcBef>
              <a:buClr>
                <a:srgbClr val="FFCC00"/>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t>The basis of MLP is </a:t>
            </a:r>
            <a:r>
              <a:rPr lang="en-US" sz="2400" dirty="0" smtClean="0">
                <a:solidFill>
                  <a:srgbClr val="CC0000"/>
                </a:solidFill>
              </a:rPr>
              <a:t>people-</a:t>
            </a:r>
            <a:r>
              <a:rPr lang="en-US" sz="2400" dirty="0" err="1" smtClean="0">
                <a:solidFill>
                  <a:srgbClr val="CC0000"/>
                </a:solidFill>
              </a:rPr>
              <a:t>centred</a:t>
            </a:r>
            <a:r>
              <a:rPr lang="en-US" sz="2400" dirty="0" smtClean="0">
                <a:solidFill>
                  <a:srgbClr val="CC0000"/>
                </a:solidFill>
              </a:rPr>
              <a:t> and emphasizing </a:t>
            </a:r>
            <a:r>
              <a:rPr lang="en-US" sz="2400" dirty="0" smtClean="0"/>
              <a:t>on people’s decision.</a:t>
            </a:r>
          </a:p>
          <a:p>
            <a:pPr>
              <a:buNone/>
            </a:pPr>
            <a:endParaRPr lang="en-SG" dirty="0"/>
          </a:p>
        </p:txBody>
      </p:sp>
      <p:sp>
        <p:nvSpPr>
          <p:cNvPr id="3" name="Title 2"/>
          <p:cNvSpPr>
            <a:spLocks noGrp="1"/>
          </p:cNvSpPr>
          <p:nvPr>
            <p:ph type="title"/>
          </p:nvPr>
        </p:nvSpPr>
        <p:spPr>
          <a:xfrm>
            <a:off x="457200" y="274638"/>
            <a:ext cx="8229600" cy="922114"/>
          </a:xfrm>
        </p:spPr>
        <p:txBody>
          <a:bodyPr/>
          <a:lstStyle/>
          <a:p>
            <a:endParaRPr lang="en-S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820472" cy="5112568"/>
          </a:xfrm>
        </p:spPr>
        <p:txBody>
          <a:bodyPr>
            <a:normAutofit/>
          </a:bodyPr>
          <a:lstStyle/>
          <a:p>
            <a:pPr marL="341313" indent="-341313" algn="just">
              <a:spcBef>
                <a:spcPts val="800"/>
              </a:spcBef>
              <a:buClr>
                <a:srgbClr val="FFCC00"/>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It gives opportunity to people to define “</a:t>
            </a:r>
            <a:r>
              <a:rPr lang="en-US" sz="2800" dirty="0" smtClean="0">
                <a:solidFill>
                  <a:srgbClr val="0070C0"/>
                </a:solidFill>
              </a:rPr>
              <a:t>development”</a:t>
            </a:r>
            <a:r>
              <a:rPr lang="en-US" sz="2800" dirty="0" smtClean="0"/>
              <a:t> as per </a:t>
            </a:r>
            <a:r>
              <a:rPr lang="en-US" sz="2800" dirty="0" smtClean="0">
                <a:solidFill>
                  <a:srgbClr val="0070C0"/>
                </a:solidFill>
              </a:rPr>
              <a:t>their own perception </a:t>
            </a:r>
            <a:r>
              <a:rPr lang="en-US" sz="2800" dirty="0" smtClean="0"/>
              <a:t>and do their planning accordingly so as to play the major role and become accountable in its implementation.</a:t>
            </a:r>
          </a:p>
          <a:p>
            <a:pPr marL="341313" indent="-341313" algn="just">
              <a:spcBef>
                <a:spcPts val="800"/>
              </a:spcBef>
              <a:buClr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smtClean="0"/>
          </a:p>
          <a:p>
            <a:pPr marL="341313" indent="-341313" algn="just">
              <a:spcBef>
                <a:spcPts val="800"/>
              </a:spcBef>
              <a:buClr>
                <a:srgbClr val="FFCC00"/>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Here, the </a:t>
            </a:r>
            <a:r>
              <a:rPr lang="en-US" sz="2800" dirty="0" smtClean="0">
                <a:solidFill>
                  <a:srgbClr val="6600CC"/>
                </a:solidFill>
              </a:rPr>
              <a:t>bias of the planner is reduced </a:t>
            </a:r>
            <a:r>
              <a:rPr lang="en-US" sz="2800" dirty="0" smtClean="0"/>
              <a:t>to a large extent. </a:t>
            </a:r>
            <a:endParaRPr lang="en-SG" dirty="0"/>
          </a:p>
        </p:txBody>
      </p:sp>
      <p:sp>
        <p:nvSpPr>
          <p:cNvPr id="3" name="Title 2"/>
          <p:cNvSpPr>
            <a:spLocks noGrp="1"/>
          </p:cNvSpPr>
          <p:nvPr>
            <p:ph type="title"/>
          </p:nvPr>
        </p:nvSpPr>
        <p:spPr>
          <a:xfrm>
            <a:off x="457200" y="274638"/>
            <a:ext cx="8229600" cy="778098"/>
          </a:xfrm>
        </p:spPr>
        <p:txBody>
          <a:bodyPr/>
          <a:lstStyle/>
          <a:p>
            <a:endParaRPr lang="en-S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827992"/>
          </a:xfrm>
        </p:spPr>
        <p:txBody>
          <a:bodyPr/>
          <a:lstStyle/>
          <a:p>
            <a:pPr marL="341313" indent="-341313" algn="just">
              <a:spcBef>
                <a:spcPts val="900"/>
              </a:spcBef>
              <a:buClr>
                <a:srgbClr val="FFCC00"/>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Resources from various support agencies are pooled together</a:t>
            </a:r>
          </a:p>
          <a:p>
            <a:pPr marL="341313" indent="-341313" algn="just">
              <a:spcBef>
                <a:spcPts val="900"/>
              </a:spcBef>
              <a:buClr>
                <a:srgbClr val="FFCC00"/>
              </a:buClr>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smtClean="0"/>
          </a:p>
          <a:p>
            <a:pPr marL="341313" indent="-341313" algn="just">
              <a:spcBef>
                <a:spcPts val="900"/>
              </a:spcBef>
              <a:buClr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smtClean="0"/>
          </a:p>
          <a:p>
            <a:pPr marL="341313" indent="-341313" algn="just">
              <a:spcBef>
                <a:spcPts val="900"/>
              </a:spcBef>
              <a:buClr>
                <a:srgbClr val="FFCC00"/>
              </a:buClr>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It entails a more </a:t>
            </a:r>
            <a:r>
              <a:rPr lang="en-US" sz="2800" dirty="0" smtClean="0">
                <a:solidFill>
                  <a:srgbClr val="FF6600"/>
                </a:solidFill>
              </a:rPr>
              <a:t>integrated development process</a:t>
            </a:r>
            <a:endParaRPr lang="en-US" sz="2800" dirty="0" smtClean="0"/>
          </a:p>
          <a:p>
            <a:pPr marL="341313" indent="-341313">
              <a:spcBef>
                <a:spcPts val="900"/>
              </a:spcBef>
              <a:buClr>
                <a:srgbClr val="FFCC00"/>
              </a:buClr>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smtClean="0"/>
          </a:p>
          <a:p>
            <a:endParaRPr lang="en-SG" dirty="0"/>
          </a:p>
        </p:txBody>
      </p:sp>
      <p:sp>
        <p:nvSpPr>
          <p:cNvPr id="3" name="Title 2"/>
          <p:cNvSpPr>
            <a:spLocks noGrp="1"/>
          </p:cNvSpPr>
          <p:nvPr>
            <p:ph type="title"/>
          </p:nvPr>
        </p:nvSpPr>
        <p:spPr/>
        <p:txBody>
          <a:bodyPr/>
          <a:lstStyle/>
          <a:p>
            <a:endParaRPr lang="en-SG"/>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827992"/>
          </a:xfrm>
        </p:spPr>
        <p:txBody>
          <a:bodyPr>
            <a:normAutofit fontScale="85000" lnSpcReduction="20000"/>
          </a:bodyPr>
          <a:lstStyle/>
          <a:p>
            <a:pP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dirty="0" smtClean="0"/>
              <a:t>MLP is based on the theory of Participatory approach</a:t>
            </a:r>
          </a:p>
          <a:p>
            <a:pPr>
              <a:buClr>
                <a:srgbClr val="FFFFFF"/>
              </a:buClr>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IN" sz="2800" dirty="0" smtClean="0"/>
          </a:p>
          <a:p>
            <a:pP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dirty="0" smtClean="0"/>
              <a:t>For ensuring participation there is a need for change:</a:t>
            </a:r>
          </a:p>
          <a:p>
            <a:pPr algn="ct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b="1" dirty="0" smtClean="0"/>
              <a:t>Things- People</a:t>
            </a:r>
          </a:p>
          <a:p>
            <a:pPr algn="ct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b="1" dirty="0" smtClean="0"/>
              <a:t>Top-down -Bottom-up</a:t>
            </a:r>
          </a:p>
          <a:p>
            <a:pPr algn="ct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b="1" dirty="0" smtClean="0"/>
              <a:t>Dominant -Empower</a:t>
            </a:r>
          </a:p>
          <a:p>
            <a:pPr algn="ct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b="1" dirty="0" smtClean="0"/>
              <a:t>Standard- Diverse</a:t>
            </a:r>
          </a:p>
          <a:p>
            <a:pPr algn="ct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b="1" dirty="0" smtClean="0"/>
              <a:t>Control -Confidence</a:t>
            </a:r>
          </a:p>
          <a:p>
            <a:pPr algn="ct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b="1" dirty="0" smtClean="0"/>
              <a:t>Measure- Compare</a:t>
            </a:r>
          </a:p>
          <a:p>
            <a:pPr algn="ct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b="1" dirty="0" smtClean="0"/>
              <a:t>Engineers -All</a:t>
            </a:r>
          </a:p>
          <a:p>
            <a:pPr algn="ctr">
              <a:buClr>
                <a:srgbClr val="FFFFFF"/>
              </a:buClr>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sz="2800" b="1" dirty="0" smtClean="0"/>
              <a:t>Economist -All</a:t>
            </a:r>
            <a:endParaRPr lang="en-SG" dirty="0"/>
          </a:p>
        </p:txBody>
      </p:sp>
      <p:sp>
        <p:nvSpPr>
          <p:cNvPr id="3" name="Title 2"/>
          <p:cNvSpPr>
            <a:spLocks noGrp="1"/>
          </p:cNvSpPr>
          <p:nvPr>
            <p:ph type="title"/>
          </p:nvPr>
        </p:nvSpPr>
        <p:spPr/>
        <p:txBody>
          <a:bodyPr/>
          <a:lstStyle/>
          <a:p>
            <a:r>
              <a:rPr lang="en-US" dirty="0" smtClean="0"/>
              <a:t>PARTICIPATION</a:t>
            </a:r>
            <a:endParaRPr lang="en-S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63272" cy="4853136"/>
          </a:xfrm>
        </p:spPr>
        <p:txBody>
          <a:bodyPr>
            <a:normAutofit/>
          </a:bodyPr>
          <a:lstStyle/>
          <a:p>
            <a:pPr lvl="0"/>
            <a:r>
              <a:rPr lang="en-IN" b="1" dirty="0"/>
              <a:t>Planning at micro level means</a:t>
            </a:r>
            <a:r>
              <a:rPr lang="en-IN" dirty="0"/>
              <a:t>; </a:t>
            </a:r>
            <a:endParaRPr lang="en-SG" dirty="0"/>
          </a:p>
          <a:p>
            <a:pPr>
              <a:buNone/>
            </a:pPr>
            <a:r>
              <a:rPr lang="en-IN" dirty="0"/>
              <a:t>a) The participation of the beneficiaries, the local people, in identifying needs </a:t>
            </a:r>
            <a:endParaRPr lang="en-SG" dirty="0"/>
          </a:p>
          <a:p>
            <a:pPr>
              <a:buNone/>
            </a:pPr>
            <a:r>
              <a:rPr lang="en-IN" dirty="0"/>
              <a:t>b) Generating available resources in terms of </a:t>
            </a:r>
            <a:endParaRPr lang="en-SG" dirty="0"/>
          </a:p>
          <a:p>
            <a:pPr>
              <a:buNone/>
            </a:pPr>
            <a:r>
              <a:rPr lang="en-IN" dirty="0" smtClean="0"/>
              <a:t>	</a:t>
            </a:r>
            <a:r>
              <a:rPr lang="en-IN" dirty="0" err="1" smtClean="0"/>
              <a:t>i</a:t>
            </a:r>
            <a:r>
              <a:rPr lang="en-IN" dirty="0"/>
              <a:t>) Material inputs </a:t>
            </a:r>
            <a:endParaRPr lang="en-SG" dirty="0"/>
          </a:p>
          <a:p>
            <a:pPr>
              <a:buNone/>
            </a:pPr>
            <a:r>
              <a:rPr lang="en-IN" dirty="0" smtClean="0"/>
              <a:t>	ii</a:t>
            </a:r>
            <a:r>
              <a:rPr lang="en-IN" dirty="0"/>
              <a:t>) Co-operative action </a:t>
            </a:r>
            <a:endParaRPr lang="en-SG" dirty="0"/>
          </a:p>
          <a:p>
            <a:pPr>
              <a:buNone/>
            </a:pPr>
            <a:r>
              <a:rPr lang="en-IN" dirty="0" smtClean="0"/>
              <a:t>	iii</a:t>
            </a:r>
            <a:r>
              <a:rPr lang="en-IN" dirty="0"/>
              <a:t>) Creation of more resources through supportive </a:t>
            </a:r>
            <a:r>
              <a:rPr lang="en-IN" dirty="0" smtClean="0"/>
              <a:t>   efforts </a:t>
            </a:r>
            <a:r>
              <a:rPr lang="en-IN" dirty="0"/>
              <a:t>and </a:t>
            </a:r>
            <a:endParaRPr lang="en-SG" dirty="0"/>
          </a:p>
          <a:p>
            <a:pPr>
              <a:buNone/>
            </a:pPr>
            <a:r>
              <a:rPr lang="en-IN" dirty="0"/>
              <a:t>c) Preparation of village plan, keeping in view the available resources</a:t>
            </a:r>
            <a:endParaRPr lang="en-SG" dirty="0"/>
          </a:p>
        </p:txBody>
      </p:sp>
      <p:sp>
        <p:nvSpPr>
          <p:cNvPr id="2" name="Title 1"/>
          <p:cNvSpPr>
            <a:spLocks noGrp="1"/>
          </p:cNvSpPr>
          <p:nvPr>
            <p:ph type="title"/>
          </p:nvPr>
        </p:nvSpPr>
        <p:spPr/>
        <p:txBody>
          <a:bodyPr/>
          <a:lstStyle/>
          <a:p>
            <a:endParaRPr lang="en-SG"/>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IN" dirty="0" smtClean="0"/>
              <a:t>a</a:t>
            </a:r>
            <a:r>
              <a:rPr lang="en-IN" dirty="0"/>
              <a:t>) Preparing a need based plan with people’s participation.</a:t>
            </a:r>
            <a:endParaRPr lang="en-SG" dirty="0"/>
          </a:p>
          <a:p>
            <a:pPr algn="just">
              <a:buNone/>
            </a:pPr>
            <a:endParaRPr lang="en-IN" sz="1800" dirty="0" smtClean="0"/>
          </a:p>
          <a:p>
            <a:pPr algn="just">
              <a:buNone/>
            </a:pPr>
            <a:r>
              <a:rPr lang="en-IN" dirty="0" smtClean="0"/>
              <a:t>b</a:t>
            </a:r>
            <a:r>
              <a:rPr lang="en-IN" dirty="0"/>
              <a:t>) Creating a core team from within the community who will actively participate in planning and implementation of the scheme and ensuring participation of the entire community in the programme.</a:t>
            </a:r>
            <a:endParaRPr lang="en-SG" dirty="0"/>
          </a:p>
          <a:p>
            <a:endParaRPr lang="en-SG" dirty="0"/>
          </a:p>
        </p:txBody>
      </p:sp>
      <p:sp>
        <p:nvSpPr>
          <p:cNvPr id="2" name="Title 1"/>
          <p:cNvSpPr>
            <a:spLocks noGrp="1"/>
          </p:cNvSpPr>
          <p:nvPr>
            <p:ph type="title"/>
          </p:nvPr>
        </p:nvSpPr>
        <p:spPr/>
        <p:txBody>
          <a:bodyPr/>
          <a:lstStyle/>
          <a:p>
            <a:r>
              <a:rPr lang="en-IN" b="1" i="1" dirty="0" smtClean="0"/>
              <a:t>Objectives of micro-planning</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TotalTime>
  <Words>770</Words>
  <Application>Microsoft Office PowerPoint</Application>
  <PresentationFormat>On-screen Show (4:3)</PresentationFormat>
  <Paragraphs>77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Micro Planning and Report Sharing</vt:lpstr>
      <vt:lpstr>Micro-planning</vt:lpstr>
      <vt:lpstr>Slide 3</vt:lpstr>
      <vt:lpstr>Slide 4</vt:lpstr>
      <vt:lpstr>Slide 5</vt:lpstr>
      <vt:lpstr>Slide 6</vt:lpstr>
      <vt:lpstr>PARTICIPATION</vt:lpstr>
      <vt:lpstr>Slide 8</vt:lpstr>
      <vt:lpstr>Objectives of micro-planning</vt:lpstr>
      <vt:lpstr>Steps in Micro Planning</vt:lpstr>
      <vt:lpstr>Sharing assessment reports with community – its importance and techniques</vt:lpstr>
      <vt:lpstr>Slide 12</vt:lpstr>
      <vt:lpstr>Slide 13</vt:lpstr>
      <vt:lpstr>Use of assessment results in program planning and review  </vt:lpstr>
      <vt:lpstr>Slide 15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26</cp:revision>
  <dcterms:created xsi:type="dcterms:W3CDTF">2013-02-13T17:14:39Z</dcterms:created>
  <dcterms:modified xsi:type="dcterms:W3CDTF">2014-02-15T03:41:06Z</dcterms:modified>
</cp:coreProperties>
</file>