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90" r:id="rId3"/>
    <p:sldId id="291" r:id="rId4"/>
    <p:sldId id="292" r:id="rId5"/>
    <p:sldId id="269" r:id="rId6"/>
    <p:sldId id="259" r:id="rId7"/>
    <p:sldId id="260" r:id="rId8"/>
    <p:sldId id="261" r:id="rId9"/>
    <p:sldId id="294" r:id="rId10"/>
    <p:sldId id="296" r:id="rId11"/>
    <p:sldId id="295" r:id="rId12"/>
    <p:sldId id="293" r:id="rId13"/>
    <p:sldId id="275" r:id="rId14"/>
    <p:sldId id="276" r:id="rId15"/>
    <p:sldId id="279" r:id="rId16"/>
    <p:sldId id="280" r:id="rId17"/>
    <p:sldId id="281" r:id="rId18"/>
    <p:sldId id="282" r:id="rId19"/>
    <p:sldId id="285" r:id="rId20"/>
    <p:sldId id="287" r:id="rId21"/>
    <p:sldId id="28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FF0066"/>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6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8C6DDDB9-9EFD-4DD1-B37F-CC1397228665}" type="datetimeFigureOut">
              <a:rPr lang="en-SG" smtClean="0"/>
              <a:pPr/>
              <a:t>16/2/2016</a:t>
            </a:fld>
            <a:endParaRPr lang="en-SG"/>
          </a:p>
        </p:txBody>
      </p:sp>
      <p:sp>
        <p:nvSpPr>
          <p:cNvPr id="20" name="Footer Placeholder 19"/>
          <p:cNvSpPr>
            <a:spLocks noGrp="1"/>
          </p:cNvSpPr>
          <p:nvPr>
            <p:ph type="ftr" sz="quarter" idx="11"/>
          </p:nvPr>
        </p:nvSpPr>
        <p:spPr/>
        <p:txBody>
          <a:bodyPr/>
          <a:lstStyle>
            <a:extLst/>
          </a:lstStyle>
          <a:p>
            <a:endParaRPr lang="en-SG"/>
          </a:p>
        </p:txBody>
      </p:sp>
      <p:sp>
        <p:nvSpPr>
          <p:cNvPr id="10" name="Slide Number Placeholder 9"/>
          <p:cNvSpPr>
            <a:spLocks noGrp="1"/>
          </p:cNvSpPr>
          <p:nvPr>
            <p:ph type="sldNum" sz="quarter" idx="12"/>
          </p:nvPr>
        </p:nvSpPr>
        <p:spPr/>
        <p:txBody>
          <a:bodyPr/>
          <a:lstStyle>
            <a:extLst/>
          </a:lstStyle>
          <a:p>
            <a:fld id="{02DDBD6F-F15C-48C1-B394-1C755D2D0ECA}" type="slidenum">
              <a:rPr lang="en-SG" smtClean="0"/>
              <a:pPr/>
              <a:t>‹#›</a:t>
            </a:fld>
            <a:endParaRPr lang="en-SG"/>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C6DDDB9-9EFD-4DD1-B37F-CC1397228665}" type="datetimeFigureOut">
              <a:rPr lang="en-SG" smtClean="0"/>
              <a:pPr/>
              <a:t>16/2/2016</a:t>
            </a:fld>
            <a:endParaRPr lang="en-SG"/>
          </a:p>
        </p:txBody>
      </p:sp>
      <p:sp>
        <p:nvSpPr>
          <p:cNvPr id="5" name="Footer Placeholder 4"/>
          <p:cNvSpPr>
            <a:spLocks noGrp="1"/>
          </p:cNvSpPr>
          <p:nvPr>
            <p:ph type="ftr" sz="quarter" idx="11"/>
          </p:nvPr>
        </p:nvSpPr>
        <p:spPr/>
        <p:txBody>
          <a:bodyPr/>
          <a:lstStyle>
            <a:extLst/>
          </a:lstStyle>
          <a:p>
            <a:endParaRPr lang="en-SG"/>
          </a:p>
        </p:txBody>
      </p:sp>
      <p:sp>
        <p:nvSpPr>
          <p:cNvPr id="6" name="Slide Number Placeholder 5"/>
          <p:cNvSpPr>
            <a:spLocks noGrp="1"/>
          </p:cNvSpPr>
          <p:nvPr>
            <p:ph type="sldNum" sz="quarter" idx="12"/>
          </p:nvPr>
        </p:nvSpPr>
        <p:spPr/>
        <p:txBody>
          <a:bodyPr/>
          <a:lstStyle>
            <a:extLst/>
          </a:lstStyle>
          <a:p>
            <a:fld id="{02DDBD6F-F15C-48C1-B394-1C755D2D0ECA}" type="slidenum">
              <a:rPr lang="en-SG" smtClean="0"/>
              <a:pPr/>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C6DDDB9-9EFD-4DD1-B37F-CC1397228665}" type="datetimeFigureOut">
              <a:rPr lang="en-SG" smtClean="0"/>
              <a:pPr/>
              <a:t>16/2/2016</a:t>
            </a:fld>
            <a:endParaRPr lang="en-SG"/>
          </a:p>
        </p:txBody>
      </p:sp>
      <p:sp>
        <p:nvSpPr>
          <p:cNvPr id="5" name="Footer Placeholder 4"/>
          <p:cNvSpPr>
            <a:spLocks noGrp="1"/>
          </p:cNvSpPr>
          <p:nvPr>
            <p:ph type="ftr" sz="quarter" idx="11"/>
          </p:nvPr>
        </p:nvSpPr>
        <p:spPr/>
        <p:txBody>
          <a:bodyPr/>
          <a:lstStyle>
            <a:extLst/>
          </a:lstStyle>
          <a:p>
            <a:endParaRPr lang="en-SG"/>
          </a:p>
        </p:txBody>
      </p:sp>
      <p:sp>
        <p:nvSpPr>
          <p:cNvPr id="6" name="Slide Number Placeholder 5"/>
          <p:cNvSpPr>
            <a:spLocks noGrp="1"/>
          </p:cNvSpPr>
          <p:nvPr>
            <p:ph type="sldNum" sz="quarter" idx="12"/>
          </p:nvPr>
        </p:nvSpPr>
        <p:spPr/>
        <p:txBody>
          <a:bodyPr/>
          <a:lstStyle>
            <a:extLst/>
          </a:lstStyle>
          <a:p>
            <a:fld id="{02DDBD6F-F15C-48C1-B394-1C755D2D0ECA}" type="slidenum">
              <a:rPr lang="en-SG" smtClean="0"/>
              <a:pPr/>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C6DDDB9-9EFD-4DD1-B37F-CC1397228665}" type="datetimeFigureOut">
              <a:rPr lang="en-SG" smtClean="0"/>
              <a:pPr/>
              <a:t>16/2/2016</a:t>
            </a:fld>
            <a:endParaRPr lang="en-SG"/>
          </a:p>
        </p:txBody>
      </p:sp>
      <p:sp>
        <p:nvSpPr>
          <p:cNvPr id="5" name="Footer Placeholder 4"/>
          <p:cNvSpPr>
            <a:spLocks noGrp="1"/>
          </p:cNvSpPr>
          <p:nvPr>
            <p:ph type="ftr" sz="quarter" idx="11"/>
          </p:nvPr>
        </p:nvSpPr>
        <p:spPr/>
        <p:txBody>
          <a:bodyPr/>
          <a:lstStyle>
            <a:extLst/>
          </a:lstStyle>
          <a:p>
            <a:endParaRPr lang="en-SG"/>
          </a:p>
        </p:txBody>
      </p:sp>
      <p:sp>
        <p:nvSpPr>
          <p:cNvPr id="6" name="Slide Number Placeholder 5"/>
          <p:cNvSpPr>
            <a:spLocks noGrp="1"/>
          </p:cNvSpPr>
          <p:nvPr>
            <p:ph type="sldNum" sz="quarter" idx="12"/>
          </p:nvPr>
        </p:nvSpPr>
        <p:spPr/>
        <p:txBody>
          <a:bodyPr/>
          <a:lstStyle>
            <a:extLst/>
          </a:lstStyle>
          <a:p>
            <a:fld id="{02DDBD6F-F15C-48C1-B394-1C755D2D0ECA}" type="slidenum">
              <a:rPr lang="en-SG" smtClean="0"/>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C6DDDB9-9EFD-4DD1-B37F-CC1397228665}" type="datetimeFigureOut">
              <a:rPr lang="en-SG" smtClean="0"/>
              <a:pPr/>
              <a:t>16/2/2016</a:t>
            </a:fld>
            <a:endParaRPr lang="en-SG"/>
          </a:p>
        </p:txBody>
      </p:sp>
      <p:sp>
        <p:nvSpPr>
          <p:cNvPr id="5" name="Footer Placeholder 4"/>
          <p:cNvSpPr>
            <a:spLocks noGrp="1"/>
          </p:cNvSpPr>
          <p:nvPr>
            <p:ph type="ftr" sz="quarter" idx="11"/>
          </p:nvPr>
        </p:nvSpPr>
        <p:spPr/>
        <p:txBody>
          <a:bodyPr/>
          <a:lstStyle>
            <a:extLst/>
          </a:lstStyle>
          <a:p>
            <a:endParaRPr lang="en-SG"/>
          </a:p>
        </p:txBody>
      </p:sp>
      <p:sp>
        <p:nvSpPr>
          <p:cNvPr id="6" name="Slide Number Placeholder 5"/>
          <p:cNvSpPr>
            <a:spLocks noGrp="1"/>
          </p:cNvSpPr>
          <p:nvPr>
            <p:ph type="sldNum" sz="quarter" idx="12"/>
          </p:nvPr>
        </p:nvSpPr>
        <p:spPr/>
        <p:txBody>
          <a:bodyPr/>
          <a:lstStyle>
            <a:extLst/>
          </a:lstStyle>
          <a:p>
            <a:fld id="{02DDBD6F-F15C-48C1-B394-1C755D2D0ECA}" type="slidenum">
              <a:rPr lang="en-SG" smtClean="0"/>
              <a:pPr/>
              <a:t>‹#›</a:t>
            </a:fld>
            <a:endParaRPr lang="en-SG"/>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C6DDDB9-9EFD-4DD1-B37F-CC1397228665}" type="datetimeFigureOut">
              <a:rPr lang="en-SG" smtClean="0"/>
              <a:pPr/>
              <a:t>16/2/2016</a:t>
            </a:fld>
            <a:endParaRPr lang="en-SG"/>
          </a:p>
        </p:txBody>
      </p:sp>
      <p:sp>
        <p:nvSpPr>
          <p:cNvPr id="6" name="Footer Placeholder 5"/>
          <p:cNvSpPr>
            <a:spLocks noGrp="1"/>
          </p:cNvSpPr>
          <p:nvPr>
            <p:ph type="ftr" sz="quarter" idx="11"/>
          </p:nvPr>
        </p:nvSpPr>
        <p:spPr/>
        <p:txBody>
          <a:bodyPr/>
          <a:lstStyle>
            <a:extLst/>
          </a:lstStyle>
          <a:p>
            <a:endParaRPr lang="en-SG"/>
          </a:p>
        </p:txBody>
      </p:sp>
      <p:sp>
        <p:nvSpPr>
          <p:cNvPr id="7" name="Slide Number Placeholder 6"/>
          <p:cNvSpPr>
            <a:spLocks noGrp="1"/>
          </p:cNvSpPr>
          <p:nvPr>
            <p:ph type="sldNum" sz="quarter" idx="12"/>
          </p:nvPr>
        </p:nvSpPr>
        <p:spPr/>
        <p:txBody>
          <a:bodyPr/>
          <a:lstStyle>
            <a:extLst/>
          </a:lstStyle>
          <a:p>
            <a:fld id="{02DDBD6F-F15C-48C1-B394-1C755D2D0ECA}" type="slidenum">
              <a:rPr lang="en-SG" smtClean="0"/>
              <a:pPr/>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C6DDDB9-9EFD-4DD1-B37F-CC1397228665}" type="datetimeFigureOut">
              <a:rPr lang="en-SG" smtClean="0"/>
              <a:pPr/>
              <a:t>16/2/2016</a:t>
            </a:fld>
            <a:endParaRPr lang="en-SG"/>
          </a:p>
        </p:txBody>
      </p:sp>
      <p:sp>
        <p:nvSpPr>
          <p:cNvPr id="8" name="Footer Placeholder 7"/>
          <p:cNvSpPr>
            <a:spLocks noGrp="1"/>
          </p:cNvSpPr>
          <p:nvPr>
            <p:ph type="ftr" sz="quarter" idx="11"/>
          </p:nvPr>
        </p:nvSpPr>
        <p:spPr/>
        <p:txBody>
          <a:bodyPr/>
          <a:lstStyle>
            <a:extLst/>
          </a:lstStyle>
          <a:p>
            <a:endParaRPr lang="en-SG"/>
          </a:p>
        </p:txBody>
      </p:sp>
      <p:sp>
        <p:nvSpPr>
          <p:cNvPr id="9" name="Slide Number Placeholder 8"/>
          <p:cNvSpPr>
            <a:spLocks noGrp="1"/>
          </p:cNvSpPr>
          <p:nvPr>
            <p:ph type="sldNum" sz="quarter" idx="12"/>
          </p:nvPr>
        </p:nvSpPr>
        <p:spPr/>
        <p:txBody>
          <a:bodyPr/>
          <a:lstStyle>
            <a:extLst/>
          </a:lstStyle>
          <a:p>
            <a:fld id="{02DDBD6F-F15C-48C1-B394-1C755D2D0ECA}" type="slidenum">
              <a:rPr lang="en-SG" smtClean="0"/>
              <a:pPr/>
              <a:t>‹#›</a:t>
            </a:fld>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C6DDDB9-9EFD-4DD1-B37F-CC1397228665}" type="datetimeFigureOut">
              <a:rPr lang="en-SG" smtClean="0"/>
              <a:pPr/>
              <a:t>16/2/2016</a:t>
            </a:fld>
            <a:endParaRPr lang="en-SG"/>
          </a:p>
        </p:txBody>
      </p:sp>
      <p:sp>
        <p:nvSpPr>
          <p:cNvPr id="4" name="Footer Placeholder 3"/>
          <p:cNvSpPr>
            <a:spLocks noGrp="1"/>
          </p:cNvSpPr>
          <p:nvPr>
            <p:ph type="ftr" sz="quarter" idx="11"/>
          </p:nvPr>
        </p:nvSpPr>
        <p:spPr/>
        <p:txBody>
          <a:bodyPr/>
          <a:lstStyle>
            <a:extLst/>
          </a:lstStyle>
          <a:p>
            <a:endParaRPr lang="en-SG"/>
          </a:p>
        </p:txBody>
      </p:sp>
      <p:sp>
        <p:nvSpPr>
          <p:cNvPr id="5" name="Slide Number Placeholder 4"/>
          <p:cNvSpPr>
            <a:spLocks noGrp="1"/>
          </p:cNvSpPr>
          <p:nvPr>
            <p:ph type="sldNum" sz="quarter" idx="12"/>
          </p:nvPr>
        </p:nvSpPr>
        <p:spPr/>
        <p:txBody>
          <a:bodyPr/>
          <a:lstStyle>
            <a:extLst/>
          </a:lstStyle>
          <a:p>
            <a:fld id="{02DDBD6F-F15C-48C1-B394-1C755D2D0ECA}" type="slidenum">
              <a:rPr lang="en-SG" smtClean="0"/>
              <a:pPr/>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C6DDDB9-9EFD-4DD1-B37F-CC1397228665}" type="datetimeFigureOut">
              <a:rPr lang="en-SG" smtClean="0"/>
              <a:pPr/>
              <a:t>16/2/2016</a:t>
            </a:fld>
            <a:endParaRPr lang="en-SG"/>
          </a:p>
        </p:txBody>
      </p:sp>
      <p:sp>
        <p:nvSpPr>
          <p:cNvPr id="3" name="Footer Placeholder 2"/>
          <p:cNvSpPr>
            <a:spLocks noGrp="1"/>
          </p:cNvSpPr>
          <p:nvPr>
            <p:ph type="ftr" sz="quarter" idx="11"/>
          </p:nvPr>
        </p:nvSpPr>
        <p:spPr/>
        <p:txBody>
          <a:bodyPr/>
          <a:lstStyle>
            <a:extLst/>
          </a:lstStyle>
          <a:p>
            <a:endParaRPr lang="en-SG"/>
          </a:p>
        </p:txBody>
      </p:sp>
      <p:sp>
        <p:nvSpPr>
          <p:cNvPr id="4" name="Slide Number Placeholder 3"/>
          <p:cNvSpPr>
            <a:spLocks noGrp="1"/>
          </p:cNvSpPr>
          <p:nvPr>
            <p:ph type="sldNum" sz="quarter" idx="12"/>
          </p:nvPr>
        </p:nvSpPr>
        <p:spPr/>
        <p:txBody>
          <a:bodyPr/>
          <a:lstStyle>
            <a:extLst/>
          </a:lstStyle>
          <a:p>
            <a:fld id="{02DDBD6F-F15C-48C1-B394-1C755D2D0ECA}" type="slidenum">
              <a:rPr lang="en-SG" smtClean="0"/>
              <a:pPr/>
              <a:t>‹#›</a:t>
            </a:fld>
            <a:endParaRPr lang="en-SG"/>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C6DDDB9-9EFD-4DD1-B37F-CC1397228665}" type="datetimeFigureOut">
              <a:rPr lang="en-SG" smtClean="0"/>
              <a:pPr/>
              <a:t>16/2/2016</a:t>
            </a:fld>
            <a:endParaRPr lang="en-SG"/>
          </a:p>
        </p:txBody>
      </p:sp>
      <p:sp>
        <p:nvSpPr>
          <p:cNvPr id="6" name="Footer Placeholder 5"/>
          <p:cNvSpPr>
            <a:spLocks noGrp="1"/>
          </p:cNvSpPr>
          <p:nvPr>
            <p:ph type="ftr" sz="quarter" idx="11"/>
          </p:nvPr>
        </p:nvSpPr>
        <p:spPr/>
        <p:txBody>
          <a:bodyPr/>
          <a:lstStyle>
            <a:extLst/>
          </a:lstStyle>
          <a:p>
            <a:endParaRPr lang="en-SG"/>
          </a:p>
        </p:txBody>
      </p:sp>
      <p:sp>
        <p:nvSpPr>
          <p:cNvPr id="7" name="Slide Number Placeholder 6"/>
          <p:cNvSpPr>
            <a:spLocks noGrp="1"/>
          </p:cNvSpPr>
          <p:nvPr>
            <p:ph type="sldNum" sz="quarter" idx="12"/>
          </p:nvPr>
        </p:nvSpPr>
        <p:spPr/>
        <p:txBody>
          <a:bodyPr/>
          <a:lstStyle>
            <a:extLst/>
          </a:lstStyle>
          <a:p>
            <a:fld id="{02DDBD6F-F15C-48C1-B394-1C755D2D0ECA}" type="slidenum">
              <a:rPr lang="en-SG" smtClean="0"/>
              <a:pPr/>
              <a:t>‹#›</a:t>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8C6DDDB9-9EFD-4DD1-B37F-CC1397228665}" type="datetimeFigureOut">
              <a:rPr lang="en-SG" smtClean="0"/>
              <a:pPr/>
              <a:t>16/2/2016</a:t>
            </a:fld>
            <a:endParaRPr lang="en-SG"/>
          </a:p>
        </p:txBody>
      </p:sp>
      <p:sp>
        <p:nvSpPr>
          <p:cNvPr id="6" name="Footer Placeholder 5"/>
          <p:cNvSpPr>
            <a:spLocks noGrp="1"/>
          </p:cNvSpPr>
          <p:nvPr>
            <p:ph type="ftr" sz="quarter" idx="11"/>
          </p:nvPr>
        </p:nvSpPr>
        <p:spPr/>
        <p:txBody>
          <a:bodyPr/>
          <a:lstStyle>
            <a:extLst/>
          </a:lstStyle>
          <a:p>
            <a:endParaRPr lang="en-SG"/>
          </a:p>
        </p:txBody>
      </p:sp>
      <p:sp>
        <p:nvSpPr>
          <p:cNvPr id="7" name="Slide Number Placeholder 6"/>
          <p:cNvSpPr>
            <a:spLocks noGrp="1"/>
          </p:cNvSpPr>
          <p:nvPr>
            <p:ph type="sldNum" sz="quarter" idx="12"/>
          </p:nvPr>
        </p:nvSpPr>
        <p:spPr/>
        <p:txBody>
          <a:bodyPr/>
          <a:lstStyle>
            <a:extLst/>
          </a:lstStyle>
          <a:p>
            <a:fld id="{02DDBD6F-F15C-48C1-B394-1C755D2D0ECA}" type="slidenum">
              <a:rPr lang="en-SG" smtClean="0"/>
              <a:pPr/>
              <a:t>‹#›</a:t>
            </a:fld>
            <a:endParaRPr lang="en-SG"/>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C6DDDB9-9EFD-4DD1-B37F-CC1397228665}" type="datetimeFigureOut">
              <a:rPr lang="en-SG" smtClean="0"/>
              <a:pPr/>
              <a:t>16/2/2016</a:t>
            </a:fld>
            <a:endParaRPr lang="en-SG"/>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SG"/>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2DDBD6F-F15C-48C1-B394-1C755D2D0ECA}" type="slidenum">
              <a:rPr lang="en-SG" smtClean="0"/>
              <a:pPr/>
              <a:t>‹#›</a:t>
            </a:fld>
            <a:endParaRPr lang="en-SG"/>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dirty="0" smtClean="0"/>
              <a:t>Project Planning, Monitoring &amp; Evaluation</a:t>
            </a:r>
          </a:p>
        </p:txBody>
      </p:sp>
      <p:sp>
        <p:nvSpPr>
          <p:cNvPr id="3" name="Subtitle 2"/>
          <p:cNvSpPr>
            <a:spLocks noGrp="1"/>
          </p:cNvSpPr>
          <p:nvPr>
            <p:ph type="subTitle" idx="1"/>
          </p:nvPr>
        </p:nvSpPr>
        <p:spPr>
          <a:xfrm>
            <a:off x="1371600" y="3501008"/>
            <a:ext cx="6400800" cy="1528192"/>
          </a:xfrm>
        </p:spPr>
        <p:txBody>
          <a:bodyPr rtlCol="0">
            <a:normAutofit/>
          </a:bodyPr>
          <a:lstStyle/>
          <a:p>
            <a:pPr fontAlgn="auto">
              <a:spcAft>
                <a:spcPts val="0"/>
              </a:spcAft>
              <a:buFont typeface="Arial" pitchFamily="34" charset="0"/>
              <a:buNone/>
              <a:defRPr/>
            </a:pPr>
            <a:r>
              <a:rPr lang="en-US" dirty="0" smtClean="0"/>
              <a:t>Pradeep Jare</a:t>
            </a:r>
          </a:p>
          <a:p>
            <a:pPr fontAlgn="auto">
              <a:spcAft>
                <a:spcPts val="0"/>
              </a:spcAft>
              <a:buFont typeface="Arial" pitchFamily="34" charset="0"/>
              <a:buNone/>
              <a:defRPr/>
            </a:pPr>
            <a:endParaRPr lang="en-US" dirty="0" smtClean="0"/>
          </a:p>
          <a:p>
            <a:pPr fontAlgn="auto">
              <a:spcAft>
                <a:spcPts val="0"/>
              </a:spcAft>
              <a:buFont typeface="Arial" pitchFamily="34" charset="0"/>
              <a:buNone/>
              <a:defRPr/>
            </a:pP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692696"/>
            <a:ext cx="8388424" cy="685800"/>
          </a:xfrm>
        </p:spPr>
        <p:txBody>
          <a:bodyPr>
            <a:noAutofit/>
          </a:bodyPr>
          <a:lstStyle/>
          <a:p>
            <a:pPr algn="ctr"/>
            <a:r>
              <a:rPr lang="en-US" sz="4400" dirty="0" smtClean="0"/>
              <a:t>Evaluation: Meaning and importance </a:t>
            </a:r>
            <a:endParaRPr lang="en-US" sz="4400" dirty="0"/>
          </a:p>
        </p:txBody>
      </p:sp>
      <p:sp>
        <p:nvSpPr>
          <p:cNvPr id="3" name="Content Placeholder 2"/>
          <p:cNvSpPr>
            <a:spLocks noGrp="1"/>
          </p:cNvSpPr>
          <p:nvPr>
            <p:ph idx="1"/>
          </p:nvPr>
        </p:nvSpPr>
        <p:spPr>
          <a:xfrm>
            <a:off x="683568" y="1524000"/>
            <a:ext cx="8231832" cy="5029200"/>
          </a:xfrm>
        </p:spPr>
        <p:txBody>
          <a:bodyPr>
            <a:normAutofit fontScale="92500"/>
          </a:bodyPr>
          <a:lstStyle/>
          <a:p>
            <a:pPr algn="just"/>
            <a:r>
              <a:rPr lang="en-US" sz="3200" dirty="0" smtClean="0">
                <a:latin typeface="Times New Roman" pitchFamily="18" charset="0"/>
                <a:cs typeface="Times New Roman" pitchFamily="18" charset="0"/>
              </a:rPr>
              <a:t>Project evaluation is a systematic and objective assessment of an ongoing or completed project. </a:t>
            </a:r>
          </a:p>
          <a:p>
            <a:pPr algn="just"/>
            <a:r>
              <a:rPr lang="en-US" sz="3200" dirty="0" smtClean="0">
                <a:latin typeface="Times New Roman" pitchFamily="18" charset="0"/>
                <a:cs typeface="Times New Roman" pitchFamily="18" charset="0"/>
              </a:rPr>
              <a:t>The aim is to determine the relevance and level of achievement of project objectives, development effectiveness, efficiency, impact and sustainability. </a:t>
            </a:r>
          </a:p>
          <a:p>
            <a:pPr algn="just"/>
            <a:r>
              <a:rPr lang="en-US" sz="3200" dirty="0" smtClean="0">
                <a:latin typeface="Times New Roman" pitchFamily="18" charset="0"/>
                <a:cs typeface="Times New Roman" pitchFamily="18" charset="0"/>
              </a:rPr>
              <a:t>Evaluations also feed lessons learned into the decision-making process of the project stakeholders, including donors and national partners.</a:t>
            </a:r>
          </a:p>
        </p:txBody>
      </p:sp>
      <p:sp>
        <p:nvSpPr>
          <p:cNvPr id="4" name="Date Placeholder 3"/>
          <p:cNvSpPr>
            <a:spLocks noGrp="1"/>
          </p:cNvSpPr>
          <p:nvPr>
            <p:ph type="dt" sz="half" idx="10"/>
          </p:nvPr>
        </p:nvSpPr>
        <p:spPr/>
        <p:txBody>
          <a:bodyPr/>
          <a:lstStyle/>
          <a:p>
            <a:fld id="{9249651D-C1A1-4200-A870-F5656B2778A7}" type="datetime1">
              <a:rPr lang="en-US" smtClean="0"/>
              <a:pPr/>
              <a:t>16/02/2016</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10</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a:r>
              <a:rPr lang="en-US" dirty="0" smtClean="0"/>
              <a:t>Evaluation</a:t>
            </a:r>
          </a:p>
        </p:txBody>
      </p:sp>
      <p:sp>
        <p:nvSpPr>
          <p:cNvPr id="3" name="Content Placeholder 2"/>
          <p:cNvSpPr>
            <a:spLocks noGrp="1"/>
          </p:cNvSpPr>
          <p:nvPr>
            <p:ph idx="1"/>
          </p:nvPr>
        </p:nvSpPr>
        <p:spPr>
          <a:xfrm>
            <a:off x="827584" y="1556792"/>
            <a:ext cx="8013576" cy="4997152"/>
          </a:xfrm>
        </p:spPr>
        <p:txBody>
          <a:bodyPr rtlCol="0">
            <a:normAutofit/>
          </a:bodyPr>
          <a:lstStyle/>
          <a:p>
            <a:pPr algn="just" fontAlgn="auto">
              <a:spcAft>
                <a:spcPts val="0"/>
              </a:spcAft>
              <a:buClr>
                <a:srgbClr val="669900"/>
              </a:buClr>
              <a:buSzPct val="70000"/>
              <a:buFont typeface="Wingdings" pitchFamily="2" charset="2"/>
              <a:buChar char="§"/>
              <a:defRPr/>
            </a:pPr>
            <a:r>
              <a:rPr lang="en-US" dirty="0" smtClean="0">
                <a:latin typeface="Times New Roman" pitchFamily="18" charset="0"/>
                <a:cs typeface="Times New Roman" pitchFamily="18" charset="0"/>
              </a:rPr>
              <a:t>Timely/Episodic assessment of overall achievement and impacts </a:t>
            </a:r>
          </a:p>
          <a:p>
            <a:pPr algn="just" fontAlgn="auto">
              <a:spcAft>
                <a:spcPts val="0"/>
              </a:spcAft>
              <a:buClr>
                <a:srgbClr val="669900"/>
              </a:buClr>
              <a:buSzPct val="70000"/>
              <a:buFont typeface="Wingdings" pitchFamily="2" charset="2"/>
              <a:buChar char="§"/>
              <a:defRPr/>
            </a:pPr>
            <a:r>
              <a:rPr lang="en-US" dirty="0" smtClean="0">
                <a:latin typeface="Times New Roman" pitchFamily="18" charset="0"/>
                <a:cs typeface="Times New Roman" pitchFamily="18" charset="0"/>
              </a:rPr>
              <a:t>Systematic way of learning from experience </a:t>
            </a:r>
            <a:r>
              <a:rPr lang="en-US" noProof="1" smtClean="0">
                <a:latin typeface="Times New Roman" pitchFamily="18" charset="0"/>
                <a:cs typeface="Times New Roman" pitchFamily="18" charset="0"/>
              </a:rPr>
              <a:t>to IMPROVE  </a:t>
            </a:r>
            <a:r>
              <a:rPr lang="en-US" u="sng" noProof="1" smtClean="0">
                <a:latin typeface="Times New Roman" pitchFamily="18" charset="0"/>
                <a:cs typeface="Times New Roman" pitchFamily="18" charset="0"/>
              </a:rPr>
              <a:t>current</a:t>
            </a:r>
            <a:r>
              <a:rPr lang="en-US" noProof="1" smtClean="0">
                <a:latin typeface="Times New Roman" pitchFamily="18" charset="0"/>
                <a:cs typeface="Times New Roman" pitchFamily="18" charset="0"/>
              </a:rPr>
              <a:t> activities and promote better planning for </a:t>
            </a:r>
            <a:r>
              <a:rPr lang="en-US" u="sng" noProof="1" smtClean="0">
                <a:latin typeface="Times New Roman" pitchFamily="18" charset="0"/>
                <a:cs typeface="Times New Roman" pitchFamily="18" charset="0"/>
              </a:rPr>
              <a:t>future action</a:t>
            </a:r>
            <a:r>
              <a:rPr lang="en-US" noProof="1"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fontAlgn="auto">
              <a:spcAft>
                <a:spcPts val="0"/>
              </a:spcAft>
              <a:buClr>
                <a:srgbClr val="669900"/>
              </a:buClr>
              <a:buSzPct val="70000"/>
              <a:buFont typeface="Wingdings" pitchFamily="2" charset="2"/>
              <a:buChar char="§"/>
              <a:defRPr/>
            </a:pPr>
            <a:r>
              <a:rPr lang="en-US" dirty="0" smtClean="0">
                <a:latin typeface="Times New Roman" pitchFamily="18" charset="0"/>
                <a:cs typeface="Times New Roman" pitchFamily="18" charset="0"/>
              </a:rPr>
              <a:t>Designed specifically with intention to attribute changes to intervention itself</a:t>
            </a:r>
          </a:p>
          <a:p>
            <a:pPr algn="just" fontAlgn="auto">
              <a:spcAft>
                <a:spcPts val="0"/>
              </a:spcAft>
              <a:buClr>
                <a:srgbClr val="669900"/>
              </a:buClr>
              <a:buSzPct val="70000"/>
              <a:buFont typeface="Wingdings" pitchFamily="2" charset="2"/>
              <a:buChar char="§"/>
              <a:defRPr/>
            </a:pPr>
            <a:r>
              <a:rPr lang="en-US" dirty="0" smtClean="0">
                <a:latin typeface="Times New Roman" pitchFamily="18" charset="0"/>
                <a:cs typeface="Times New Roman" pitchFamily="18" charset="0"/>
              </a:rPr>
              <a:t>Answers the question, “what have we achieved and what impact have we made”</a:t>
            </a:r>
            <a:endParaRPr lang="en-US" noProof="1" smtClean="0">
              <a:latin typeface="Times New Roman" pitchFamily="18" charset="0"/>
              <a:cs typeface="Times New Roman" pitchFamily="18" charset="0"/>
            </a:endParaRPr>
          </a:p>
          <a:p>
            <a:pPr fontAlgn="auto">
              <a:spcAft>
                <a:spcPts val="0"/>
              </a:spcAft>
              <a:buFont typeface="Arial" pitchFamily="34" charset="0"/>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0"/>
            <a:ext cx="8229600" cy="1219200"/>
          </a:xfrm>
        </p:spPr>
        <p:txBody>
          <a:bodyPr/>
          <a:lstStyle/>
          <a:p>
            <a:pPr algn="ctr"/>
            <a:r>
              <a:rPr lang="en-US" dirty="0" smtClean="0"/>
              <a:t>Why Evaluation? To assess</a:t>
            </a:r>
          </a:p>
        </p:txBody>
      </p:sp>
      <p:sp>
        <p:nvSpPr>
          <p:cNvPr id="8195" name="Content Placeholder 2"/>
          <p:cNvSpPr>
            <a:spLocks noGrp="1"/>
          </p:cNvSpPr>
          <p:nvPr>
            <p:ph idx="1"/>
          </p:nvPr>
        </p:nvSpPr>
        <p:spPr>
          <a:xfrm>
            <a:off x="755576" y="1143000"/>
            <a:ext cx="8208912" cy="5715000"/>
          </a:xfrm>
        </p:spPr>
        <p:txBody>
          <a:bodyPr>
            <a:normAutofit lnSpcReduction="10000"/>
          </a:bodyPr>
          <a:lstStyle/>
          <a:p>
            <a:pPr algn="just"/>
            <a:r>
              <a:rPr lang="en-US" dirty="0" smtClean="0">
                <a:solidFill>
                  <a:srgbClr val="0070C0"/>
                </a:solidFill>
                <a:latin typeface="Times New Roman" pitchFamily="18" charset="0"/>
                <a:cs typeface="Times New Roman" pitchFamily="18" charset="0"/>
              </a:rPr>
              <a:t>Relevance:</a:t>
            </a:r>
            <a:r>
              <a:rPr lang="en-US" dirty="0" smtClean="0">
                <a:latin typeface="Times New Roman" pitchFamily="18" charset="0"/>
                <a:cs typeface="Times New Roman" pitchFamily="18" charset="0"/>
              </a:rPr>
              <a:t> Did the project address our needs/objectives?</a:t>
            </a:r>
          </a:p>
          <a:p>
            <a:pPr algn="just"/>
            <a:r>
              <a:rPr lang="en-US" dirty="0" smtClean="0">
                <a:latin typeface="Times New Roman" pitchFamily="18" charset="0"/>
                <a:cs typeface="Times New Roman" pitchFamily="18" charset="0"/>
              </a:rPr>
              <a:t> </a:t>
            </a:r>
            <a:r>
              <a:rPr lang="en-US" dirty="0" smtClean="0">
                <a:solidFill>
                  <a:srgbClr val="FF33CC"/>
                </a:solidFill>
                <a:latin typeface="Times New Roman" pitchFamily="18" charset="0"/>
                <a:cs typeface="Times New Roman" pitchFamily="18" charset="0"/>
              </a:rPr>
              <a:t>Efficiency</a:t>
            </a:r>
            <a:r>
              <a:rPr lang="en-US" dirty="0" smtClean="0">
                <a:latin typeface="Times New Roman" pitchFamily="18" charset="0"/>
                <a:cs typeface="Times New Roman" pitchFamily="18" charset="0"/>
              </a:rPr>
              <a:t>:  Did we use resources wisely?</a:t>
            </a:r>
          </a:p>
          <a:p>
            <a:pPr algn="just"/>
            <a:r>
              <a:rPr lang="en-US" dirty="0" smtClean="0">
                <a:latin typeface="Times New Roman" pitchFamily="18" charset="0"/>
                <a:cs typeface="Times New Roman" pitchFamily="18" charset="0"/>
              </a:rPr>
              <a:t> Effectiveness: Did we achieve the desired results?</a:t>
            </a:r>
          </a:p>
          <a:p>
            <a:pPr algn="just"/>
            <a:r>
              <a:rPr lang="en-US" dirty="0" smtClean="0">
                <a:latin typeface="Times New Roman" pitchFamily="18" charset="0"/>
                <a:cs typeface="Times New Roman" pitchFamily="18" charset="0"/>
              </a:rPr>
              <a:t> </a:t>
            </a:r>
            <a:r>
              <a:rPr lang="en-US" dirty="0" smtClean="0">
                <a:solidFill>
                  <a:srgbClr val="FFC000"/>
                </a:solidFill>
                <a:latin typeface="Times New Roman" pitchFamily="18" charset="0"/>
                <a:cs typeface="Times New Roman" pitchFamily="18" charset="0"/>
              </a:rPr>
              <a:t>Impact: </a:t>
            </a:r>
            <a:r>
              <a:rPr lang="en-US" dirty="0" smtClean="0">
                <a:latin typeface="Times New Roman" pitchFamily="18" charset="0"/>
                <a:cs typeface="Times New Roman" pitchFamily="18" charset="0"/>
              </a:rPr>
              <a:t>To what extent the project activities brought about changes for the betterment of individuals/communities?</a:t>
            </a:r>
          </a:p>
          <a:p>
            <a:pPr algn="just"/>
            <a:r>
              <a:rPr lang="en-US" dirty="0" smtClean="0">
                <a:latin typeface="Times New Roman" pitchFamily="18" charset="0"/>
                <a:cs typeface="Times New Roman" pitchFamily="18" charset="0"/>
              </a:rPr>
              <a:t> </a:t>
            </a:r>
            <a:r>
              <a:rPr lang="en-US" dirty="0" smtClean="0">
                <a:solidFill>
                  <a:srgbClr val="FF0066"/>
                </a:solidFill>
                <a:latin typeface="Times New Roman" pitchFamily="18" charset="0"/>
                <a:cs typeface="Times New Roman" pitchFamily="18" charset="0"/>
              </a:rPr>
              <a:t>Replicable: </a:t>
            </a:r>
            <a:r>
              <a:rPr lang="en-US" dirty="0" smtClean="0">
                <a:latin typeface="Times New Roman" pitchFamily="18" charset="0"/>
                <a:cs typeface="Times New Roman" pitchFamily="18" charset="0"/>
              </a:rPr>
              <a:t>Can we repeat the project?</a:t>
            </a:r>
          </a:p>
          <a:p>
            <a:pPr algn="just"/>
            <a:r>
              <a:rPr lang="en-US" dirty="0" smtClean="0">
                <a:latin typeface="Times New Roman" pitchFamily="18" charset="0"/>
                <a:cs typeface="Times New Roman" pitchFamily="18" charset="0"/>
              </a:rPr>
              <a:t> </a:t>
            </a:r>
            <a:r>
              <a:rPr lang="en-US" dirty="0" smtClean="0">
                <a:solidFill>
                  <a:srgbClr val="66FFFF"/>
                </a:solidFill>
                <a:latin typeface="Times New Roman" pitchFamily="18" charset="0"/>
                <a:cs typeface="Times New Roman" pitchFamily="18" charset="0"/>
              </a:rPr>
              <a:t>Sustainable:</a:t>
            </a:r>
            <a:r>
              <a:rPr lang="en-US" dirty="0" smtClean="0">
                <a:latin typeface="Times New Roman" pitchFamily="18" charset="0"/>
                <a:cs typeface="Times New Roman" pitchFamily="18" charset="0"/>
              </a:rPr>
              <a:t> Can we ensure the positive changes CONTINUE?</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p:cTn id="7" dur="500" fill="hold"/>
                                        <p:tgtEl>
                                          <p:spTgt spid="819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819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p:cTn id="13" dur="500" fill="hold"/>
                                        <p:tgtEl>
                                          <p:spTgt spid="8195">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8195">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 calcmode="lin" valueType="num">
                                      <p:cBhvr>
                                        <p:cTn id="19" dur="500" fill="hold"/>
                                        <p:tgtEl>
                                          <p:spTgt spid="8195">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8195">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8195">
                                            <p:txEl>
                                              <p:pRg st="3" end="3"/>
                                            </p:txEl>
                                          </p:spTgt>
                                        </p:tgtEl>
                                        <p:attrNameLst>
                                          <p:attrName>style.visibility</p:attrName>
                                        </p:attrNameLst>
                                      </p:cBhvr>
                                      <p:to>
                                        <p:strVal val="visible"/>
                                      </p:to>
                                    </p:set>
                                    <p:anim calcmode="lin" valueType="num">
                                      <p:cBhvr>
                                        <p:cTn id="25" dur="500" fill="hold"/>
                                        <p:tgtEl>
                                          <p:spTgt spid="8195">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8195">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8195">
                                            <p:txEl>
                                              <p:pRg st="4" end="4"/>
                                            </p:txEl>
                                          </p:spTgt>
                                        </p:tgtEl>
                                        <p:attrNameLst>
                                          <p:attrName>style.visibility</p:attrName>
                                        </p:attrNameLst>
                                      </p:cBhvr>
                                      <p:to>
                                        <p:strVal val="visible"/>
                                      </p:to>
                                    </p:set>
                                    <p:anim calcmode="lin" valueType="num">
                                      <p:cBhvr>
                                        <p:cTn id="31" dur="500" fill="hold"/>
                                        <p:tgtEl>
                                          <p:spTgt spid="8195">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8195">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8195">
                                            <p:txEl>
                                              <p:pRg st="5" end="5"/>
                                            </p:txEl>
                                          </p:spTgt>
                                        </p:tgtEl>
                                        <p:attrNameLst>
                                          <p:attrName>style.visibility</p:attrName>
                                        </p:attrNameLst>
                                      </p:cBhvr>
                                      <p:to>
                                        <p:strVal val="visible"/>
                                      </p:to>
                                    </p:set>
                                    <p:anim calcmode="lin" valueType="num">
                                      <p:cBhvr>
                                        <p:cTn id="37" dur="500" fill="hold"/>
                                        <p:tgtEl>
                                          <p:spTgt spid="8195">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8195">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76672"/>
            <a:ext cx="9144000" cy="685800"/>
          </a:xfrm>
        </p:spPr>
        <p:txBody>
          <a:bodyPr>
            <a:noAutofit/>
          </a:bodyPr>
          <a:lstStyle/>
          <a:p>
            <a:pPr algn="ctr"/>
            <a:r>
              <a:rPr lang="en-US" sz="4400" dirty="0" smtClean="0">
                <a:latin typeface="Times New Roman" pitchFamily="18" charset="0"/>
                <a:cs typeface="Times New Roman" pitchFamily="18" charset="0"/>
              </a:rPr>
              <a:t>Key principles in project evaluation</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755576" y="1524000"/>
            <a:ext cx="8159824" cy="5029200"/>
          </a:xfrm>
        </p:spPr>
        <p:txBody>
          <a:bodyPr>
            <a:normAutofit fontScale="92500" lnSpcReduction="10000"/>
          </a:bodyPr>
          <a:lstStyle/>
          <a:p>
            <a:pPr algn="just"/>
            <a:r>
              <a:rPr lang="en-US" sz="3200" dirty="0" smtClean="0">
                <a:latin typeface="Times New Roman" pitchFamily="18" charset="0"/>
                <a:cs typeface="Times New Roman" pitchFamily="18" charset="0"/>
              </a:rPr>
              <a:t>Improve performance and contribute to organizational learning:</a:t>
            </a:r>
          </a:p>
          <a:p>
            <a:pPr algn="just"/>
            <a:r>
              <a:rPr lang="en-US" sz="3200" dirty="0" smtClean="0">
                <a:latin typeface="Times New Roman" pitchFamily="18" charset="0"/>
                <a:cs typeface="Times New Roman" pitchFamily="18" charset="0"/>
              </a:rPr>
              <a:t>Reinforce accountability and transparency;</a:t>
            </a:r>
          </a:p>
          <a:p>
            <a:pPr algn="just"/>
            <a:r>
              <a:rPr lang="en-US" sz="3200" dirty="0" smtClean="0">
                <a:latin typeface="Times New Roman" pitchFamily="18" charset="0"/>
                <a:cs typeface="Times New Roman" pitchFamily="18" charset="0"/>
              </a:rPr>
              <a:t>Form part of a larger dynamic planning and review process;</a:t>
            </a:r>
          </a:p>
          <a:p>
            <a:pPr algn="just"/>
            <a:r>
              <a:rPr lang="en-US" sz="3200" dirty="0" smtClean="0">
                <a:latin typeface="Times New Roman" pitchFamily="18" charset="0"/>
                <a:cs typeface="Times New Roman" pitchFamily="18" charset="0"/>
              </a:rPr>
              <a:t>Are oriented by national and longer term priorities and objectives;</a:t>
            </a:r>
          </a:p>
          <a:p>
            <a:pPr algn="just"/>
            <a:r>
              <a:rPr lang="en-US" sz="3200" dirty="0" smtClean="0">
                <a:latin typeface="Times New Roman" pitchFamily="18" charset="0"/>
                <a:cs typeface="Times New Roman" pitchFamily="18" charset="0"/>
              </a:rPr>
              <a:t>Focus on results and assume that projects are managed for results;</a:t>
            </a:r>
          </a:p>
          <a:p>
            <a:pPr algn="just"/>
            <a:r>
              <a:rPr lang="en-US" sz="3200" dirty="0" smtClean="0">
                <a:latin typeface="Times New Roman" pitchFamily="18" charset="0"/>
                <a:cs typeface="Times New Roman" pitchFamily="18" charset="0"/>
              </a:rPr>
              <a:t>Provide for the participation of national constituents and other partners;</a:t>
            </a:r>
          </a:p>
        </p:txBody>
      </p:sp>
      <p:sp>
        <p:nvSpPr>
          <p:cNvPr id="4" name="Date Placeholder 3"/>
          <p:cNvSpPr>
            <a:spLocks noGrp="1"/>
          </p:cNvSpPr>
          <p:nvPr>
            <p:ph type="dt" sz="half" idx="10"/>
          </p:nvPr>
        </p:nvSpPr>
        <p:spPr/>
        <p:txBody>
          <a:bodyPr/>
          <a:lstStyle/>
          <a:p>
            <a:fld id="{9249651D-C1A1-4200-A870-F5656B2778A7}" type="datetime1">
              <a:rPr lang="en-US" smtClean="0"/>
              <a:pPr/>
              <a:t>16/02/2016</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13</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685800"/>
          </a:xfrm>
        </p:spPr>
        <p:txBody>
          <a:bodyPr>
            <a:noAutofit/>
          </a:bodyPr>
          <a:lstStyle/>
          <a:p>
            <a:pPr algn="ctr"/>
            <a:r>
              <a:rPr lang="en-US" sz="4400" b="1" dirty="0" smtClean="0">
                <a:effectLst>
                  <a:outerShdw blurRad="38100" dist="38100" dir="2700000" algn="tl">
                    <a:srgbClr val="000000">
                      <a:alpha val="43137"/>
                    </a:srgbClr>
                  </a:outerShdw>
                </a:effectLst>
                <a:latin typeface="Times New Roman" pitchFamily="18" charset="0"/>
                <a:cs typeface="Times New Roman" pitchFamily="18" charset="0"/>
              </a:rPr>
              <a:t>Key principles in project evaluation</a:t>
            </a:r>
            <a:endParaRPr lang="en-US" sz="44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971600" y="1524000"/>
            <a:ext cx="7943800" cy="5029200"/>
          </a:xfrm>
        </p:spPr>
        <p:txBody>
          <a:bodyPr>
            <a:normAutofit/>
          </a:bodyPr>
          <a:lstStyle/>
          <a:p>
            <a:pPr algn="just"/>
            <a:r>
              <a:rPr lang="en-US" sz="3200" dirty="0" smtClean="0">
                <a:latin typeface="Times New Roman" pitchFamily="18" charset="0"/>
                <a:cs typeface="Times New Roman" pitchFamily="18" charset="0"/>
              </a:rPr>
              <a:t>Reinforce among our project stakeholders a sense of joint ownership;</a:t>
            </a:r>
          </a:p>
          <a:p>
            <a:pPr algn="just"/>
            <a:r>
              <a:rPr lang="en-US" sz="3200" dirty="0" smtClean="0">
                <a:latin typeface="Times New Roman" pitchFamily="18" charset="0"/>
                <a:cs typeface="Times New Roman" pitchFamily="18" charset="0"/>
              </a:rPr>
              <a:t>Are supported through a highly credible, independent and transparent process;</a:t>
            </a:r>
          </a:p>
          <a:p>
            <a:pPr algn="just"/>
            <a:r>
              <a:rPr lang="en-US" sz="3200" dirty="0" smtClean="0">
                <a:latin typeface="Times New Roman" pitchFamily="18" charset="0"/>
                <a:cs typeface="Times New Roman" pitchFamily="18" charset="0"/>
              </a:rPr>
              <a:t>Confine the process to one which is technically and administratively reasonable;</a:t>
            </a:r>
          </a:p>
          <a:p>
            <a:pPr algn="just"/>
            <a:r>
              <a:rPr lang="en-US" sz="3200" dirty="0" smtClean="0">
                <a:latin typeface="Times New Roman" pitchFamily="18" charset="0"/>
                <a:cs typeface="Times New Roman" pitchFamily="18" charset="0"/>
              </a:rPr>
              <a:t>Are conducted in an ethical way including the responsible handling of confidential information.</a:t>
            </a:r>
          </a:p>
        </p:txBody>
      </p:sp>
      <p:sp>
        <p:nvSpPr>
          <p:cNvPr id="4" name="Date Placeholder 3"/>
          <p:cNvSpPr>
            <a:spLocks noGrp="1"/>
          </p:cNvSpPr>
          <p:nvPr>
            <p:ph type="dt" sz="half" idx="10"/>
          </p:nvPr>
        </p:nvSpPr>
        <p:spPr/>
        <p:txBody>
          <a:bodyPr/>
          <a:lstStyle/>
          <a:p>
            <a:fld id="{9249651D-C1A1-4200-A870-F5656B2778A7}" type="datetime1">
              <a:rPr lang="en-US" smtClean="0"/>
              <a:pPr/>
              <a:t>16/02/2016</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14</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09600"/>
          </a:xfrm>
        </p:spPr>
        <p:txBody>
          <a:bodyPr>
            <a:noAutofit/>
          </a:bodyPr>
          <a:lstStyle/>
          <a:p>
            <a:pPr algn="ctr"/>
            <a:r>
              <a:rPr lang="en-US" sz="4400" b="1" dirty="0" smtClean="0">
                <a:effectLst>
                  <a:outerShdw blurRad="38100" dist="38100" dir="2700000" algn="tl">
                    <a:srgbClr val="000000">
                      <a:alpha val="43137"/>
                    </a:srgbClr>
                  </a:outerShdw>
                </a:effectLst>
                <a:latin typeface="Times New Roman" pitchFamily="18" charset="0"/>
                <a:cs typeface="Times New Roman" pitchFamily="18" charset="0"/>
              </a:rPr>
              <a:t>Evaluation Criteria</a:t>
            </a:r>
            <a:endParaRPr lang="en-US" sz="44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827584" y="1295400"/>
            <a:ext cx="8087816" cy="5257800"/>
          </a:xfrm>
        </p:spPr>
        <p:txBody>
          <a:bodyPr>
            <a:normAutofit/>
          </a:bodyPr>
          <a:lstStyle/>
          <a:p>
            <a:pPr algn="just"/>
            <a:r>
              <a:rPr lang="en-US" sz="3200" b="1" dirty="0" smtClean="0">
                <a:latin typeface="Times New Roman" pitchFamily="18" charset="0"/>
                <a:cs typeface="Times New Roman" pitchFamily="18" charset="0"/>
              </a:rPr>
              <a:t>Relevance and strategic fit of the project</a:t>
            </a:r>
            <a:r>
              <a:rPr lang="en-US" sz="3200" dirty="0" smtClean="0">
                <a:latin typeface="Times New Roman" pitchFamily="18" charset="0"/>
                <a:cs typeface="Times New Roman" pitchFamily="18" charset="0"/>
              </a:rPr>
              <a:t>: The extent to which the objectives of a development intervention are consistent with beneficiary requirements, country needs, global priorities and partner and donor policies. </a:t>
            </a:r>
          </a:p>
          <a:p>
            <a:pPr algn="just"/>
            <a:r>
              <a:rPr lang="en-US" sz="3200" b="1" dirty="0" smtClean="0">
                <a:latin typeface="Times New Roman" pitchFamily="18" charset="0"/>
                <a:cs typeface="Times New Roman" pitchFamily="18" charset="0"/>
              </a:rPr>
              <a:t>Validity of project design: </a:t>
            </a:r>
            <a:r>
              <a:rPr lang="en-US" sz="3200" dirty="0" smtClean="0">
                <a:latin typeface="Times New Roman" pitchFamily="18" charset="0"/>
                <a:cs typeface="Times New Roman" pitchFamily="18" charset="0"/>
              </a:rPr>
              <a:t>The extent to which the project design is logical and coherent</a:t>
            </a:r>
          </a:p>
        </p:txBody>
      </p:sp>
      <p:sp>
        <p:nvSpPr>
          <p:cNvPr id="4" name="Date Placeholder 3"/>
          <p:cNvSpPr>
            <a:spLocks noGrp="1"/>
          </p:cNvSpPr>
          <p:nvPr>
            <p:ph type="dt" sz="half" idx="10"/>
          </p:nvPr>
        </p:nvSpPr>
        <p:spPr/>
        <p:txBody>
          <a:bodyPr/>
          <a:lstStyle/>
          <a:p>
            <a:fld id="{9249651D-C1A1-4200-A870-F5656B2778A7}" type="datetime1">
              <a:rPr lang="en-US" smtClean="0"/>
              <a:pPr/>
              <a:t>16/02/2016</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15</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09600"/>
          </a:xfrm>
        </p:spPr>
        <p:txBody>
          <a:bodyPr>
            <a:noAutofit/>
          </a:bodyPr>
          <a:lstStyle/>
          <a:p>
            <a:pPr algn="ctr"/>
            <a:r>
              <a:rPr lang="en-US" sz="4400" b="1" dirty="0" smtClean="0">
                <a:effectLst>
                  <a:outerShdw blurRad="38100" dist="38100" dir="2700000" algn="tl">
                    <a:srgbClr val="000000">
                      <a:alpha val="43137"/>
                    </a:srgbClr>
                  </a:outerShdw>
                </a:effectLst>
                <a:latin typeface="Times New Roman" pitchFamily="18" charset="0"/>
                <a:cs typeface="Times New Roman" pitchFamily="18" charset="0"/>
              </a:rPr>
              <a:t>Evaluation Criteria</a:t>
            </a:r>
            <a:endParaRPr lang="en-US" sz="44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899592" y="1295400"/>
            <a:ext cx="8015808" cy="5257800"/>
          </a:xfrm>
        </p:spPr>
        <p:txBody>
          <a:bodyPr>
            <a:normAutofit fontScale="92500" lnSpcReduction="10000"/>
          </a:bodyPr>
          <a:lstStyle/>
          <a:p>
            <a:pPr algn="just"/>
            <a:r>
              <a:rPr lang="en-US" sz="3200" b="1" dirty="0" smtClean="0">
                <a:latin typeface="Times New Roman" pitchFamily="18" charset="0"/>
                <a:cs typeface="Times New Roman" pitchFamily="18" charset="0"/>
              </a:rPr>
              <a:t>Project progress and effectiveness: </a:t>
            </a:r>
            <a:r>
              <a:rPr lang="en-US" sz="3200" dirty="0" smtClean="0">
                <a:latin typeface="Times New Roman" pitchFamily="18" charset="0"/>
                <a:cs typeface="Times New Roman" pitchFamily="18" charset="0"/>
              </a:rPr>
              <a:t>The extent to which the project’s immediate objectives were achieved, or are expected to be achieved, taking into account their relative importance.</a:t>
            </a:r>
          </a:p>
          <a:p>
            <a:pPr algn="just"/>
            <a:r>
              <a:rPr lang="en-US" sz="3200" b="1" dirty="0" smtClean="0">
                <a:latin typeface="Times New Roman" pitchFamily="18" charset="0"/>
                <a:cs typeface="Times New Roman" pitchFamily="18" charset="0"/>
              </a:rPr>
              <a:t>Efficiency of resource use: </a:t>
            </a:r>
            <a:r>
              <a:rPr lang="en-US" sz="3200" dirty="0" smtClean="0">
                <a:latin typeface="Times New Roman" pitchFamily="18" charset="0"/>
                <a:cs typeface="Times New Roman" pitchFamily="18" charset="0"/>
              </a:rPr>
              <a:t>A measure of how economically resources/inputs (funds, expertise, time, etc.) are converted into results.</a:t>
            </a:r>
          </a:p>
          <a:p>
            <a:pPr algn="just"/>
            <a:r>
              <a:rPr lang="en-US" sz="3200" b="1" dirty="0" smtClean="0">
                <a:latin typeface="Times New Roman" pitchFamily="18" charset="0"/>
                <a:cs typeface="Times New Roman" pitchFamily="18" charset="0"/>
              </a:rPr>
              <a:t>Effectiveness of management arrangements</a:t>
            </a:r>
            <a:r>
              <a:rPr lang="en-US" sz="3200" dirty="0" smtClean="0">
                <a:latin typeface="Times New Roman" pitchFamily="18" charset="0"/>
                <a:cs typeface="Times New Roman" pitchFamily="18" charset="0"/>
              </a:rPr>
              <a:t>: The extent to which management capacities and arrangements put in place supports the achievement of results.</a:t>
            </a:r>
          </a:p>
        </p:txBody>
      </p:sp>
      <p:sp>
        <p:nvSpPr>
          <p:cNvPr id="4" name="Date Placeholder 3"/>
          <p:cNvSpPr>
            <a:spLocks noGrp="1"/>
          </p:cNvSpPr>
          <p:nvPr>
            <p:ph type="dt" sz="half" idx="10"/>
          </p:nvPr>
        </p:nvSpPr>
        <p:spPr/>
        <p:txBody>
          <a:bodyPr/>
          <a:lstStyle/>
          <a:p>
            <a:fld id="{9249651D-C1A1-4200-A870-F5656B2778A7}" type="datetime1">
              <a:rPr lang="en-US" smtClean="0"/>
              <a:pPr/>
              <a:t>16/02/2016</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16</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09600"/>
          </a:xfrm>
        </p:spPr>
        <p:txBody>
          <a:bodyPr>
            <a:noAutofit/>
          </a:bodyPr>
          <a:lstStyle/>
          <a:p>
            <a:pPr algn="ctr"/>
            <a:r>
              <a:rPr lang="en-US" sz="4400" b="1" dirty="0" smtClean="0">
                <a:effectLst>
                  <a:outerShdw blurRad="38100" dist="38100" dir="2700000" algn="tl">
                    <a:srgbClr val="000000">
                      <a:alpha val="43137"/>
                    </a:srgbClr>
                  </a:outerShdw>
                </a:effectLst>
                <a:latin typeface="Times New Roman" pitchFamily="18" charset="0"/>
                <a:cs typeface="Times New Roman" pitchFamily="18" charset="0"/>
              </a:rPr>
              <a:t>Evaluation Criteria</a:t>
            </a:r>
            <a:endParaRPr lang="en-US" sz="44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971600" y="1295400"/>
            <a:ext cx="7943800" cy="5257800"/>
          </a:xfrm>
        </p:spPr>
        <p:txBody>
          <a:bodyPr>
            <a:normAutofit/>
          </a:bodyPr>
          <a:lstStyle/>
          <a:p>
            <a:pPr algn="just"/>
            <a:r>
              <a:rPr lang="en-US" sz="3200" b="1" dirty="0" smtClean="0">
                <a:latin typeface="Times New Roman" pitchFamily="18" charset="0"/>
                <a:cs typeface="Times New Roman" pitchFamily="18" charset="0"/>
              </a:rPr>
              <a:t>Impact orientation and sustainability of the project</a:t>
            </a:r>
            <a:r>
              <a:rPr lang="en-US" sz="3200" dirty="0" smtClean="0">
                <a:latin typeface="Times New Roman" pitchFamily="18" charset="0"/>
                <a:cs typeface="Times New Roman" pitchFamily="18" charset="0"/>
              </a:rPr>
              <a:t>: The strategic orientation of the project towards making a significant contribution to broader, long-term, sustainable development changes. The likelihood that the results of the project are durable and can be maintained or even scaled up and replicated by project partners after major assistance has been completed.</a:t>
            </a:r>
          </a:p>
        </p:txBody>
      </p:sp>
      <p:sp>
        <p:nvSpPr>
          <p:cNvPr id="4" name="Date Placeholder 3"/>
          <p:cNvSpPr>
            <a:spLocks noGrp="1"/>
          </p:cNvSpPr>
          <p:nvPr>
            <p:ph type="dt" sz="half" idx="10"/>
          </p:nvPr>
        </p:nvSpPr>
        <p:spPr/>
        <p:txBody>
          <a:bodyPr/>
          <a:lstStyle/>
          <a:p>
            <a:fld id="{9249651D-C1A1-4200-A870-F5656B2778A7}" type="datetime1">
              <a:rPr lang="en-US" smtClean="0"/>
              <a:pPr/>
              <a:t>16/02/2016</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17</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09600"/>
          </a:xfrm>
        </p:spPr>
        <p:txBody>
          <a:bodyPr>
            <a:noAutofit/>
          </a:bodyPr>
          <a:lstStyle/>
          <a:p>
            <a:pPr algn="ctr"/>
            <a:r>
              <a:rPr lang="en-US" sz="4400" b="1" dirty="0" smtClean="0">
                <a:effectLst>
                  <a:outerShdw blurRad="38100" dist="38100" dir="2700000" algn="tl">
                    <a:srgbClr val="000000">
                      <a:alpha val="43137"/>
                    </a:srgbClr>
                  </a:outerShdw>
                </a:effectLst>
                <a:latin typeface="Times New Roman" pitchFamily="18" charset="0"/>
                <a:cs typeface="Times New Roman" pitchFamily="18" charset="0"/>
              </a:rPr>
              <a:t>Evaluation Report</a:t>
            </a:r>
            <a:endParaRPr lang="en-US" sz="44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1043608" y="1295400"/>
            <a:ext cx="7871792" cy="5257800"/>
          </a:xfrm>
        </p:spPr>
        <p:txBody>
          <a:bodyPr>
            <a:normAutofit fontScale="92500" lnSpcReduction="20000"/>
          </a:bodyPr>
          <a:lstStyle/>
          <a:p>
            <a:pPr algn="just"/>
            <a:r>
              <a:rPr lang="en-US" sz="3200" b="1" dirty="0" smtClean="0">
                <a:solidFill>
                  <a:srgbClr val="0070C0"/>
                </a:solidFill>
                <a:effectLst>
                  <a:outerShdw blurRad="38100" dist="38100" dir="2700000" algn="tl">
                    <a:srgbClr val="000000">
                      <a:alpha val="43137"/>
                    </a:srgbClr>
                  </a:outerShdw>
                </a:effectLst>
              </a:rPr>
              <a:t>1. </a:t>
            </a:r>
            <a:r>
              <a:rPr lang="en-US" sz="3200" dirty="0" smtClean="0">
                <a:latin typeface="Times New Roman" pitchFamily="18" charset="0"/>
                <a:cs typeface="Times New Roman" pitchFamily="18" charset="0"/>
              </a:rPr>
              <a:t>Abstract</a:t>
            </a:r>
          </a:p>
          <a:p>
            <a:pPr algn="just"/>
            <a:r>
              <a:rPr lang="en-US" sz="3200" dirty="0" smtClean="0">
                <a:latin typeface="Times New Roman" pitchFamily="18" charset="0"/>
                <a:cs typeface="Times New Roman" pitchFamily="18" charset="0"/>
              </a:rPr>
              <a:t>2. Brief background on the project and its logic</a:t>
            </a:r>
          </a:p>
          <a:p>
            <a:pPr algn="just"/>
            <a:r>
              <a:rPr lang="en-US" sz="3200" dirty="0" smtClean="0">
                <a:latin typeface="Times New Roman" pitchFamily="18" charset="0"/>
                <a:cs typeface="Times New Roman" pitchFamily="18" charset="0"/>
              </a:rPr>
              <a:t>3. Purpose, scope and clients of evaluation</a:t>
            </a:r>
          </a:p>
          <a:p>
            <a:pPr algn="just"/>
            <a:r>
              <a:rPr lang="en-US" sz="3200" dirty="0" smtClean="0">
                <a:latin typeface="Times New Roman" pitchFamily="18" charset="0"/>
                <a:cs typeface="Times New Roman" pitchFamily="18" charset="0"/>
              </a:rPr>
              <a:t>4. Methodology</a:t>
            </a:r>
          </a:p>
          <a:p>
            <a:pPr algn="just"/>
            <a:r>
              <a:rPr lang="en-US" sz="3200" dirty="0" smtClean="0">
                <a:latin typeface="Times New Roman" pitchFamily="18" charset="0"/>
                <a:cs typeface="Times New Roman" pitchFamily="18" charset="0"/>
              </a:rPr>
              <a:t>5. Review of implementation</a:t>
            </a:r>
          </a:p>
          <a:p>
            <a:pPr algn="just"/>
            <a:r>
              <a:rPr lang="en-US" sz="3200" dirty="0" smtClean="0">
                <a:latin typeface="Times New Roman" pitchFamily="18" charset="0"/>
                <a:cs typeface="Times New Roman" pitchFamily="18" charset="0"/>
              </a:rPr>
              <a:t>6. Presentation of findings regarding project performance</a:t>
            </a:r>
          </a:p>
          <a:p>
            <a:pPr algn="just"/>
            <a:r>
              <a:rPr lang="en-US" sz="3200" dirty="0" smtClean="0">
                <a:latin typeface="Times New Roman" pitchFamily="18" charset="0"/>
                <a:cs typeface="Times New Roman" pitchFamily="18" charset="0"/>
              </a:rPr>
              <a:t>7. Conclusions</a:t>
            </a:r>
          </a:p>
          <a:p>
            <a:pPr algn="just"/>
            <a:r>
              <a:rPr lang="en-US" sz="3200" dirty="0" smtClean="0">
                <a:latin typeface="Times New Roman" pitchFamily="18" charset="0"/>
                <a:cs typeface="Times New Roman" pitchFamily="18" charset="0"/>
              </a:rPr>
              <a:t>8. Recommendations</a:t>
            </a:r>
          </a:p>
          <a:p>
            <a:pPr algn="just"/>
            <a:r>
              <a:rPr lang="en-US" sz="3200" dirty="0" smtClean="0">
                <a:latin typeface="Times New Roman" pitchFamily="18" charset="0"/>
                <a:cs typeface="Times New Roman" pitchFamily="18" charset="0"/>
              </a:rPr>
              <a:t>9. Lessons learned</a:t>
            </a:r>
          </a:p>
          <a:p>
            <a:pPr algn="just"/>
            <a:r>
              <a:rPr lang="en-US" sz="3200" dirty="0" smtClean="0">
                <a:latin typeface="Times New Roman" pitchFamily="18" charset="0"/>
                <a:cs typeface="Times New Roman" pitchFamily="18" charset="0"/>
              </a:rPr>
              <a:t>10. Annexe</a:t>
            </a:r>
            <a:r>
              <a:rPr lang="en-US" sz="3200" dirty="0" smtClean="0"/>
              <a:t>s</a:t>
            </a:r>
          </a:p>
        </p:txBody>
      </p:sp>
      <p:sp>
        <p:nvSpPr>
          <p:cNvPr id="4" name="Date Placeholder 3"/>
          <p:cNvSpPr>
            <a:spLocks noGrp="1"/>
          </p:cNvSpPr>
          <p:nvPr>
            <p:ph type="dt" sz="half" idx="10"/>
          </p:nvPr>
        </p:nvSpPr>
        <p:spPr/>
        <p:txBody>
          <a:bodyPr/>
          <a:lstStyle/>
          <a:p>
            <a:fld id="{9249651D-C1A1-4200-A870-F5656B2778A7}" type="datetime1">
              <a:rPr lang="en-US" smtClean="0"/>
              <a:pPr/>
              <a:t>16/02/2016</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18</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23" presetClass="entr" presetSubtype="16"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p:cTn id="61"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2" dur="500" fill="hold"/>
                                        <p:tgtEl>
                                          <p:spTgt spid="3">
                                            <p:txEl>
                                              <p:pRg st="9" end="9"/>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762000"/>
          </a:xfrm>
        </p:spPr>
        <p:txBody>
          <a:bodyPr>
            <a:noAutofit/>
          </a:bodyPr>
          <a:lstStyle/>
          <a:p>
            <a:pPr algn="ctr"/>
            <a:r>
              <a:rPr lang="en-IN" sz="4400" b="1" dirty="0" smtClean="0">
                <a:effectLst>
                  <a:outerShdw blurRad="38100" dist="38100" dir="2700000" algn="tl">
                    <a:srgbClr val="000000">
                      <a:alpha val="43137"/>
                    </a:srgbClr>
                  </a:outerShdw>
                </a:effectLst>
                <a:latin typeface="Times New Roman" pitchFamily="18" charset="0"/>
                <a:cs typeface="Times New Roman" pitchFamily="18" charset="0"/>
              </a:rPr>
              <a:t>Developing monitoring indicators </a:t>
            </a:r>
            <a:endParaRPr lang="en-US" sz="44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1043608" y="1676400"/>
            <a:ext cx="7643192" cy="4876800"/>
          </a:xfrm>
        </p:spPr>
        <p:txBody>
          <a:bodyPr>
            <a:normAutofit lnSpcReduction="10000"/>
          </a:bodyPr>
          <a:lstStyle/>
          <a:p>
            <a:pPr algn="just"/>
            <a:r>
              <a:rPr lang="en-US" sz="3200" b="1" dirty="0" smtClean="0">
                <a:latin typeface="Times New Roman" pitchFamily="18" charset="0"/>
                <a:cs typeface="Times New Roman" pitchFamily="18" charset="0"/>
              </a:rPr>
              <a:t>Objectively verifiable indicators</a:t>
            </a:r>
            <a:r>
              <a:rPr lang="en-US" sz="3200" dirty="0" smtClean="0">
                <a:latin typeface="Times New Roman" pitchFamily="18" charset="0"/>
                <a:cs typeface="Times New Roman" pitchFamily="18" charset="0"/>
              </a:rPr>
              <a:t>: Indicators that show whether the goal, purpose and results have been achieved, or if the activities have been conducted. </a:t>
            </a:r>
          </a:p>
          <a:p>
            <a:pPr algn="just"/>
            <a:r>
              <a:rPr lang="en-US" sz="3200" dirty="0" smtClean="0">
                <a:latin typeface="Times New Roman" pitchFamily="18" charset="0"/>
                <a:cs typeface="Times New Roman" pitchFamily="18" charset="0"/>
              </a:rPr>
              <a:t>The indicators can be quantitative or qualitative, but must be measurable.</a:t>
            </a:r>
          </a:p>
          <a:p>
            <a:pPr algn="just"/>
            <a:r>
              <a:rPr lang="en-US" sz="3200" b="1" i="1" dirty="0" smtClean="0">
                <a:latin typeface="Times New Roman" pitchFamily="18" charset="0"/>
                <a:cs typeface="Times New Roman" pitchFamily="18" charset="0"/>
              </a:rPr>
              <a:t>Means of verification</a:t>
            </a:r>
            <a:r>
              <a:rPr lang="en-US" sz="3200" i="1"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Where can we obtain information on the indicators? Can we use existing sources, or do we have to conduct a survey?</a:t>
            </a:r>
          </a:p>
        </p:txBody>
      </p:sp>
      <p:sp>
        <p:nvSpPr>
          <p:cNvPr id="4" name="Date Placeholder 3"/>
          <p:cNvSpPr>
            <a:spLocks noGrp="1"/>
          </p:cNvSpPr>
          <p:nvPr>
            <p:ph type="dt" sz="half" idx="10"/>
          </p:nvPr>
        </p:nvSpPr>
        <p:spPr/>
        <p:txBody>
          <a:bodyPr/>
          <a:lstStyle/>
          <a:p>
            <a:fld id="{9249651D-C1A1-4200-A870-F5656B2778A7}" type="datetime1">
              <a:rPr lang="en-US" smtClean="0"/>
              <a:pPr/>
              <a:t>16/02/2016</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19</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04664"/>
            <a:ext cx="8316416" cy="762000"/>
          </a:xfrm>
        </p:spPr>
        <p:txBody>
          <a:bodyPr>
            <a:noAutofit/>
          </a:bodyPr>
          <a:lstStyle/>
          <a:p>
            <a:pPr algn="ctr"/>
            <a:r>
              <a:rPr lang="en-US" sz="4000" dirty="0" smtClean="0">
                <a:effectLst>
                  <a:outerShdw blurRad="38100" dist="38100" dir="2700000" algn="tl">
                    <a:srgbClr val="000000">
                      <a:alpha val="43137"/>
                    </a:srgbClr>
                  </a:outerShdw>
                </a:effectLst>
                <a:latin typeface="Times New Roman" pitchFamily="18" charset="0"/>
                <a:cs typeface="Times New Roman" pitchFamily="18" charset="0"/>
              </a:rPr>
              <a:t>Project Planning: Meaning and importance</a:t>
            </a:r>
            <a:endParaRPr lang="en-US" sz="40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827584" y="1484784"/>
            <a:ext cx="8136904" cy="5112568"/>
          </a:xfrm>
        </p:spPr>
        <p:txBody>
          <a:bodyPr>
            <a:normAutofit/>
          </a:bodyPr>
          <a:lstStyle/>
          <a:p>
            <a:pPr algn="just">
              <a:lnSpc>
                <a:spcPct val="150000"/>
              </a:lnSpc>
            </a:pPr>
            <a:r>
              <a:rPr lang="en-US" sz="3200" dirty="0" smtClean="0">
                <a:latin typeface="Times New Roman" pitchFamily="18" charset="0"/>
                <a:cs typeface="Times New Roman" pitchFamily="18" charset="0"/>
              </a:rPr>
              <a:t>After the initiation stage, the project is planned to an appropriate level of detail. </a:t>
            </a:r>
          </a:p>
          <a:p>
            <a:pPr algn="just">
              <a:lnSpc>
                <a:spcPct val="150000"/>
              </a:lnSpc>
            </a:pPr>
            <a:r>
              <a:rPr lang="en-US" sz="3200" dirty="0" smtClean="0">
                <a:latin typeface="Times New Roman" pitchFamily="18" charset="0"/>
                <a:cs typeface="Times New Roman" pitchFamily="18" charset="0"/>
              </a:rPr>
              <a:t>The main purpose is to plan time, cost and resources adequately to estimate the work needed and to effectively manage risk during project execution. </a:t>
            </a:r>
          </a:p>
        </p:txBody>
      </p:sp>
      <p:sp>
        <p:nvSpPr>
          <p:cNvPr id="4" name="Date Placeholder 3"/>
          <p:cNvSpPr>
            <a:spLocks noGrp="1"/>
          </p:cNvSpPr>
          <p:nvPr>
            <p:ph type="dt" sz="half" idx="10"/>
          </p:nvPr>
        </p:nvSpPr>
        <p:spPr/>
        <p:txBody>
          <a:bodyPr/>
          <a:lstStyle/>
          <a:p>
            <a:fld id="{9249651D-C1A1-4200-A870-F5656B2778A7}" type="datetime1">
              <a:rPr lang="en-US" smtClean="0"/>
              <a:pPr/>
              <a:t>16/02/2016</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2</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685800"/>
          </a:xfrm>
        </p:spPr>
        <p:txBody>
          <a:bodyPr>
            <a:noAutofit/>
          </a:bodyPr>
          <a:lstStyle/>
          <a:p>
            <a:pPr algn="ctr"/>
            <a:r>
              <a:rPr lang="en-US" sz="4400" b="1" dirty="0" smtClean="0">
                <a:effectLst>
                  <a:outerShdw blurRad="38100" dist="38100" dir="2700000" algn="tl">
                    <a:srgbClr val="000000">
                      <a:alpha val="43137"/>
                    </a:srgbClr>
                  </a:outerShdw>
                </a:effectLst>
                <a:latin typeface="Times New Roman" pitchFamily="18" charset="0"/>
                <a:cs typeface="Times New Roman" pitchFamily="18" charset="0"/>
              </a:rPr>
              <a:t>Models and types of evaluation </a:t>
            </a:r>
            <a:endParaRPr lang="en-US" sz="44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1043608" y="1628800"/>
            <a:ext cx="7797552" cy="4876800"/>
          </a:xfrm>
        </p:spPr>
        <p:txBody>
          <a:bodyPr>
            <a:normAutofit fontScale="92500" lnSpcReduction="10000"/>
          </a:bodyPr>
          <a:lstStyle/>
          <a:p>
            <a:pPr algn="just">
              <a:buNone/>
            </a:pPr>
            <a:r>
              <a:rPr lang="en-US" sz="3200" b="1" dirty="0" smtClean="0">
                <a:latin typeface="Times New Roman" pitchFamily="18" charset="0"/>
                <a:cs typeface="Times New Roman" pitchFamily="18" charset="0"/>
              </a:rPr>
              <a:t>Models</a:t>
            </a:r>
          </a:p>
          <a:p>
            <a:pPr algn="just"/>
            <a:r>
              <a:rPr lang="en-US" sz="3200" dirty="0" smtClean="0">
                <a:latin typeface="Times New Roman" pitchFamily="18" charset="0"/>
                <a:cs typeface="Times New Roman" pitchFamily="18" charset="0"/>
              </a:rPr>
              <a:t>Participatory &amp; non participatory model</a:t>
            </a:r>
          </a:p>
          <a:p>
            <a:pPr algn="just"/>
            <a:r>
              <a:rPr lang="en-US" sz="3200" dirty="0" smtClean="0">
                <a:latin typeface="Times New Roman" pitchFamily="18" charset="0"/>
                <a:cs typeface="Times New Roman" pitchFamily="18" charset="0"/>
              </a:rPr>
              <a:t>Document based &amp; performance / field based evaluation models</a:t>
            </a:r>
          </a:p>
          <a:p>
            <a:pPr algn="just">
              <a:buNone/>
            </a:pPr>
            <a:r>
              <a:rPr lang="en-US" sz="3200" b="1" dirty="0" smtClean="0">
                <a:latin typeface="Times New Roman" pitchFamily="18" charset="0"/>
                <a:cs typeface="Times New Roman" pitchFamily="18" charset="0"/>
              </a:rPr>
              <a:t>Types</a:t>
            </a:r>
          </a:p>
          <a:p>
            <a:pPr algn="just"/>
            <a:r>
              <a:rPr lang="en-US" sz="3200" dirty="0" smtClean="0">
                <a:latin typeface="Times New Roman" pitchFamily="18" charset="0"/>
                <a:cs typeface="Times New Roman" pitchFamily="18" charset="0"/>
              </a:rPr>
              <a:t>Formal &amp; informal evaluation</a:t>
            </a:r>
          </a:p>
          <a:p>
            <a:pPr algn="just"/>
            <a:r>
              <a:rPr lang="en-US" sz="3200" dirty="0" smtClean="0">
                <a:latin typeface="Times New Roman" pitchFamily="18" charset="0"/>
                <a:cs typeface="Times New Roman" pitchFamily="18" charset="0"/>
              </a:rPr>
              <a:t>Result based (goals / objectives / outcome) &amp; process based evaluation</a:t>
            </a:r>
          </a:p>
          <a:p>
            <a:pPr algn="just"/>
            <a:r>
              <a:rPr lang="en-US" sz="3200" dirty="0" smtClean="0">
                <a:latin typeface="Times New Roman" pitchFamily="18" charset="0"/>
                <a:cs typeface="Times New Roman" pitchFamily="18" charset="0"/>
              </a:rPr>
              <a:t>Internal (self evaluation) &amp; external</a:t>
            </a:r>
          </a:p>
          <a:p>
            <a:pPr algn="just"/>
            <a:r>
              <a:rPr lang="en-US" sz="3200" dirty="0" smtClean="0">
                <a:latin typeface="Times New Roman" pitchFamily="18" charset="0"/>
                <a:cs typeface="Times New Roman" pitchFamily="18" charset="0"/>
              </a:rPr>
              <a:t>Mid term (ongoing / periodical) &amp; final</a:t>
            </a:r>
          </a:p>
          <a:p>
            <a:pPr algn="just">
              <a:buNone/>
            </a:pPr>
            <a:endParaRPr lang="en-US" sz="3200" dirty="0" smtClean="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9249651D-C1A1-4200-A870-F5656B2778A7}" type="datetime1">
              <a:rPr lang="en-US" smtClean="0"/>
              <a:pPr/>
              <a:t>16/02/2016</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20</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GB" dirty="0" smtClean="0"/>
              <a:t>Comparison between Monitoring and Evaluation</a:t>
            </a:r>
            <a:endParaRPr lang="en-US" dirty="0"/>
          </a:p>
        </p:txBody>
      </p:sp>
      <p:pic>
        <p:nvPicPr>
          <p:cNvPr id="9219" name="Picture 2"/>
          <p:cNvPicPr>
            <a:picLocks noGrp="1" noChangeAspect="1" noChangeArrowheads="1"/>
          </p:cNvPicPr>
          <p:nvPr>
            <p:ph idx="1"/>
          </p:nvPr>
        </p:nvPicPr>
        <p:blipFill>
          <a:blip r:embed="rId2" cstate="print"/>
          <a:srcRect/>
          <a:stretch>
            <a:fillRect/>
          </a:stretch>
        </p:blipFill>
        <p:spPr>
          <a:xfrm>
            <a:off x="0" y="1484784"/>
            <a:ext cx="8839200" cy="5297016"/>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76672"/>
            <a:ext cx="8892480" cy="762000"/>
          </a:xfrm>
        </p:spPr>
        <p:txBody>
          <a:bodyPr>
            <a:noAutofit/>
          </a:bodyPr>
          <a:lstStyle/>
          <a:p>
            <a:pPr algn="ctr"/>
            <a:r>
              <a:rPr lang="en-US" sz="4000" dirty="0" smtClean="0">
                <a:effectLst>
                  <a:outerShdw blurRad="38100" dist="38100" dir="2700000" algn="tl">
                    <a:srgbClr val="000000">
                      <a:alpha val="43137"/>
                    </a:srgbClr>
                  </a:outerShdw>
                </a:effectLst>
                <a:latin typeface="Times New Roman" pitchFamily="18" charset="0"/>
                <a:cs typeface="Times New Roman" pitchFamily="18" charset="0"/>
              </a:rPr>
              <a:t>Project Planning: Meaning and importance</a:t>
            </a:r>
            <a:endParaRPr lang="en-US" sz="40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755576" y="1484784"/>
            <a:ext cx="8003232" cy="5029200"/>
          </a:xfrm>
        </p:spPr>
        <p:txBody>
          <a:bodyPr>
            <a:normAutofit/>
          </a:bodyPr>
          <a:lstStyle/>
          <a:p>
            <a:pPr algn="just"/>
            <a:r>
              <a:rPr lang="en-US" sz="3200" b="1" dirty="0" smtClean="0"/>
              <a:t>Project planning generally consists of</a:t>
            </a:r>
          </a:p>
          <a:p>
            <a:pPr algn="just">
              <a:buFont typeface="Wingdings" pitchFamily="2" charset="2"/>
              <a:buChar char="v"/>
            </a:pPr>
            <a:r>
              <a:rPr lang="en-US" sz="3000" dirty="0" smtClean="0"/>
              <a:t>determining how to plan </a:t>
            </a:r>
          </a:p>
          <a:p>
            <a:pPr algn="just">
              <a:buFont typeface="Wingdings" pitchFamily="2" charset="2"/>
              <a:buChar char="v"/>
            </a:pPr>
            <a:r>
              <a:rPr lang="en-US" sz="3000" dirty="0" smtClean="0"/>
              <a:t>developing the scope statement; </a:t>
            </a:r>
          </a:p>
          <a:p>
            <a:pPr algn="just">
              <a:buFont typeface="Wingdings" pitchFamily="2" charset="2"/>
              <a:buChar char="v"/>
            </a:pPr>
            <a:r>
              <a:rPr lang="en-US" sz="3000" dirty="0" smtClean="0"/>
              <a:t>selecting the planning team; </a:t>
            </a:r>
          </a:p>
          <a:p>
            <a:pPr algn="just">
              <a:buFont typeface="Wingdings" pitchFamily="2" charset="2"/>
              <a:buChar char="v"/>
            </a:pPr>
            <a:r>
              <a:rPr lang="en-US" sz="3000" dirty="0" smtClean="0"/>
              <a:t>identifying deliverables and creating the work breakdown structure; </a:t>
            </a:r>
          </a:p>
          <a:p>
            <a:pPr algn="just">
              <a:buFont typeface="Wingdings" pitchFamily="2" charset="2"/>
              <a:buChar char="v"/>
            </a:pPr>
            <a:r>
              <a:rPr lang="en-US" sz="3000" dirty="0" smtClean="0"/>
              <a:t>identifying the activities needed to complete those deliverables and networking the activities in their logical sequence;</a:t>
            </a:r>
          </a:p>
        </p:txBody>
      </p:sp>
      <p:sp>
        <p:nvSpPr>
          <p:cNvPr id="4" name="Date Placeholder 3"/>
          <p:cNvSpPr>
            <a:spLocks noGrp="1"/>
          </p:cNvSpPr>
          <p:nvPr>
            <p:ph type="dt" sz="half" idx="10"/>
          </p:nvPr>
        </p:nvSpPr>
        <p:spPr/>
        <p:txBody>
          <a:bodyPr/>
          <a:lstStyle/>
          <a:p>
            <a:fld id="{9249651D-C1A1-4200-A870-F5656B2778A7}" type="datetime1">
              <a:rPr lang="en-US" smtClean="0"/>
              <a:pPr/>
              <a:t>16/02/2016</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3</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76672"/>
            <a:ext cx="8892480" cy="762000"/>
          </a:xfrm>
        </p:spPr>
        <p:txBody>
          <a:bodyPr>
            <a:noAutofit/>
          </a:bodyPr>
          <a:lstStyle/>
          <a:p>
            <a:pPr algn="ctr"/>
            <a:r>
              <a:rPr lang="en-US" sz="4000" dirty="0" smtClean="0">
                <a:effectLst>
                  <a:outerShdw blurRad="38100" dist="38100" dir="2700000" algn="tl">
                    <a:srgbClr val="000000">
                      <a:alpha val="43137"/>
                    </a:srgbClr>
                  </a:outerShdw>
                </a:effectLst>
                <a:latin typeface="Times New Roman" pitchFamily="18" charset="0"/>
                <a:cs typeface="Times New Roman" pitchFamily="18" charset="0"/>
              </a:rPr>
              <a:t>Project Planning: Meaning and importance</a:t>
            </a:r>
            <a:endParaRPr lang="en-US" sz="40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755576" y="1484784"/>
            <a:ext cx="8229600" cy="5029200"/>
          </a:xfrm>
        </p:spPr>
        <p:txBody>
          <a:bodyPr>
            <a:normAutofit/>
          </a:bodyPr>
          <a:lstStyle/>
          <a:p>
            <a:pPr algn="just"/>
            <a:r>
              <a:rPr lang="en-US" sz="3200" b="1" dirty="0" smtClean="0"/>
              <a:t>Project planning generally consists of</a:t>
            </a:r>
          </a:p>
          <a:p>
            <a:pPr algn="just">
              <a:buFont typeface="Wingdings" pitchFamily="2" charset="2"/>
              <a:buChar char="v"/>
            </a:pPr>
            <a:r>
              <a:rPr lang="en-US" sz="3000" dirty="0" smtClean="0"/>
              <a:t>estimating the resource requirements for the activities; </a:t>
            </a:r>
          </a:p>
          <a:p>
            <a:pPr algn="just">
              <a:buFont typeface="Wingdings" pitchFamily="2" charset="2"/>
              <a:buChar char="v"/>
            </a:pPr>
            <a:r>
              <a:rPr lang="en-US" sz="3000" dirty="0" smtClean="0"/>
              <a:t>estimating time and cost for activities; </a:t>
            </a:r>
          </a:p>
          <a:p>
            <a:pPr algn="just">
              <a:buFont typeface="Wingdings" pitchFamily="2" charset="2"/>
              <a:buChar char="v"/>
            </a:pPr>
            <a:r>
              <a:rPr lang="en-US" sz="3000" dirty="0" smtClean="0"/>
              <a:t>developing the schedule; </a:t>
            </a:r>
          </a:p>
          <a:p>
            <a:pPr algn="just">
              <a:buFont typeface="Wingdings" pitchFamily="2" charset="2"/>
              <a:buChar char="v"/>
            </a:pPr>
            <a:r>
              <a:rPr lang="en-US" sz="3000" dirty="0" smtClean="0"/>
              <a:t>developing the budget; </a:t>
            </a:r>
          </a:p>
          <a:p>
            <a:pPr algn="just">
              <a:buFont typeface="Wingdings" pitchFamily="2" charset="2"/>
              <a:buChar char="v"/>
            </a:pPr>
            <a:r>
              <a:rPr lang="en-US" sz="3000" dirty="0" smtClean="0"/>
              <a:t>risk planning; </a:t>
            </a:r>
          </a:p>
          <a:p>
            <a:pPr algn="just">
              <a:buFont typeface="Wingdings" pitchFamily="2" charset="2"/>
              <a:buChar char="v"/>
            </a:pPr>
            <a:r>
              <a:rPr lang="en-US" sz="3000" dirty="0" smtClean="0"/>
              <a:t>gaining formal approval to begin work</a:t>
            </a:r>
          </a:p>
        </p:txBody>
      </p:sp>
      <p:sp>
        <p:nvSpPr>
          <p:cNvPr id="4" name="Date Placeholder 3"/>
          <p:cNvSpPr>
            <a:spLocks noGrp="1"/>
          </p:cNvSpPr>
          <p:nvPr>
            <p:ph type="dt" sz="half" idx="10"/>
          </p:nvPr>
        </p:nvSpPr>
        <p:spPr/>
        <p:txBody>
          <a:bodyPr/>
          <a:lstStyle/>
          <a:p>
            <a:fld id="{9249651D-C1A1-4200-A870-F5656B2778A7}" type="datetime1">
              <a:rPr lang="en-US" smtClean="0"/>
              <a:pPr/>
              <a:t>16/02/2016</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4</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424936" cy="971128"/>
          </a:xfrm>
        </p:spPr>
        <p:txBody>
          <a:bodyPr>
            <a:noAutofit/>
          </a:bodyPr>
          <a:lstStyle/>
          <a:p>
            <a:pPr algn="ctr"/>
            <a:r>
              <a:rPr lang="en-US" sz="4000" b="1" dirty="0" smtClean="0">
                <a:effectLst>
                  <a:outerShdw blurRad="38100" dist="38100" dir="2700000" algn="tl">
                    <a:srgbClr val="000000">
                      <a:alpha val="43137"/>
                    </a:srgbClr>
                  </a:outerShdw>
                </a:effectLst>
                <a:latin typeface="Times New Roman" pitchFamily="18" charset="0"/>
                <a:cs typeface="Times New Roman" pitchFamily="18" charset="0"/>
              </a:rPr>
              <a:t>Monitoring: Meaning and importance </a:t>
            </a:r>
            <a:endParaRPr lang="en-US" sz="40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899592" y="1628800"/>
            <a:ext cx="8003232" cy="4953000"/>
          </a:xfrm>
        </p:spPr>
        <p:txBody>
          <a:bodyPr>
            <a:normAutofit/>
          </a:bodyPr>
          <a:lstStyle/>
          <a:p>
            <a:pPr algn="just"/>
            <a:r>
              <a:rPr lang="en-US" sz="3200" dirty="0" smtClean="0">
                <a:latin typeface="Times New Roman" pitchFamily="18" charset="0"/>
                <a:cs typeface="Times New Roman" pitchFamily="18" charset="0"/>
              </a:rPr>
              <a:t>Monitoring and controlling consists of those processes performed to observe project execution so that potential problems can be identified in a timely manner and corrective action can be taken, when necessary, to control the execution of the project. </a:t>
            </a:r>
          </a:p>
          <a:p>
            <a:pPr algn="just"/>
            <a:r>
              <a:rPr lang="en-US" sz="3200" dirty="0" smtClean="0">
                <a:latin typeface="Times New Roman" pitchFamily="18" charset="0"/>
                <a:cs typeface="Times New Roman" pitchFamily="18" charset="0"/>
              </a:rPr>
              <a:t>The key benefit is that project performance is observed and measured regularly to identify variances from the project management plan.</a:t>
            </a:r>
          </a:p>
        </p:txBody>
      </p:sp>
      <p:sp>
        <p:nvSpPr>
          <p:cNvPr id="4" name="Date Placeholder 3"/>
          <p:cNvSpPr>
            <a:spLocks noGrp="1"/>
          </p:cNvSpPr>
          <p:nvPr>
            <p:ph type="dt" sz="half" idx="10"/>
          </p:nvPr>
        </p:nvSpPr>
        <p:spPr/>
        <p:txBody>
          <a:bodyPr/>
          <a:lstStyle/>
          <a:p>
            <a:fld id="{9249651D-C1A1-4200-A870-F5656B2778A7}" type="datetime1">
              <a:rPr lang="en-US" smtClean="0"/>
              <a:pPr/>
              <a:t>16/02/2016</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5</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algn="ctr"/>
            <a:r>
              <a:rPr lang="en-US" dirty="0" smtClean="0"/>
              <a:t>Monitoring</a:t>
            </a:r>
          </a:p>
        </p:txBody>
      </p:sp>
      <p:sp>
        <p:nvSpPr>
          <p:cNvPr id="3" name="Content Placeholder 2"/>
          <p:cNvSpPr>
            <a:spLocks noGrp="1"/>
          </p:cNvSpPr>
          <p:nvPr>
            <p:ph idx="1"/>
          </p:nvPr>
        </p:nvSpPr>
        <p:spPr>
          <a:xfrm>
            <a:off x="683568" y="1412776"/>
            <a:ext cx="8231832" cy="5184576"/>
          </a:xfrm>
        </p:spPr>
        <p:txBody>
          <a:bodyPr rtlCol="0">
            <a:normAutofit fontScale="92500" lnSpcReduction="10000"/>
          </a:bodyPr>
          <a:lstStyle/>
          <a:p>
            <a:pPr algn="just" fontAlgn="auto">
              <a:spcAft>
                <a:spcPts val="0"/>
              </a:spcAft>
              <a:buFont typeface="Arial" pitchFamily="34" charset="0"/>
              <a:buChar char="•"/>
              <a:defRPr/>
            </a:pPr>
            <a:r>
              <a:rPr lang="en-US" dirty="0" smtClean="0">
                <a:latin typeface="Times New Roman" pitchFamily="18" charset="0"/>
                <a:cs typeface="Times New Roman" pitchFamily="18" charset="0"/>
              </a:rPr>
              <a:t> Is </a:t>
            </a:r>
            <a:r>
              <a:rPr lang="en-US" b="1" dirty="0" smtClean="0">
                <a:latin typeface="Times New Roman" pitchFamily="18" charset="0"/>
                <a:cs typeface="Times New Roman" pitchFamily="18" charset="0"/>
              </a:rPr>
              <a:t>Continuous assessmen</a:t>
            </a:r>
            <a:r>
              <a:rPr lang="en-US" dirty="0" smtClean="0">
                <a:latin typeface="Times New Roman" pitchFamily="18" charset="0"/>
                <a:cs typeface="Times New Roman" pitchFamily="18" charset="0"/>
              </a:rPr>
              <a:t>t of Project implementation in relation to agreed Schedules( of activities) use of inputs, infrastructure and services by project</a:t>
            </a:r>
          </a:p>
          <a:p>
            <a:pPr algn="just" fontAlgn="auto">
              <a:spcAft>
                <a:spcPts val="0"/>
              </a:spcAft>
              <a:buFont typeface="Arial" pitchFamily="34" charset="0"/>
              <a:buChar char="•"/>
              <a:defRPr/>
            </a:pPr>
            <a:r>
              <a:rPr lang="en-US" b="1" dirty="0" smtClean="0">
                <a:latin typeface="Times New Roman" pitchFamily="18" charset="0"/>
                <a:cs typeface="Times New Roman" pitchFamily="18" charset="0"/>
              </a:rPr>
              <a:t>Continuous</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follow up of activities </a:t>
            </a:r>
            <a:r>
              <a:rPr lang="en-US" dirty="0" smtClean="0">
                <a:latin typeface="Times New Roman" pitchFamily="18" charset="0"/>
                <a:cs typeface="Times New Roman" pitchFamily="18" charset="0"/>
              </a:rPr>
              <a:t>to ensure that they are proceeding according to plan is known as Monitoring</a:t>
            </a:r>
          </a:p>
          <a:p>
            <a:pPr algn="just" fontAlgn="auto">
              <a:spcAft>
                <a:spcPts val="0"/>
              </a:spcAft>
              <a:buFont typeface="Arial" pitchFamily="34" charset="0"/>
              <a:buChar char="•"/>
              <a:defRPr/>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keeping watch on the </a:t>
            </a:r>
            <a:r>
              <a:rPr lang="en-US" b="1" dirty="0" smtClean="0">
                <a:latin typeface="Times New Roman" pitchFamily="18" charset="0"/>
                <a:cs typeface="Times New Roman" pitchFamily="18" charset="0"/>
              </a:rPr>
              <a:t>progress</a:t>
            </a:r>
            <a:r>
              <a:rPr lang="en-US" dirty="0" smtClean="0">
                <a:latin typeface="Times New Roman" pitchFamily="18" charset="0"/>
                <a:cs typeface="Times New Roman" pitchFamily="18" charset="0"/>
              </a:rPr>
              <a:t> of a project (comparison of the actual with planned activities) and its </a:t>
            </a:r>
            <a:r>
              <a:rPr lang="en-US" b="1" dirty="0" smtClean="0">
                <a:latin typeface="Times New Roman" pitchFamily="18" charset="0"/>
                <a:cs typeface="Times New Roman" pitchFamily="18" charset="0"/>
              </a:rPr>
              <a:t>efficacy</a:t>
            </a:r>
            <a:r>
              <a:rPr lang="en-US" dirty="0" smtClean="0">
                <a:latin typeface="Times New Roman" pitchFamily="18" charset="0"/>
                <a:cs typeface="Times New Roman" pitchFamily="18" charset="0"/>
              </a:rPr>
              <a:t> (results obtained for the efforts put)                                                                                                                                                                                                               </a:t>
            </a:r>
          </a:p>
          <a:p>
            <a:pPr algn="just" fontAlgn="auto">
              <a:spcAft>
                <a:spcPts val="0"/>
              </a:spcAft>
              <a:buFont typeface="Arial" pitchFamily="34" charset="0"/>
              <a:buChar char="•"/>
              <a:defRP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t>Monitoring Answers the Qs</a:t>
            </a:r>
          </a:p>
        </p:txBody>
      </p:sp>
      <p:sp>
        <p:nvSpPr>
          <p:cNvPr id="3" name="Content Placeholder 2"/>
          <p:cNvSpPr>
            <a:spLocks noGrp="1"/>
          </p:cNvSpPr>
          <p:nvPr>
            <p:ph idx="1"/>
          </p:nvPr>
        </p:nvSpPr>
        <p:spPr>
          <a:xfrm>
            <a:off x="1043608" y="1447800"/>
            <a:ext cx="7848872" cy="5077544"/>
          </a:xfrm>
        </p:spPr>
        <p:txBody>
          <a:bodyPr rtlCol="0">
            <a:normAutofit fontScale="92500" lnSpcReduction="20000"/>
          </a:bodyPr>
          <a:lstStyle/>
          <a:p>
            <a:pPr algn="just">
              <a:defRPr/>
            </a:pPr>
            <a:r>
              <a:rPr lang="en-US" dirty="0" smtClean="0"/>
              <a:t> </a:t>
            </a:r>
            <a:r>
              <a:rPr lang="en-US" dirty="0">
                <a:latin typeface="Times New Roman" pitchFamily="18" charset="0"/>
                <a:cs typeface="Times New Roman" pitchFamily="18" charset="0"/>
              </a:rPr>
              <a:t>Measuring the ongoing project activities ('where we </a:t>
            </a:r>
            <a:r>
              <a:rPr lang="en-US" dirty="0" smtClean="0">
                <a:latin typeface="Times New Roman" pitchFamily="18" charset="0"/>
                <a:cs typeface="Times New Roman" pitchFamily="18" charset="0"/>
              </a:rPr>
              <a:t>are‘, Are we on the right track? If not, why and where did the shift occur?</a:t>
            </a:r>
          </a:p>
          <a:p>
            <a:pPr algn="just" fontAlgn="auto">
              <a:spcAft>
                <a:spcPts val="0"/>
              </a:spcAft>
              <a:buFont typeface="Arial" pitchFamily="34" charset="0"/>
              <a:buChar char="•"/>
              <a:defRPr/>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Are resources( inputs) being utilized in the manner originally envisaged?</a:t>
            </a:r>
          </a:p>
          <a:p>
            <a:pPr algn="just" fontAlgn="auto">
              <a:spcAft>
                <a:spcPts val="0"/>
              </a:spcAft>
              <a:buFont typeface="Arial" pitchFamily="34" charset="0"/>
              <a:buChar char="•"/>
              <a:defRPr/>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What are the issues that need immediate project attention?</a:t>
            </a:r>
          </a:p>
          <a:p>
            <a:pPr algn="just" fontAlgn="auto">
              <a:spcAft>
                <a:spcPts val="0"/>
              </a:spcAft>
              <a:buFont typeface="Arial" pitchFamily="34" charset="0"/>
              <a:buChar char="•"/>
              <a:defRPr/>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What  needs to be done next?( corrective actions/revision of plans)</a:t>
            </a:r>
          </a:p>
          <a:p>
            <a:pPr algn="just" fontAlgn="auto">
              <a:spcAft>
                <a:spcPts val="0"/>
              </a:spcAft>
              <a:buFont typeface="Arial" pitchFamily="34" charset="0"/>
              <a:buChar char="•"/>
              <a:defRPr/>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At the output level, examines what the activity achieved, what the project sought  &amp; how successful</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a:r>
              <a:rPr lang="en-US" dirty="0" smtClean="0"/>
              <a:t>Monitoring</a:t>
            </a:r>
          </a:p>
        </p:txBody>
      </p:sp>
      <p:sp>
        <p:nvSpPr>
          <p:cNvPr id="5123" name="Content Placeholder 2"/>
          <p:cNvSpPr>
            <a:spLocks noGrp="1"/>
          </p:cNvSpPr>
          <p:nvPr>
            <p:ph idx="1"/>
          </p:nvPr>
        </p:nvSpPr>
        <p:spPr>
          <a:xfrm>
            <a:off x="1043608" y="1484784"/>
            <a:ext cx="7920880" cy="4968552"/>
          </a:xfrm>
        </p:spPr>
        <p:txBody>
          <a:bodyPr>
            <a:normAutofit fontScale="92500" lnSpcReduction="10000"/>
          </a:bodyPr>
          <a:lstStyle/>
          <a:p>
            <a:pPr algn="just">
              <a:lnSpc>
                <a:spcPct val="150000"/>
              </a:lnSpc>
            </a:pPr>
            <a:r>
              <a:rPr lang="en-US" dirty="0" smtClean="0">
                <a:latin typeface="Times New Roman" pitchFamily="18" charset="0"/>
                <a:cs typeface="Times New Roman" pitchFamily="18" charset="0"/>
              </a:rPr>
              <a:t>Provides managers and other stakeholders with continuous feedback on implementation</a:t>
            </a:r>
          </a:p>
          <a:p>
            <a:pPr algn="just">
              <a:lnSpc>
                <a:spcPct val="150000"/>
              </a:lnSpc>
            </a:pPr>
            <a:r>
              <a:rPr lang="en-US" dirty="0" smtClean="0">
                <a:latin typeface="Times New Roman" pitchFamily="18" charset="0"/>
                <a:cs typeface="Times New Roman" pitchFamily="18" charset="0"/>
              </a:rPr>
              <a:t> identifies actual or potential success and problems as early as possible to facilitate timely adjustments/mid-course corrections to project operation</a:t>
            </a:r>
          </a:p>
          <a:p>
            <a:pPr algn="just">
              <a:lnSpc>
                <a:spcPct val="150000"/>
              </a:lnSpc>
            </a:pPr>
            <a:r>
              <a:rPr lang="en-US" dirty="0" smtClean="0">
                <a:latin typeface="Times New Roman" pitchFamily="18" charset="0"/>
                <a:cs typeface="Times New Roman" pitchFamily="18" charset="0"/>
              </a:rPr>
              <a:t> Acts as controlling mechanism</a:t>
            </a:r>
          </a:p>
          <a:p>
            <a:pPr algn="just">
              <a:lnSpc>
                <a:spcPct val="150000"/>
              </a:lnSpc>
              <a:buFont typeface="Arial" charset="0"/>
              <a:buNone/>
            </a:pP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p:cTn id="7" dur="500" fill="hold"/>
                                        <p:tgtEl>
                                          <p:spTgt spid="512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12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p:cTn id="13" dur="500" fill="hold"/>
                                        <p:tgtEl>
                                          <p:spTgt spid="512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512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5123">
                                            <p:txEl>
                                              <p:pRg st="2" end="2"/>
                                            </p:txEl>
                                          </p:spTgt>
                                        </p:tgtEl>
                                        <p:attrNameLst>
                                          <p:attrName>style.visibility</p:attrName>
                                        </p:attrNameLst>
                                      </p:cBhvr>
                                      <p:to>
                                        <p:strVal val="visible"/>
                                      </p:to>
                                    </p:set>
                                    <p:anim calcmode="lin" valueType="num">
                                      <p:cBhvr>
                                        <p:cTn id="19" dur="500" fill="hold"/>
                                        <p:tgtEl>
                                          <p:spTgt spid="512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512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ctr"/>
            <a:r>
              <a:rPr lang="en-US" dirty="0" smtClean="0"/>
              <a:t>Evaluation</a:t>
            </a:r>
          </a:p>
        </p:txBody>
      </p:sp>
      <p:sp>
        <p:nvSpPr>
          <p:cNvPr id="6147"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Evaluation is PERIODIC assessment  of a project’s Relevance, performance, efficiency and impact in relation to stated Objectives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p:cTn id="7"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4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48</TotalTime>
  <Words>1256</Words>
  <Application>Microsoft Office PowerPoint</Application>
  <PresentationFormat>On-screen Show (4:3)</PresentationFormat>
  <Paragraphs>140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Solstice</vt:lpstr>
      <vt:lpstr>Project Planning, Monitoring &amp; Evaluation</vt:lpstr>
      <vt:lpstr>Project Planning: Meaning and importance</vt:lpstr>
      <vt:lpstr>Project Planning: Meaning and importance</vt:lpstr>
      <vt:lpstr>Project Planning: Meaning and importance</vt:lpstr>
      <vt:lpstr>Monitoring: Meaning and importance </vt:lpstr>
      <vt:lpstr>Monitoring</vt:lpstr>
      <vt:lpstr>Monitoring Answers the Qs</vt:lpstr>
      <vt:lpstr>Monitoring</vt:lpstr>
      <vt:lpstr>Evaluation</vt:lpstr>
      <vt:lpstr>Evaluation: Meaning and importance </vt:lpstr>
      <vt:lpstr>Evaluation</vt:lpstr>
      <vt:lpstr>Why Evaluation? To assess</vt:lpstr>
      <vt:lpstr>Key principles in project evaluation</vt:lpstr>
      <vt:lpstr>Key principles in project evaluation</vt:lpstr>
      <vt:lpstr>Evaluation Criteria</vt:lpstr>
      <vt:lpstr>Evaluation Criteria</vt:lpstr>
      <vt:lpstr>Evaluation Criteria</vt:lpstr>
      <vt:lpstr>Evaluation Report</vt:lpstr>
      <vt:lpstr>Developing monitoring indicators </vt:lpstr>
      <vt:lpstr>Models and types of evaluation </vt:lpstr>
      <vt:lpstr>Comparison between Monitoring and Evaluation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Monitoring &amp; Evaluation</dc:title>
  <dc:creator>hp</dc:creator>
  <cp:lastModifiedBy>Pradeep</cp:lastModifiedBy>
  <cp:revision>13</cp:revision>
  <dcterms:created xsi:type="dcterms:W3CDTF">2013-03-24T16:51:49Z</dcterms:created>
  <dcterms:modified xsi:type="dcterms:W3CDTF">2016-02-16T06:10:30Z</dcterms:modified>
</cp:coreProperties>
</file>