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25"/>
  </p:notesMasterIdLst>
  <p:sldIdLst>
    <p:sldId id="263" r:id="rId2"/>
    <p:sldId id="271" r:id="rId3"/>
    <p:sldId id="272" r:id="rId4"/>
    <p:sldId id="273" r:id="rId5"/>
    <p:sldId id="274" r:id="rId6"/>
    <p:sldId id="275" r:id="rId7"/>
    <p:sldId id="276" r:id="rId8"/>
    <p:sldId id="264" r:id="rId9"/>
    <p:sldId id="265" r:id="rId10"/>
    <p:sldId id="266" r:id="rId11"/>
    <p:sldId id="267" r:id="rId12"/>
    <p:sldId id="290" r:id="rId13"/>
    <p:sldId id="291" r:id="rId14"/>
    <p:sldId id="280" r:id="rId15"/>
    <p:sldId id="269" r:id="rId16"/>
    <p:sldId id="281" r:id="rId17"/>
    <p:sldId id="282" r:id="rId18"/>
    <p:sldId id="283" r:id="rId19"/>
    <p:sldId id="284" r:id="rId20"/>
    <p:sldId id="285" r:id="rId21"/>
    <p:sldId id="286" r:id="rId22"/>
    <p:sldId id="287" r:id="rId23"/>
    <p:sldId id="289"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2" d="100"/>
          <a:sy n="32" d="100"/>
        </p:scale>
        <p:origin x="-1099"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5135735C-60D2-433D-BE2C-0EFFEF04C9E1}" type="datetimeFigureOut">
              <a:rPr lang="en-SG"/>
              <a:pPr>
                <a:defRPr/>
              </a:pPr>
              <a:t>19/1/2019</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12194EA-1F0D-4881-9C79-4F29D5FCDE73}"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7891"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7107"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8131"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9155"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50179"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51203"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2226"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52227"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8915"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39939"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0963"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1987"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3011"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4035"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5059"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
          <p:cNvSpPr>
            <a:spLocks noChangeArrowheads="1" noTextEdit="1"/>
          </p:cNvSpPr>
          <p:nvPr>
            <p:ph type="sldImg"/>
          </p:nvPr>
        </p:nvSpPr>
        <p:spPr bwMode="auto">
          <a:xfrm>
            <a:off x="1143000" y="695325"/>
            <a:ext cx="4572000" cy="3429000"/>
          </a:xfrm>
          <a:solidFill>
            <a:srgbClr val="FFFFFF"/>
          </a:solidFill>
          <a:ln>
            <a:solidFill>
              <a:srgbClr val="000000"/>
            </a:solidFill>
            <a:miter lim="800000"/>
            <a:headEnd/>
            <a:tailEnd/>
          </a:ln>
        </p:spPr>
      </p:sp>
      <p:sp>
        <p:nvSpPr>
          <p:cNvPr id="46083" name="Rectangle 2"/>
          <p:cNvSpPr>
            <a:spLocks noChangeArrowheads="1"/>
          </p:cNvSpPr>
          <p:nvPr>
            <p:ph type="body" idx="1"/>
          </p:nvPr>
        </p:nvSpPr>
        <p:spPr bwMode="auto">
          <a:noFill/>
        </p:spPr>
        <p:txBody>
          <a:bodyPr wrap="none" numCol="1" anchor="ctr" anchorCtr="0" compatLnSpc="1">
            <a:prstTxWarp prst="textNoShape">
              <a:avLst/>
            </a:prstTxWarp>
          </a:bodyPr>
          <a:lstStyle/>
          <a:p>
            <a:pPr eaLnBrk="1" hangingPunct="1">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5" name="Rectangle 20"/>
          <p:cNvSpPr>
            <a:spLocks noChangeArrowheads="1"/>
          </p:cNvSpPr>
          <p:nvPr/>
        </p:nvSpPr>
        <p:spPr bwMode="white">
          <a:xfrm>
            <a:off x="8991600" y="3175"/>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6" name="Rectangle 21"/>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7" name="Rectangle 23"/>
          <p:cNvSpPr>
            <a:spLocks noChangeArrowheads="1"/>
          </p:cNvSpPr>
          <p:nvPr/>
        </p:nvSpPr>
        <p:spPr bwMode="white">
          <a:xfrm>
            <a:off x="0" y="0"/>
            <a:ext cx="9144000" cy="2514600"/>
          </a:xfrm>
          <a:prstGeom prst="rect">
            <a:avLst/>
          </a:prstGeom>
          <a:solidFill>
            <a:srgbClr val="FFFFFF"/>
          </a:solidFill>
          <a:ln w="9525" algn="ctr">
            <a:noFill/>
            <a:miter lim="800000"/>
            <a:headEnd/>
            <a:tailEnd/>
          </a:ln>
        </p:spPr>
        <p:txBody>
          <a:bodyPr wrap="none" anchor="ctr"/>
          <a:lstStyle/>
          <a:p>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BD516341-126D-4B9A-B30B-817147451733}" type="datetimeFigureOut">
              <a:rPr lang="en-US"/>
              <a:pPr>
                <a:defRPr/>
              </a:pPr>
              <a:t>1/19/2019</a:t>
            </a:fld>
            <a:endParaRPr lang="en-US"/>
          </a:p>
        </p:txBody>
      </p:sp>
      <p:sp>
        <p:nvSpPr>
          <p:cNvPr id="16" name="Footer Placeholder 16"/>
          <p:cNvSpPr>
            <a:spLocks noGrp="1"/>
          </p:cNvSpPr>
          <p:nvPr>
            <p:ph type="ftr" sz="quarter" idx="11"/>
          </p:nvPr>
        </p:nvSpPr>
        <p:spPr/>
        <p:txBody>
          <a:bodyPr/>
          <a:lstStyle>
            <a:lvl1pPr>
              <a:defRPr/>
            </a:lvl1pPr>
          </a:lstStyle>
          <a:p>
            <a:pPr>
              <a:defRPr/>
            </a:pPr>
            <a:endParaRPr lang="en-US"/>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FC8930DB-57D3-4AA3-9F8A-7E392708B90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C6FAD39-5558-47BB-8896-7E6833DDF926}" type="datetimeFigureOut">
              <a:rPr lang="en-US"/>
              <a:pPr>
                <a:defRPr/>
              </a:pPr>
              <a:t>1/19/2019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7AE82C-07A2-4D2E-8455-F129F55D911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5" name="Rectangle 20"/>
          <p:cNvSpPr>
            <a:spLocks noChangeArrowheads="1"/>
          </p:cNvSpPr>
          <p:nvPr/>
        </p:nvSpPr>
        <p:spPr bwMode="white">
          <a:xfrm>
            <a:off x="7010400" y="0"/>
            <a:ext cx="2133600" cy="6858000"/>
          </a:xfrm>
          <a:prstGeom prst="rect">
            <a:avLst/>
          </a:prstGeom>
          <a:solidFill>
            <a:srgbClr val="FFFFFF"/>
          </a:solidFill>
          <a:ln w="9525" algn="ctr">
            <a:noFill/>
            <a:miter lim="800000"/>
            <a:headEnd/>
            <a:tailEnd/>
          </a:ln>
        </p:spPr>
        <p:txBody>
          <a:bodyPr wrap="none" anchor="ctr"/>
          <a:lstStyle/>
          <a:p>
            <a:endParaRPr lang="en-US"/>
          </a:p>
        </p:txBody>
      </p:sp>
      <p:sp>
        <p:nvSpPr>
          <p:cNvPr id="6" name="Rectangle 21"/>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endParaRPr lang="en-US"/>
          </a:p>
        </p:txBody>
      </p:sp>
      <p:sp>
        <p:nvSpPr>
          <p:cNvPr id="7"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B325A203-E7D3-4C1B-9D5E-54507B403E04}" type="slidenum">
              <a:rPr lang="en-US"/>
              <a:pPr>
                <a:defRPr/>
              </a:pPr>
              <a:t>‹#›</a:t>
            </a:fld>
            <a:endParaRPr lang="en-US"/>
          </a:p>
        </p:txBody>
      </p:sp>
      <p:sp>
        <p:nvSpPr>
          <p:cNvPr id="14" name="Date Placeholder 3"/>
          <p:cNvSpPr>
            <a:spLocks noGrp="1"/>
          </p:cNvSpPr>
          <p:nvPr>
            <p:ph type="dt" sz="half" idx="11"/>
          </p:nvPr>
        </p:nvSpPr>
        <p:spPr/>
        <p:txBody>
          <a:bodyPr/>
          <a:lstStyle>
            <a:lvl1pPr>
              <a:defRPr/>
            </a:lvl1pPr>
          </a:lstStyle>
          <a:p>
            <a:pPr>
              <a:defRPr/>
            </a:pPr>
            <a:fld id="{D7595FD6-1CBE-46AD-BDB6-382565D6BD72}" type="datetimeFigureOut">
              <a:rPr lang="en-US"/>
              <a:pPr>
                <a:defRPr/>
              </a:pPr>
              <a:t>1/19/2019</a:t>
            </a:fld>
            <a:endParaRPr lang="en-US"/>
          </a:p>
        </p:txBody>
      </p:sp>
      <p:sp>
        <p:nvSpPr>
          <p:cNvPr id="15" name="Footer Placeholder 4"/>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58D69CE-07B4-449E-84B5-BC976B1DEF65}" type="datetimeFigureOut">
              <a:rPr lang="en-US"/>
              <a:pPr>
                <a:defRPr/>
              </a:pPr>
              <a:t>1/19/2019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724B54A4-A799-4402-8C72-C405F142A688}"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5"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6" name="Rectangle 21"/>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7" name="Rectangle 23"/>
          <p:cNvSpPr>
            <a:spLocks noChangeArrowheads="1"/>
          </p:cNvSpPr>
          <p:nvPr/>
        </p:nvSpPr>
        <p:spPr bwMode="white">
          <a:xfrm>
            <a:off x="8991600" y="1905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8" name="Rectangle 24"/>
          <p:cNvSpPr>
            <a:spLocks noChangeArrowheads="1"/>
          </p:cNvSpPr>
          <p:nvPr/>
        </p:nvSpPr>
        <p:spPr bwMode="white">
          <a:xfrm>
            <a:off x="152400" y="2286000"/>
            <a:ext cx="8832850" cy="304800"/>
          </a:xfrm>
          <a:prstGeom prst="rect">
            <a:avLst/>
          </a:prstGeom>
          <a:solidFill>
            <a:srgbClr val="FFFFFF"/>
          </a:solidFill>
          <a:ln w="9525" algn="ctr">
            <a:noFill/>
            <a:miter lim="800000"/>
            <a:headEnd/>
            <a:tailEnd/>
          </a:ln>
        </p:spPr>
        <p:txBody>
          <a:bodyPr wrap="none" anchor="ctr"/>
          <a:lstStyle/>
          <a:p>
            <a:endParaRPr lang="en-US"/>
          </a:p>
        </p:txBody>
      </p:sp>
      <p:sp>
        <p:nvSpPr>
          <p:cNvPr id="9" name="Rectangle 25"/>
          <p:cNvSpPr>
            <a:spLocks noChangeArrowheads="1"/>
          </p:cNvSpPr>
          <p:nvPr/>
        </p:nvSpPr>
        <p:spPr bwMode="auto">
          <a:xfrm>
            <a:off x="155575" y="142875"/>
            <a:ext cx="8832850" cy="2139950"/>
          </a:xfrm>
          <a:prstGeom prst="rect">
            <a:avLst/>
          </a:prstGeom>
          <a:solidFill>
            <a:schemeClr val="accent1"/>
          </a:solidFill>
          <a:ln w="9525" algn="ctr">
            <a:noFill/>
            <a:miter lim="800000"/>
            <a:headEnd/>
            <a:tailEnd/>
          </a:ln>
        </p:spPr>
        <p:txBody>
          <a:bodyPr wrap="none" anchor="ctr"/>
          <a:lstStyle/>
          <a:p>
            <a:endParaRPr lang="en-US"/>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n-US"/>
          </a:p>
        </p:txBody>
      </p:sp>
      <p:sp>
        <p:nvSpPr>
          <p:cNvPr id="16" name="Date Placeholder 3"/>
          <p:cNvSpPr>
            <a:spLocks noGrp="1"/>
          </p:cNvSpPr>
          <p:nvPr>
            <p:ph type="dt" sz="half" idx="11"/>
          </p:nvPr>
        </p:nvSpPr>
        <p:spPr/>
        <p:txBody>
          <a:bodyPr/>
          <a:lstStyle>
            <a:lvl1pPr>
              <a:defRPr/>
            </a:lvl1pPr>
          </a:lstStyle>
          <a:p>
            <a:pPr>
              <a:defRPr/>
            </a:pPr>
            <a:fld id="{D895CDA6-D234-42A9-BF10-C171FD14E824}" type="datetimeFigureOut">
              <a:rPr lang="en-US"/>
              <a:pPr>
                <a:defRPr/>
              </a:pPr>
              <a:t>1/19/2019</a:t>
            </a:fld>
            <a:endParaRPr lang="en-US"/>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F39249EA-D90B-4E92-9BFC-69BE3A61062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4562475" y="1576388"/>
            <a:ext cx="9525" cy="4818062"/>
          </a:xfrm>
          <a:prstGeom prst="line">
            <a:avLst/>
          </a:prstGeom>
          <a:noFill/>
          <a:ln w="9525" algn="ctr">
            <a:solidFill>
              <a:schemeClr val="tx2"/>
            </a:solidFill>
            <a:prstDash val="sysDash"/>
            <a:round/>
            <a:headEnd/>
            <a:tailEnd/>
          </a:ln>
        </p:spPr>
        <p:txBody>
          <a:bodyPr wrap="none" anchor="ctr"/>
          <a:lstStyle/>
          <a:p>
            <a:endParaRPr lang="en-IN"/>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D0B39B52-0B4F-469E-8DD7-E669D2D9A794}" type="datetimeFigureOut">
              <a:rPr lang="en-US"/>
              <a:pPr>
                <a:defRPr/>
              </a:pPr>
              <a:t>1/19/2019</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871B328E-21D8-4EBF-A71F-CED5D385E51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4572000" y="2200275"/>
            <a:ext cx="0" cy="4187825"/>
          </a:xfrm>
          <a:prstGeom prst="line">
            <a:avLst/>
          </a:prstGeom>
          <a:noFill/>
          <a:ln w="9525" algn="ctr">
            <a:solidFill>
              <a:schemeClr val="tx2"/>
            </a:solidFill>
            <a:prstDash val="sysDash"/>
            <a:round/>
            <a:headEnd/>
            <a:tailEnd/>
          </a:ln>
        </p:spPr>
        <p:txBody>
          <a:bodyPr wrap="none" anchor="ctr"/>
          <a:lstStyle/>
          <a:p>
            <a:endParaRPr lang="en-IN"/>
          </a:p>
        </p:txBody>
      </p:sp>
      <p:sp>
        <p:nvSpPr>
          <p:cNvPr id="8" name="Rectangle 20"/>
          <p:cNvSpPr>
            <a:spLocks noChangeArrowheads="1"/>
          </p:cNvSpPr>
          <p:nvPr/>
        </p:nvSpPr>
        <p:spPr bwMode="white">
          <a:xfrm>
            <a:off x="0" y="0"/>
            <a:ext cx="9144000" cy="1447800"/>
          </a:xfrm>
          <a:prstGeom prst="rect">
            <a:avLst/>
          </a:prstGeom>
          <a:solidFill>
            <a:srgbClr val="FFFFFF"/>
          </a:solidFill>
          <a:ln w="9525" algn="ctr">
            <a:noFill/>
            <a:miter lim="800000"/>
            <a:headEnd/>
            <a:tailEnd/>
          </a:ln>
        </p:spPr>
        <p:txBody>
          <a:bodyPr wrap="none" anchor="ctr"/>
          <a:lstStyle/>
          <a:p>
            <a:endParaRPr lang="en-US"/>
          </a:p>
        </p:txBody>
      </p:sp>
      <p:sp>
        <p:nvSpPr>
          <p:cNvPr id="9" name="Rectangle 21"/>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10"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1" name="Rectangle 24"/>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A537AF90-BF58-4F24-91E9-974C65D857E4}" type="datetimeFigureOut">
              <a:rPr lang="en-US"/>
              <a:pPr>
                <a:defRPr/>
              </a:pPr>
              <a:t>1/19/2019</a:t>
            </a:fld>
            <a:endParaRPr lang="en-US"/>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n-US"/>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269E750A-CD14-4BFA-A1C0-C8DA36DE449A}"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AACF26CC-C05D-4C31-AB09-C49ACDACE12B}" type="datetimeFigureOut">
              <a:rPr lang="en-US"/>
              <a:pPr>
                <a:defRPr/>
              </a:pPr>
              <a:t>1/19/2019</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D94F0842-8ED7-4539-B4A3-A79937EAD6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3" name="Rectangle 20"/>
          <p:cNvSpPr>
            <a:spLocks noChangeArrowheads="1"/>
          </p:cNvSpPr>
          <p:nvPr/>
        </p:nvSpPr>
        <p:spPr bwMode="white">
          <a:xfrm>
            <a:off x="0" y="0"/>
            <a:ext cx="9144000" cy="155575"/>
          </a:xfrm>
          <a:prstGeom prst="rect">
            <a:avLst/>
          </a:prstGeom>
          <a:solidFill>
            <a:srgbClr val="FFFFFF"/>
          </a:solidFill>
          <a:ln w="9525" algn="ctr">
            <a:noFill/>
            <a:miter lim="800000"/>
            <a:headEnd/>
            <a:tailEnd/>
          </a:ln>
        </p:spPr>
        <p:txBody>
          <a:bodyPr wrap="none" anchor="ctr"/>
          <a:lstStyle/>
          <a:p>
            <a:endParaRPr lang="en-US"/>
          </a:p>
        </p:txBody>
      </p:sp>
      <p:sp>
        <p:nvSpPr>
          <p:cNvPr id="4"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5" name="Rectangle 23"/>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8" name="Date Placeholder 1"/>
          <p:cNvSpPr>
            <a:spLocks noGrp="1"/>
          </p:cNvSpPr>
          <p:nvPr>
            <p:ph type="dt" sz="half" idx="10"/>
          </p:nvPr>
        </p:nvSpPr>
        <p:spPr/>
        <p:txBody>
          <a:bodyPr/>
          <a:lstStyle>
            <a:lvl1pPr>
              <a:defRPr/>
            </a:lvl1pPr>
          </a:lstStyle>
          <a:p>
            <a:pPr>
              <a:defRPr/>
            </a:pPr>
            <a:fld id="{DCE34D19-9C64-44DD-A57D-FD0B58891436}" type="datetimeFigureOut">
              <a:rPr lang="en-US"/>
              <a:pPr>
                <a:defRPr/>
              </a:pPr>
              <a:t>1/19/2019</a:t>
            </a:fld>
            <a:endParaRPr lang="en-US"/>
          </a:p>
        </p:txBody>
      </p:sp>
      <p:sp>
        <p:nvSpPr>
          <p:cNvPr id="9" name="Footer Placeholder 2"/>
          <p:cNvSpPr>
            <a:spLocks noGrp="1"/>
          </p:cNvSpPr>
          <p:nvPr>
            <p:ph type="ftr" sz="quarter" idx="11"/>
          </p:nvPr>
        </p:nvSpPr>
        <p:spPr/>
        <p:txBody>
          <a:bodyPr/>
          <a:lstStyle>
            <a:lvl1pPr>
              <a:defRPr/>
            </a:lvl1pPr>
          </a:lstStyle>
          <a:p>
            <a:pPr>
              <a:defRPr/>
            </a:pPr>
            <a:endParaRPr lang="en-US"/>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83A87C69-CE8F-4605-ADB4-0391D342A94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8" name="Rectangle 23"/>
          <p:cNvSpPr>
            <a:spLocks noChangeArrowheads="1"/>
          </p:cNvSpPr>
          <p:nvPr/>
        </p:nvSpPr>
        <p:spPr bwMode="white">
          <a:xfrm>
            <a:off x="0" y="0"/>
            <a:ext cx="9144000" cy="119063"/>
          </a:xfrm>
          <a:prstGeom prst="rect">
            <a:avLst/>
          </a:prstGeom>
          <a:solidFill>
            <a:srgbClr val="FFFFFF"/>
          </a:solidFill>
          <a:ln w="9525" algn="ctr">
            <a:noFill/>
            <a:miter lim="800000"/>
            <a:headEnd/>
            <a:tailEnd/>
          </a:ln>
        </p:spPr>
        <p:txBody>
          <a:bodyPr wrap="none" anchor="ctr"/>
          <a:lstStyle/>
          <a:p>
            <a:endParaRPr lang="en-US"/>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23CA2BD9-C51F-486D-A20B-2080DD0DCC81}" type="slidenum">
              <a:rPr lang="en-US"/>
              <a:pPr>
                <a:defRPr/>
              </a:pPr>
              <a:t>‹#›</a:t>
            </a:fld>
            <a:endParaRPr lang="en-US"/>
          </a:p>
        </p:txBody>
      </p:sp>
      <p:sp>
        <p:nvSpPr>
          <p:cNvPr id="17" name="Date Placeholder 4"/>
          <p:cNvSpPr>
            <a:spLocks noGrp="1"/>
          </p:cNvSpPr>
          <p:nvPr>
            <p:ph type="dt" sz="half" idx="11"/>
          </p:nvPr>
        </p:nvSpPr>
        <p:spPr/>
        <p:txBody>
          <a:bodyPr/>
          <a:lstStyle>
            <a:lvl1pPr>
              <a:defRPr/>
            </a:lvl1pPr>
          </a:lstStyle>
          <a:p>
            <a:pPr>
              <a:defRPr/>
            </a:pPr>
            <a:fld id="{6E239E5B-571D-4495-8A51-EFEBB6EF34AF}" type="datetimeFigureOut">
              <a:rPr lang="en-US"/>
              <a:pPr>
                <a:defRPr/>
              </a:pPr>
              <a:t>1/19/2019</a:t>
            </a:fld>
            <a:endParaRPr lang="en-US"/>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6" name="Rectangle 20"/>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7" name="Rectangle 21"/>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8" name="Rectangle 23"/>
          <p:cNvSpPr>
            <a:spLocks noChangeArrowheads="1"/>
          </p:cNvSpPr>
          <p:nvPr/>
        </p:nvSpPr>
        <p:spPr bwMode="white">
          <a:xfrm>
            <a:off x="0" y="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9" name="Rectangle 24"/>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9837A2E8-F7F5-46F6-BE60-0F859E8FA42B}" type="slidenum">
              <a:rPr lang="en-US"/>
              <a:pPr>
                <a:defRPr/>
              </a:pPr>
              <a:t>‹#›</a:t>
            </a:fld>
            <a:endParaRPr lang="en-US"/>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E7838768-7AAE-4038-9FCA-B03FF3B7A1A4}" type="datetimeFigureOut">
              <a:rPr lang="en-US"/>
              <a:pPr>
                <a:defRPr/>
              </a:pPr>
              <a:t>1/19/2019</a:t>
            </a:fld>
            <a:endParaRPr lang="en-US"/>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9144000" cy="152400"/>
          </a:xfrm>
          <a:prstGeom prst="rect">
            <a:avLst/>
          </a:prstGeom>
          <a:solidFill>
            <a:srgbClr val="FFFFFF"/>
          </a:solidFill>
          <a:ln w="9525" algn="ctr">
            <a:noFill/>
            <a:miter lim="800000"/>
            <a:headEnd/>
            <a:tailEnd/>
          </a:ln>
        </p:spPr>
        <p:txBody>
          <a:bodyPr wrap="none" anchor="ctr"/>
          <a:lstStyle/>
          <a:p>
            <a:endParaRPr lang="en-US"/>
          </a:p>
        </p:txBody>
      </p:sp>
      <p:sp>
        <p:nvSpPr>
          <p:cNvPr id="1027" name="Rectangle 15"/>
          <p:cNvSpPr>
            <a:spLocks noChangeArrowheads="1"/>
          </p:cNvSpPr>
          <p:nvPr/>
        </p:nvSpPr>
        <p:spPr bwMode="white">
          <a:xfrm>
            <a:off x="0" y="0"/>
            <a:ext cx="9144000" cy="1393825"/>
          </a:xfrm>
          <a:prstGeom prst="rect">
            <a:avLst/>
          </a:prstGeom>
          <a:solidFill>
            <a:srgbClr val="FFFFFF"/>
          </a:solidFill>
          <a:ln w="9525" algn="ctr">
            <a:noFill/>
            <a:miter lim="800000"/>
            <a:headEnd/>
            <a:tailEnd/>
          </a:ln>
        </p:spPr>
        <p:txBody>
          <a:bodyPr wrap="none" anchor="ctr"/>
          <a:lstStyle/>
          <a:p>
            <a:endParaRPr lang="en-US"/>
          </a:p>
        </p:txBody>
      </p:sp>
      <p:sp>
        <p:nvSpPr>
          <p:cNvPr id="1028" name="Rectangle 17"/>
          <p:cNvSpPr>
            <a:spLocks noChangeArrowheads="1"/>
          </p:cNvSpPr>
          <p:nvPr/>
        </p:nvSpPr>
        <p:spPr bwMode="white">
          <a:xfrm>
            <a:off x="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1029" name="Rectangle 18"/>
          <p:cNvSpPr>
            <a:spLocks noChangeArrowheads="1"/>
          </p:cNvSpPr>
          <p:nvPr/>
        </p:nvSpPr>
        <p:spPr bwMode="white">
          <a:xfrm>
            <a:off x="8991600" y="0"/>
            <a:ext cx="152400" cy="6858000"/>
          </a:xfrm>
          <a:prstGeom prst="rect">
            <a:avLst/>
          </a:prstGeom>
          <a:solidFill>
            <a:srgbClr val="FFFFFF"/>
          </a:solidFill>
          <a:ln w="9525" algn="ctr">
            <a:noFill/>
            <a:miter lim="800000"/>
            <a:headEnd/>
            <a:tailEnd/>
          </a:ln>
        </p:spPr>
        <p:txBody>
          <a:bodyPr wrap="none" anchor="ctr"/>
          <a:lstStyle/>
          <a:p>
            <a:endParaRPr lang="en-US"/>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a:defRPr/>
            </a:pPr>
            <a:endParaRPr lang="en-US"/>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latinLnBrk="0" hangingPunct="1">
              <a:defRPr kumimoji="0" sz="1400">
                <a:solidFill>
                  <a:srgbClr val="FFFFFF"/>
                </a:solidFill>
              </a:defRPr>
            </a:lvl1pPr>
          </a:lstStyle>
          <a:p>
            <a:pPr>
              <a:defRPr/>
            </a:pPr>
            <a:fld id="{F93C69E5-7FFE-4254-9DB1-B6727701241B}" type="datetimeFigureOut">
              <a:rPr lang="en-US"/>
              <a:pPr>
                <a:defRPr/>
              </a:pPr>
              <a:t>1/19/2019</a:t>
            </a:fld>
            <a:endParaRPr lang="en-US"/>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latinLnBrk="0" hangingPunct="1">
              <a:defRPr kumimoji="0" sz="1200">
                <a:solidFill>
                  <a:srgbClr val="FFFFFF"/>
                </a:solidFill>
              </a:defRPr>
            </a:lvl1pPr>
          </a:lstStyle>
          <a:p>
            <a:pPr>
              <a:defRPr/>
            </a:pPr>
            <a:endParaRPr lang="en-US"/>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a:defRPr/>
            </a:pPr>
            <a:endParaRPr lang="en-US" dirty="0"/>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a:defRPr/>
            </a:pPr>
            <a:endParaRPr lang="en-US"/>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defRPr/>
            </a:pPr>
            <a:fld id="{417F1B8D-391D-4A2C-A067-EBDFD23D84A4}" type="slidenum">
              <a:rPr lang="en-US"/>
              <a:pPr>
                <a:defRPr/>
              </a:pPr>
              <a:t>‹#›</a:t>
            </a:fld>
            <a:endParaRPr lang="en-US"/>
          </a:p>
        </p:txBody>
      </p:sp>
      <p:sp>
        <p:nvSpPr>
          <p:cNvPr id="1038" name="Title Placeholder 21"/>
          <p:cNvSpPr>
            <a:spLocks noGrp="1"/>
          </p:cNvSpPr>
          <p:nvPr>
            <p:ph type="title"/>
          </p:nvPr>
        </p:nvSpPr>
        <p:spPr bwMode="auto">
          <a:xfrm>
            <a:off x="301625" y="228600"/>
            <a:ext cx="8534400"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sz="quarter" idx="1"/>
          </p:nvPr>
        </p:nvSpPr>
        <p:spPr>
          <a:xfrm>
            <a:off x="301625" y="1527175"/>
            <a:ext cx="8504238" cy="4572000"/>
          </a:xfrm>
        </p:spPr>
        <p:txBody>
          <a:bodyPr/>
          <a:lstStyle/>
          <a:p>
            <a:pPr algn="just" eaLnBrk="1" hangingPunct="1"/>
            <a:endParaRPr lang="en-IN" smtClean="0"/>
          </a:p>
          <a:p>
            <a:pPr algn="just" eaLnBrk="1" hangingPunct="1"/>
            <a:r>
              <a:rPr lang="en-IN" smtClean="0"/>
              <a:t>Participatory Rural Appraisal is a family of approaches and methods to enable local people to share, enhance, and analyse their knowledge of life and conditions, to plan, and to act.</a:t>
            </a:r>
          </a:p>
          <a:p>
            <a:pPr eaLnBrk="1" hangingPunct="1">
              <a:buFont typeface="Wingdings 2" pitchFamily="18" charset="2"/>
              <a:buNone/>
            </a:pPr>
            <a:endParaRPr lang="en-IN" smtClean="0"/>
          </a:p>
          <a:p>
            <a:pPr eaLnBrk="1" hangingPunct="1">
              <a:buFont typeface="Wingdings 2" pitchFamily="18" charset="2"/>
              <a:buNone/>
            </a:pPr>
            <a:endParaRPr lang="en-IN" smtClean="0"/>
          </a:p>
          <a:p>
            <a:pPr algn="r" eaLnBrk="1" hangingPunct="1">
              <a:buFont typeface="Wingdings 2" pitchFamily="18" charset="2"/>
              <a:buNone/>
            </a:pPr>
            <a:r>
              <a:rPr lang="en-IN" smtClean="0"/>
              <a:t>-Robert Chambers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fontScale="90000"/>
          </a:bodyPr>
          <a:lstStyle/>
          <a:p>
            <a:pPr eaLnBrk="1" fontAlgn="auto" hangingPunct="1">
              <a:spcAft>
                <a:spcPts val="0"/>
              </a:spcAft>
              <a:defRPr/>
            </a:pPr>
            <a:r>
              <a:rPr lang="en-IN" b="1" i="1" dirty="0" smtClean="0"/>
              <a:t>PRA helps communities to…</a:t>
            </a:r>
            <a:r>
              <a:rPr lang="en-SG" dirty="0" smtClean="0"/>
              <a:t/>
            </a:r>
            <a:br>
              <a:rPr lang="en-SG" dirty="0" smtClean="0"/>
            </a:br>
            <a:endParaRPr lang="en-SG" dirty="0"/>
          </a:p>
        </p:txBody>
      </p:sp>
      <p:sp>
        <p:nvSpPr>
          <p:cNvPr id="22531" name="Content Placeholder 2"/>
          <p:cNvSpPr>
            <a:spLocks noGrp="1"/>
          </p:cNvSpPr>
          <p:nvPr>
            <p:ph sz="quarter" idx="1"/>
          </p:nvPr>
        </p:nvSpPr>
        <p:spPr>
          <a:xfrm>
            <a:off x="381000" y="1524000"/>
            <a:ext cx="8382000" cy="4800600"/>
          </a:xfrm>
        </p:spPr>
        <p:txBody>
          <a:bodyPr/>
          <a:lstStyle/>
          <a:p>
            <a:pPr eaLnBrk="1" hangingPunct="1"/>
            <a:r>
              <a:rPr lang="en-IN" sz="3200" smtClean="0">
                <a:latin typeface="Times New Roman" pitchFamily="18" charset="0"/>
                <a:cs typeface="Times New Roman" pitchFamily="18" charset="0"/>
              </a:rPr>
              <a:t>Mobilize their human and natural resources</a:t>
            </a:r>
            <a:endParaRPr lang="en-SG" sz="3200" smtClean="0">
              <a:latin typeface="Times New Roman" pitchFamily="18" charset="0"/>
              <a:cs typeface="Times New Roman" pitchFamily="18" charset="0"/>
            </a:endParaRPr>
          </a:p>
          <a:p>
            <a:pPr eaLnBrk="1" hangingPunct="1"/>
            <a:r>
              <a:rPr lang="en-IN" sz="3200" smtClean="0">
                <a:latin typeface="Times New Roman" pitchFamily="18" charset="0"/>
                <a:cs typeface="Times New Roman" pitchFamily="18" charset="0"/>
              </a:rPr>
              <a:t>Define problems</a:t>
            </a:r>
            <a:endParaRPr lang="en-SG" sz="3200" smtClean="0">
              <a:latin typeface="Times New Roman" pitchFamily="18" charset="0"/>
              <a:cs typeface="Times New Roman" pitchFamily="18" charset="0"/>
            </a:endParaRPr>
          </a:p>
          <a:p>
            <a:pPr eaLnBrk="1" hangingPunct="1"/>
            <a:r>
              <a:rPr lang="en-IN" sz="3200" smtClean="0">
                <a:latin typeface="Times New Roman" pitchFamily="18" charset="0"/>
                <a:cs typeface="Times New Roman" pitchFamily="18" charset="0"/>
              </a:rPr>
              <a:t>Consider previous successes and failures</a:t>
            </a:r>
            <a:endParaRPr lang="en-SG" sz="3200" smtClean="0">
              <a:latin typeface="Times New Roman" pitchFamily="18" charset="0"/>
              <a:cs typeface="Times New Roman" pitchFamily="18" charset="0"/>
            </a:endParaRPr>
          </a:p>
          <a:p>
            <a:pPr eaLnBrk="1" hangingPunct="1"/>
            <a:r>
              <a:rPr lang="en-IN" sz="3200" smtClean="0">
                <a:latin typeface="Times New Roman" pitchFamily="18" charset="0"/>
                <a:cs typeface="Times New Roman" pitchFamily="18" charset="0"/>
              </a:rPr>
              <a:t>Evaluate priorities and opportunities</a:t>
            </a:r>
            <a:endParaRPr lang="en-SG" sz="3200" smtClean="0">
              <a:latin typeface="Times New Roman" pitchFamily="18" charset="0"/>
              <a:cs typeface="Times New Roman" pitchFamily="18" charset="0"/>
            </a:endParaRPr>
          </a:p>
          <a:p>
            <a:pPr eaLnBrk="1" hangingPunct="1"/>
            <a:r>
              <a:rPr lang="en-IN" sz="3200" smtClean="0">
                <a:latin typeface="Times New Roman" pitchFamily="18" charset="0"/>
                <a:cs typeface="Times New Roman" pitchFamily="18" charset="0"/>
              </a:rPr>
              <a:t>Prepare a systematic and site specific plan of action</a:t>
            </a:r>
            <a:endParaRPr lang="en-SG" sz="3200" smtClean="0">
              <a:latin typeface="Times New Roman" pitchFamily="18" charset="0"/>
              <a:cs typeface="Times New Roman" pitchFamily="18" charset="0"/>
            </a:endParaRPr>
          </a:p>
          <a:p>
            <a:pPr eaLnBrk="1" hangingPunct="1"/>
            <a:endParaRPr lang="en-SG"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8183563" cy="762000"/>
          </a:xfrm>
        </p:spPr>
        <p:txBody>
          <a:bodyPr anchor="t">
            <a:normAutofit fontScale="90000"/>
          </a:bodyPr>
          <a:lstStyle/>
          <a:p>
            <a:pPr eaLnBrk="1" fontAlgn="auto" hangingPunct="1">
              <a:spcAft>
                <a:spcPts val="0"/>
              </a:spcAft>
              <a:defRPr/>
            </a:pPr>
            <a:r>
              <a:rPr lang="en-IN" sz="3600" b="1" i="1" dirty="0" smtClean="0"/>
              <a:t>PRA principles and features</a:t>
            </a:r>
            <a:r>
              <a:rPr lang="en-SG" sz="4800" dirty="0" smtClean="0"/>
              <a:t/>
            </a:r>
            <a:br>
              <a:rPr lang="en-SG" sz="4800" dirty="0" smtClean="0"/>
            </a:br>
            <a:endParaRPr lang="en-SG" dirty="0"/>
          </a:p>
        </p:txBody>
      </p:sp>
      <p:sp>
        <p:nvSpPr>
          <p:cNvPr id="23555" name="Content Placeholder 2"/>
          <p:cNvSpPr>
            <a:spLocks noGrp="1"/>
          </p:cNvSpPr>
          <p:nvPr>
            <p:ph sz="quarter" idx="1"/>
          </p:nvPr>
        </p:nvSpPr>
        <p:spPr>
          <a:xfrm>
            <a:off x="301625" y="1295400"/>
            <a:ext cx="8613775" cy="5181600"/>
          </a:xfrm>
        </p:spPr>
        <p:txBody>
          <a:bodyPr/>
          <a:lstStyle/>
          <a:p>
            <a:pPr lvl="1" eaLnBrk="1" hangingPunct="1"/>
            <a:r>
              <a:rPr lang="en-IN" sz="2400" smtClean="0">
                <a:solidFill>
                  <a:schemeClr val="tx1"/>
                </a:solidFill>
              </a:rPr>
              <a:t>Respecting people’s knowledge and learning from them.</a:t>
            </a:r>
            <a:endParaRPr lang="en-SG" sz="3600" smtClean="0">
              <a:solidFill>
                <a:schemeClr val="tx1"/>
              </a:solidFill>
            </a:endParaRPr>
          </a:p>
          <a:p>
            <a:pPr lvl="1" eaLnBrk="1" hangingPunct="1"/>
            <a:r>
              <a:rPr lang="en-IN" sz="2400" smtClean="0">
                <a:solidFill>
                  <a:schemeClr val="tx1"/>
                </a:solidFill>
              </a:rPr>
              <a:t>Listening to the disadvantaged: Respect</a:t>
            </a:r>
            <a:endParaRPr lang="en-SG" sz="3600" smtClean="0">
              <a:solidFill>
                <a:schemeClr val="tx1"/>
              </a:solidFill>
            </a:endParaRPr>
          </a:p>
          <a:p>
            <a:pPr lvl="1" eaLnBrk="1" hangingPunct="1"/>
            <a:r>
              <a:rPr lang="en-IN" sz="2400" smtClean="0">
                <a:solidFill>
                  <a:schemeClr val="tx1"/>
                </a:solidFill>
              </a:rPr>
              <a:t>Optimal ignorance: Do not collect data, which you do not need.</a:t>
            </a:r>
          </a:p>
          <a:p>
            <a:pPr lvl="1" eaLnBrk="1" hangingPunct="1"/>
            <a:r>
              <a:rPr lang="en-IN" sz="2400" smtClean="0">
                <a:solidFill>
                  <a:schemeClr val="tx1"/>
                </a:solidFill>
              </a:rPr>
              <a:t>Flexibility: PRA does not stick to fixed plan to action</a:t>
            </a:r>
          </a:p>
          <a:p>
            <a:pPr lvl="1" eaLnBrk="1" hangingPunct="1"/>
            <a:r>
              <a:rPr lang="en-IN" sz="2400" smtClean="0">
                <a:solidFill>
                  <a:schemeClr val="tx1"/>
                </a:solidFill>
              </a:rPr>
              <a:t>Triangulation: Sources of information change, men, women, different questions </a:t>
            </a:r>
            <a:endParaRPr lang="en-SG" sz="3600" smtClean="0">
              <a:solidFill>
                <a:schemeClr val="tx1"/>
              </a:solidFill>
            </a:endParaRPr>
          </a:p>
          <a:p>
            <a:pPr lvl="1" eaLnBrk="1" hangingPunct="1"/>
            <a:r>
              <a:rPr lang="en-IN" sz="2400" smtClean="0">
                <a:solidFill>
                  <a:schemeClr val="tx1"/>
                </a:solidFill>
              </a:rPr>
              <a:t>It involves a team of people working with a community for several days. </a:t>
            </a:r>
            <a:endParaRPr lang="en-SG" sz="3600" smtClean="0">
              <a:solidFill>
                <a:schemeClr val="tx1"/>
              </a:solidFill>
            </a:endParaRPr>
          </a:p>
          <a:p>
            <a:pPr lvl="1" eaLnBrk="1" hangingPunct="1"/>
            <a:r>
              <a:rPr lang="en-IN" sz="2400" smtClean="0">
                <a:solidFill>
                  <a:schemeClr val="tx1"/>
                </a:solidFill>
              </a:rPr>
              <a:t>Analysis is done in the field</a:t>
            </a:r>
          </a:p>
          <a:p>
            <a:pPr lvl="1" eaLnBrk="1" hangingPunct="1"/>
            <a:r>
              <a:rPr lang="en-IN" sz="2400" smtClean="0">
                <a:solidFill>
                  <a:schemeClr val="tx1"/>
                </a:solidFill>
              </a:rPr>
              <a:t>Continuity</a:t>
            </a:r>
            <a:endParaRPr lang="en-SG" sz="2400" smtClean="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8"/>
          <p:cNvSpPr>
            <a:spLocks noGrp="1"/>
          </p:cNvSpPr>
          <p:nvPr>
            <p:ph type="title"/>
          </p:nvPr>
        </p:nvSpPr>
        <p:spPr>
          <a:xfrm>
            <a:off x="228600" y="228600"/>
            <a:ext cx="8607425" cy="838200"/>
          </a:xfrm>
        </p:spPr>
        <p:txBody>
          <a:bodyPr/>
          <a:lstStyle/>
          <a:p>
            <a:pPr algn="l" eaLnBrk="1" hangingPunct="1"/>
            <a:r>
              <a:rPr lang="en-US" smtClean="0"/>
              <a:t>Problem Tree                          Solution Tree</a:t>
            </a:r>
            <a:endParaRPr lang="en-SG" smtClean="0"/>
          </a:p>
        </p:txBody>
      </p:sp>
      <p:pic>
        <p:nvPicPr>
          <p:cNvPr id="24579" name="Picture 5" descr="PROBLEM TREE"/>
          <p:cNvPicPr>
            <a:picLocks noGrp="1" noChangeAspect="1" noChangeArrowheads="1"/>
          </p:cNvPicPr>
          <p:nvPr>
            <p:ph sz="half" idx="1"/>
          </p:nvPr>
        </p:nvPicPr>
        <p:blipFill>
          <a:blip r:embed="rId2"/>
          <a:srcRect b="5046"/>
          <a:stretch>
            <a:fillRect/>
          </a:stretch>
        </p:blipFill>
        <p:spPr>
          <a:xfrm>
            <a:off x="228600" y="1295400"/>
            <a:ext cx="4267200" cy="5257800"/>
          </a:xfrm>
          <a:noFill/>
        </p:spPr>
      </p:pic>
      <p:pic>
        <p:nvPicPr>
          <p:cNvPr id="24580" name="Picture 2052" descr="SOLUTION TREE"/>
          <p:cNvPicPr>
            <a:picLocks noGrp="1" noChangeAspect="1" noChangeArrowheads="1"/>
          </p:cNvPicPr>
          <p:nvPr>
            <p:ph sz="half" idx="2"/>
          </p:nvPr>
        </p:nvPicPr>
        <p:blipFill>
          <a:blip r:embed="rId3"/>
          <a:srcRect b="3166"/>
          <a:stretch>
            <a:fillRect/>
          </a:stretch>
        </p:blipFill>
        <p:spPr>
          <a:xfrm>
            <a:off x="4648200" y="1371600"/>
            <a:ext cx="4343400" cy="5257800"/>
          </a:xfr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4"/>
          <p:cNvSpPr>
            <a:spLocks noGrp="1"/>
          </p:cNvSpPr>
          <p:nvPr>
            <p:ph type="title"/>
          </p:nvPr>
        </p:nvSpPr>
        <p:spPr>
          <a:xfrm>
            <a:off x="301625" y="228600"/>
            <a:ext cx="8534400" cy="758825"/>
          </a:xfrm>
        </p:spPr>
        <p:txBody>
          <a:bodyPr/>
          <a:lstStyle/>
          <a:p>
            <a:pPr eaLnBrk="1" hangingPunct="1"/>
            <a:r>
              <a:rPr lang="en-US" smtClean="0"/>
              <a:t>Tools and Techniques</a:t>
            </a:r>
            <a:endParaRPr lang="en-SG" smtClean="0"/>
          </a:p>
        </p:txBody>
      </p:sp>
      <p:sp>
        <p:nvSpPr>
          <p:cNvPr id="7" name="Content Placeholder 6"/>
          <p:cNvSpPr>
            <a:spLocks noGrp="1"/>
          </p:cNvSpPr>
          <p:nvPr>
            <p:ph sz="half" idx="1"/>
          </p:nvPr>
        </p:nvSpPr>
        <p:spPr>
          <a:xfrm>
            <a:off x="301625" y="1371600"/>
            <a:ext cx="4117975" cy="5105400"/>
          </a:xfrm>
        </p:spPr>
        <p:txBody>
          <a:bodyPr/>
          <a:lstStyle/>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Transect Walk</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Maps and Diagrams- </a:t>
            </a:r>
          </a:p>
          <a:p>
            <a:pPr marL="341313" indent="-341313" eaLnBrk="1" hangingPunct="1">
              <a:lnSpc>
                <a:spcPct val="80000"/>
              </a:lnSpc>
              <a:spcBef>
                <a:spcPts val="600"/>
              </a:spcBef>
              <a:buClrTx/>
              <a:buSzPct val="6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         Social map</a:t>
            </a:r>
          </a:p>
          <a:p>
            <a:pPr marL="341313" indent="-341313" eaLnBrk="1" hangingPunct="1">
              <a:lnSpc>
                <a:spcPct val="80000"/>
              </a:lnSpc>
              <a:spcBef>
                <a:spcPts val="600"/>
              </a:spcBef>
              <a:buClrTx/>
              <a:buSzPct val="6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         Resource map</a:t>
            </a:r>
          </a:p>
          <a:p>
            <a:pPr marL="341313" indent="-341313" eaLnBrk="1" hangingPunct="1">
              <a:lnSpc>
                <a:spcPct val="80000"/>
              </a:lnSpc>
              <a:spcBef>
                <a:spcPts val="600"/>
              </a:spcBef>
              <a:buClrTx/>
              <a:buSzPct val="6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         Seasonal map</a:t>
            </a:r>
          </a:p>
          <a:p>
            <a:pPr marL="341313" indent="-341313" eaLnBrk="1" hangingPunct="1">
              <a:lnSpc>
                <a:spcPct val="80000"/>
              </a:lnSpc>
              <a:spcBef>
                <a:spcPts val="600"/>
              </a:spcBef>
              <a:buClrTx/>
              <a:buSzPct val="60000"/>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         Mobility map</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err="1" smtClean="0"/>
              <a:t>Chappati</a:t>
            </a:r>
            <a:r>
              <a:rPr lang="en-US" sz="2800" dirty="0" smtClean="0"/>
              <a:t> or Venn Diagram</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Time line</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Daily routine map</a:t>
            </a:r>
          </a:p>
          <a:p>
            <a:pPr eaLnBrk="1" hangingPunct="1">
              <a:buFont typeface="Wingdings 2" pitchFamily="18" charset="2"/>
              <a:buNone/>
              <a:defRPr/>
            </a:pPr>
            <a:endParaRPr lang="en-SG" dirty="0"/>
          </a:p>
        </p:txBody>
      </p:sp>
      <p:sp>
        <p:nvSpPr>
          <p:cNvPr id="8" name="Content Placeholder 7"/>
          <p:cNvSpPr>
            <a:spLocks noGrp="1"/>
          </p:cNvSpPr>
          <p:nvPr>
            <p:ph sz="half" idx="2"/>
          </p:nvPr>
        </p:nvSpPr>
        <p:spPr>
          <a:xfrm>
            <a:off x="4800600" y="1371600"/>
            <a:ext cx="4038600" cy="4419600"/>
          </a:xfrm>
        </p:spPr>
        <p:txBody>
          <a:bodyPr/>
          <a:lstStyle/>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Charts</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Observation</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Semi/unstructured interview</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Discussions</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Meetings</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Ranking/Matrix</a:t>
            </a:r>
          </a:p>
          <a:p>
            <a:pPr marL="341313" indent="-341313" eaLnBrk="1" hangingPunct="1">
              <a:lnSpc>
                <a:spcPct val="8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smtClean="0"/>
              <a:t> others</a:t>
            </a:r>
          </a:p>
          <a:p>
            <a:pPr eaLnBrk="1" hangingPunct="1">
              <a:buFont typeface="Wingdings 2" pitchFamily="18" charset="2"/>
              <a:buNone/>
              <a:defRPr/>
            </a:pPr>
            <a:endParaRPr lang="en-S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1"/>
          <p:cNvSpPr txBox="1">
            <a:spLocks noChangeArrowheads="1"/>
          </p:cNvSpPr>
          <p:nvPr/>
        </p:nvSpPr>
        <p:spPr bwMode="auto">
          <a:xfrm>
            <a:off x="457200" y="277813"/>
            <a:ext cx="8229600" cy="1017587"/>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600" b="1">
                <a:solidFill>
                  <a:srgbClr val="FEEC94"/>
                </a:solidFill>
                <a:effectLst>
                  <a:outerShdw blurRad="38100" dist="38100" dir="2700000" algn="tl">
                    <a:srgbClr val="000000"/>
                  </a:outerShdw>
                </a:effectLst>
              </a:rPr>
              <a:t>Role of facilitator</a:t>
            </a:r>
            <a:r>
              <a:rPr lang="en-US" sz="4400" b="1">
                <a:solidFill>
                  <a:srgbClr val="FEEC94"/>
                </a:solidFill>
                <a:effectLst>
                  <a:outerShdw blurRad="38100" dist="38100" dir="2700000" algn="tl">
                    <a:srgbClr val="000000"/>
                  </a:outerShdw>
                </a:effectLst>
              </a:rPr>
              <a:t> </a:t>
            </a:r>
          </a:p>
        </p:txBody>
      </p:sp>
      <p:sp>
        <p:nvSpPr>
          <p:cNvPr id="26627" name="Text Box 2"/>
          <p:cNvSpPr txBox="1">
            <a:spLocks noChangeArrowheads="1"/>
          </p:cNvSpPr>
          <p:nvPr/>
        </p:nvSpPr>
        <p:spPr bwMode="auto">
          <a:xfrm>
            <a:off x="457200" y="1524000"/>
            <a:ext cx="8229600" cy="4606925"/>
          </a:xfrm>
          <a:prstGeom prst="rect">
            <a:avLst/>
          </a:prstGeom>
          <a:noFill/>
          <a:ln w="9525">
            <a:noFill/>
            <a:round/>
            <a:headEnd/>
            <a:tailEnd/>
          </a:ln>
        </p:spPr>
        <p:txBody>
          <a:bodyPr/>
          <a:lstStyle/>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Rapport building</a:t>
            </a:r>
          </a:p>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Respectful</a:t>
            </a:r>
          </a:p>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 abandon preconceptions</a:t>
            </a:r>
          </a:p>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Hand over the stick</a:t>
            </a:r>
          </a:p>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Watch, listen, learn</a:t>
            </a:r>
          </a:p>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 learn from mistakes</a:t>
            </a:r>
          </a:p>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 be self critical and self aware</a:t>
            </a:r>
          </a:p>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 be flexible</a:t>
            </a:r>
          </a:p>
          <a:p>
            <a:pPr marL="341313" indent="-341313">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 be honest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solidFill>
                  <a:srgbClr val="7B9899"/>
                </a:solidFill>
              </a:rPr>
              <a:t>Resource Mapping</a:t>
            </a:r>
            <a:endParaRPr lang="en-SG" smtClean="0">
              <a:solidFill>
                <a:srgbClr val="7B9899"/>
              </a:solidFill>
            </a:endParaRPr>
          </a:p>
        </p:txBody>
      </p:sp>
      <p:pic>
        <p:nvPicPr>
          <p:cNvPr id="27651" name="Picture 4" descr="RM_Jaipal"/>
          <p:cNvPicPr>
            <a:picLocks noGrp="1" noChangeAspect="1" noChangeArrowheads="1"/>
          </p:cNvPicPr>
          <p:nvPr>
            <p:ph sz="quarter" idx="1"/>
          </p:nvPr>
        </p:nvPicPr>
        <p:blipFill>
          <a:blip r:embed="rId2"/>
          <a:srcRect/>
          <a:stretch>
            <a:fillRect/>
          </a:stretch>
        </p:blipFill>
        <p:spPr>
          <a:xfrm>
            <a:off x="838200" y="1447800"/>
            <a:ext cx="7485063" cy="4648200"/>
          </a:xfr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ext Box 1"/>
          <p:cNvSpPr txBox="1">
            <a:spLocks noChangeArrowheads="1"/>
          </p:cNvSpPr>
          <p:nvPr/>
        </p:nvSpPr>
        <p:spPr bwMode="auto">
          <a:xfrm>
            <a:off x="457200" y="277813"/>
            <a:ext cx="8229600" cy="941387"/>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dirty="0">
                <a:solidFill>
                  <a:srgbClr val="FEEC94"/>
                </a:solidFill>
                <a:effectLst>
                  <a:outerShdw blurRad="38100" dist="38100" dir="2700000" algn="tl">
                    <a:srgbClr val="000000"/>
                  </a:outerShdw>
                </a:effectLst>
              </a:rPr>
              <a:t>DOs</a:t>
            </a:r>
          </a:p>
        </p:txBody>
      </p:sp>
      <p:sp>
        <p:nvSpPr>
          <p:cNvPr id="43010" name="Text Box 2"/>
          <p:cNvSpPr txBox="1">
            <a:spLocks noChangeArrowheads="1"/>
          </p:cNvSpPr>
          <p:nvPr/>
        </p:nvSpPr>
        <p:spPr bwMode="auto">
          <a:xfrm>
            <a:off x="457200" y="1295400"/>
            <a:ext cx="8229600" cy="5149850"/>
          </a:xfrm>
          <a:prstGeom prst="rect">
            <a:avLst/>
          </a:prstGeom>
          <a:noFill/>
          <a:ln w="9525">
            <a:noFill/>
            <a:round/>
            <a:headEnd/>
            <a:tailEnd/>
          </a:ln>
          <a:effectLst/>
        </p:spPr>
        <p:txBody>
          <a:bodyPr/>
          <a:lstStyle/>
          <a:p>
            <a:pPr marL="341313" indent="-341313" algn="just">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t>Enjoy the programme and every one else </a:t>
            </a:r>
            <a:endParaRPr lang="en-US" sz="2800" dirty="0"/>
          </a:p>
          <a:p>
            <a:pPr marL="341313" indent="-341313" algn="just">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t>Spend </a:t>
            </a:r>
            <a:r>
              <a:rPr lang="en-US" sz="2800" dirty="0"/>
              <a:t>adequate time planning your PRA</a:t>
            </a:r>
          </a:p>
          <a:p>
            <a:pPr marL="341313" indent="-341313" algn="just">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t>Involve your core team and other members in designing and developing the programme</a:t>
            </a:r>
          </a:p>
          <a:p>
            <a:pPr marL="341313" indent="-341313" algn="just">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t>Visit the village </a:t>
            </a:r>
            <a:r>
              <a:rPr lang="en-US" sz="2800" dirty="0"/>
              <a:t>before hand, </a:t>
            </a:r>
          </a:p>
          <a:p>
            <a:pPr marL="341313" indent="-341313" algn="just">
              <a:lnSpc>
                <a:spcPct val="9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t>M</a:t>
            </a:r>
            <a:r>
              <a:rPr lang="en-US" sz="2800" dirty="0"/>
              <a:t>eet </a:t>
            </a:r>
            <a:r>
              <a:rPr lang="en-US" sz="2800" dirty="0"/>
              <a:t>key villagers, explain the purpose of the exercise, request their help and support</a:t>
            </a:r>
          </a:p>
          <a:p>
            <a:pPr marL="341313" indent="-341313">
              <a:lnSpc>
                <a:spcPct val="90000"/>
              </a:lnSpc>
              <a:spcBef>
                <a:spcPts val="700"/>
              </a:spcBef>
              <a:buClr>
                <a:srgbClr val="FFFFCC"/>
              </a:buClr>
              <a:buSzPct val="6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800" dirty="0">
              <a:solidFill>
                <a:srgbClr val="FFFFFF"/>
              </a:solidFill>
              <a:effectLst>
                <a:outerShdw blurRad="38100" dist="38100" dir="2700000" algn="tl">
                  <a:srgbClr val="000000"/>
                </a:outerShdw>
              </a:effectLst>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ext Box 1"/>
          <p:cNvSpPr txBox="1">
            <a:spLocks noChangeArrowheads="1"/>
          </p:cNvSpPr>
          <p:nvPr/>
        </p:nvSpPr>
        <p:spPr bwMode="auto">
          <a:xfrm>
            <a:off x="457200" y="277813"/>
            <a:ext cx="8229600" cy="944562"/>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600" b="1">
                <a:solidFill>
                  <a:srgbClr val="FEEC94"/>
                </a:solidFill>
                <a:effectLst>
                  <a:outerShdw blurRad="38100" dist="38100" dir="2700000" algn="tl">
                    <a:srgbClr val="000000"/>
                  </a:outerShdw>
                </a:effectLst>
              </a:rPr>
              <a:t>Cont.</a:t>
            </a:r>
          </a:p>
        </p:txBody>
      </p:sp>
      <p:sp>
        <p:nvSpPr>
          <p:cNvPr id="44034" name="Text Box 2"/>
          <p:cNvSpPr txBox="1">
            <a:spLocks noChangeArrowheads="1"/>
          </p:cNvSpPr>
          <p:nvPr/>
        </p:nvSpPr>
        <p:spPr bwMode="auto">
          <a:xfrm>
            <a:off x="457200" y="1295400"/>
            <a:ext cx="8305800" cy="5334000"/>
          </a:xfrm>
          <a:prstGeom prst="rect">
            <a:avLst/>
          </a:prstGeom>
          <a:noFill/>
          <a:ln w="9525">
            <a:noFill/>
            <a:round/>
            <a:headEnd/>
            <a:tailEnd/>
          </a:ln>
          <a:effectLst/>
        </p:spPr>
        <p:txBody>
          <a:bodyPr/>
          <a:lstStyle/>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Be clear about the purpose of the exercise</a:t>
            </a:r>
          </a:p>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Keep time for the following:</a:t>
            </a:r>
          </a:p>
          <a:p>
            <a:pPr marL="341313" indent="-341313" algn="just">
              <a:spcBef>
                <a:spcPts val="8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    - morning reflection/ write ups/sharing/ briefing/sessions.</a:t>
            </a:r>
          </a:p>
          <a:p>
            <a:pPr marL="341313" indent="-341313" algn="just">
              <a:spcBef>
                <a:spcPts val="8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    - </a:t>
            </a:r>
            <a:r>
              <a:rPr lang="en-US" sz="3000" dirty="0">
                <a:latin typeface="Times New Roman" pitchFamily="18" charset="0"/>
                <a:cs typeface="Times New Roman" pitchFamily="18" charset="0"/>
              </a:rPr>
              <a:t>Recreation </a:t>
            </a:r>
            <a:r>
              <a:rPr lang="en-US" sz="3000" dirty="0">
                <a:latin typeface="Times New Roman" pitchFamily="18" charset="0"/>
                <a:cs typeface="Times New Roman" pitchFamily="18" charset="0"/>
              </a:rPr>
              <a:t>breaks.</a:t>
            </a:r>
          </a:p>
          <a:p>
            <a:pPr marL="341313" indent="-341313" algn="just">
              <a:spcBef>
                <a:spcPts val="8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    - </a:t>
            </a:r>
            <a:r>
              <a:rPr lang="en-US" sz="3000" dirty="0">
                <a:latin typeface="Times New Roman" pitchFamily="18" charset="0"/>
                <a:cs typeface="Times New Roman" pitchFamily="18" charset="0"/>
              </a:rPr>
              <a:t>Night </a:t>
            </a:r>
            <a:r>
              <a:rPr lang="en-US" sz="3000" dirty="0">
                <a:latin typeface="Times New Roman" pitchFamily="18" charset="0"/>
                <a:cs typeface="Times New Roman" pitchFamily="18" charset="0"/>
              </a:rPr>
              <a:t>review of day's work and plans for following day</a:t>
            </a:r>
          </a:p>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Documentation (written and pictorial) the proceedings, </a:t>
            </a:r>
          </a:p>
          <a:p>
            <a:pPr marL="341313" indent="-341313">
              <a:spcBef>
                <a:spcPts val="8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3200" dirty="0">
              <a:solidFill>
                <a:srgbClr val="FFFFFF"/>
              </a:solidFill>
              <a:effectLst>
                <a:outerShdw blurRad="38100" dist="38100" dir="2700000" algn="tl">
                  <a:srgbClr val="000000"/>
                </a:outerShdw>
              </a:effectLst>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ext Box 1"/>
          <p:cNvSpPr txBox="1">
            <a:spLocks noChangeArrowheads="1"/>
          </p:cNvSpPr>
          <p:nvPr/>
        </p:nvSpPr>
        <p:spPr bwMode="auto">
          <a:xfrm>
            <a:off x="457200" y="277813"/>
            <a:ext cx="8229600" cy="944562"/>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600" b="1">
                <a:solidFill>
                  <a:srgbClr val="FEEC94"/>
                </a:solidFill>
                <a:effectLst>
                  <a:outerShdw blurRad="38100" dist="38100" dir="2700000" algn="tl">
                    <a:srgbClr val="000000"/>
                  </a:outerShdw>
                </a:effectLst>
              </a:rPr>
              <a:t>Cont…</a:t>
            </a:r>
          </a:p>
        </p:txBody>
      </p:sp>
      <p:sp>
        <p:nvSpPr>
          <p:cNvPr id="30723" name="Text Box 2"/>
          <p:cNvSpPr txBox="1">
            <a:spLocks noChangeArrowheads="1"/>
          </p:cNvSpPr>
          <p:nvPr/>
        </p:nvSpPr>
        <p:spPr bwMode="auto">
          <a:xfrm>
            <a:off x="457200" y="1524000"/>
            <a:ext cx="8229600" cy="5029200"/>
          </a:xfrm>
          <a:prstGeom prst="rect">
            <a:avLst/>
          </a:prstGeom>
          <a:noFill/>
          <a:ln w="9525">
            <a:noFill/>
            <a:round/>
            <a:headEnd/>
            <a:tailEnd/>
          </a:ln>
        </p:spPr>
        <p:txBody>
          <a:bodyPr/>
          <a:lstStyle/>
          <a:p>
            <a:pPr marL="341313" indent="-341313" algn="just">
              <a:lnSpc>
                <a:spcPct val="90000"/>
              </a:lnSpc>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Relax and enjoy the exercise. If things go wrong then as Robert Chambers says `embrace error'.</a:t>
            </a:r>
          </a:p>
          <a:p>
            <a:pPr marL="341313" indent="-341313" algn="just">
              <a:lnSpc>
                <a:spcPct val="90000"/>
              </a:lnSpc>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Create an energy around you so that everyone - the outside participants, the villagers, the women, the children are enjoying themselves and your presence.</a:t>
            </a:r>
          </a:p>
          <a:p>
            <a:pPr marL="341313" indent="-341313" algn="just">
              <a:lnSpc>
                <a:spcPct val="90000"/>
              </a:lnSpc>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Be alert for new things. Either ideas and concepts, or methods, or information. Be creative and inventive, and encourage others to do so</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ext Box 1"/>
          <p:cNvSpPr txBox="1">
            <a:spLocks noChangeArrowheads="1"/>
          </p:cNvSpPr>
          <p:nvPr/>
        </p:nvSpPr>
        <p:spPr bwMode="auto">
          <a:xfrm>
            <a:off x="457200" y="277813"/>
            <a:ext cx="8229600" cy="1143000"/>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600" b="1">
                <a:solidFill>
                  <a:srgbClr val="FEEC94"/>
                </a:solidFill>
                <a:effectLst>
                  <a:outerShdw blurRad="38100" dist="38100" dir="2700000" algn="tl">
                    <a:srgbClr val="000000"/>
                  </a:outerShdw>
                </a:effectLst>
              </a:rPr>
              <a:t>Cont…</a:t>
            </a:r>
          </a:p>
        </p:txBody>
      </p:sp>
      <p:sp>
        <p:nvSpPr>
          <p:cNvPr id="46082" name="Text Box 2"/>
          <p:cNvSpPr txBox="1">
            <a:spLocks noChangeArrowheads="1"/>
          </p:cNvSpPr>
          <p:nvPr/>
        </p:nvSpPr>
        <p:spPr bwMode="auto">
          <a:xfrm>
            <a:off x="457200" y="1371600"/>
            <a:ext cx="8229600" cy="4906963"/>
          </a:xfrm>
          <a:prstGeom prst="rect">
            <a:avLst/>
          </a:prstGeom>
          <a:noFill/>
          <a:ln w="9525">
            <a:noFill/>
            <a:round/>
            <a:headEnd/>
            <a:tailEnd/>
          </a:ln>
          <a:effectLst/>
        </p:spPr>
        <p:txBody>
          <a:bodyPr/>
          <a:lstStyle/>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Do enlist the support of insiders; school teachers, village elders, youth etc.</a:t>
            </a:r>
          </a:p>
          <a:p>
            <a:pPr marL="341313" indent="-341313" algn="just">
              <a:spcBef>
                <a:spcPts val="8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3000" dirty="0">
              <a:latin typeface="Times New Roman" pitchFamily="18" charset="0"/>
              <a:cs typeface="Times New Roman" pitchFamily="18" charset="0"/>
            </a:endParaRPr>
          </a:p>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err="1">
                <a:latin typeface="Times New Roman" pitchFamily="18" charset="0"/>
                <a:cs typeface="Times New Roman" pitchFamily="18" charset="0"/>
              </a:rPr>
              <a:t>Recognise</a:t>
            </a:r>
            <a:r>
              <a:rPr lang="en-US" sz="3000" dirty="0">
                <a:latin typeface="Times New Roman" pitchFamily="18" charset="0"/>
                <a:cs typeface="Times New Roman" pitchFamily="18" charset="0"/>
              </a:rPr>
              <a:t> and respect the villagers and their knowledge. Make them feel that what they know is important; old people are the most experienced and knowledgeable. Try sincerely to be a learner for a few days</a:t>
            </a:r>
            <a:r>
              <a:rPr lang="en-US" sz="3000" dirty="0">
                <a:solidFill>
                  <a:srgbClr val="FFFFFF"/>
                </a:solidFill>
                <a:effectLst>
                  <a:outerShdw blurRad="38100" dist="38100" dir="2700000" algn="tl">
                    <a:srgbClr val="000000"/>
                  </a:outerShdw>
                </a:effectLst>
                <a:latin typeface="Times New Roman" pitchFamily="18" charset="0"/>
                <a:cs typeface="Times New Roman" pitchFamily="18" charset="0"/>
              </a:rPr>
              <a:t>.</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ext Box 1"/>
          <p:cNvSpPr txBox="1">
            <a:spLocks noChangeArrowheads="1"/>
          </p:cNvSpPr>
          <p:nvPr/>
        </p:nvSpPr>
        <p:spPr bwMode="auto">
          <a:xfrm>
            <a:off x="457200" y="277813"/>
            <a:ext cx="8229600" cy="941387"/>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b="1" dirty="0">
                <a:solidFill>
                  <a:srgbClr val="FEEC94"/>
                </a:solidFill>
                <a:effectLst>
                  <a:outerShdw blurRad="38100" dist="38100" dir="2700000" algn="tl">
                    <a:srgbClr val="000000"/>
                  </a:outerShdw>
                </a:effectLst>
              </a:rPr>
              <a:t>History of PRA</a:t>
            </a:r>
          </a:p>
        </p:txBody>
      </p:sp>
      <p:sp>
        <p:nvSpPr>
          <p:cNvPr id="15363" name="Text Box 2"/>
          <p:cNvSpPr txBox="1">
            <a:spLocks noChangeArrowheads="1"/>
          </p:cNvSpPr>
          <p:nvPr/>
        </p:nvSpPr>
        <p:spPr bwMode="auto">
          <a:xfrm>
            <a:off x="228600" y="1371600"/>
            <a:ext cx="8763000" cy="5334000"/>
          </a:xfrm>
          <a:prstGeom prst="rect">
            <a:avLst/>
          </a:prstGeom>
          <a:noFill/>
          <a:ln w="9525">
            <a:noFill/>
            <a:round/>
            <a:headEnd/>
            <a:tailEnd/>
          </a:ln>
        </p:spPr>
        <p:txBody>
          <a:bodyPr/>
          <a:lstStyle/>
          <a:p>
            <a:pPr marL="341313" indent="-341313" algn="just">
              <a:lnSpc>
                <a:spcPct val="150000"/>
              </a:lnSpc>
              <a:spcBef>
                <a:spcPts val="800"/>
              </a:spcBef>
              <a:buClr>
                <a:srgbClr val="FFFFCC"/>
              </a:buClr>
              <a:buSzPct val="6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In 1970s </a:t>
            </a:r>
            <a:r>
              <a:rPr lang="en-US" sz="2400"/>
              <a:t>RURAL RAPID APPRAISAL(RRA) </a:t>
            </a:r>
            <a:r>
              <a:rPr lang="en-US" sz="2800"/>
              <a:t> began to emerge as approach and method. </a:t>
            </a:r>
          </a:p>
          <a:p>
            <a:pPr marL="341313" indent="-341313" algn="just">
              <a:lnSpc>
                <a:spcPct val="150000"/>
              </a:lnSpc>
              <a:spcBef>
                <a:spcPts val="800"/>
              </a:spcBef>
              <a:buClr>
                <a:srgbClr val="FFFFCC"/>
              </a:buClr>
              <a:buSzPct val="6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RRA stressed on the use of secondary sources, observation &amp;verbal interaction, semi structured interview, FGDs.  </a:t>
            </a:r>
          </a:p>
          <a:p>
            <a:pPr marL="341313" indent="-341313" algn="just">
              <a:lnSpc>
                <a:spcPct val="150000"/>
              </a:lnSpc>
              <a:spcBef>
                <a:spcPts val="800"/>
              </a:spcBef>
              <a:buClr>
                <a:srgbClr val="FFFFCC"/>
              </a:buClr>
              <a:buSzPct val="60000"/>
              <a:buFont typeface="Wingdings" pitchFamily="2" charset="2"/>
              <a:buChar char="q"/>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Led to debate on- rapid, non-participatory, used by universities/aid agencies,</a:t>
            </a:r>
          </a:p>
        </p:txBody>
      </p:sp>
    </p:spTree>
  </p:cSld>
  <p:clrMapOvr>
    <a:masterClrMapping/>
  </p:clrMapOvr>
  <p:transition spd="med"/>
  <p:timing>
    <p:tnLst>
      <p:par>
        <p:cTn id="1" dur="indefinite"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p:cTn id="7" dur="500" fill="hold"/>
                                        <p:tgtEl>
                                          <p:spTgt spid="15363"/>
                                        </p:tgtEl>
                                        <p:attrNameLst>
                                          <p:attrName>ppt_w</p:attrName>
                                        </p:attrNameLst>
                                      </p:cBhvr>
                                      <p:tavLst>
                                        <p:tav tm="0">
                                          <p:val>
                                            <p:fltVal val="0"/>
                                          </p:val>
                                        </p:tav>
                                        <p:tav tm="100000">
                                          <p:val>
                                            <p:strVal val="#ppt_w"/>
                                          </p:val>
                                        </p:tav>
                                      </p:tavLst>
                                    </p:anim>
                                    <p:anim calcmode="lin" valueType="num">
                                      <p:cBhvr>
                                        <p:cTn id="8" dur="500" fill="hold"/>
                                        <p:tgtEl>
                                          <p:spTgt spid="1536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1"/>
          <p:cNvSpPr txBox="1">
            <a:spLocks noChangeArrowheads="1"/>
          </p:cNvSpPr>
          <p:nvPr/>
        </p:nvSpPr>
        <p:spPr bwMode="auto">
          <a:xfrm>
            <a:off x="457200" y="277813"/>
            <a:ext cx="8229600" cy="1143000"/>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b="1">
                <a:solidFill>
                  <a:srgbClr val="FEEC94"/>
                </a:solidFill>
                <a:effectLst>
                  <a:outerShdw blurRad="38100" dist="38100" dir="2700000" algn="tl">
                    <a:srgbClr val="000000"/>
                  </a:outerShdw>
                </a:effectLst>
              </a:rPr>
              <a:t>Don’ts</a:t>
            </a:r>
          </a:p>
        </p:txBody>
      </p:sp>
      <p:sp>
        <p:nvSpPr>
          <p:cNvPr id="47106" name="Text Box 2"/>
          <p:cNvSpPr txBox="1">
            <a:spLocks noChangeArrowheads="1"/>
          </p:cNvSpPr>
          <p:nvPr/>
        </p:nvSpPr>
        <p:spPr bwMode="auto">
          <a:xfrm>
            <a:off x="457200" y="1371600"/>
            <a:ext cx="8229600" cy="5029200"/>
          </a:xfrm>
          <a:prstGeom prst="rect">
            <a:avLst/>
          </a:prstGeom>
          <a:noFill/>
          <a:ln w="9525">
            <a:noFill/>
            <a:round/>
            <a:headEnd/>
            <a:tailEnd/>
          </a:ln>
          <a:effectLst/>
        </p:spPr>
        <p:txBody>
          <a:bodyPr/>
          <a:lstStyle/>
          <a:p>
            <a:pPr marL="341313" indent="-341313" algn="just">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Don't rush into things</a:t>
            </a:r>
          </a:p>
          <a:p>
            <a:pPr marL="341313" indent="-341313" algn="just">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Don't be over-elaborate or extravagant. Don't make the PRA a `</a:t>
            </a:r>
            <a:r>
              <a:rPr lang="en-US" sz="3000" dirty="0" err="1">
                <a:latin typeface="Times New Roman" pitchFamily="18" charset="0"/>
                <a:cs typeface="Times New Roman" pitchFamily="18" charset="0"/>
              </a:rPr>
              <a:t>Mela</a:t>
            </a:r>
            <a:r>
              <a:rPr lang="en-US" sz="3000" dirty="0">
                <a:latin typeface="Times New Roman" pitchFamily="18" charset="0"/>
                <a:cs typeface="Times New Roman" pitchFamily="18" charset="0"/>
              </a:rPr>
              <a:t>'.</a:t>
            </a:r>
          </a:p>
          <a:p>
            <a:pPr marL="341313" indent="-341313" algn="just">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Don't promise people things you cannot give them. Don't raise expectations. </a:t>
            </a:r>
          </a:p>
          <a:p>
            <a:pPr marL="341313" indent="-341313" algn="just">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Don't overload/overdo</a:t>
            </a:r>
          </a:p>
          <a:p>
            <a:pPr marL="341313" indent="-341313" algn="just">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Don't end up in the trap of endless, irrelevant debates.</a:t>
            </a:r>
          </a:p>
          <a:p>
            <a:pPr marL="341313" indent="-341313" algn="just">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000" dirty="0">
                <a:latin typeface="Times New Roman" pitchFamily="18" charset="0"/>
                <a:cs typeface="Times New Roman" pitchFamily="18" charset="0"/>
              </a:rPr>
              <a:t> Be open but not open ended</a:t>
            </a:r>
            <a:r>
              <a:rPr lang="en-US" sz="3000" dirty="0">
                <a:solidFill>
                  <a:srgbClr val="FFFFFF"/>
                </a:solidFill>
                <a:effectLst>
                  <a:outerShdw blurRad="38100" dist="38100" dir="2700000" algn="tl">
                    <a:srgbClr val="000000"/>
                  </a:outerShdw>
                </a:effectLst>
                <a:latin typeface="Times New Roman" pitchFamily="18" charset="0"/>
                <a:cs typeface="Times New Roman" pitchFamily="18" charset="0"/>
              </a:rPr>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ext Box 1"/>
          <p:cNvSpPr txBox="1">
            <a:spLocks noChangeArrowheads="1"/>
          </p:cNvSpPr>
          <p:nvPr/>
        </p:nvSpPr>
        <p:spPr bwMode="auto">
          <a:xfrm>
            <a:off x="457200" y="277813"/>
            <a:ext cx="8229600" cy="1143000"/>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600" b="1">
                <a:solidFill>
                  <a:srgbClr val="FEEC94"/>
                </a:solidFill>
                <a:effectLst>
                  <a:outerShdw blurRad="38100" dist="38100" dir="2700000" algn="tl">
                    <a:srgbClr val="000000"/>
                  </a:outerShdw>
                </a:effectLst>
              </a:rPr>
              <a:t>Cont..</a:t>
            </a:r>
          </a:p>
        </p:txBody>
      </p:sp>
      <p:sp>
        <p:nvSpPr>
          <p:cNvPr id="33795" name="Text Box 2"/>
          <p:cNvSpPr txBox="1">
            <a:spLocks noChangeArrowheads="1"/>
          </p:cNvSpPr>
          <p:nvPr/>
        </p:nvSpPr>
        <p:spPr bwMode="auto">
          <a:xfrm>
            <a:off x="457200" y="1600200"/>
            <a:ext cx="8229600" cy="4530725"/>
          </a:xfrm>
          <a:prstGeom prst="rect">
            <a:avLst/>
          </a:prstGeom>
          <a:noFill/>
          <a:ln w="9525">
            <a:noFill/>
            <a:round/>
            <a:headEnd/>
            <a:tailEnd/>
          </a:ln>
        </p:spPr>
        <p:txBody>
          <a:bodyPr/>
          <a:lstStyle/>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Don't delay the documentation bit. If it is not done within three days of the exercise - don't bother to do it - you'll never get it done.</a:t>
            </a:r>
          </a:p>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Don't be afraid of making mistakes - provided you learn from them</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1"/>
          <p:cNvSpPr txBox="1">
            <a:spLocks noChangeArrowheads="1"/>
          </p:cNvSpPr>
          <p:nvPr/>
        </p:nvSpPr>
        <p:spPr bwMode="auto">
          <a:xfrm>
            <a:off x="457200" y="277813"/>
            <a:ext cx="8229600" cy="788987"/>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b="1" dirty="0">
                <a:solidFill>
                  <a:srgbClr val="FEEC94"/>
                </a:solidFill>
                <a:effectLst>
                  <a:outerShdw blurRad="38100" dist="38100" dir="2700000" algn="tl">
                    <a:srgbClr val="000000"/>
                  </a:outerShdw>
                </a:effectLst>
              </a:rPr>
              <a:t>Cont…</a:t>
            </a:r>
          </a:p>
        </p:txBody>
      </p:sp>
      <p:sp>
        <p:nvSpPr>
          <p:cNvPr id="34819" name="Text Box 2"/>
          <p:cNvSpPr txBox="1">
            <a:spLocks noChangeArrowheads="1"/>
          </p:cNvSpPr>
          <p:nvPr/>
        </p:nvSpPr>
        <p:spPr bwMode="auto">
          <a:xfrm>
            <a:off x="533400" y="1371600"/>
            <a:ext cx="8229600" cy="5334000"/>
          </a:xfrm>
          <a:prstGeom prst="rect">
            <a:avLst/>
          </a:prstGeom>
          <a:noFill/>
          <a:ln w="9525">
            <a:noFill/>
            <a:round/>
            <a:headEnd/>
            <a:tailEnd/>
          </a:ln>
        </p:spPr>
        <p:txBody>
          <a:bodyPr/>
          <a:lstStyle/>
          <a:p>
            <a:pPr marL="341313" indent="-341313" algn="just">
              <a:lnSpc>
                <a:spcPct val="8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Don’t stick with only one section of the population either and exclude others - unless for a specific purpose.</a:t>
            </a:r>
          </a:p>
          <a:p>
            <a:pPr marL="341313" indent="-341313" algn="just">
              <a:lnSpc>
                <a:spcPct val="8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Don’t exclude the women and children</a:t>
            </a:r>
          </a:p>
          <a:p>
            <a:pPr marL="341313" indent="-341313" algn="just">
              <a:lnSpc>
                <a:spcPct val="8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Don’t allow a “We-They” situation to evolve. </a:t>
            </a:r>
          </a:p>
          <a:p>
            <a:pPr marL="341313" indent="-341313" algn="just">
              <a:lnSpc>
                <a:spcPct val="8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a:latin typeface="Times New Roman" pitchFamily="18" charset="0"/>
                <a:cs typeface="Times New Roman" pitchFamily="18" charset="0"/>
              </a:rPr>
              <a:t>Consciously, keep mixing with the villagers, especially during the evening group presentations, look around and see where your colleagues are positioned, are they scattered with villagers or are they in a group by themselves.</a:t>
            </a:r>
          </a:p>
          <a:p>
            <a:pPr marL="341313" indent="-341313">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Don’t hesitate to ask villagers for advice</a:t>
            </a:r>
          </a:p>
          <a:p>
            <a:pPr marL="341313" indent="-341313">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t>DON’T LECTURE! and DON’T INTERRUPT</a:t>
            </a:r>
          </a:p>
          <a:p>
            <a:pPr marL="341313" indent="-341313" algn="just">
              <a:lnSpc>
                <a:spcPct val="80000"/>
              </a:lnSpc>
              <a:spcBef>
                <a:spcPts val="7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3000">
              <a:latin typeface="Times New Roman" pitchFamily="18" charset="0"/>
              <a:cs typeface="Times New Roman" pitchFamily="18" charset="0"/>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ext Box 1"/>
          <p:cNvSpPr txBox="1">
            <a:spLocks noChangeArrowheads="1"/>
          </p:cNvSpPr>
          <p:nvPr/>
        </p:nvSpPr>
        <p:spPr bwMode="auto">
          <a:xfrm>
            <a:off x="457200" y="609600"/>
            <a:ext cx="7772400" cy="5521325"/>
          </a:xfrm>
          <a:prstGeom prst="rect">
            <a:avLst/>
          </a:prstGeom>
          <a:noFill/>
          <a:ln w="9525">
            <a:noFill/>
            <a:round/>
            <a:headEnd/>
            <a:tailEnd/>
          </a:ln>
          <a:effectLst/>
        </p:spPr>
        <p:txBody>
          <a:bodyPr/>
          <a:lstStyle/>
          <a:p>
            <a:pPr marL="342900" indent="-341313">
              <a:spcBef>
                <a:spcPts val="800"/>
              </a:spcBef>
              <a:buSzPct val="6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3200" dirty="0">
              <a:solidFill>
                <a:srgbClr val="FFFFFF"/>
              </a:solidFill>
              <a:effectLst>
                <a:outerShdw blurRad="38100" dist="38100" dir="2700000" algn="tl">
                  <a:srgbClr val="000000"/>
                </a:outerShdw>
              </a:effectLst>
            </a:endParaRPr>
          </a:p>
          <a:p>
            <a:pPr marL="342900" indent="-341313">
              <a:spcBef>
                <a:spcPts val="800"/>
              </a:spcBef>
              <a:buSzPct val="6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3200" dirty="0">
              <a:solidFill>
                <a:srgbClr val="FFFFFF"/>
              </a:solidFill>
              <a:effectLst>
                <a:outerShdw blurRad="38100" dist="38100" dir="2700000" algn="tl">
                  <a:srgbClr val="000000"/>
                </a:outerShdw>
              </a:effectLst>
            </a:endParaRPr>
          </a:p>
          <a:p>
            <a:pPr marL="342900" indent="-341313">
              <a:spcBef>
                <a:spcPts val="800"/>
              </a:spcBef>
              <a:buSzPct val="60000"/>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US" sz="3200" dirty="0">
              <a:solidFill>
                <a:srgbClr val="FFFFFF"/>
              </a:solidFill>
              <a:effectLst>
                <a:outerShdw blurRad="38100" dist="38100" dir="2700000" algn="tl">
                  <a:srgbClr val="000000"/>
                </a:outerShdw>
              </a:effectLst>
            </a:endParaRPr>
          </a:p>
          <a:p>
            <a:pPr marL="342900" indent="-341313">
              <a:spcBef>
                <a:spcPts val="800"/>
              </a:spcBef>
              <a:buSzPct val="6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3200" dirty="0">
                <a:solidFill>
                  <a:srgbClr val="FFFFFF"/>
                </a:solidFill>
                <a:effectLst>
                  <a:outerShdw blurRad="38100" dist="38100" dir="2700000" algn="tl">
                    <a:srgbClr val="000000"/>
                  </a:outerShdw>
                </a:effectLst>
              </a:rPr>
              <a:t>          </a:t>
            </a:r>
          </a:p>
          <a:p>
            <a:pPr marL="342900" indent="-341313">
              <a:spcBef>
                <a:spcPts val="800"/>
              </a:spcBef>
              <a:buSzPct val="60000"/>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3200" dirty="0">
                <a:solidFill>
                  <a:srgbClr val="FFFFFF"/>
                </a:solidFill>
                <a:effectLst>
                  <a:outerShdw blurRad="38100" dist="38100" dir="2700000" algn="tl">
                    <a:srgbClr val="000000"/>
                  </a:outerShdw>
                </a:effectLst>
              </a:rPr>
              <a:t>        </a:t>
            </a:r>
            <a:r>
              <a:rPr lang="en-US" sz="3200" dirty="0"/>
              <a:t>PUTTING THE LAST FISRT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1"/>
          <p:cNvSpPr txBox="1">
            <a:spLocks noChangeArrowheads="1"/>
          </p:cNvSpPr>
          <p:nvPr/>
        </p:nvSpPr>
        <p:spPr bwMode="auto">
          <a:xfrm>
            <a:off x="457200" y="277813"/>
            <a:ext cx="8229600" cy="941387"/>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200" b="1">
                <a:solidFill>
                  <a:srgbClr val="FEEC94"/>
                </a:solidFill>
                <a:effectLst>
                  <a:outerShdw blurRad="38100" dist="38100" dir="2700000" algn="tl">
                    <a:srgbClr val="000000"/>
                  </a:outerShdw>
                </a:effectLst>
              </a:rPr>
              <a:t>Cont..</a:t>
            </a:r>
          </a:p>
        </p:txBody>
      </p:sp>
      <p:sp>
        <p:nvSpPr>
          <p:cNvPr id="7170" name="Text Box 2"/>
          <p:cNvSpPr txBox="1">
            <a:spLocks noChangeArrowheads="1"/>
          </p:cNvSpPr>
          <p:nvPr/>
        </p:nvSpPr>
        <p:spPr bwMode="auto">
          <a:xfrm>
            <a:off x="381000" y="1295400"/>
            <a:ext cx="8458200" cy="5181600"/>
          </a:xfrm>
          <a:prstGeom prst="rect">
            <a:avLst/>
          </a:prstGeom>
          <a:noFill/>
          <a:ln w="9525">
            <a:noFill/>
            <a:round/>
            <a:headEnd/>
            <a:tailEnd/>
          </a:ln>
          <a:effectLst/>
        </p:spPr>
        <p:txBody>
          <a:bodyPr/>
          <a:lstStyle/>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latin typeface="Times New Roman" pitchFamily="18" charset="0"/>
                <a:cs typeface="Times New Roman" pitchFamily="18" charset="0"/>
              </a:rPr>
              <a:t>So in 80s and 90s, RAPID got replaced gradually with </a:t>
            </a:r>
            <a:r>
              <a:rPr lang="en-US" sz="2800" dirty="0">
                <a:solidFill>
                  <a:srgbClr val="FF0000"/>
                </a:solidFill>
                <a:latin typeface="Times New Roman" pitchFamily="18" charset="0"/>
                <a:cs typeface="Times New Roman" pitchFamily="18" charset="0"/>
              </a:rPr>
              <a:t>PARTICIPATORY</a:t>
            </a:r>
            <a:r>
              <a:rPr lang="en-US" sz="2800" dirty="0">
                <a:latin typeface="Times New Roman" pitchFamily="18" charset="0"/>
                <a:cs typeface="Times New Roman" pitchFamily="18" charset="0"/>
              </a:rPr>
              <a:t> got known as </a:t>
            </a:r>
            <a:r>
              <a:rPr lang="en-US" sz="2800" dirty="0">
                <a:solidFill>
                  <a:srgbClr val="FF0000"/>
                </a:solidFill>
                <a:latin typeface="Times New Roman" pitchFamily="18" charset="0"/>
                <a:cs typeface="Times New Roman" pitchFamily="18" charset="0"/>
              </a:rPr>
              <a:t>PRA</a:t>
            </a:r>
            <a:r>
              <a:rPr lang="en-US" sz="2800" dirty="0">
                <a:latin typeface="Times New Roman" pitchFamily="18" charset="0"/>
                <a:cs typeface="Times New Roman" pitchFamily="18" charset="0"/>
              </a:rPr>
              <a:t> which emphasized shared visual representations and analysis by local people, with an objective of empowering the local people specially the poor, by  discovering the people’s capabilities for  sustainable local action in addition to the methods used by RRA.</a:t>
            </a:r>
          </a:p>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800" dirty="0">
                <a:latin typeface="Times New Roman" pitchFamily="18" charset="0"/>
                <a:cs typeface="Times New Roman" pitchFamily="18" charset="0"/>
              </a:rPr>
              <a:t>Today, they are also further known as PLA or PLM       ( Participatory Learning Method) by the practitioners</a:t>
            </a:r>
            <a:r>
              <a:rPr lang="en-US" sz="2800" dirty="0">
                <a:solidFill>
                  <a:srgbClr val="FFFFFF"/>
                </a:solidFill>
                <a:effectLst>
                  <a:outerShdw blurRad="38100" dist="38100" dir="2700000" algn="tl">
                    <a:srgbClr val="000000"/>
                  </a:outerShdw>
                </a:effectLst>
                <a:latin typeface="Times New Roman" pitchFamily="18" charset="0"/>
                <a:cs typeface="Times New Roman" pitchFamily="18" charset="0"/>
              </a:rPr>
              <a:t>.</a:t>
            </a:r>
          </a:p>
        </p:txBody>
      </p:sp>
    </p:spTree>
  </p:cSld>
  <p:clrMapOvr>
    <a:masterClrMapping/>
  </p:clrMapOvr>
  <p:transition spd="med"/>
  <p:timing>
    <p:tnLst>
      <p:par>
        <p:cTn id="1" dur="indefinite"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ext Box 1"/>
          <p:cNvSpPr txBox="1">
            <a:spLocks noChangeArrowheads="1"/>
          </p:cNvSpPr>
          <p:nvPr/>
        </p:nvSpPr>
        <p:spPr bwMode="auto">
          <a:xfrm>
            <a:off x="457200" y="277813"/>
            <a:ext cx="8229600" cy="712787"/>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3600" b="1">
                <a:solidFill>
                  <a:srgbClr val="FEEC94"/>
                </a:solidFill>
                <a:effectLst>
                  <a:outerShdw blurRad="38100" dist="38100" dir="2700000" algn="tl">
                    <a:srgbClr val="000000"/>
                  </a:outerShdw>
                </a:effectLst>
              </a:rPr>
              <a:t>What is PRA?</a:t>
            </a:r>
          </a:p>
        </p:txBody>
      </p:sp>
      <p:sp>
        <p:nvSpPr>
          <p:cNvPr id="8194" name="Text Box 2"/>
          <p:cNvSpPr txBox="1">
            <a:spLocks noChangeArrowheads="1"/>
          </p:cNvSpPr>
          <p:nvPr/>
        </p:nvSpPr>
        <p:spPr bwMode="auto">
          <a:xfrm>
            <a:off x="304800" y="1066800"/>
            <a:ext cx="8534400" cy="5486400"/>
          </a:xfrm>
          <a:prstGeom prst="rect">
            <a:avLst/>
          </a:prstGeom>
          <a:noFill/>
          <a:ln w="9525">
            <a:noFill/>
            <a:round/>
            <a:headEnd/>
            <a:tailEnd/>
          </a:ln>
          <a:effectLst/>
        </p:spPr>
        <p:txBody>
          <a:bodyPr/>
          <a:lstStyle/>
          <a:p>
            <a:pPr marL="341313" indent="-341313" algn="just">
              <a:lnSpc>
                <a:spcPct val="9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rgbClr val="FFFFFF"/>
                </a:solidFill>
                <a:effectLst>
                  <a:outerShdw blurRad="38100" dist="38100" dir="2700000" algn="tl">
                    <a:srgbClr val="000000"/>
                  </a:outerShdw>
                </a:effectLst>
              </a:rPr>
              <a:t> </a:t>
            </a:r>
            <a:r>
              <a:rPr lang="en-US" sz="2400" dirty="0"/>
              <a:t>For some, PRA is primarily identified with its distinctive visualization methods- maps, diagrams, charts and so on with and by groups of people in poor communities using local materials on ground and symbols rather than writing.</a:t>
            </a:r>
          </a:p>
          <a:p>
            <a:pPr marL="341313" indent="-341313" algn="just">
              <a:lnSpc>
                <a:spcPct val="90000"/>
              </a:lnSpc>
              <a:spcBef>
                <a:spcPts val="6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a:p>
          <a:p>
            <a:pPr marL="341313" indent="-341313" algn="just">
              <a:lnSpc>
                <a:spcPct val="9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t>PRA  has to culminate in making action plan in which people define what they would like to change and how they would go about it. </a:t>
            </a:r>
          </a:p>
          <a:p>
            <a:pPr marL="341313" indent="-341313" algn="just">
              <a:lnSpc>
                <a:spcPct val="90000"/>
              </a:lnSpc>
              <a:spcBef>
                <a:spcPts val="6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400" dirty="0"/>
          </a:p>
          <a:p>
            <a:pPr marL="341313" indent="-341313" algn="just">
              <a:lnSpc>
                <a:spcPct val="90000"/>
              </a:lnSpc>
              <a:spcBef>
                <a:spcPts val="6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t>PRA is more than a technique. It is about  underlying values and about the attitudes and behaviour of professionals towards those they work with within and beyond an </a:t>
            </a:r>
            <a:r>
              <a:rPr lang="en-US" sz="2400" dirty="0" err="1"/>
              <a:t>organisation</a:t>
            </a:r>
            <a:r>
              <a:rPr lang="en-US" sz="2400" dirty="0"/>
              <a:t> they work for.</a:t>
            </a:r>
          </a:p>
          <a:p>
            <a:pPr marL="341313" indent="-341313" algn="just">
              <a:lnSpc>
                <a:spcPct val="90000"/>
              </a:lnSpc>
              <a:spcBef>
                <a:spcPts val="6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2400" dirty="0">
                <a:solidFill>
                  <a:srgbClr val="FFFFFF"/>
                </a:solidFill>
                <a:effectLst>
                  <a:outerShdw blurRad="38100" dist="38100" dir="2700000" algn="tl">
                    <a:srgbClr val="000000"/>
                  </a:outerShdw>
                </a:effectLst>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Text Box 1"/>
          <p:cNvSpPr txBox="1">
            <a:spLocks noChangeArrowheads="1"/>
          </p:cNvSpPr>
          <p:nvPr/>
        </p:nvSpPr>
        <p:spPr bwMode="auto">
          <a:xfrm>
            <a:off x="457200" y="277813"/>
            <a:ext cx="8229600" cy="1143000"/>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b="1">
                <a:solidFill>
                  <a:srgbClr val="FEEC94"/>
                </a:solidFill>
                <a:effectLst>
                  <a:outerShdw blurRad="38100" dist="38100" dir="2700000" algn="tl">
                    <a:srgbClr val="000000"/>
                  </a:outerShdw>
                </a:effectLst>
              </a:rPr>
              <a:t>Cont…</a:t>
            </a:r>
          </a:p>
        </p:txBody>
      </p:sp>
      <p:sp>
        <p:nvSpPr>
          <p:cNvPr id="9218" name="Text Box 2"/>
          <p:cNvSpPr txBox="1">
            <a:spLocks noChangeArrowheads="1"/>
          </p:cNvSpPr>
          <p:nvPr/>
        </p:nvSpPr>
        <p:spPr bwMode="auto">
          <a:xfrm>
            <a:off x="457200" y="1447800"/>
            <a:ext cx="8229600" cy="5422900"/>
          </a:xfrm>
          <a:prstGeom prst="rect">
            <a:avLst/>
          </a:prstGeom>
          <a:noFill/>
          <a:ln w="9525">
            <a:noFill/>
            <a:round/>
            <a:headEnd/>
            <a:tailEnd/>
          </a:ln>
          <a:effectLst/>
        </p:spPr>
        <p:txBody>
          <a:bodyPr/>
          <a:lstStyle/>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latin typeface="Times New Roman" pitchFamily="18" charset="0"/>
                <a:cs typeface="Times New Roman" pitchFamily="18" charset="0"/>
              </a:rPr>
              <a:t>For some it is an entry point for changing the ways in which development work is done because it directly addresses relationships of power which subordinate local people and local knowledge.</a:t>
            </a:r>
          </a:p>
          <a:p>
            <a:pPr marL="341313" indent="-341313" algn="just">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latin typeface="Times New Roman" pitchFamily="18" charset="0"/>
                <a:cs typeface="Times New Roman" pitchFamily="18" charset="0"/>
              </a:rPr>
              <a:t>For many, PRA seeks </a:t>
            </a:r>
            <a:r>
              <a:rPr lang="en-US" sz="3200" b="1" dirty="0">
                <a:latin typeface="Times New Roman" pitchFamily="18" charset="0"/>
                <a:cs typeface="Times New Roman" pitchFamily="18" charset="0"/>
              </a:rPr>
              <a:t>to empower</a:t>
            </a:r>
            <a:r>
              <a:rPr lang="en-US" sz="3200" dirty="0">
                <a:latin typeface="Times New Roman" pitchFamily="18" charset="0"/>
                <a:cs typeface="Times New Roman" pitchFamily="18" charset="0"/>
              </a:rPr>
              <a:t>  the poor, weak, vulnerable- and to make power reversals real</a:t>
            </a:r>
            <a:r>
              <a:rPr lang="en-US" sz="3200" dirty="0">
                <a:solidFill>
                  <a:srgbClr val="FFFFFF"/>
                </a:solidFill>
                <a:effectLst>
                  <a:outerShdw blurRad="38100" dist="38100" dir="2700000" algn="tl">
                    <a:srgbClr val="000000"/>
                  </a:outerShdw>
                </a:effectLst>
                <a:latin typeface="Times New Roman" pitchFamily="18" charset="0"/>
                <a:cs typeface="Times New Roman" pitchFamily="18" charset="0"/>
              </a:rPr>
              <a:t>.</a:t>
            </a:r>
          </a:p>
          <a:p>
            <a:pPr marL="341313" indent="-341313">
              <a:spcBef>
                <a:spcPts val="800"/>
              </a:spcBef>
              <a:buClr>
                <a:srgbClr val="FFFFCC"/>
              </a:buClr>
              <a:buSzPct val="6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3200" dirty="0">
              <a:solidFill>
                <a:srgbClr val="FFFFFF"/>
              </a:solidFill>
              <a:effectLst>
                <a:outerShdw blurRad="38100" dist="38100" dir="2700000" algn="tl">
                  <a:srgbClr val="000000"/>
                </a:outerShdw>
              </a:effectLst>
            </a:endParaRPr>
          </a:p>
          <a:p>
            <a:pPr marL="341313" indent="-341313">
              <a:spcBef>
                <a:spcPts val="800"/>
              </a:spcBef>
              <a:buClr>
                <a:srgbClr val="FFFFCC"/>
              </a:buClr>
              <a:buSzPct val="60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3200" dirty="0">
              <a:solidFill>
                <a:srgbClr val="FFFFFF"/>
              </a:solidFill>
              <a:effectLst>
                <a:outerShdw blurRad="38100" dist="38100" dir="2700000" algn="tl">
                  <a:srgbClr val="000000"/>
                </a:outerShdw>
              </a:effectLs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Text Box 1"/>
          <p:cNvSpPr txBox="1">
            <a:spLocks noChangeArrowheads="1"/>
          </p:cNvSpPr>
          <p:nvPr/>
        </p:nvSpPr>
        <p:spPr bwMode="auto">
          <a:xfrm>
            <a:off x="457200" y="277813"/>
            <a:ext cx="8229600" cy="1143000"/>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b="1">
                <a:solidFill>
                  <a:srgbClr val="FEEC94"/>
                </a:solidFill>
                <a:effectLst>
                  <a:outerShdw blurRad="38100" dist="38100" dir="2700000" algn="tl">
                    <a:srgbClr val="000000"/>
                  </a:outerShdw>
                </a:effectLst>
              </a:rPr>
              <a:t>Three foundations/pillars</a:t>
            </a:r>
          </a:p>
        </p:txBody>
      </p:sp>
      <p:sp>
        <p:nvSpPr>
          <p:cNvPr id="18435" name="Text Box 2"/>
          <p:cNvSpPr txBox="1">
            <a:spLocks noChangeArrowheads="1"/>
          </p:cNvSpPr>
          <p:nvPr/>
        </p:nvSpPr>
        <p:spPr bwMode="auto">
          <a:xfrm>
            <a:off x="457200" y="1600200"/>
            <a:ext cx="8229600" cy="4800600"/>
          </a:xfrm>
          <a:prstGeom prst="rect">
            <a:avLst/>
          </a:prstGeom>
          <a:noFill/>
          <a:ln w="9525">
            <a:noFill/>
            <a:round/>
            <a:headEnd/>
            <a:tailEnd/>
          </a:ln>
        </p:spPr>
        <p:txBody>
          <a:bodyPr/>
          <a:lstStyle/>
          <a:p>
            <a:pPr marL="341313" indent="-341313" algn="just">
              <a:lnSpc>
                <a:spcPct val="90000"/>
              </a:lnSpc>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latin typeface="Times New Roman" pitchFamily="18" charset="0"/>
                <a:cs typeface="Times New Roman" pitchFamily="18" charset="0"/>
              </a:rPr>
              <a:t>Behaviour and attitudes of outsiders-who facilitate, not dominate- hand over the stick, facilitate, don’t rush</a:t>
            </a:r>
          </a:p>
          <a:p>
            <a:pPr marL="341313" indent="-341313" algn="just">
              <a:lnSpc>
                <a:spcPct val="90000"/>
              </a:lnSpc>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latin typeface="Times New Roman" pitchFamily="18" charset="0"/>
                <a:cs typeface="Times New Roman" pitchFamily="18" charset="0"/>
              </a:rPr>
              <a:t>Methods- shift from closed to open, from individual to group, from verbal to visual</a:t>
            </a:r>
          </a:p>
          <a:p>
            <a:pPr marL="341313" indent="-341313" algn="just">
              <a:lnSpc>
                <a:spcPct val="90000"/>
              </a:lnSpc>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800">
                <a:latin typeface="Times New Roman" pitchFamily="18" charset="0"/>
                <a:cs typeface="Times New Roman" pitchFamily="18" charset="0"/>
              </a:rPr>
              <a:t>Partnership and sharing of information, experience, food and learning between insiders and outsiders</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Box 1"/>
          <p:cNvSpPr txBox="1">
            <a:spLocks noChangeArrowheads="1"/>
          </p:cNvSpPr>
          <p:nvPr/>
        </p:nvSpPr>
        <p:spPr bwMode="auto">
          <a:xfrm>
            <a:off x="457200" y="277813"/>
            <a:ext cx="8229600" cy="1143000"/>
          </a:xfrm>
          <a:prstGeom prst="rect">
            <a:avLst/>
          </a:prstGeom>
          <a:noFill/>
          <a:ln w="9525">
            <a:noFill/>
            <a:round/>
            <a:headEnd/>
            <a:tailEnd/>
          </a:ln>
          <a:effectLst/>
        </p:spPr>
        <p:txBody>
          <a:bodyPr anchor="ct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4400" b="1">
                <a:solidFill>
                  <a:srgbClr val="FEEC94"/>
                </a:solidFill>
                <a:effectLst>
                  <a:outerShdw blurRad="38100" dist="38100" dir="2700000" algn="tl">
                    <a:srgbClr val="000000"/>
                  </a:outerShdw>
                </a:effectLst>
              </a:rPr>
              <a:t> So PRA is-</a:t>
            </a:r>
          </a:p>
        </p:txBody>
      </p:sp>
      <p:sp>
        <p:nvSpPr>
          <p:cNvPr id="12290" name="Text Box 2"/>
          <p:cNvSpPr txBox="1">
            <a:spLocks noChangeArrowheads="1"/>
          </p:cNvSpPr>
          <p:nvPr/>
        </p:nvSpPr>
        <p:spPr bwMode="auto">
          <a:xfrm>
            <a:off x="457200" y="1600200"/>
            <a:ext cx="8229600" cy="4530725"/>
          </a:xfrm>
          <a:prstGeom prst="rect">
            <a:avLst/>
          </a:prstGeom>
          <a:noFill/>
          <a:ln w="9525">
            <a:noFill/>
            <a:round/>
            <a:headEnd/>
            <a:tailEnd/>
          </a:ln>
          <a:effectLst/>
        </p:spPr>
        <p:txBody>
          <a:bodyPr/>
          <a:lstStyle/>
          <a:p>
            <a:pPr marL="341313" indent="-341313">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t>Participatory</a:t>
            </a:r>
          </a:p>
          <a:p>
            <a:pPr marL="341313" indent="-341313">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t>Relevant</a:t>
            </a:r>
          </a:p>
          <a:p>
            <a:pPr marL="341313" indent="-341313">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t>Flexible</a:t>
            </a:r>
          </a:p>
          <a:p>
            <a:pPr marL="341313" indent="-341313">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t> Rapid and low cost</a:t>
            </a:r>
          </a:p>
          <a:p>
            <a:pPr marL="341313" indent="-341313">
              <a:spcBef>
                <a:spcPts val="800"/>
              </a:spcBef>
              <a:buClr>
                <a:srgbClr val="FFFFCC"/>
              </a:buClr>
              <a:buSzPct val="60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US" sz="3200" dirty="0"/>
              <a:t> empowering</a:t>
            </a:r>
          </a:p>
          <a:p>
            <a:pPr marL="341313" indent="-341313">
              <a:spcBef>
                <a:spcPts val="800"/>
              </a:spcBef>
              <a:buSzPct val="60000"/>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3200" dirty="0">
              <a:solidFill>
                <a:srgbClr val="FFFFFF"/>
              </a:solidFill>
              <a:effectLst>
                <a:outerShdw blurRad="38100" dist="38100" dir="2700000" algn="tl">
                  <a:srgbClr val="000000"/>
                </a:outerShdw>
              </a:effectLst>
            </a:endParaRP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smtClean="0">
                <a:solidFill>
                  <a:srgbClr val="7B9899"/>
                </a:solidFill>
              </a:rPr>
              <a:t>Assumptions of PRA</a:t>
            </a:r>
            <a:endParaRPr lang="en-SG" smtClean="0">
              <a:solidFill>
                <a:srgbClr val="7B9899"/>
              </a:solidFill>
            </a:endParaRPr>
          </a:p>
        </p:txBody>
      </p:sp>
      <p:sp>
        <p:nvSpPr>
          <p:cNvPr id="20483" name="Content Placeholder 2"/>
          <p:cNvSpPr>
            <a:spLocks noGrp="1"/>
          </p:cNvSpPr>
          <p:nvPr>
            <p:ph sz="quarter" idx="1"/>
          </p:nvPr>
        </p:nvSpPr>
        <p:spPr>
          <a:xfrm>
            <a:off x="533400" y="1524000"/>
            <a:ext cx="8183563" cy="4651375"/>
          </a:xfrm>
        </p:spPr>
        <p:txBody>
          <a:bodyPr/>
          <a:lstStyle/>
          <a:p>
            <a:pPr algn="just" eaLnBrk="1" hangingPunct="1"/>
            <a:r>
              <a:rPr lang="en-IN" smtClean="0">
                <a:latin typeface="Times New Roman" pitchFamily="18" charset="0"/>
                <a:cs typeface="Times New Roman" pitchFamily="18" charset="0"/>
              </a:rPr>
              <a:t>Rural communities form active foundation for rural development</a:t>
            </a:r>
            <a:endParaRPr lang="en-SG" smtClean="0">
              <a:latin typeface="Times New Roman" pitchFamily="18" charset="0"/>
              <a:cs typeface="Times New Roman" pitchFamily="18" charset="0"/>
            </a:endParaRPr>
          </a:p>
          <a:p>
            <a:pPr algn="just" eaLnBrk="1" hangingPunct="1"/>
            <a:r>
              <a:rPr lang="en-IN" smtClean="0">
                <a:latin typeface="Times New Roman" pitchFamily="18" charset="0"/>
                <a:cs typeface="Times New Roman" pitchFamily="18" charset="0"/>
              </a:rPr>
              <a:t>Communities need committed local leaders to stir up their development</a:t>
            </a:r>
            <a:endParaRPr lang="en-SG" smtClean="0">
              <a:latin typeface="Times New Roman" pitchFamily="18" charset="0"/>
              <a:cs typeface="Times New Roman" pitchFamily="18" charset="0"/>
            </a:endParaRPr>
          </a:p>
          <a:p>
            <a:pPr algn="just" eaLnBrk="1" hangingPunct="1"/>
            <a:r>
              <a:rPr lang="en-IN" smtClean="0">
                <a:latin typeface="Times New Roman" pitchFamily="18" charset="0"/>
                <a:cs typeface="Times New Roman" pitchFamily="18" charset="0"/>
              </a:rPr>
              <a:t>Communities have knowledge and information but it needs to be organized</a:t>
            </a:r>
            <a:endParaRPr lang="en-SG" smtClean="0">
              <a:latin typeface="Times New Roman" pitchFamily="18" charset="0"/>
              <a:cs typeface="Times New Roman" pitchFamily="18" charset="0"/>
            </a:endParaRPr>
          </a:p>
          <a:p>
            <a:pPr algn="just" eaLnBrk="1" hangingPunct="1"/>
            <a:r>
              <a:rPr lang="en-IN" smtClean="0">
                <a:latin typeface="Times New Roman" pitchFamily="18" charset="0"/>
                <a:cs typeface="Times New Roman" pitchFamily="18" charset="0"/>
              </a:rPr>
              <a:t>Communities have resources but they need to be mobilized. They can introduce projects, acting primarily on their own resources.</a:t>
            </a:r>
            <a:endParaRPr lang="en-SG" smtClean="0">
              <a:latin typeface="Times New Roman" pitchFamily="18" charset="0"/>
              <a:cs typeface="Times New Roman" pitchFamily="18" charset="0"/>
            </a:endParaRPr>
          </a:p>
          <a:p>
            <a:pPr eaLnBrk="1" hangingPunct="1"/>
            <a:endParaRPr lang="en-SG"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endParaRPr lang="en-SG" smtClean="0">
              <a:solidFill>
                <a:srgbClr val="7B9899"/>
              </a:solidFill>
            </a:endParaRPr>
          </a:p>
        </p:txBody>
      </p:sp>
      <p:sp>
        <p:nvSpPr>
          <p:cNvPr id="21507" name="Content Placeholder 2"/>
          <p:cNvSpPr>
            <a:spLocks noGrp="1"/>
          </p:cNvSpPr>
          <p:nvPr>
            <p:ph sz="quarter" idx="1"/>
          </p:nvPr>
        </p:nvSpPr>
        <p:spPr>
          <a:xfrm>
            <a:off x="301625" y="1527175"/>
            <a:ext cx="8504238" cy="4572000"/>
          </a:xfrm>
        </p:spPr>
        <p:txBody>
          <a:bodyPr/>
          <a:lstStyle/>
          <a:p>
            <a:pPr algn="just" eaLnBrk="1" hangingPunct="1"/>
            <a:r>
              <a:rPr lang="en-IN" smtClean="0">
                <a:latin typeface="Times New Roman" pitchFamily="18" charset="0"/>
                <a:cs typeface="Times New Roman" pitchFamily="18" charset="0"/>
              </a:rPr>
              <a:t>Community organizations are among the many, which are under utilized resources available for development efforts.</a:t>
            </a:r>
          </a:p>
          <a:p>
            <a:pPr algn="just" eaLnBrk="1" hangingPunct="1">
              <a:buFont typeface="Wingdings 2" pitchFamily="18" charset="2"/>
              <a:buNone/>
            </a:pPr>
            <a:endParaRPr lang="en-SG" smtClean="0">
              <a:latin typeface="Times New Roman" pitchFamily="18" charset="0"/>
              <a:cs typeface="Times New Roman" pitchFamily="18" charset="0"/>
            </a:endParaRPr>
          </a:p>
          <a:p>
            <a:pPr algn="just" eaLnBrk="1" hangingPunct="1"/>
            <a:r>
              <a:rPr lang="en-IN" smtClean="0">
                <a:latin typeface="Times New Roman" pitchFamily="18" charset="0"/>
                <a:cs typeface="Times New Roman" pitchFamily="18" charset="0"/>
              </a:rPr>
              <a:t>Thus, PLA/PRA brings together on the one hand, development needs defined by the community members and on the other, skills of Government, donor agencies and NGOs. </a:t>
            </a:r>
          </a:p>
          <a:p>
            <a:pPr algn="just" eaLnBrk="1" hangingPunct="1"/>
            <a:r>
              <a:rPr lang="en-IN" smtClean="0">
                <a:latin typeface="Times New Roman" pitchFamily="18" charset="0"/>
                <a:cs typeface="Times New Roman" pitchFamily="18" charset="0"/>
              </a:rPr>
              <a:t>It integrates traditional knowledge systems and external technical knowledge in the development process.</a:t>
            </a:r>
            <a:endParaRPr lang="en-SG" smtClean="0">
              <a:latin typeface="Times New Roman" pitchFamily="18" charset="0"/>
              <a:cs typeface="Times New Roman" pitchFamily="18" charset="0"/>
            </a:endParaRPr>
          </a:p>
          <a:p>
            <a:pPr eaLnBrk="1" hangingPunct="1"/>
            <a:endParaRPr lang="en-SG"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197</TotalTime>
  <Words>1125</Words>
  <Application>Microsoft Office PowerPoint</Application>
  <PresentationFormat>On-screen Show (4:3)</PresentationFormat>
  <Paragraphs>128</Paragraphs>
  <Slides>23</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Georgia</vt:lpstr>
      <vt:lpstr>Wingdings 2</vt:lpstr>
      <vt:lpstr>Wingdings</vt:lpstr>
      <vt:lpstr>Calibri</vt:lpstr>
      <vt:lpstr>Times New Roman</vt:lpstr>
      <vt:lpstr>Civic</vt:lpstr>
      <vt:lpstr>Slide 1</vt:lpstr>
      <vt:lpstr>Slide 2</vt:lpstr>
      <vt:lpstr>Slide 3</vt:lpstr>
      <vt:lpstr>Slide 4</vt:lpstr>
      <vt:lpstr>Slide 5</vt:lpstr>
      <vt:lpstr>Slide 6</vt:lpstr>
      <vt:lpstr>Slide 7</vt:lpstr>
      <vt:lpstr>Assumptions of PRA</vt:lpstr>
      <vt:lpstr>Slide 9</vt:lpstr>
      <vt:lpstr>PRA helps communities to… </vt:lpstr>
      <vt:lpstr>PRA principles and features </vt:lpstr>
      <vt:lpstr>Problem Tree                          Solution Tree</vt:lpstr>
      <vt:lpstr>Tools and Techniques</vt:lpstr>
      <vt:lpstr>Slide 14</vt:lpstr>
      <vt:lpstr>Resource Mapping</vt:lpstr>
      <vt:lpstr>Slide 16</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SAVA</dc:creator>
  <cp:lastModifiedBy>Dr. Pathare</cp:lastModifiedBy>
  <cp:revision>45</cp:revision>
  <dcterms:created xsi:type="dcterms:W3CDTF">2006-08-16T00:00:00Z</dcterms:created>
  <dcterms:modified xsi:type="dcterms:W3CDTF">2019-01-19T08:39:33Z</dcterms:modified>
</cp:coreProperties>
</file>