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6" r:id="rId2"/>
    <p:sldId id="268" r:id="rId3"/>
    <p:sldId id="267" r:id="rId4"/>
    <p:sldId id="256" r:id="rId5"/>
    <p:sldId id="257" r:id="rId6"/>
    <p:sldId id="258" r:id="rId7"/>
    <p:sldId id="260" r:id="rId8"/>
    <p:sldId id="261" r:id="rId9"/>
    <p:sldId id="262" r:id="rId10"/>
    <p:sldId id="263" r:id="rId11"/>
    <p:sldId id="264" r:id="rId12"/>
    <p:sldId id="265" r:id="rId13"/>
    <p:sldId id="269" r:id="rId14"/>
    <p:sldId id="270" r:id="rId15"/>
    <p:sldId id="271" r:id="rId16"/>
    <p:sldId id="275" r:id="rId17"/>
    <p:sldId id="272" r:id="rId18"/>
    <p:sldId id="273" r:id="rId19"/>
    <p:sldId id="274"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6009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107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1D8BD707-D9CF-40AE-B4C6-C98DA3205C09}" type="datetimeFigureOut">
              <a:rPr lang="en-US" smtClean="0"/>
              <a:pPr/>
              <a:t>05/04/2016</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05/04/2016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B6F15528-21DE-4FAA-801E-634DDDAF4B2B}"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05/04/2016</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05/04/2016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05/04/2016</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1D8BD707-D9CF-40AE-B4C6-C98DA3205C09}" type="datetimeFigureOut">
              <a:rPr lang="en-US" smtClean="0"/>
              <a:pPr/>
              <a:t>05/04/2016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05/04/2016</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B6F15528-21DE-4FAA-801E-634DDDAF4B2B}"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05/04/2016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1D8BD707-D9CF-40AE-B4C6-C98DA3205C09}" type="datetimeFigureOut">
              <a:rPr lang="en-US" smtClean="0"/>
              <a:pPr/>
              <a:t>05/04/2016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05/04/2016</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B6F15528-21DE-4FAA-801E-634DDDAF4B2B}"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1D8BD707-D9CF-40AE-B4C6-C98DA3205C09}" type="datetimeFigureOut">
              <a:rPr lang="en-US" smtClean="0"/>
              <a:pPr/>
              <a:t>05/04/2016</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1D8BD707-D9CF-40AE-B4C6-C98DA3205C09}" type="datetimeFigureOut">
              <a:rPr lang="en-US" smtClean="0"/>
              <a:pPr/>
              <a:t>05/04/2016</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B6F15528-21DE-4FAA-801E-634DDDAF4B2B}"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SG" dirty="0"/>
          </a:p>
        </p:txBody>
      </p:sp>
      <p:sp>
        <p:nvSpPr>
          <p:cNvPr id="2" name="Title 1"/>
          <p:cNvSpPr>
            <a:spLocks noGrp="1"/>
          </p:cNvSpPr>
          <p:nvPr>
            <p:ph type="ctrTitle"/>
          </p:nvPr>
        </p:nvSpPr>
        <p:spPr/>
        <p:txBody>
          <a:bodyPr/>
          <a:lstStyle/>
          <a:p>
            <a:r>
              <a:rPr lang="en-US" dirty="0" smtClean="0"/>
              <a:t>Community Development</a:t>
            </a:r>
            <a:endParaRPr lang="en-SG"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SG"/>
          </a:p>
        </p:txBody>
      </p:sp>
      <p:sp>
        <p:nvSpPr>
          <p:cNvPr id="3" name="Content Placeholder 2"/>
          <p:cNvSpPr>
            <a:spLocks noGrp="1"/>
          </p:cNvSpPr>
          <p:nvPr>
            <p:ph sz="quarter" idx="1"/>
          </p:nvPr>
        </p:nvSpPr>
        <p:spPr>
          <a:xfrm>
            <a:off x="457200" y="1600200"/>
            <a:ext cx="8363272" cy="4925144"/>
          </a:xfrm>
        </p:spPr>
        <p:txBody>
          <a:bodyPr>
            <a:normAutofit/>
          </a:bodyPr>
          <a:lstStyle/>
          <a:p>
            <a:pPr>
              <a:lnSpc>
                <a:spcPct val="150000"/>
              </a:lnSpc>
            </a:pPr>
            <a:r>
              <a:rPr lang="en-SG" dirty="0" smtClean="0"/>
              <a:t>Poverty should </a:t>
            </a:r>
            <a:r>
              <a:rPr lang="en-SG" dirty="0"/>
              <a:t>be seen "as a deprivation of basic capabilities, rather than merely as low </a:t>
            </a:r>
            <a:r>
              <a:rPr lang="en-SG" dirty="0" smtClean="0"/>
              <a:t>income</a:t>
            </a:r>
          </a:p>
          <a:p>
            <a:pPr algn="just">
              <a:lnSpc>
                <a:spcPct val="150000"/>
              </a:lnSpc>
            </a:pPr>
            <a:r>
              <a:rPr lang="en-SG" dirty="0"/>
              <a:t>According to </a:t>
            </a:r>
            <a:r>
              <a:rPr lang="en-SG" dirty="0" err="1"/>
              <a:t>Sen</a:t>
            </a:r>
            <a:r>
              <a:rPr lang="en-SG" dirty="0"/>
              <a:t>, development is enhanced by democracy and the protection of human rights.  Such rights, especially freedom of the press, speech, assembly, and so forth increase the likelihood of honest, clean, good government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SG"/>
          </a:p>
        </p:txBody>
      </p:sp>
      <p:sp>
        <p:nvSpPr>
          <p:cNvPr id="3" name="Content Placeholder 2"/>
          <p:cNvSpPr>
            <a:spLocks noGrp="1"/>
          </p:cNvSpPr>
          <p:nvPr>
            <p:ph sz="quarter" idx="1"/>
          </p:nvPr>
        </p:nvSpPr>
        <p:spPr>
          <a:xfrm>
            <a:off x="457200" y="1600200"/>
            <a:ext cx="8291264" cy="4853136"/>
          </a:xfrm>
        </p:spPr>
        <p:txBody>
          <a:bodyPr>
            <a:normAutofit fontScale="92500" lnSpcReduction="20000"/>
          </a:bodyPr>
          <a:lstStyle/>
          <a:p>
            <a:pPr algn="just">
              <a:lnSpc>
                <a:spcPct val="150000"/>
              </a:lnSpc>
            </a:pPr>
            <a:r>
              <a:rPr lang="en-SG" dirty="0"/>
              <a:t>Development is the process of expanding human freedom.  </a:t>
            </a:r>
            <a:endParaRPr lang="en-SG" dirty="0" smtClean="0"/>
          </a:p>
          <a:p>
            <a:pPr algn="just">
              <a:lnSpc>
                <a:spcPct val="150000"/>
              </a:lnSpc>
            </a:pPr>
            <a:r>
              <a:rPr lang="en-SG" dirty="0" smtClean="0"/>
              <a:t>It </a:t>
            </a:r>
            <a:r>
              <a:rPr lang="en-SG" dirty="0"/>
              <a:t>is “the enhancement of freedoms that allow people to lead lives that they have reason to live”.  </a:t>
            </a:r>
            <a:endParaRPr lang="en-SG" dirty="0" smtClean="0"/>
          </a:p>
          <a:p>
            <a:pPr algn="just">
              <a:lnSpc>
                <a:spcPct val="150000"/>
              </a:lnSpc>
            </a:pPr>
            <a:r>
              <a:rPr lang="en-SG" dirty="0" smtClean="0"/>
              <a:t>Hence </a:t>
            </a:r>
            <a:r>
              <a:rPr lang="en-SG" dirty="0"/>
              <a:t>“development requires the removal of major sources of </a:t>
            </a:r>
            <a:r>
              <a:rPr lang="en-SG" dirty="0" err="1"/>
              <a:t>unfreedom</a:t>
            </a:r>
            <a:r>
              <a:rPr lang="en-SG" dirty="0"/>
              <a:t>: poverty as well as tyranny, poor economic opportunities as well as systemic social deprivation, neglect of public facilities as well as intolerance or </a:t>
            </a:r>
            <a:r>
              <a:rPr lang="en-SG" dirty="0" err="1"/>
              <a:t>overactivity</a:t>
            </a:r>
            <a:r>
              <a:rPr lang="en-SG" dirty="0"/>
              <a:t> of repressive states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SG"/>
          </a:p>
        </p:txBody>
      </p:sp>
      <p:sp>
        <p:nvSpPr>
          <p:cNvPr id="3" name="Content Placeholder 2"/>
          <p:cNvSpPr>
            <a:spLocks noGrp="1"/>
          </p:cNvSpPr>
          <p:nvPr>
            <p:ph sz="quarter" idx="1"/>
          </p:nvPr>
        </p:nvSpPr>
        <p:spPr>
          <a:xfrm>
            <a:off x="228600" y="1295400"/>
            <a:ext cx="8686800" cy="5301952"/>
          </a:xfrm>
        </p:spPr>
        <p:txBody>
          <a:bodyPr>
            <a:normAutofit/>
          </a:bodyPr>
          <a:lstStyle/>
          <a:p>
            <a:pPr algn="just"/>
            <a:r>
              <a:rPr lang="en-SG" dirty="0"/>
              <a:t>The state has a role in supporting freedoms by providing public education, health care, social safety nets, good macroeconomic policies, productivity and protecting the environment</a:t>
            </a:r>
            <a:r>
              <a:rPr lang="en-SG" dirty="0" smtClean="0"/>
              <a:t>.</a:t>
            </a:r>
          </a:p>
          <a:p>
            <a:pPr algn="just"/>
            <a:r>
              <a:rPr lang="en-SG" dirty="0"/>
              <a:t>Freedom implies not just to do something, but the capabilities to make it happen.  </a:t>
            </a:r>
            <a:endParaRPr lang="en-SG" dirty="0" smtClean="0"/>
          </a:p>
          <a:p>
            <a:pPr algn="just"/>
            <a:r>
              <a:rPr lang="en-SG" dirty="0" smtClean="0"/>
              <a:t>People </a:t>
            </a:r>
            <a:r>
              <a:rPr lang="en-SG" dirty="0"/>
              <a:t>can achieve </a:t>
            </a:r>
            <a:r>
              <a:rPr lang="en-SG" dirty="0" smtClean="0"/>
              <a:t>their capabilities </a:t>
            </a:r>
            <a:r>
              <a:rPr lang="en-SG" dirty="0"/>
              <a:t>influenced by “economic opportunities, political liberties, social powers, and the enabling condition of good health, basic education, and the encouragement and cultivation of initiatives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Gender and Development</a:t>
            </a:r>
            <a:endParaRPr lang="en-SG" dirty="0"/>
          </a:p>
        </p:txBody>
      </p:sp>
      <p:sp>
        <p:nvSpPr>
          <p:cNvPr id="3" name="Content Placeholder 2"/>
          <p:cNvSpPr>
            <a:spLocks noGrp="1"/>
          </p:cNvSpPr>
          <p:nvPr>
            <p:ph sz="quarter" idx="1"/>
          </p:nvPr>
        </p:nvSpPr>
        <p:spPr>
          <a:xfrm>
            <a:off x="301752" y="1295400"/>
            <a:ext cx="8537448" cy="5334000"/>
          </a:xfrm>
        </p:spPr>
        <p:txBody>
          <a:bodyPr>
            <a:normAutofit lnSpcReduction="10000"/>
          </a:bodyPr>
          <a:lstStyle/>
          <a:p>
            <a:pPr>
              <a:buNone/>
            </a:pPr>
            <a:r>
              <a:rPr lang="en-US" dirty="0" smtClean="0"/>
              <a:t>Gender Discrimination</a:t>
            </a:r>
          </a:p>
          <a:p>
            <a:pPr>
              <a:buNone/>
            </a:pPr>
            <a:r>
              <a:rPr lang="en-US" dirty="0" smtClean="0"/>
              <a:t>					</a:t>
            </a:r>
            <a:r>
              <a:rPr lang="en-US" dirty="0" smtClean="0">
                <a:solidFill>
                  <a:srgbClr val="FF0000"/>
                </a:solidFill>
              </a:rPr>
              <a:t>Gender inequality</a:t>
            </a:r>
          </a:p>
          <a:p>
            <a:pPr>
              <a:buNone/>
            </a:pPr>
            <a:r>
              <a:rPr lang="en-US" dirty="0" smtClean="0">
                <a:solidFill>
                  <a:srgbClr val="002060"/>
                </a:solidFill>
              </a:rPr>
              <a:t>Gender Imbalance</a:t>
            </a:r>
          </a:p>
          <a:p>
            <a:pPr>
              <a:buNone/>
            </a:pPr>
            <a:r>
              <a:rPr lang="en-US" dirty="0" smtClean="0"/>
              <a:t>					</a:t>
            </a:r>
            <a:r>
              <a:rPr lang="en-US" dirty="0" smtClean="0">
                <a:solidFill>
                  <a:srgbClr val="7030A0"/>
                </a:solidFill>
              </a:rPr>
              <a:t>Gender Division of </a:t>
            </a:r>
            <a:r>
              <a:rPr lang="en-US" dirty="0" err="1" smtClean="0">
                <a:solidFill>
                  <a:srgbClr val="7030A0"/>
                </a:solidFill>
              </a:rPr>
              <a:t>labour</a:t>
            </a:r>
            <a:r>
              <a:rPr lang="en-US" dirty="0" smtClean="0">
                <a:solidFill>
                  <a:srgbClr val="7030A0"/>
                </a:solidFill>
              </a:rPr>
              <a:t> </a:t>
            </a:r>
          </a:p>
          <a:p>
            <a:pPr>
              <a:buNone/>
            </a:pPr>
            <a:r>
              <a:rPr lang="en-US" b="1" dirty="0" smtClean="0"/>
              <a:t>Patriarchy</a:t>
            </a:r>
            <a:r>
              <a:rPr lang="en-US" dirty="0" smtClean="0"/>
              <a:t> </a:t>
            </a:r>
          </a:p>
          <a:p>
            <a:pPr>
              <a:buNone/>
            </a:pPr>
            <a:r>
              <a:rPr lang="en-US" dirty="0" smtClean="0"/>
              <a:t>			      </a:t>
            </a:r>
            <a:r>
              <a:rPr lang="en-US" dirty="0" smtClean="0">
                <a:solidFill>
                  <a:schemeClr val="accent2">
                    <a:lumMod val="50000"/>
                  </a:schemeClr>
                </a:solidFill>
              </a:rPr>
              <a:t>Women Empowerment</a:t>
            </a:r>
          </a:p>
          <a:p>
            <a:pPr>
              <a:buNone/>
            </a:pPr>
            <a:r>
              <a:rPr lang="en-US" dirty="0" smtClean="0">
                <a:solidFill>
                  <a:schemeClr val="accent1">
                    <a:lumMod val="50000"/>
                  </a:schemeClr>
                </a:solidFill>
              </a:rPr>
              <a:t>Gender Needs</a:t>
            </a:r>
          </a:p>
          <a:p>
            <a:pPr>
              <a:buNone/>
            </a:pPr>
            <a:r>
              <a:rPr lang="en-US" dirty="0" smtClean="0"/>
              <a:t>				</a:t>
            </a:r>
            <a:r>
              <a:rPr lang="en-US" dirty="0" smtClean="0">
                <a:solidFill>
                  <a:srgbClr val="00B0F0"/>
                </a:solidFill>
              </a:rPr>
              <a:t>Gender mainstreaming </a:t>
            </a:r>
          </a:p>
          <a:p>
            <a:pPr>
              <a:buNone/>
            </a:pPr>
            <a:r>
              <a:rPr lang="en-US" dirty="0" smtClean="0">
                <a:solidFill>
                  <a:schemeClr val="bg2">
                    <a:lumMod val="10000"/>
                  </a:schemeClr>
                </a:solidFill>
              </a:rPr>
              <a:t>Gender Planning </a:t>
            </a:r>
          </a:p>
          <a:p>
            <a:pPr>
              <a:buNone/>
            </a:pPr>
            <a:r>
              <a:rPr lang="en-US" dirty="0" smtClean="0"/>
              <a:t>		    </a:t>
            </a:r>
            <a:r>
              <a:rPr lang="en-US" dirty="0" smtClean="0">
                <a:solidFill>
                  <a:srgbClr val="C00000"/>
                </a:solidFill>
              </a:rPr>
              <a:t>Gender Budgeting        </a:t>
            </a:r>
          </a:p>
          <a:p>
            <a:pPr>
              <a:buNone/>
            </a:pPr>
            <a:r>
              <a:rPr lang="en-US" dirty="0" smtClean="0"/>
              <a:t>							</a:t>
            </a:r>
            <a:r>
              <a:rPr lang="en-US" dirty="0" smtClean="0">
                <a:solidFill>
                  <a:srgbClr val="D60093"/>
                </a:solidFill>
              </a:rPr>
              <a:t>Gender Analysis </a:t>
            </a:r>
          </a:p>
          <a:p>
            <a:pPr>
              <a:buNone/>
            </a:pPr>
            <a:endParaRPr lang="en-SG"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linds(horizontal)">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blinds(horizontal)">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blinds(horizontal)">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blinds(horizontal)">
                                      <p:cBhvr>
                                        <p:cTn id="52" dur="5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blinds(horizontal)">
                                      <p:cBhvr>
                                        <p:cTn id="57"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SG"/>
          </a:p>
        </p:txBody>
      </p:sp>
      <p:sp>
        <p:nvSpPr>
          <p:cNvPr id="3" name="Content Placeholder 2"/>
          <p:cNvSpPr>
            <a:spLocks noGrp="1"/>
          </p:cNvSpPr>
          <p:nvPr>
            <p:ph sz="quarter" idx="1"/>
          </p:nvPr>
        </p:nvSpPr>
        <p:spPr>
          <a:xfrm>
            <a:off x="301752" y="1527048"/>
            <a:ext cx="8503920" cy="4873752"/>
          </a:xfrm>
        </p:spPr>
        <p:txBody>
          <a:bodyPr>
            <a:normAutofit fontScale="92500" lnSpcReduction="10000"/>
          </a:bodyPr>
          <a:lstStyle/>
          <a:p>
            <a:pPr algn="just"/>
            <a:r>
              <a:rPr lang="en-SG" dirty="0" smtClean="0"/>
              <a:t>This approach acknowledges that to address women’s concerns and needs, </a:t>
            </a:r>
          </a:p>
          <a:p>
            <a:pPr algn="just"/>
            <a:r>
              <a:rPr lang="en-SG" dirty="0" smtClean="0"/>
              <a:t>Development assistance must take account of both women’s and men’s roles and responsibilities within the community and their relationship to each other. </a:t>
            </a:r>
          </a:p>
          <a:p>
            <a:pPr algn="just"/>
            <a:r>
              <a:rPr lang="en-SG" dirty="0" smtClean="0"/>
              <a:t>It requires the active participation of men as well as women in order to raise the status of women and bring about sustainable development. </a:t>
            </a:r>
          </a:p>
          <a:p>
            <a:pPr algn="just"/>
            <a:r>
              <a:rPr lang="en-SG" dirty="0" smtClean="0"/>
              <a:t>The GAD approach is both strategic and practical, and starts with an examination of issues of power, decision making, work allocation and ownership and control of resources.</a:t>
            </a:r>
          </a:p>
          <a:p>
            <a:endParaRPr lang="en-SG"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Issues &amp; Concerns </a:t>
            </a:r>
            <a:endParaRPr lang="en-SG" dirty="0"/>
          </a:p>
        </p:txBody>
      </p:sp>
      <p:sp>
        <p:nvSpPr>
          <p:cNvPr id="3" name="Content Placeholder 2"/>
          <p:cNvSpPr>
            <a:spLocks noGrp="1"/>
          </p:cNvSpPr>
          <p:nvPr>
            <p:ph sz="quarter" idx="1"/>
          </p:nvPr>
        </p:nvSpPr>
        <p:spPr>
          <a:xfrm>
            <a:off x="301752" y="1527048"/>
            <a:ext cx="8503920" cy="4797552"/>
          </a:xfrm>
        </p:spPr>
        <p:txBody>
          <a:bodyPr>
            <a:normAutofit/>
          </a:bodyPr>
          <a:lstStyle/>
          <a:p>
            <a:pPr>
              <a:lnSpc>
                <a:spcPct val="150000"/>
              </a:lnSpc>
            </a:pPr>
            <a:r>
              <a:rPr lang="en-US" b="1" dirty="0" smtClean="0"/>
              <a:t>Feminization of Poverty</a:t>
            </a:r>
            <a:r>
              <a:rPr lang="en-US" dirty="0" smtClean="0"/>
              <a:t>: Poverty among women, </a:t>
            </a:r>
            <a:r>
              <a:rPr lang="en-SG" i="1" dirty="0" smtClean="0">
                <a:solidFill>
                  <a:srgbClr val="D60093"/>
                </a:solidFill>
              </a:rPr>
              <a:t>70% of the world’s poor are women (UNDP, 1995,).</a:t>
            </a:r>
            <a:r>
              <a:rPr lang="en-US" i="1" dirty="0" smtClean="0">
                <a:solidFill>
                  <a:srgbClr val="D60093"/>
                </a:solidFill>
              </a:rPr>
              <a:t> </a:t>
            </a:r>
          </a:p>
          <a:p>
            <a:pPr>
              <a:lnSpc>
                <a:spcPct val="150000"/>
              </a:lnSpc>
            </a:pPr>
            <a:r>
              <a:rPr lang="en-US" b="1" dirty="0" smtClean="0"/>
              <a:t>Declining of Sex ration </a:t>
            </a:r>
          </a:p>
          <a:p>
            <a:pPr>
              <a:lnSpc>
                <a:spcPct val="150000"/>
              </a:lnSpc>
            </a:pPr>
            <a:r>
              <a:rPr lang="en-US" b="1" dirty="0" smtClean="0"/>
              <a:t>Illiteracy among women</a:t>
            </a:r>
            <a:r>
              <a:rPr lang="en-US" dirty="0" smtClean="0"/>
              <a:t>: male: 82.14% female:</a:t>
            </a:r>
            <a:r>
              <a:rPr lang="en-US" smtClean="0"/>
              <a:t> 65.46% (2011 </a:t>
            </a:r>
            <a:r>
              <a:rPr lang="en-US" dirty="0" smtClean="0"/>
              <a:t>census)</a:t>
            </a:r>
          </a:p>
          <a:p>
            <a:pPr>
              <a:lnSpc>
                <a:spcPct val="150000"/>
              </a:lnSpc>
            </a:pPr>
            <a:r>
              <a:rPr lang="en-US" b="1" dirty="0" smtClean="0"/>
              <a:t>Maternal Mortality Rate</a:t>
            </a:r>
            <a:r>
              <a:rPr lang="en-US" dirty="0" smtClean="0"/>
              <a:t>: </a:t>
            </a:r>
            <a:r>
              <a:rPr lang="en-SG" dirty="0" smtClean="0"/>
              <a:t>230 deaths/100,000 live births (2008) &amp; </a:t>
            </a:r>
            <a:r>
              <a:rPr lang="en-SG" b="1" dirty="0" smtClean="0"/>
              <a:t>213</a:t>
            </a:r>
            <a:r>
              <a:rPr lang="en-SG" dirty="0" smtClean="0"/>
              <a:t> (2009)</a:t>
            </a:r>
            <a:endParaRPr lang="en-SG"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Development as Justice</a:t>
            </a:r>
            <a:endParaRPr lang="en-SG" dirty="0"/>
          </a:p>
        </p:txBody>
      </p:sp>
      <p:pic>
        <p:nvPicPr>
          <p:cNvPr id="8" name="Content Placeholder 7" descr="equality and justice.jpg"/>
          <p:cNvPicPr>
            <a:picLocks noGrp="1" noChangeAspect="1"/>
          </p:cNvPicPr>
          <p:nvPr>
            <p:ph sz="half" idx="1"/>
          </p:nvPr>
        </p:nvPicPr>
        <p:blipFill>
          <a:blip r:embed="rId2" cstate="print"/>
          <a:stretch>
            <a:fillRect/>
          </a:stretch>
        </p:blipFill>
        <p:spPr>
          <a:xfrm>
            <a:off x="228600" y="1371600"/>
            <a:ext cx="4267200" cy="4908064"/>
          </a:xfrm>
        </p:spPr>
      </p:pic>
      <p:pic>
        <p:nvPicPr>
          <p:cNvPr id="9" name="Content Placeholder 8" descr="Picture1.jpg"/>
          <p:cNvPicPr>
            <a:picLocks noGrp="1" noChangeAspect="1"/>
          </p:cNvPicPr>
          <p:nvPr>
            <p:ph sz="half" idx="2"/>
          </p:nvPr>
        </p:nvPicPr>
        <p:blipFill>
          <a:blip r:embed="rId3" cstate="print"/>
          <a:stretch>
            <a:fillRect/>
          </a:stretch>
        </p:blipFill>
        <p:spPr>
          <a:xfrm>
            <a:off x="4724400" y="1371600"/>
            <a:ext cx="4419600" cy="5105400"/>
          </a:xfr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checkerboard(across)">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Development as Justice</a:t>
            </a:r>
            <a:endParaRPr lang="en-SG" dirty="0"/>
          </a:p>
        </p:txBody>
      </p:sp>
      <p:sp>
        <p:nvSpPr>
          <p:cNvPr id="3" name="Content Placeholder 2"/>
          <p:cNvSpPr>
            <a:spLocks noGrp="1"/>
          </p:cNvSpPr>
          <p:nvPr>
            <p:ph sz="quarter" idx="1"/>
          </p:nvPr>
        </p:nvSpPr>
        <p:spPr>
          <a:xfrm>
            <a:off x="301752" y="1371600"/>
            <a:ext cx="8613648" cy="5181600"/>
          </a:xfrm>
        </p:spPr>
        <p:txBody>
          <a:bodyPr>
            <a:normAutofit/>
          </a:bodyPr>
          <a:lstStyle/>
          <a:p>
            <a:pPr algn="just"/>
            <a:r>
              <a:rPr lang="en-IN" dirty="0" smtClean="0"/>
              <a:t>Development as establishing a just society with social (economic, political and cultural) equality, removing injustice, social inequalities, discrimination, exploitation, suppression and aggression and the conditions perpetuating unjust living. </a:t>
            </a:r>
          </a:p>
          <a:p>
            <a:pPr lvl="0" algn="just"/>
            <a:r>
              <a:rPr lang="en-IN" dirty="0" smtClean="0"/>
              <a:t>Justice means the quality of being just or fair; judgment involved in the determination of rights and the assignment of rewards and punishments</a:t>
            </a:r>
            <a:endParaRPr lang="en-SG" dirty="0" smtClean="0"/>
          </a:p>
          <a:p>
            <a:pPr lvl="0" algn="just"/>
            <a:r>
              <a:rPr lang="en-IN" dirty="0" smtClean="0"/>
              <a:t>Justice is the concept of moral rightness based on ethics, rationality, law, natural law, religion, fairness, or equity.</a:t>
            </a:r>
            <a:endParaRPr lang="en-SG"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Development as Peace and Stability</a:t>
            </a:r>
            <a:endParaRPr lang="en-SG" dirty="0"/>
          </a:p>
        </p:txBody>
      </p:sp>
      <p:sp>
        <p:nvSpPr>
          <p:cNvPr id="3" name="Content Placeholder 2"/>
          <p:cNvSpPr>
            <a:spLocks noGrp="1"/>
          </p:cNvSpPr>
          <p:nvPr>
            <p:ph sz="quarter" idx="1"/>
          </p:nvPr>
        </p:nvSpPr>
        <p:spPr>
          <a:xfrm>
            <a:off x="301752" y="1371600"/>
            <a:ext cx="8503920" cy="4953000"/>
          </a:xfrm>
        </p:spPr>
        <p:txBody>
          <a:bodyPr/>
          <a:lstStyle/>
          <a:p>
            <a:pPr lvl="0" algn="just"/>
            <a:r>
              <a:rPr lang="en-IN" dirty="0" smtClean="0"/>
              <a:t>Stability and peace are essential requirements for development. </a:t>
            </a:r>
          </a:p>
          <a:p>
            <a:pPr lvl="0" algn="just"/>
            <a:r>
              <a:rPr lang="en-IN" dirty="0" smtClean="0"/>
              <a:t>Peaceful and stable political situation facilitates social and economic development. </a:t>
            </a:r>
          </a:p>
          <a:p>
            <a:pPr lvl="0" algn="just"/>
            <a:r>
              <a:rPr lang="en-IN" dirty="0" smtClean="0"/>
              <a:t>In the context of free economy, development is considered a natural outcome of peace and stability. Therefore, securing political stability and peace is the first step for social and economic development.</a:t>
            </a:r>
          </a:p>
          <a:p>
            <a:pPr algn="just"/>
            <a:r>
              <a:rPr lang="en-IN" dirty="0" smtClean="0"/>
              <a:t>No state can progress socially and economically in the absence of stability and peace.</a:t>
            </a:r>
            <a:endParaRPr lang="en-SG" dirty="0" smtClean="0"/>
          </a:p>
          <a:p>
            <a:pPr lvl="0" algn="just"/>
            <a:endParaRPr lang="en-SG" dirty="0" smtClean="0"/>
          </a:p>
          <a:p>
            <a:pPr algn="just"/>
            <a:endParaRPr lang="en-SG"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SG"/>
          </a:p>
        </p:txBody>
      </p:sp>
      <p:sp>
        <p:nvSpPr>
          <p:cNvPr id="3" name="Content Placeholder 2"/>
          <p:cNvSpPr>
            <a:spLocks noGrp="1"/>
          </p:cNvSpPr>
          <p:nvPr>
            <p:ph sz="quarter" idx="1"/>
          </p:nvPr>
        </p:nvSpPr>
        <p:spPr/>
        <p:txBody>
          <a:bodyPr/>
          <a:lstStyle/>
          <a:p>
            <a:pPr algn="just"/>
            <a:r>
              <a:rPr lang="en-IN" dirty="0" smtClean="0"/>
              <a:t>Peace building is a process that facilitates the establishment of durable peace and tries to prevent the recurrence of violence by addressing root causes and effects of conflict through reconciliation, institution building, and political as well as economic transformation</a:t>
            </a:r>
            <a:endParaRPr lang="en-SG"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SG"/>
          </a:p>
        </p:txBody>
      </p:sp>
      <p:sp>
        <p:nvSpPr>
          <p:cNvPr id="3" name="Content Placeholder 2"/>
          <p:cNvSpPr>
            <a:spLocks noGrp="1"/>
          </p:cNvSpPr>
          <p:nvPr>
            <p:ph sz="quarter" idx="1"/>
          </p:nvPr>
        </p:nvSpPr>
        <p:spPr/>
        <p:txBody>
          <a:bodyPr>
            <a:normAutofit/>
          </a:bodyPr>
          <a:lstStyle/>
          <a:p>
            <a:pPr algn="just">
              <a:lnSpc>
                <a:spcPct val="150000"/>
              </a:lnSpc>
            </a:pPr>
            <a:r>
              <a:rPr lang="en-SG" dirty="0" smtClean="0"/>
              <a:t>Community development is a process where people are united with those of governmental authorities to improve the economic, social and cultural conditions of communities and communities are integrated into the life of the nation enabling them to contribute fully to national progress. – (United Nations, from Biggs, 1999)</a:t>
            </a:r>
            <a:endParaRPr lang="en-SG"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SG"/>
          </a:p>
        </p:txBody>
      </p:sp>
      <p:sp>
        <p:nvSpPr>
          <p:cNvPr id="3" name="Content Placeholder 2"/>
          <p:cNvSpPr>
            <a:spLocks noGrp="1"/>
          </p:cNvSpPr>
          <p:nvPr>
            <p:ph sz="quarter" idx="1"/>
          </p:nvPr>
        </p:nvSpPr>
        <p:spPr>
          <a:xfrm>
            <a:off x="457200" y="1600200"/>
            <a:ext cx="8382000" cy="4876800"/>
          </a:xfrm>
        </p:spPr>
        <p:txBody>
          <a:bodyPr>
            <a:normAutofit fontScale="85000" lnSpcReduction="10000"/>
          </a:bodyPr>
          <a:lstStyle/>
          <a:p>
            <a:pPr>
              <a:lnSpc>
                <a:spcPct val="120000"/>
              </a:lnSpc>
              <a:buNone/>
            </a:pPr>
            <a:r>
              <a:rPr lang="en-SG" i="1" dirty="0" smtClean="0"/>
              <a:t>Community development is a process, a way of doing things. </a:t>
            </a:r>
          </a:p>
          <a:p>
            <a:pPr>
              <a:lnSpc>
                <a:spcPct val="120000"/>
              </a:lnSpc>
              <a:buNone/>
            </a:pPr>
            <a:r>
              <a:rPr lang="en-SG" dirty="0" smtClean="0"/>
              <a:t>It can:</a:t>
            </a:r>
          </a:p>
          <a:p>
            <a:pPr>
              <a:lnSpc>
                <a:spcPct val="120000"/>
              </a:lnSpc>
            </a:pPr>
            <a:r>
              <a:rPr lang="en-SG" dirty="0" smtClean="0"/>
              <a:t>Bring people together</a:t>
            </a:r>
          </a:p>
          <a:p>
            <a:pPr>
              <a:lnSpc>
                <a:spcPct val="120000"/>
              </a:lnSpc>
            </a:pPr>
            <a:r>
              <a:rPr lang="en-SG" dirty="0" smtClean="0"/>
              <a:t>Help people to identify the problems and needs which they share and respond to these</a:t>
            </a:r>
          </a:p>
          <a:p>
            <a:pPr>
              <a:lnSpc>
                <a:spcPct val="120000"/>
              </a:lnSpc>
            </a:pPr>
            <a:r>
              <a:rPr lang="en-SG" dirty="0" smtClean="0"/>
              <a:t>Help people to discover the resources that they already have</a:t>
            </a:r>
          </a:p>
          <a:p>
            <a:pPr>
              <a:lnSpc>
                <a:spcPct val="120000"/>
              </a:lnSpc>
            </a:pPr>
            <a:r>
              <a:rPr lang="en-SG" dirty="0" smtClean="0"/>
              <a:t>Promote knowledge, skills, confidence and the capacity to act together</a:t>
            </a:r>
          </a:p>
          <a:p>
            <a:pPr>
              <a:lnSpc>
                <a:spcPct val="120000"/>
              </a:lnSpc>
            </a:pPr>
            <a:r>
              <a:rPr lang="en-SG" dirty="0" smtClean="0"/>
              <a:t>Strengthen organisation and leadership within communities</a:t>
            </a:r>
          </a:p>
          <a:p>
            <a:pPr>
              <a:lnSpc>
                <a:spcPct val="120000"/>
              </a:lnSpc>
            </a:pPr>
            <a:r>
              <a:rPr lang="en-SG" dirty="0" smtClean="0"/>
              <a:t> Strengthen contacts between communities.</a:t>
            </a:r>
            <a:endParaRPr lang="en-SG"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SG"/>
          </a:p>
        </p:txBody>
      </p:sp>
      <p:sp>
        <p:nvSpPr>
          <p:cNvPr id="2" name="Title 1"/>
          <p:cNvSpPr>
            <a:spLocks noGrp="1"/>
          </p:cNvSpPr>
          <p:nvPr>
            <p:ph type="ctrTitle"/>
          </p:nvPr>
        </p:nvSpPr>
        <p:spPr/>
        <p:txBody>
          <a:bodyPr/>
          <a:lstStyle/>
          <a:p>
            <a:r>
              <a:rPr lang="en-US" dirty="0" smtClean="0"/>
              <a:t>Perspectives On Development</a:t>
            </a:r>
            <a:endParaRPr lang="en-SG"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Development as Freedom </a:t>
            </a:r>
            <a:endParaRPr lang="en-SG" dirty="0"/>
          </a:p>
        </p:txBody>
      </p:sp>
      <p:sp>
        <p:nvSpPr>
          <p:cNvPr id="3" name="Content Placeholder 2"/>
          <p:cNvSpPr>
            <a:spLocks noGrp="1"/>
          </p:cNvSpPr>
          <p:nvPr>
            <p:ph sz="quarter" idx="1"/>
          </p:nvPr>
        </p:nvSpPr>
        <p:spPr>
          <a:xfrm>
            <a:off x="301752" y="1295400"/>
            <a:ext cx="8613648" cy="5334000"/>
          </a:xfrm>
        </p:spPr>
        <p:txBody>
          <a:bodyPr>
            <a:normAutofit fontScale="77500" lnSpcReduction="20000"/>
          </a:bodyPr>
          <a:lstStyle/>
          <a:p>
            <a:pPr>
              <a:lnSpc>
                <a:spcPct val="150000"/>
              </a:lnSpc>
              <a:buNone/>
              <a:defRPr/>
            </a:pPr>
            <a:r>
              <a:rPr lang="en-US" sz="3600" i="1" dirty="0" err="1" smtClean="0">
                <a:latin typeface="Calibri" pitchFamily="34" charset="0"/>
              </a:rPr>
              <a:t>Amartya</a:t>
            </a:r>
            <a:r>
              <a:rPr lang="en-US" sz="3600" i="1" dirty="0" smtClean="0">
                <a:latin typeface="Calibri" pitchFamily="34" charset="0"/>
              </a:rPr>
              <a:t> </a:t>
            </a:r>
            <a:r>
              <a:rPr lang="en-US" sz="3600" i="1" dirty="0" err="1" smtClean="0">
                <a:latin typeface="Calibri" pitchFamily="34" charset="0"/>
              </a:rPr>
              <a:t>Sen</a:t>
            </a:r>
            <a:r>
              <a:rPr lang="en-US" sz="3600" i="1" dirty="0" smtClean="0">
                <a:latin typeface="Calibri" pitchFamily="34" charset="0"/>
              </a:rPr>
              <a:t> defines Development as,</a:t>
            </a:r>
          </a:p>
          <a:p>
            <a:pPr algn="ctr">
              <a:lnSpc>
                <a:spcPct val="150000"/>
              </a:lnSpc>
              <a:buNone/>
              <a:defRPr/>
            </a:pPr>
            <a:r>
              <a:rPr lang="en-US" sz="3600" i="1" dirty="0" smtClean="0">
                <a:latin typeface="Calibri" pitchFamily="34" charset="0"/>
              </a:rPr>
              <a:t>“A process of expanding the real freedoms that people enjoy”</a:t>
            </a:r>
          </a:p>
          <a:p>
            <a:pPr marL="457200" indent="-457200" algn="just">
              <a:lnSpc>
                <a:spcPct val="150000"/>
              </a:lnSpc>
              <a:buFont typeface="Wingdings" pitchFamily="2" charset="2"/>
              <a:buChar char="§"/>
              <a:defRPr/>
            </a:pPr>
            <a:r>
              <a:rPr lang="en-US" dirty="0" smtClean="0"/>
              <a:t>A </a:t>
            </a:r>
            <a:r>
              <a:rPr lang="en-US" b="1" dirty="0" smtClean="0"/>
              <a:t>process </a:t>
            </a:r>
            <a:r>
              <a:rPr lang="en-US" dirty="0" smtClean="0"/>
              <a:t>of social change</a:t>
            </a:r>
          </a:p>
          <a:p>
            <a:pPr marL="457200" indent="-457200" algn="just">
              <a:lnSpc>
                <a:spcPct val="150000"/>
              </a:lnSpc>
              <a:buFont typeface="Wingdings" pitchFamily="2" charset="2"/>
              <a:buChar char="§"/>
              <a:defRPr/>
            </a:pPr>
            <a:r>
              <a:rPr lang="en-US" dirty="0" smtClean="0"/>
              <a:t>A Multi-Dimensional Construct</a:t>
            </a:r>
          </a:p>
          <a:p>
            <a:pPr marL="457200" indent="-457200" algn="just">
              <a:lnSpc>
                <a:spcPct val="150000"/>
              </a:lnSpc>
              <a:buFont typeface="Wingdings" pitchFamily="2" charset="2"/>
              <a:buChar char="§"/>
              <a:defRPr/>
            </a:pPr>
            <a:r>
              <a:rPr lang="en-US" dirty="0" smtClean="0"/>
              <a:t>Quantitative as well as Qualitative change</a:t>
            </a:r>
          </a:p>
          <a:p>
            <a:pPr marL="457200" indent="-457200" algn="just">
              <a:lnSpc>
                <a:spcPct val="150000"/>
              </a:lnSpc>
              <a:buFont typeface="Wingdings" pitchFamily="2" charset="2"/>
              <a:buChar char="§"/>
              <a:defRPr/>
            </a:pPr>
            <a:r>
              <a:rPr lang="en-US" dirty="0" smtClean="0"/>
              <a:t>Governed by several factors- (a </a:t>
            </a:r>
            <a:r>
              <a:rPr lang="en-US" b="1" dirty="0" smtClean="0"/>
              <a:t>motive </a:t>
            </a:r>
            <a:r>
              <a:rPr lang="en-US" dirty="0" smtClean="0"/>
              <a:t>to drive the social change and essential </a:t>
            </a:r>
            <a:r>
              <a:rPr lang="en-US" b="1" dirty="0" smtClean="0"/>
              <a:t>preconditions</a:t>
            </a:r>
            <a:r>
              <a:rPr lang="en-US" dirty="0" smtClean="0"/>
              <a:t>)</a:t>
            </a:r>
          </a:p>
          <a:p>
            <a:pPr>
              <a:lnSpc>
                <a:spcPct val="150000"/>
              </a:lnSpc>
              <a:buFont typeface="Wingdings" pitchFamily="2" charset="2"/>
              <a:buChar char="§"/>
              <a:defRPr/>
            </a:pPr>
            <a:r>
              <a:rPr lang="en-US" dirty="0" smtClean="0"/>
              <a:t>It requires the removal of major sources of </a:t>
            </a:r>
            <a:r>
              <a:rPr lang="en-US" dirty="0" err="1" smtClean="0"/>
              <a:t>unfreedom</a:t>
            </a:r>
            <a:r>
              <a:rPr lang="en-US" dirty="0" smtClean="0"/>
              <a:t> as systematic social deprivation, neglect of public facilities and so on.</a:t>
            </a:r>
          </a:p>
          <a:p>
            <a:endParaRPr lang="en-SG"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SG"/>
          </a:p>
        </p:txBody>
      </p:sp>
      <p:sp>
        <p:nvSpPr>
          <p:cNvPr id="3" name="Content Placeholder 2"/>
          <p:cNvSpPr>
            <a:spLocks noGrp="1"/>
          </p:cNvSpPr>
          <p:nvPr>
            <p:ph sz="quarter" idx="1"/>
          </p:nvPr>
        </p:nvSpPr>
        <p:spPr>
          <a:xfrm>
            <a:off x="301752" y="1603248"/>
            <a:ext cx="8503920" cy="4873752"/>
          </a:xfrm>
        </p:spPr>
        <p:txBody>
          <a:bodyPr>
            <a:normAutofit/>
          </a:bodyPr>
          <a:lstStyle/>
          <a:p>
            <a:pPr marL="117475" indent="-117475" algn="just">
              <a:lnSpc>
                <a:spcPct val="150000"/>
              </a:lnSpc>
              <a:buFont typeface="Wingdings" pitchFamily="2" charset="2"/>
              <a:buChar char="§"/>
            </a:pPr>
            <a:r>
              <a:rPr lang="en-GB" dirty="0" smtClean="0"/>
              <a:t>It requires the removal of </a:t>
            </a:r>
            <a:r>
              <a:rPr lang="en-GB" dirty="0" err="1" smtClean="0"/>
              <a:t>unfreedom</a:t>
            </a:r>
            <a:r>
              <a:rPr lang="en-GB" dirty="0" smtClean="0"/>
              <a:t> such as tyranny, poor economic opportunities, social deprivation, neglect of public facilities and so on.</a:t>
            </a:r>
          </a:p>
          <a:p>
            <a:pPr marL="117475" indent="-117475" algn="just">
              <a:lnSpc>
                <a:spcPct val="150000"/>
              </a:lnSpc>
              <a:buFont typeface="Wingdings" pitchFamily="2" charset="2"/>
              <a:buChar char="§"/>
            </a:pPr>
            <a:r>
              <a:rPr lang="en-GB" dirty="0" smtClean="0"/>
              <a:t>‘Freedom’ as a central theme to Development</a:t>
            </a:r>
          </a:p>
          <a:p>
            <a:pPr marL="117475" indent="-117475" algn="just">
              <a:lnSpc>
                <a:spcPct val="150000"/>
              </a:lnSpc>
              <a:buFont typeface="Wingdings" pitchFamily="2" charset="2"/>
              <a:buChar char="§"/>
            </a:pPr>
            <a:r>
              <a:rPr lang="en-GB" dirty="0"/>
              <a:t>Freedom to participate in economic interchange: contribution of market mechanisms only after freedom to exchange  words, goods and gifts</a:t>
            </a:r>
            <a:endParaRPr lang="en-GB" dirty="0" smtClean="0"/>
          </a:p>
          <a:p>
            <a:pPr>
              <a:buNone/>
            </a:pPr>
            <a:endParaRPr lang="en-SG"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endParaRPr lang="en-SG" dirty="0"/>
          </a:p>
        </p:txBody>
      </p:sp>
      <p:sp>
        <p:nvSpPr>
          <p:cNvPr id="3" name="Content Placeholder 2"/>
          <p:cNvSpPr>
            <a:spLocks noGrp="1"/>
          </p:cNvSpPr>
          <p:nvPr>
            <p:ph sz="quarter" idx="1"/>
          </p:nvPr>
        </p:nvSpPr>
        <p:spPr>
          <a:xfrm>
            <a:off x="457200" y="1143000"/>
            <a:ext cx="8382000" cy="4983163"/>
          </a:xfrm>
        </p:spPr>
        <p:txBody>
          <a:bodyPr>
            <a:normAutofit/>
          </a:bodyPr>
          <a:lstStyle/>
          <a:p>
            <a:pPr marL="117475" indent="-117475" algn="just">
              <a:lnSpc>
                <a:spcPct val="120000"/>
              </a:lnSpc>
              <a:buNone/>
            </a:pPr>
            <a:endParaRPr lang="en-GB" b="1" dirty="0" smtClean="0"/>
          </a:p>
          <a:p>
            <a:pPr marL="117475" indent="-117475" algn="just">
              <a:lnSpc>
                <a:spcPct val="120000"/>
              </a:lnSpc>
              <a:buFont typeface="Wingdings" pitchFamily="2" charset="2"/>
              <a:buChar char="§"/>
            </a:pPr>
            <a:r>
              <a:rPr lang="en-GB" dirty="0" smtClean="0"/>
              <a:t>Freedom to enter markets</a:t>
            </a:r>
          </a:p>
          <a:p>
            <a:pPr marL="117475" indent="-117475" algn="just">
              <a:lnSpc>
                <a:spcPct val="120000"/>
              </a:lnSpc>
              <a:buFont typeface="Wingdings" pitchFamily="2" charset="2"/>
              <a:buChar char="§"/>
            </a:pPr>
            <a:r>
              <a:rPr lang="en-GB" dirty="0" smtClean="0"/>
              <a:t> Freeing labour from explicit or implicit bondage</a:t>
            </a:r>
          </a:p>
          <a:p>
            <a:pPr marL="117475" indent="-117475" algn="just">
              <a:lnSpc>
                <a:spcPct val="120000"/>
              </a:lnSpc>
              <a:buFont typeface="Wingdings" pitchFamily="2" charset="2"/>
              <a:buChar char="§"/>
            </a:pPr>
            <a:r>
              <a:rPr lang="en-GB" dirty="0" smtClean="0"/>
              <a:t>Envisaging the role of social support, public regulation and good governance</a:t>
            </a:r>
          </a:p>
          <a:p>
            <a:pPr marL="117475" indent="-117475" algn="just">
              <a:lnSpc>
                <a:spcPct val="120000"/>
              </a:lnSpc>
              <a:buFont typeface="Wingdings" pitchFamily="2" charset="2"/>
              <a:buChar char="§"/>
            </a:pPr>
            <a:r>
              <a:rPr lang="en-GB" dirty="0" smtClean="0"/>
              <a:t>Economic </a:t>
            </a:r>
            <a:r>
              <a:rPr lang="en-GB" dirty="0" err="1" smtClean="0"/>
              <a:t>unfreedom</a:t>
            </a:r>
            <a:r>
              <a:rPr lang="en-GB" dirty="0" smtClean="0"/>
              <a:t> can breed social </a:t>
            </a:r>
            <a:r>
              <a:rPr lang="en-GB" dirty="0" err="1" smtClean="0"/>
              <a:t>unfreedom</a:t>
            </a:r>
            <a:r>
              <a:rPr lang="en-GB" dirty="0" smtClean="0"/>
              <a:t> just as social or political </a:t>
            </a:r>
            <a:r>
              <a:rPr lang="en-GB" dirty="0" err="1" smtClean="0"/>
              <a:t>unfreedom</a:t>
            </a:r>
            <a:r>
              <a:rPr lang="en-GB" dirty="0" smtClean="0"/>
              <a:t> can foster economic </a:t>
            </a:r>
            <a:r>
              <a:rPr lang="en-GB" dirty="0" err="1" smtClean="0"/>
              <a:t>unfreedom</a:t>
            </a:r>
            <a:endParaRPr lang="en-GB" dirty="0" smtClean="0"/>
          </a:p>
          <a:p>
            <a:pPr>
              <a:lnSpc>
                <a:spcPct val="120000"/>
              </a:lnSpc>
            </a:pPr>
            <a:endParaRPr lang="en-SG"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SG"/>
          </a:p>
        </p:txBody>
      </p:sp>
      <p:sp>
        <p:nvSpPr>
          <p:cNvPr id="3" name="Content Placeholder 2"/>
          <p:cNvSpPr>
            <a:spLocks noGrp="1"/>
          </p:cNvSpPr>
          <p:nvPr>
            <p:ph sz="quarter" idx="1"/>
          </p:nvPr>
        </p:nvSpPr>
        <p:spPr>
          <a:xfrm>
            <a:off x="457200" y="1600200"/>
            <a:ext cx="8363272" cy="4925144"/>
          </a:xfrm>
        </p:spPr>
        <p:txBody>
          <a:bodyPr>
            <a:normAutofit/>
          </a:bodyPr>
          <a:lstStyle/>
          <a:p>
            <a:pPr algn="just">
              <a:lnSpc>
                <a:spcPct val="150000"/>
              </a:lnSpc>
            </a:pPr>
            <a:r>
              <a:rPr lang="en-SG" dirty="0" smtClean="0"/>
              <a:t>All </a:t>
            </a:r>
            <a:r>
              <a:rPr lang="en-SG" dirty="0"/>
              <a:t>individuals are endowed with a certain set of capabilities while it is simply a matter of realising these capabilities that will allow a person to escape from poverty and their state of '</a:t>
            </a:r>
            <a:r>
              <a:rPr lang="en-SG" dirty="0" err="1"/>
              <a:t>unfreedom</a:t>
            </a:r>
            <a:r>
              <a:rPr lang="en-SG" dirty="0"/>
              <a:t>'. </a:t>
            </a:r>
            <a:endParaRPr lang="en-SG" dirty="0" smtClean="0"/>
          </a:p>
          <a:p>
            <a:pPr algn="just">
              <a:lnSpc>
                <a:spcPct val="150000"/>
              </a:lnSpc>
            </a:pPr>
            <a:r>
              <a:rPr lang="en-SG" dirty="0" smtClean="0"/>
              <a:t>Income </a:t>
            </a:r>
            <a:r>
              <a:rPr lang="en-SG" dirty="0"/>
              <a:t>poverty should not be the single most important factor in determining </a:t>
            </a:r>
            <a:r>
              <a:rPr lang="en-SG" dirty="0" smtClean="0"/>
              <a:t>development.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SG" dirty="0" smtClean="0"/>
              <a:t>five elemental forms of instrumental freedoms:</a:t>
            </a:r>
            <a:endParaRPr lang="en-SG" dirty="0"/>
          </a:p>
        </p:txBody>
      </p:sp>
      <p:sp>
        <p:nvSpPr>
          <p:cNvPr id="3" name="Content Placeholder 2"/>
          <p:cNvSpPr>
            <a:spLocks noGrp="1"/>
          </p:cNvSpPr>
          <p:nvPr>
            <p:ph sz="quarter" idx="1"/>
          </p:nvPr>
        </p:nvSpPr>
        <p:spPr/>
        <p:txBody>
          <a:bodyPr/>
          <a:lstStyle/>
          <a:p>
            <a:pPr>
              <a:lnSpc>
                <a:spcPct val="150000"/>
              </a:lnSpc>
            </a:pPr>
            <a:r>
              <a:rPr lang="en-SG" dirty="0"/>
              <a:t>P</a:t>
            </a:r>
            <a:r>
              <a:rPr lang="en-SG" dirty="0" smtClean="0"/>
              <a:t>olitical </a:t>
            </a:r>
            <a:r>
              <a:rPr lang="en-SG" dirty="0"/>
              <a:t>freedoms, </a:t>
            </a:r>
            <a:endParaRPr lang="en-SG" dirty="0" smtClean="0"/>
          </a:p>
          <a:p>
            <a:pPr>
              <a:lnSpc>
                <a:spcPct val="150000"/>
              </a:lnSpc>
            </a:pPr>
            <a:r>
              <a:rPr lang="en-SG" dirty="0"/>
              <a:t>E</a:t>
            </a:r>
            <a:r>
              <a:rPr lang="en-SG" dirty="0" smtClean="0"/>
              <a:t>conomic </a:t>
            </a:r>
            <a:r>
              <a:rPr lang="en-SG" dirty="0"/>
              <a:t>facilities, </a:t>
            </a:r>
            <a:endParaRPr lang="en-SG" dirty="0" smtClean="0"/>
          </a:p>
          <a:p>
            <a:pPr>
              <a:lnSpc>
                <a:spcPct val="150000"/>
              </a:lnSpc>
            </a:pPr>
            <a:r>
              <a:rPr lang="en-SG" dirty="0"/>
              <a:t>S</a:t>
            </a:r>
            <a:r>
              <a:rPr lang="en-SG" dirty="0" smtClean="0"/>
              <a:t>ocial </a:t>
            </a:r>
            <a:r>
              <a:rPr lang="en-SG" dirty="0"/>
              <a:t>opportunities, </a:t>
            </a:r>
            <a:endParaRPr lang="en-SG" dirty="0" smtClean="0"/>
          </a:p>
          <a:p>
            <a:pPr>
              <a:lnSpc>
                <a:spcPct val="150000"/>
              </a:lnSpc>
            </a:pPr>
            <a:r>
              <a:rPr lang="en-SG" dirty="0"/>
              <a:t>T</a:t>
            </a:r>
            <a:r>
              <a:rPr lang="en-SG" dirty="0" smtClean="0"/>
              <a:t>ransparency </a:t>
            </a:r>
            <a:r>
              <a:rPr lang="en-SG" dirty="0"/>
              <a:t>guarantees, and </a:t>
            </a:r>
            <a:endParaRPr lang="en-SG" dirty="0" smtClean="0"/>
          </a:p>
          <a:p>
            <a:pPr>
              <a:lnSpc>
                <a:spcPct val="150000"/>
              </a:lnSpc>
            </a:pPr>
            <a:r>
              <a:rPr lang="en-SG" dirty="0" smtClean="0"/>
              <a:t>Protective </a:t>
            </a:r>
            <a:r>
              <a:rPr lang="en-SG" dirty="0"/>
              <a:t>security</a:t>
            </a: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186</TotalTime>
  <Words>751</Words>
  <Application>Microsoft Office PowerPoint</Application>
  <PresentationFormat>On-screen Show (4:3)</PresentationFormat>
  <Paragraphs>75</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Civic</vt:lpstr>
      <vt:lpstr>Community Development</vt:lpstr>
      <vt:lpstr>PowerPoint Presentation</vt:lpstr>
      <vt:lpstr>PowerPoint Presentation</vt:lpstr>
      <vt:lpstr>Perspectives On Development</vt:lpstr>
      <vt:lpstr>Development as Freedom </vt:lpstr>
      <vt:lpstr>PowerPoint Presentation</vt:lpstr>
      <vt:lpstr>PowerPoint Presentation</vt:lpstr>
      <vt:lpstr>PowerPoint Presentation</vt:lpstr>
      <vt:lpstr>five elemental forms of instrumental freedoms:</vt:lpstr>
      <vt:lpstr>PowerPoint Presentation</vt:lpstr>
      <vt:lpstr>PowerPoint Presentation</vt:lpstr>
      <vt:lpstr>PowerPoint Presentation</vt:lpstr>
      <vt:lpstr>Gender and Development</vt:lpstr>
      <vt:lpstr>PowerPoint Presentation</vt:lpstr>
      <vt:lpstr>Issues &amp; Concerns </vt:lpstr>
      <vt:lpstr>Development as Justice</vt:lpstr>
      <vt:lpstr>Development as Justice</vt:lpstr>
      <vt:lpstr>Development as Peace and Stability</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Perspectives On Development</dc:title>
  <dc:creator>pradeep</dc:creator>
  <cp:lastModifiedBy>Pradeep</cp:lastModifiedBy>
  <cp:revision>34</cp:revision>
  <dcterms:created xsi:type="dcterms:W3CDTF">2006-08-16T00:00:00Z</dcterms:created>
  <dcterms:modified xsi:type="dcterms:W3CDTF">2016-04-05T06:49:51Z</dcterms:modified>
</cp:coreProperties>
</file>