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 id="280" r:id="rId14"/>
    <p:sldId id="281" r:id="rId15"/>
    <p:sldId id="268" r:id="rId16"/>
    <p:sldId id="269" r:id="rId17"/>
    <p:sldId id="270" r:id="rId18"/>
    <p:sldId id="271" r:id="rId19"/>
    <p:sldId id="272" r:id="rId20"/>
    <p:sldId id="274" r:id="rId21"/>
    <p:sldId id="275" r:id="rId22"/>
    <p:sldId id="276" r:id="rId23"/>
    <p:sldId id="277" r:id="rId24"/>
    <p:sldId id="279"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577D640-B754-43AE-86BB-063C986D7B2A}" type="datetimeFigureOut">
              <a:rPr lang="en-SG" smtClean="0"/>
              <a:pPr/>
              <a:t>8/11/2014</a:t>
            </a:fld>
            <a:endParaRPr lang="en-SG"/>
          </a:p>
        </p:txBody>
      </p:sp>
      <p:sp>
        <p:nvSpPr>
          <p:cNvPr id="2" name="Footer Placeholder 1"/>
          <p:cNvSpPr>
            <a:spLocks noGrp="1"/>
          </p:cNvSpPr>
          <p:nvPr>
            <p:ph type="ftr" sz="quarter" idx="11"/>
          </p:nvPr>
        </p:nvSpPr>
        <p:spPr/>
        <p:txBody>
          <a:bodyPr/>
          <a:lstStyle/>
          <a:p>
            <a:endParaRPr lang="en-SG"/>
          </a:p>
        </p:txBody>
      </p:sp>
      <p:sp>
        <p:nvSpPr>
          <p:cNvPr id="15" name="Slide Number Placeholder 14"/>
          <p:cNvSpPr>
            <a:spLocks noGrp="1"/>
          </p:cNvSpPr>
          <p:nvPr>
            <p:ph type="sldNum" sz="quarter" idx="12"/>
          </p:nvPr>
        </p:nvSpPr>
        <p:spPr>
          <a:xfrm>
            <a:off x="8229600" y="6473952"/>
            <a:ext cx="758952" cy="246888"/>
          </a:xfrm>
        </p:spPr>
        <p:txBody>
          <a:bodyPr/>
          <a:lstStyle/>
          <a:p>
            <a:fld id="{B2AC29FD-6B7F-45EF-83BD-61327ADFC2AB}"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77D640-B754-43AE-86BB-063C986D7B2A}" type="datetimeFigureOut">
              <a:rPr lang="en-SG" smtClean="0"/>
              <a:pPr/>
              <a:t>8/11/2014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77D640-B754-43AE-86BB-063C986D7B2A}" type="datetimeFigureOut">
              <a:rPr lang="en-SG" smtClean="0"/>
              <a:pPr/>
              <a:t>8/11/2014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577D640-B754-43AE-86BB-063C986D7B2A}" type="datetimeFigureOut">
              <a:rPr lang="en-SG" smtClean="0"/>
              <a:pPr/>
              <a:t>8/11/2014</a:t>
            </a:fld>
            <a:endParaRPr lang="en-SG"/>
          </a:p>
        </p:txBody>
      </p:sp>
      <p:sp>
        <p:nvSpPr>
          <p:cNvPr id="19" name="Footer Placeholder 18"/>
          <p:cNvSpPr>
            <a:spLocks noGrp="1"/>
          </p:cNvSpPr>
          <p:nvPr>
            <p:ph type="ftr" sz="quarter" idx="11"/>
          </p:nvPr>
        </p:nvSpPr>
        <p:spPr>
          <a:xfrm>
            <a:off x="3581400" y="76200"/>
            <a:ext cx="2895600" cy="288925"/>
          </a:xfrm>
        </p:spPr>
        <p:txBody>
          <a:bodyPr/>
          <a:lstStyle/>
          <a:p>
            <a:endParaRPr lang="en-SG"/>
          </a:p>
        </p:txBody>
      </p:sp>
      <p:sp>
        <p:nvSpPr>
          <p:cNvPr id="16" name="Slide Number Placeholder 15"/>
          <p:cNvSpPr>
            <a:spLocks noGrp="1"/>
          </p:cNvSpPr>
          <p:nvPr>
            <p:ph type="sldNum" sz="quarter" idx="12"/>
          </p:nvPr>
        </p:nvSpPr>
        <p:spPr>
          <a:xfrm>
            <a:off x="8229600" y="6473952"/>
            <a:ext cx="758952" cy="246888"/>
          </a:xfrm>
        </p:spPr>
        <p:txBody>
          <a:bodyPr/>
          <a:lstStyle/>
          <a:p>
            <a:fld id="{B2AC29FD-6B7F-45EF-83BD-61327ADFC2AB}"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577D640-B754-43AE-86BB-063C986D7B2A}" type="datetimeFigureOut">
              <a:rPr lang="en-SG" smtClean="0"/>
              <a:pPr/>
              <a:t>8/11/2014</a:t>
            </a:fld>
            <a:endParaRPr lang="en-SG"/>
          </a:p>
        </p:txBody>
      </p:sp>
      <p:sp>
        <p:nvSpPr>
          <p:cNvPr id="11" name="Footer Placeholder 10"/>
          <p:cNvSpPr>
            <a:spLocks noGrp="1"/>
          </p:cNvSpPr>
          <p:nvPr>
            <p:ph type="ftr" sz="quarter" idx="11"/>
          </p:nvPr>
        </p:nvSpPr>
        <p:spPr/>
        <p:txBody>
          <a:bodyPr/>
          <a:lstStyle/>
          <a:p>
            <a:endParaRPr lang="en-SG"/>
          </a:p>
        </p:txBody>
      </p:sp>
      <p:sp>
        <p:nvSpPr>
          <p:cNvPr id="16" name="Slide Number Placeholder 15"/>
          <p:cNvSpPr>
            <a:spLocks noGrp="1"/>
          </p:cNvSpPr>
          <p:nvPr>
            <p:ph type="sldNum" sz="quarter" idx="12"/>
          </p:nvPr>
        </p:nvSpPr>
        <p:spPr/>
        <p:txBody>
          <a:bodyPr/>
          <a:lstStyle/>
          <a:p>
            <a:fld id="{B2AC29FD-6B7F-45EF-83BD-61327ADFC2AB}" type="slidenum">
              <a:rPr lang="en-SG" smtClean="0"/>
              <a:pPr/>
              <a:t>‹#›</a:t>
            </a:fld>
            <a:endParaRPr lang="en-SG"/>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577D640-B754-43AE-86BB-063C986D7B2A}" type="datetimeFigureOut">
              <a:rPr lang="en-SG" smtClean="0"/>
              <a:pPr/>
              <a:t>8/11/2014</a:t>
            </a:fld>
            <a:endParaRPr lang="en-SG"/>
          </a:p>
        </p:txBody>
      </p:sp>
      <p:sp>
        <p:nvSpPr>
          <p:cNvPr id="10" name="Footer Placeholder 9"/>
          <p:cNvSpPr>
            <a:spLocks noGrp="1"/>
          </p:cNvSpPr>
          <p:nvPr>
            <p:ph type="ftr" sz="quarter" idx="11"/>
          </p:nvPr>
        </p:nvSpPr>
        <p:spPr/>
        <p:txBody>
          <a:bodyPr/>
          <a:lstStyle/>
          <a:p>
            <a:endParaRPr lang="en-SG"/>
          </a:p>
        </p:txBody>
      </p:sp>
      <p:sp>
        <p:nvSpPr>
          <p:cNvPr id="31" name="Slide Number Placeholder 30"/>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577D640-B754-43AE-86BB-063C986D7B2A}" type="datetimeFigureOut">
              <a:rPr lang="en-SG" smtClean="0"/>
              <a:pPr/>
              <a:t>8/11/2014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a:xfrm>
            <a:off x="8229600" y="6477000"/>
            <a:ext cx="762000" cy="246888"/>
          </a:xfrm>
        </p:spPr>
        <p:txBody>
          <a:bodyPr/>
          <a:lstStyle/>
          <a:p>
            <a:fld id="{B2AC29FD-6B7F-45EF-83BD-61327ADFC2AB}" type="slidenum">
              <a:rPr lang="en-SG" smtClean="0"/>
              <a:pPr/>
              <a:t>‹#›</a:t>
            </a:fld>
            <a:endParaRPr lang="en-SG"/>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577D640-B754-43AE-86BB-063C986D7B2A}" type="datetimeFigureOut">
              <a:rPr lang="en-SG" smtClean="0"/>
              <a:pPr/>
              <a:t>8/11/2014</a:t>
            </a:fld>
            <a:endParaRPr lang="en-SG"/>
          </a:p>
        </p:txBody>
      </p:sp>
      <p:sp>
        <p:nvSpPr>
          <p:cNvPr id="21" name="Footer Placeholder 20"/>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577D640-B754-43AE-86BB-063C986D7B2A}" type="datetimeFigureOut">
              <a:rPr lang="en-SG" smtClean="0"/>
              <a:pPr/>
              <a:t>8/11/2014</a:t>
            </a:fld>
            <a:endParaRPr lang="en-SG"/>
          </a:p>
        </p:txBody>
      </p:sp>
      <p:sp>
        <p:nvSpPr>
          <p:cNvPr id="24" name="Footer Placeholder 23"/>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577D640-B754-43AE-86BB-063C986D7B2A}" type="datetimeFigureOut">
              <a:rPr lang="en-SG" smtClean="0"/>
              <a:pPr/>
              <a:t>8/11/2014</a:t>
            </a:fld>
            <a:endParaRPr lang="en-SG"/>
          </a:p>
        </p:txBody>
      </p:sp>
      <p:sp>
        <p:nvSpPr>
          <p:cNvPr id="29" name="Footer Placeholder 28"/>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2AC29FD-6B7F-45EF-83BD-61327ADFC2AB}"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577D640-B754-43AE-86BB-063C986D7B2A}" type="datetimeFigureOut">
              <a:rPr lang="en-SG" smtClean="0"/>
              <a:pPr/>
              <a:t>8/11/2014</a:t>
            </a:fld>
            <a:endParaRPr lang="en-SG"/>
          </a:p>
        </p:txBody>
      </p:sp>
      <p:sp>
        <p:nvSpPr>
          <p:cNvPr id="5" name="Footer Placeholder 4"/>
          <p:cNvSpPr>
            <a:spLocks noGrp="1"/>
          </p:cNvSpPr>
          <p:nvPr>
            <p:ph type="ftr" sz="quarter" idx="11"/>
          </p:nvPr>
        </p:nvSpPr>
        <p:spPr/>
        <p:txBody>
          <a:bodyPr/>
          <a:lstStyle/>
          <a:p>
            <a:endParaRPr lang="en-SG"/>
          </a:p>
        </p:txBody>
      </p:sp>
      <p:sp>
        <p:nvSpPr>
          <p:cNvPr id="31" name="Slide Number Placeholder 30"/>
          <p:cNvSpPr>
            <a:spLocks noGrp="1"/>
          </p:cNvSpPr>
          <p:nvPr>
            <p:ph type="sldNum" sz="quarter" idx="12"/>
          </p:nvPr>
        </p:nvSpPr>
        <p:spPr/>
        <p:txBody>
          <a:bodyPr/>
          <a:lstStyle/>
          <a:p>
            <a:fld id="{B2AC29FD-6B7F-45EF-83BD-61327ADFC2AB}" type="slidenum">
              <a:rPr lang="en-SG" smtClean="0"/>
              <a:pPr/>
              <a:t>‹#›</a:t>
            </a:fld>
            <a:endParaRPr lang="en-SG"/>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577D640-B754-43AE-86BB-063C986D7B2A}" type="datetimeFigureOut">
              <a:rPr lang="en-SG" smtClean="0"/>
              <a:pPr/>
              <a:t>8/11/2014</a:t>
            </a:fld>
            <a:endParaRPr lang="en-SG"/>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SG"/>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2AC29FD-6B7F-45EF-83BD-61327ADFC2AB}" type="slidenum">
              <a:rPr lang="en-SG" smtClean="0"/>
              <a:pPr/>
              <a:t>‹#›</a:t>
            </a:fld>
            <a:endParaRPr lang="en-SG"/>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284984"/>
            <a:ext cx="8458200" cy="1222375"/>
          </a:xfrm>
        </p:spPr>
        <p:txBody>
          <a:bodyPr/>
          <a:lstStyle/>
          <a:p>
            <a:r>
              <a:rPr lang="en-US" dirty="0" smtClean="0"/>
              <a:t>Population Policy and Family Planning Programme</a:t>
            </a:r>
            <a:endParaRPr lang="en-SG" dirty="0"/>
          </a:p>
        </p:txBody>
      </p:sp>
      <p:sp>
        <p:nvSpPr>
          <p:cNvPr id="3" name="Subtitle 2"/>
          <p:cNvSpPr>
            <a:spLocks noGrp="1"/>
          </p:cNvSpPr>
          <p:nvPr>
            <p:ph type="subTitle" idx="1"/>
          </p:nvPr>
        </p:nvSpPr>
        <p:spPr>
          <a:xfrm>
            <a:off x="467544" y="692696"/>
            <a:ext cx="8458200" cy="914400"/>
          </a:xfrm>
        </p:spPr>
        <p:txBody>
          <a:bodyPr/>
          <a:lstStyle/>
          <a:p>
            <a:endParaRPr lang="en-S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err="1" smtClean="0"/>
              <a:t>Cntd</a:t>
            </a:r>
            <a:r>
              <a:rPr lang="en-US" dirty="0" smtClean="0"/>
              <a:t>..</a:t>
            </a:r>
            <a:endParaRPr lang="en-SG" dirty="0"/>
          </a:p>
        </p:txBody>
      </p:sp>
      <p:sp>
        <p:nvSpPr>
          <p:cNvPr id="3" name="Content Placeholder 2"/>
          <p:cNvSpPr>
            <a:spLocks noGrp="1"/>
          </p:cNvSpPr>
          <p:nvPr>
            <p:ph idx="1"/>
          </p:nvPr>
        </p:nvSpPr>
        <p:spPr>
          <a:xfrm>
            <a:off x="457200" y="1196752"/>
            <a:ext cx="8435280" cy="5400600"/>
          </a:xfrm>
        </p:spPr>
        <p:txBody>
          <a:bodyPr>
            <a:normAutofit/>
          </a:bodyPr>
          <a:lstStyle/>
          <a:p>
            <a:pPr algn="just"/>
            <a:r>
              <a:rPr lang="en-SG" dirty="0" smtClean="0">
                <a:solidFill>
                  <a:srgbClr val="7030A0"/>
                </a:solidFill>
              </a:rPr>
              <a:t>Prevent and control communicable diseases. </a:t>
            </a:r>
          </a:p>
          <a:p>
            <a:pPr algn="just"/>
            <a:r>
              <a:rPr lang="en-SG" dirty="0" smtClean="0">
                <a:solidFill>
                  <a:srgbClr val="7030A0"/>
                </a:solidFill>
              </a:rPr>
              <a:t>Integrate Indian Systems of Medicine (ISM) in the provision of reproductive and child health services, and in reaching out to households. </a:t>
            </a:r>
          </a:p>
          <a:p>
            <a:pPr algn="just"/>
            <a:r>
              <a:rPr lang="en-SG" dirty="0" smtClean="0">
                <a:solidFill>
                  <a:srgbClr val="7030A0"/>
                </a:solidFill>
              </a:rPr>
              <a:t>Promote vigorously the small family norm to achieve replacement levels of TFR. </a:t>
            </a:r>
          </a:p>
          <a:p>
            <a:pPr algn="just"/>
            <a:r>
              <a:rPr lang="en-SG" dirty="0" smtClean="0">
                <a:solidFill>
                  <a:srgbClr val="7030A0"/>
                </a:solidFill>
              </a:rPr>
              <a:t>Bring about convergence in implementation of related social sector programs so that family welfare becomes a people centred </a:t>
            </a:r>
            <a:r>
              <a:rPr lang="en-SG" dirty="0" err="1" smtClean="0">
                <a:solidFill>
                  <a:srgbClr val="7030A0"/>
                </a:solidFill>
              </a:rPr>
              <a:t>programm</a:t>
            </a:r>
            <a:endParaRPr lang="en-S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Strategies </a:t>
            </a:r>
            <a:endParaRPr lang="en-SG"/>
          </a:p>
        </p:txBody>
      </p:sp>
      <p:sp>
        <p:nvSpPr>
          <p:cNvPr id="3" name="Content Placeholder 2"/>
          <p:cNvSpPr>
            <a:spLocks noGrp="1"/>
          </p:cNvSpPr>
          <p:nvPr>
            <p:ph idx="1"/>
          </p:nvPr>
        </p:nvSpPr>
        <p:spPr>
          <a:xfrm>
            <a:off x="457200" y="1412776"/>
            <a:ext cx="8229600" cy="4713387"/>
          </a:xfrm>
        </p:spPr>
        <p:txBody>
          <a:bodyPr/>
          <a:lstStyle/>
          <a:p>
            <a:pPr algn="just"/>
            <a:r>
              <a:rPr lang="en-US" dirty="0" smtClean="0">
                <a:solidFill>
                  <a:srgbClr val="7030A0"/>
                </a:solidFill>
              </a:rPr>
              <a:t>Self Help groups at village levels comprising mostly of housewives will interact with healthcare workers and gram </a:t>
            </a:r>
            <a:r>
              <a:rPr lang="en-US" dirty="0" err="1" smtClean="0">
                <a:solidFill>
                  <a:srgbClr val="7030A0"/>
                </a:solidFill>
              </a:rPr>
              <a:t>panchayat</a:t>
            </a:r>
            <a:r>
              <a:rPr lang="en-US" dirty="0" smtClean="0">
                <a:solidFill>
                  <a:srgbClr val="7030A0"/>
                </a:solidFill>
              </a:rPr>
              <a:t> </a:t>
            </a:r>
          </a:p>
          <a:p>
            <a:pPr algn="just"/>
            <a:r>
              <a:rPr lang="en-US" dirty="0" smtClean="0">
                <a:solidFill>
                  <a:srgbClr val="7030A0"/>
                </a:solidFill>
              </a:rPr>
              <a:t>Elementary education to be made free and compulsory </a:t>
            </a:r>
          </a:p>
          <a:p>
            <a:pPr algn="just"/>
            <a:r>
              <a:rPr lang="en-US" dirty="0" smtClean="0">
                <a:solidFill>
                  <a:srgbClr val="7030A0"/>
                </a:solidFill>
              </a:rPr>
              <a:t>Registration of marriage, pregnancy to be made compulsory along with births and deaths </a:t>
            </a:r>
            <a:endParaRPr lang="en-S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Family Planning Programme</a:t>
            </a:r>
            <a:endParaRPr lang="en-SG" dirty="0"/>
          </a:p>
        </p:txBody>
      </p:sp>
      <p:sp>
        <p:nvSpPr>
          <p:cNvPr id="3" name="Content Placeholder 2"/>
          <p:cNvSpPr>
            <a:spLocks noGrp="1"/>
          </p:cNvSpPr>
          <p:nvPr>
            <p:ph idx="1"/>
          </p:nvPr>
        </p:nvSpPr>
        <p:spPr>
          <a:xfrm>
            <a:off x="179512" y="1412776"/>
            <a:ext cx="8712968" cy="5256584"/>
          </a:xfrm>
        </p:spPr>
        <p:txBody>
          <a:bodyPr>
            <a:normAutofit fontScale="92500" lnSpcReduction="10000"/>
          </a:bodyPr>
          <a:lstStyle/>
          <a:p>
            <a:pPr algn="just"/>
            <a:r>
              <a:rPr lang="en-SG" dirty="0" smtClean="0">
                <a:solidFill>
                  <a:srgbClr val="7030A0"/>
                </a:solidFill>
              </a:rPr>
              <a:t>India launched a nation wide Family Planning Programme in 1952, which was later, expanded to cover maternal and child health, family welfare and nutrition.</a:t>
            </a:r>
          </a:p>
          <a:p>
            <a:pPr algn="just"/>
            <a:r>
              <a:rPr lang="en-US" dirty="0" smtClean="0">
                <a:solidFill>
                  <a:srgbClr val="7030A0"/>
                </a:solidFill>
              </a:rPr>
              <a:t>However, it was seriously taken in third five year plan  (1961-66) with the objective of </a:t>
            </a:r>
            <a:r>
              <a:rPr lang="en-US" dirty="0" err="1" smtClean="0">
                <a:solidFill>
                  <a:srgbClr val="7030A0"/>
                </a:solidFill>
              </a:rPr>
              <a:t>stabilising</a:t>
            </a:r>
            <a:r>
              <a:rPr lang="en-US" dirty="0" smtClean="0">
                <a:solidFill>
                  <a:srgbClr val="7030A0"/>
                </a:solidFill>
              </a:rPr>
              <a:t> the growth of population over a reasonable period </a:t>
            </a:r>
            <a:endParaRPr lang="en-SG" dirty="0" smtClean="0">
              <a:solidFill>
                <a:srgbClr val="7030A0"/>
              </a:solidFill>
            </a:endParaRPr>
          </a:p>
          <a:p>
            <a:pPr algn="just"/>
            <a:r>
              <a:rPr lang="en-SG" dirty="0" smtClean="0">
                <a:solidFill>
                  <a:srgbClr val="7030A0"/>
                </a:solidFill>
              </a:rPr>
              <a:t>Commonly practiced Family Planning methods include birth control pills, condoms, sterilization and IUD (Intrauterine device).</a:t>
            </a:r>
            <a:br>
              <a:rPr lang="en-SG" dirty="0" smtClean="0">
                <a:solidFill>
                  <a:srgbClr val="7030A0"/>
                </a:solidFill>
              </a:rPr>
            </a:br>
            <a:r>
              <a:rPr lang="en-SG" dirty="0" smtClean="0">
                <a:solidFill>
                  <a:srgbClr val="7030A0"/>
                </a:solidFill>
              </a:rPr>
              <a:t/>
            </a:r>
            <a:br>
              <a:rPr lang="en-SG" dirty="0" smtClean="0">
                <a:solidFill>
                  <a:srgbClr val="7030A0"/>
                </a:solidFill>
              </a:rPr>
            </a:br>
            <a:endParaRPr lang="en-S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686800" cy="838200"/>
          </a:xfrm>
        </p:spPr>
        <p:txBody>
          <a:bodyPr/>
          <a:lstStyle/>
          <a:p>
            <a:endParaRPr lang="en-SG" dirty="0"/>
          </a:p>
        </p:txBody>
      </p:sp>
      <p:sp>
        <p:nvSpPr>
          <p:cNvPr id="3" name="Content Placeholder 2"/>
          <p:cNvSpPr>
            <a:spLocks noGrp="1"/>
          </p:cNvSpPr>
          <p:nvPr>
            <p:ph idx="1"/>
          </p:nvPr>
        </p:nvSpPr>
        <p:spPr>
          <a:xfrm>
            <a:off x="304800" y="1124744"/>
            <a:ext cx="8839200" cy="5472608"/>
          </a:xfrm>
        </p:spPr>
        <p:txBody>
          <a:bodyPr>
            <a:normAutofit fontScale="92500" lnSpcReduction="10000"/>
          </a:bodyPr>
          <a:lstStyle/>
          <a:p>
            <a:pPr algn="just"/>
            <a:r>
              <a:rPr lang="en-US" dirty="0" smtClean="0"/>
              <a:t>FPP is the responsibility of Ministry of Health</a:t>
            </a:r>
          </a:p>
          <a:p>
            <a:pPr algn="just"/>
            <a:r>
              <a:rPr lang="en-US" dirty="0" smtClean="0"/>
              <a:t>It is a centrally sponsored and financed programme implemented by the States</a:t>
            </a:r>
          </a:p>
          <a:p>
            <a:pPr algn="just"/>
            <a:r>
              <a:rPr lang="en-US" dirty="0" smtClean="0"/>
              <a:t>April 1952: Creation of Family Planning Cell in the Planning and Development Section of the Directorate –General of Health Services</a:t>
            </a:r>
          </a:p>
          <a:p>
            <a:pPr algn="just"/>
            <a:r>
              <a:rPr lang="en-US" dirty="0" smtClean="0"/>
              <a:t>1956: First Officer on Special Duty to be in-charge of the programme was appointed  </a:t>
            </a:r>
          </a:p>
          <a:p>
            <a:pPr algn="just"/>
            <a:r>
              <a:rPr lang="en-US" dirty="0" smtClean="0"/>
              <a:t>1966: Full fledged Department of Family Planning was established within Ministry </a:t>
            </a:r>
          </a:p>
          <a:p>
            <a:pPr algn="just"/>
            <a:r>
              <a:rPr lang="en-US" dirty="0" smtClean="0"/>
              <a:t>  1977: Renamed as the Family Welfare Programme </a:t>
            </a:r>
            <a:endParaRPr lang="en-S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FPP</a:t>
            </a:r>
            <a:endParaRPr lang="en-SG" dirty="0"/>
          </a:p>
        </p:txBody>
      </p:sp>
      <p:sp>
        <p:nvSpPr>
          <p:cNvPr id="3" name="Content Placeholder 2"/>
          <p:cNvSpPr>
            <a:spLocks noGrp="1"/>
          </p:cNvSpPr>
          <p:nvPr>
            <p:ph idx="1"/>
          </p:nvPr>
        </p:nvSpPr>
        <p:spPr/>
        <p:txBody>
          <a:bodyPr/>
          <a:lstStyle/>
          <a:p>
            <a:pPr>
              <a:lnSpc>
                <a:spcPct val="200000"/>
              </a:lnSpc>
            </a:pPr>
            <a:r>
              <a:rPr lang="en-US" dirty="0" smtClean="0"/>
              <a:t>Clinical Approach</a:t>
            </a:r>
          </a:p>
          <a:p>
            <a:pPr>
              <a:lnSpc>
                <a:spcPct val="200000"/>
              </a:lnSpc>
            </a:pPr>
            <a:r>
              <a:rPr lang="en-US" dirty="0" smtClean="0"/>
              <a:t>Extension Approach </a:t>
            </a:r>
          </a:p>
          <a:p>
            <a:pPr>
              <a:lnSpc>
                <a:spcPct val="200000"/>
              </a:lnSpc>
            </a:pPr>
            <a:r>
              <a:rPr lang="en-US" dirty="0" smtClean="0"/>
              <a:t>Integrated Approach </a:t>
            </a:r>
          </a:p>
          <a:p>
            <a:pPr>
              <a:lnSpc>
                <a:spcPct val="200000"/>
              </a:lnSpc>
            </a:pPr>
            <a:r>
              <a:rPr lang="en-US" dirty="0" smtClean="0"/>
              <a:t>The Camp Approach </a:t>
            </a:r>
            <a:endParaRPr lang="en-S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methods </a:t>
            </a:r>
            <a:endParaRPr lang="en-SG" dirty="0"/>
          </a:p>
        </p:txBody>
      </p:sp>
      <p:sp>
        <p:nvSpPr>
          <p:cNvPr id="3" name="Content Placeholder 2"/>
          <p:cNvSpPr>
            <a:spLocks noGrp="1"/>
          </p:cNvSpPr>
          <p:nvPr>
            <p:ph idx="1"/>
          </p:nvPr>
        </p:nvSpPr>
        <p:spPr>
          <a:xfrm>
            <a:off x="304800" y="1268760"/>
            <a:ext cx="8686800" cy="5400600"/>
          </a:xfrm>
        </p:spPr>
        <p:txBody>
          <a:bodyPr>
            <a:normAutofit fontScale="92500" lnSpcReduction="10000"/>
          </a:bodyPr>
          <a:lstStyle/>
          <a:p>
            <a:pPr>
              <a:buNone/>
            </a:pPr>
            <a:r>
              <a:rPr lang="en-SG" b="1" dirty="0" smtClean="0"/>
              <a:t>A. Spacing Methods: </a:t>
            </a:r>
          </a:p>
          <a:p>
            <a:r>
              <a:rPr lang="en-SG" dirty="0" smtClean="0"/>
              <a:t>–  Condoms </a:t>
            </a:r>
          </a:p>
          <a:p>
            <a:r>
              <a:rPr lang="en-SG" dirty="0" smtClean="0"/>
              <a:t>–  Intra Uterine Contraceptive Device (Copper –T 380 A) </a:t>
            </a:r>
          </a:p>
          <a:p>
            <a:r>
              <a:rPr lang="en-SG" dirty="0" smtClean="0"/>
              <a:t>– Oral Contraceptive Pills </a:t>
            </a:r>
          </a:p>
          <a:p>
            <a:pPr>
              <a:buNone/>
            </a:pPr>
            <a:r>
              <a:rPr lang="en-SG" b="1" dirty="0" smtClean="0"/>
              <a:t>B. Limiting Methods: </a:t>
            </a:r>
          </a:p>
          <a:p>
            <a:r>
              <a:rPr lang="en-SG" dirty="0" smtClean="0"/>
              <a:t>–  </a:t>
            </a:r>
            <a:r>
              <a:rPr lang="en-SG" dirty="0" err="1" smtClean="0"/>
              <a:t>Tubectomy</a:t>
            </a:r>
            <a:r>
              <a:rPr lang="en-SG" dirty="0" smtClean="0"/>
              <a:t>   </a:t>
            </a:r>
          </a:p>
          <a:p>
            <a:r>
              <a:rPr lang="en-SG" dirty="0" smtClean="0"/>
              <a:t>–  Vasectomy   </a:t>
            </a:r>
          </a:p>
          <a:p>
            <a:pPr>
              <a:buNone/>
            </a:pPr>
            <a:r>
              <a:rPr lang="en-SG" b="1" dirty="0" smtClean="0"/>
              <a:t>C. Emergency Contraceptive Pills</a:t>
            </a:r>
          </a:p>
          <a:p>
            <a:pPr algn="just">
              <a:buNone/>
            </a:pPr>
            <a:r>
              <a:rPr lang="en-SG" b="1" i="1" dirty="0" smtClean="0"/>
              <a:t>India adopted scientifically approved various methods called “</a:t>
            </a:r>
            <a:r>
              <a:rPr lang="en-SG" b="1" i="1" dirty="0" smtClean="0">
                <a:solidFill>
                  <a:srgbClr val="7030A0"/>
                </a:solidFill>
              </a:rPr>
              <a:t>the Cafeteria approach</a:t>
            </a:r>
            <a:r>
              <a:rPr lang="en-SG" b="1" i="1" dirty="0" smtClean="0"/>
              <a:t>”</a:t>
            </a:r>
            <a:endParaRPr lang="en-SG"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adopted by </a:t>
            </a:r>
            <a:r>
              <a:rPr lang="en-US" dirty="0" err="1" smtClean="0"/>
              <a:t>govt</a:t>
            </a:r>
            <a:r>
              <a:rPr lang="en-US" dirty="0" smtClean="0"/>
              <a:t>…</a:t>
            </a:r>
            <a:endParaRPr lang="en-SG" dirty="0"/>
          </a:p>
        </p:txBody>
      </p:sp>
      <p:sp>
        <p:nvSpPr>
          <p:cNvPr id="3" name="Content Placeholder 2"/>
          <p:cNvSpPr>
            <a:spLocks noGrp="1"/>
          </p:cNvSpPr>
          <p:nvPr>
            <p:ph idx="1"/>
          </p:nvPr>
        </p:nvSpPr>
        <p:spPr>
          <a:xfrm>
            <a:off x="304800" y="1268760"/>
            <a:ext cx="8659688" cy="5400600"/>
          </a:xfrm>
        </p:spPr>
        <p:txBody>
          <a:bodyPr>
            <a:normAutofit fontScale="92500" lnSpcReduction="10000"/>
          </a:bodyPr>
          <a:lstStyle/>
          <a:p>
            <a:r>
              <a:rPr lang="en-US" dirty="0" smtClean="0"/>
              <a:t>Motivation programme to spread the knowledge of family planning. </a:t>
            </a:r>
          </a:p>
          <a:p>
            <a:r>
              <a:rPr lang="en-US" dirty="0" smtClean="0"/>
              <a:t>All mass media-newspapers, radio, T.V., films etc were widely used to spread consciousness about family limitations</a:t>
            </a:r>
          </a:p>
          <a:p>
            <a:r>
              <a:rPr lang="en-US" dirty="0" smtClean="0"/>
              <a:t>Supply of contraceptives to all sections of rural and urban population</a:t>
            </a:r>
          </a:p>
          <a:p>
            <a:r>
              <a:rPr lang="en-US" dirty="0" smtClean="0"/>
              <a:t>Financial incentives for family planning in the form of cash awards for undergoing </a:t>
            </a:r>
            <a:r>
              <a:rPr lang="en-US" dirty="0" err="1" smtClean="0"/>
              <a:t>sterilisation</a:t>
            </a:r>
            <a:endParaRPr lang="en-US" dirty="0" smtClean="0"/>
          </a:p>
          <a:p>
            <a:r>
              <a:rPr lang="en-US" dirty="0" smtClean="0"/>
              <a:t>Extensive use of </a:t>
            </a:r>
            <a:r>
              <a:rPr lang="en-US" dirty="0" err="1" smtClean="0"/>
              <a:t>sterilisation</a:t>
            </a:r>
            <a:r>
              <a:rPr lang="en-US" dirty="0" smtClean="0"/>
              <a:t> of both males and </a:t>
            </a:r>
            <a:r>
              <a:rPr lang="en-US" dirty="0" smtClean="0"/>
              <a:t>females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Education</a:t>
            </a:r>
            <a:endParaRPr lang="en-SG" dirty="0"/>
          </a:p>
        </p:txBody>
      </p:sp>
      <p:sp>
        <p:nvSpPr>
          <p:cNvPr id="3" name="Content Placeholder 2"/>
          <p:cNvSpPr>
            <a:spLocks noGrp="1"/>
          </p:cNvSpPr>
          <p:nvPr>
            <p:ph idx="1"/>
          </p:nvPr>
        </p:nvSpPr>
        <p:spPr>
          <a:xfrm>
            <a:off x="304800" y="1268760"/>
            <a:ext cx="8659688" cy="5328592"/>
          </a:xfrm>
        </p:spPr>
        <p:txBody>
          <a:bodyPr/>
          <a:lstStyle/>
          <a:p>
            <a:pPr algn="just"/>
            <a:r>
              <a:rPr lang="en-US" dirty="0" smtClean="0"/>
              <a:t>The education on or related to population matters: situation, issues, problems, etc. </a:t>
            </a:r>
          </a:p>
          <a:p>
            <a:pPr algn="just"/>
            <a:r>
              <a:rPr lang="en-US" dirty="0" smtClean="0"/>
              <a:t>Population education is an educational programme which provides for a study the population situation in the family, community, nation and world, with the purpose of developing in the students rational and responsible attitudes and behaviour towards that situation (UNESCO, 1971)</a:t>
            </a:r>
          </a:p>
          <a:p>
            <a:pPr algn="just"/>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435280" cy="838200"/>
          </a:xfrm>
        </p:spPr>
        <p:txBody>
          <a:bodyPr/>
          <a:lstStyle/>
          <a:p>
            <a:endParaRPr lang="en-SG" dirty="0"/>
          </a:p>
        </p:txBody>
      </p:sp>
      <p:sp>
        <p:nvSpPr>
          <p:cNvPr id="3" name="Content Placeholder 2"/>
          <p:cNvSpPr>
            <a:spLocks noGrp="1"/>
          </p:cNvSpPr>
          <p:nvPr>
            <p:ph idx="1"/>
          </p:nvPr>
        </p:nvSpPr>
        <p:spPr>
          <a:xfrm>
            <a:off x="304800" y="1196752"/>
            <a:ext cx="8659688" cy="5472608"/>
          </a:xfrm>
        </p:spPr>
        <p:txBody>
          <a:bodyPr>
            <a:normAutofit lnSpcReduction="10000"/>
          </a:bodyPr>
          <a:lstStyle/>
          <a:p>
            <a:pPr algn="just"/>
            <a:r>
              <a:rPr lang="en-US" i="1" dirty="0" err="1" smtClean="0"/>
              <a:t>Massialas</a:t>
            </a:r>
            <a:r>
              <a:rPr lang="en-US" i="1" dirty="0" smtClean="0"/>
              <a:t> (1972) </a:t>
            </a:r>
            <a:r>
              <a:rPr lang="en-US" dirty="0" smtClean="0"/>
              <a:t>defined population education as “the teaching and learning of reliable knowledge about the ways of inquiring into the nature of human population and the natural and human consequences of population change” </a:t>
            </a:r>
          </a:p>
          <a:p>
            <a:pPr algn="just"/>
            <a:r>
              <a:rPr lang="en-US" i="1" dirty="0" smtClean="0"/>
              <a:t>Lane and </a:t>
            </a:r>
            <a:r>
              <a:rPr lang="en-US" i="1" dirty="0" err="1" smtClean="0"/>
              <a:t>Wileman</a:t>
            </a:r>
            <a:r>
              <a:rPr lang="en-US" i="1" dirty="0" smtClean="0"/>
              <a:t> (1974) </a:t>
            </a:r>
            <a:r>
              <a:rPr lang="en-US" dirty="0" smtClean="0"/>
              <a:t>defined population education as “the study of human population and how it affects and its affected by several aspects of life: physical, social, cultural, political, economic and ecological.” </a:t>
            </a:r>
            <a:endParaRPr lang="en-SG"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38200"/>
          </a:xfrm>
        </p:spPr>
        <p:txBody>
          <a:bodyPr/>
          <a:lstStyle/>
          <a:p>
            <a:endParaRPr lang="en-SG" dirty="0"/>
          </a:p>
        </p:txBody>
      </p:sp>
      <p:sp>
        <p:nvSpPr>
          <p:cNvPr id="3" name="Content Placeholder 2"/>
          <p:cNvSpPr>
            <a:spLocks noGrp="1"/>
          </p:cNvSpPr>
          <p:nvPr>
            <p:ph idx="1"/>
          </p:nvPr>
        </p:nvSpPr>
        <p:spPr>
          <a:xfrm>
            <a:off x="304800" y="1124744"/>
            <a:ext cx="8659688" cy="5544616"/>
          </a:xfrm>
        </p:spPr>
        <p:txBody>
          <a:bodyPr>
            <a:normAutofit fontScale="92500" lnSpcReduction="20000"/>
          </a:bodyPr>
          <a:lstStyle/>
          <a:p>
            <a:pPr algn="just"/>
            <a:r>
              <a:rPr lang="en-US" dirty="0" smtClean="0"/>
              <a:t>Population education has also been defined as an educational process which assists person:</a:t>
            </a:r>
          </a:p>
          <a:p>
            <a:pPr marL="514350" indent="-514350" algn="just">
              <a:buAutoNum type="alphaLcPeriod"/>
            </a:pPr>
            <a:r>
              <a:rPr lang="en-US" dirty="0" smtClean="0"/>
              <a:t>To learn the probable causes and consequences of population phenomena for themselves and their communities</a:t>
            </a:r>
          </a:p>
          <a:p>
            <a:pPr marL="514350" indent="-514350" algn="just">
              <a:buAutoNum type="alphaLcPeriod"/>
            </a:pPr>
            <a:r>
              <a:rPr lang="en-US" dirty="0" smtClean="0"/>
              <a:t>To define for themselves and their communities the nature of the problems associated with population processes and characteristics</a:t>
            </a:r>
          </a:p>
          <a:p>
            <a:pPr marL="514350" indent="-514350" algn="just">
              <a:buAutoNum type="alphaLcPeriod"/>
            </a:pPr>
            <a:r>
              <a:rPr lang="en-US" dirty="0" smtClean="0"/>
              <a:t>To assess the possible effective means by which society as a whole and the person as an individual can respond to and influence these in order to enhance the quality of life now and in the future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dirty="0" smtClean="0"/>
              <a:t>Background</a:t>
            </a:r>
            <a:endParaRPr lang="en-SG" dirty="0"/>
          </a:p>
        </p:txBody>
      </p:sp>
      <p:sp>
        <p:nvSpPr>
          <p:cNvPr id="3" name="Content Placeholder 2"/>
          <p:cNvSpPr>
            <a:spLocks noGrp="1"/>
          </p:cNvSpPr>
          <p:nvPr>
            <p:ph idx="1"/>
          </p:nvPr>
        </p:nvSpPr>
        <p:spPr>
          <a:xfrm>
            <a:off x="457200" y="1052736"/>
            <a:ext cx="8435280" cy="5073427"/>
          </a:xfrm>
        </p:spPr>
        <p:txBody>
          <a:bodyPr>
            <a:normAutofit/>
          </a:bodyPr>
          <a:lstStyle/>
          <a:p>
            <a:pPr algn="just"/>
            <a:r>
              <a:rPr lang="en-SG" dirty="0" smtClean="0">
                <a:solidFill>
                  <a:srgbClr val="7030A0"/>
                </a:solidFill>
              </a:rPr>
              <a:t>In 1952, India was the first country in the world to launch a national programme, emphasizing family planning to the extent necessary for reducing birth rates "to stabilize the population at a level consistent with the requirement of national economy“</a:t>
            </a:r>
          </a:p>
          <a:p>
            <a:pPr algn="just"/>
            <a:r>
              <a:rPr lang="en-SG" dirty="0" smtClean="0">
                <a:solidFill>
                  <a:srgbClr val="7030A0"/>
                </a:solidFill>
              </a:rPr>
              <a:t>On 11 May, 2000 India is projected to have 1 billion (100 </a:t>
            </a:r>
            <a:r>
              <a:rPr lang="en-SG" dirty="0" err="1" smtClean="0">
                <a:solidFill>
                  <a:srgbClr val="7030A0"/>
                </a:solidFill>
              </a:rPr>
              <a:t>crore</a:t>
            </a:r>
            <a:r>
              <a:rPr lang="en-SG" dirty="0" smtClean="0">
                <a:solidFill>
                  <a:srgbClr val="7030A0"/>
                </a:solidFill>
              </a:rPr>
              <a:t>) people, i.e. 16 percent of the world's population on 2.4 percent of the globe's land area</a:t>
            </a:r>
            <a:endParaRPr lang="en-S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686800" cy="838200"/>
          </a:xfrm>
        </p:spPr>
        <p:txBody>
          <a:bodyPr/>
          <a:lstStyle/>
          <a:p>
            <a:r>
              <a:rPr lang="en-US" dirty="0" smtClean="0"/>
              <a:t>Population education in India</a:t>
            </a:r>
            <a:endParaRPr lang="en-SG" dirty="0"/>
          </a:p>
        </p:txBody>
      </p:sp>
      <p:sp>
        <p:nvSpPr>
          <p:cNvPr id="3" name="Content Placeholder 2"/>
          <p:cNvSpPr>
            <a:spLocks noGrp="1"/>
          </p:cNvSpPr>
          <p:nvPr>
            <p:ph idx="1"/>
          </p:nvPr>
        </p:nvSpPr>
        <p:spPr>
          <a:xfrm>
            <a:off x="304800" y="1124744"/>
            <a:ext cx="8686800" cy="4955381"/>
          </a:xfrm>
        </p:spPr>
        <p:txBody>
          <a:bodyPr>
            <a:normAutofit fontScale="92500"/>
          </a:bodyPr>
          <a:lstStyle/>
          <a:p>
            <a:pPr algn="just">
              <a:lnSpc>
                <a:spcPct val="150000"/>
              </a:lnSpc>
            </a:pPr>
            <a:r>
              <a:rPr lang="en-US" dirty="0" smtClean="0"/>
              <a:t>1961: National Seminar on Population Education held at Mumbai</a:t>
            </a:r>
          </a:p>
          <a:p>
            <a:pPr algn="just">
              <a:lnSpc>
                <a:spcPct val="150000"/>
              </a:lnSpc>
            </a:pPr>
            <a:r>
              <a:rPr lang="en-US" dirty="0" smtClean="0"/>
              <a:t>It says that, it is a motivational force for creating right attitudes to family size and the need for family planning’ and not a ‘sex education or knowledge of family planning methods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lstStyle/>
          <a:p>
            <a:r>
              <a:rPr lang="en-US" dirty="0" smtClean="0"/>
              <a:t>Objectives of population education</a:t>
            </a:r>
            <a:endParaRPr lang="en-SG" dirty="0"/>
          </a:p>
        </p:txBody>
      </p:sp>
      <p:sp>
        <p:nvSpPr>
          <p:cNvPr id="3" name="Content Placeholder 2"/>
          <p:cNvSpPr>
            <a:spLocks noGrp="1"/>
          </p:cNvSpPr>
          <p:nvPr>
            <p:ph idx="1"/>
          </p:nvPr>
        </p:nvSpPr>
        <p:spPr>
          <a:xfrm>
            <a:off x="304800" y="1196752"/>
            <a:ext cx="8659688" cy="5400600"/>
          </a:xfrm>
        </p:spPr>
        <p:txBody>
          <a:bodyPr>
            <a:normAutofit fontScale="92500"/>
          </a:bodyPr>
          <a:lstStyle/>
          <a:p>
            <a:pPr algn="just"/>
            <a:r>
              <a:rPr lang="en-US" dirty="0" smtClean="0"/>
              <a:t>To enable learners to acquire the knowledge, skills, attitudes and values necessary,</a:t>
            </a:r>
          </a:p>
          <a:p>
            <a:pPr marL="514350" indent="-514350" algn="just">
              <a:buAutoNum type="alphaLcPeriod"/>
            </a:pPr>
            <a:r>
              <a:rPr lang="en-US" dirty="0" smtClean="0"/>
              <a:t>To understand and evaluate the prevailing population situation, the dynamic forces which have shaped it and the effect it will have on the present and future welfare of themselves, their families, communities, societies, nations and the world</a:t>
            </a:r>
          </a:p>
          <a:p>
            <a:pPr marL="514350" indent="-514350" algn="just">
              <a:buAutoNum type="alphaLcPeriod"/>
            </a:pPr>
            <a:r>
              <a:rPr lang="en-US" dirty="0" smtClean="0"/>
              <a:t>To make conscious and informed decisions</a:t>
            </a:r>
          </a:p>
          <a:p>
            <a:pPr marL="514350" indent="-514350" algn="just">
              <a:buAutoNum type="alphaLcPeriod"/>
            </a:pPr>
            <a:r>
              <a:rPr lang="en-US" dirty="0" smtClean="0"/>
              <a:t>To respond to population situations and problems in a conscious and informed manner </a:t>
            </a:r>
            <a:endParaRPr lang="en-SG"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686800" cy="838200"/>
          </a:xfrm>
        </p:spPr>
        <p:txBody>
          <a:bodyPr/>
          <a:lstStyle/>
          <a:p>
            <a:endParaRPr lang="en-SG" dirty="0"/>
          </a:p>
        </p:txBody>
      </p:sp>
      <p:sp>
        <p:nvSpPr>
          <p:cNvPr id="3" name="Content Placeholder 2"/>
          <p:cNvSpPr>
            <a:spLocks noGrp="1"/>
          </p:cNvSpPr>
          <p:nvPr>
            <p:ph idx="1"/>
          </p:nvPr>
        </p:nvSpPr>
        <p:spPr>
          <a:xfrm>
            <a:off x="304800" y="1124744"/>
            <a:ext cx="8659688" cy="5472608"/>
          </a:xfrm>
        </p:spPr>
        <p:txBody>
          <a:bodyPr/>
          <a:lstStyle/>
          <a:p>
            <a:pPr algn="just"/>
            <a:r>
              <a:rPr lang="en-US" dirty="0" smtClean="0"/>
              <a:t>To develop an understanding of some demographic concepts and processes </a:t>
            </a:r>
          </a:p>
          <a:p>
            <a:pPr algn="just"/>
            <a:r>
              <a:rPr lang="en-US" dirty="0" smtClean="0"/>
              <a:t>To develop among the younger generation an understanding of the most important phenomenon of the modern world </a:t>
            </a:r>
            <a:r>
              <a:rPr lang="en-US" dirty="0" err="1" smtClean="0"/>
              <a:t>viz</a:t>
            </a:r>
            <a:r>
              <a:rPr lang="en-US" dirty="0" smtClean="0"/>
              <a:t>, rapid growth of population and its causes</a:t>
            </a:r>
          </a:p>
          <a:p>
            <a:pPr algn="just"/>
            <a:r>
              <a:rPr lang="en-US" dirty="0" smtClean="0"/>
              <a:t> To develop an understanding of the influence of population trends on the various aspects of human life- Social, cultural, political and economic</a:t>
            </a:r>
            <a:endParaRPr lang="en-S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686800" cy="838200"/>
          </a:xfrm>
        </p:spPr>
        <p:txBody>
          <a:bodyPr/>
          <a:lstStyle/>
          <a:p>
            <a:r>
              <a:rPr lang="en-US" dirty="0" err="1" smtClean="0"/>
              <a:t>Cntd</a:t>
            </a:r>
            <a:r>
              <a:rPr lang="en-US" dirty="0" smtClean="0"/>
              <a:t>..</a:t>
            </a:r>
            <a:endParaRPr lang="en-SG" dirty="0"/>
          </a:p>
        </p:txBody>
      </p:sp>
      <p:sp>
        <p:nvSpPr>
          <p:cNvPr id="3" name="Content Placeholder 2"/>
          <p:cNvSpPr>
            <a:spLocks noGrp="1"/>
          </p:cNvSpPr>
          <p:nvPr>
            <p:ph idx="1"/>
          </p:nvPr>
        </p:nvSpPr>
        <p:spPr>
          <a:xfrm>
            <a:off x="304800" y="1124744"/>
            <a:ext cx="8659688" cy="5544616"/>
          </a:xfrm>
        </p:spPr>
        <p:txBody>
          <a:bodyPr>
            <a:normAutofit/>
          </a:bodyPr>
          <a:lstStyle/>
          <a:p>
            <a:pPr algn="just"/>
            <a:r>
              <a:rPr lang="en-US" dirty="0" smtClean="0"/>
              <a:t>To develop an understanding of the evil effects of over population on the environment and the associated dangers from pollution </a:t>
            </a:r>
          </a:p>
          <a:p>
            <a:pPr algn="just"/>
            <a:r>
              <a:rPr lang="en-US" dirty="0" smtClean="0"/>
              <a:t>To develop an understanding of scientific and medical advancement enabling to get an increasing control over famines, diseases and ultimately death and the imbalance thus created between death rate and birth rate </a:t>
            </a:r>
            <a:endParaRPr lang="en-SG"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686800" cy="838200"/>
          </a:xfrm>
        </p:spPr>
        <p:txBody>
          <a:bodyPr/>
          <a:lstStyle/>
          <a:p>
            <a:r>
              <a:rPr lang="en-US" dirty="0" smtClean="0"/>
              <a:t>Attributes of Population Education</a:t>
            </a:r>
            <a:endParaRPr lang="en-SG" dirty="0"/>
          </a:p>
        </p:txBody>
      </p:sp>
      <p:sp>
        <p:nvSpPr>
          <p:cNvPr id="3" name="Content Placeholder 2"/>
          <p:cNvSpPr>
            <a:spLocks noGrp="1"/>
          </p:cNvSpPr>
          <p:nvPr>
            <p:ph idx="1"/>
          </p:nvPr>
        </p:nvSpPr>
        <p:spPr>
          <a:xfrm>
            <a:off x="304800" y="1052736"/>
            <a:ext cx="8659688" cy="5544616"/>
          </a:xfrm>
        </p:spPr>
        <p:txBody>
          <a:bodyPr/>
          <a:lstStyle/>
          <a:p>
            <a:pPr algn="just">
              <a:lnSpc>
                <a:spcPct val="150000"/>
              </a:lnSpc>
            </a:pPr>
            <a:r>
              <a:rPr lang="en-US" dirty="0" smtClean="0"/>
              <a:t>It is an educational programme </a:t>
            </a:r>
          </a:p>
          <a:p>
            <a:pPr algn="just">
              <a:lnSpc>
                <a:spcPct val="150000"/>
              </a:lnSpc>
            </a:pPr>
            <a:r>
              <a:rPr lang="en-US" dirty="0" smtClean="0"/>
              <a:t>It helps to improve the quality if life of human life </a:t>
            </a:r>
          </a:p>
          <a:p>
            <a:pPr algn="just">
              <a:lnSpc>
                <a:spcPct val="150000"/>
              </a:lnSpc>
            </a:pPr>
            <a:r>
              <a:rPr lang="en-US" dirty="0" smtClean="0"/>
              <a:t>It is population problem </a:t>
            </a:r>
            <a:r>
              <a:rPr lang="en-US" dirty="0" err="1" smtClean="0"/>
              <a:t>centred</a:t>
            </a:r>
            <a:r>
              <a:rPr lang="en-US" dirty="0" smtClean="0"/>
              <a:t> </a:t>
            </a:r>
          </a:p>
          <a:p>
            <a:pPr algn="just">
              <a:lnSpc>
                <a:spcPct val="150000"/>
              </a:lnSpc>
            </a:pPr>
            <a:r>
              <a:rPr lang="en-US" dirty="0" smtClean="0"/>
              <a:t>It is value- laden subject </a:t>
            </a:r>
          </a:p>
          <a:p>
            <a:pPr algn="just">
              <a:lnSpc>
                <a:spcPct val="150000"/>
              </a:lnSpc>
            </a:pPr>
            <a:r>
              <a:rPr lang="en-US" dirty="0" smtClean="0"/>
              <a:t>It is multi disciplinary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lstStyle/>
          <a:p>
            <a:r>
              <a:rPr lang="en-US" dirty="0" smtClean="0"/>
              <a:t>Major topics involved in PE</a:t>
            </a:r>
            <a:endParaRPr lang="en-SG" dirty="0"/>
          </a:p>
        </p:txBody>
      </p:sp>
      <p:sp>
        <p:nvSpPr>
          <p:cNvPr id="3" name="Content Placeholder 2"/>
          <p:cNvSpPr>
            <a:spLocks noGrp="1"/>
          </p:cNvSpPr>
          <p:nvPr>
            <p:ph idx="1"/>
          </p:nvPr>
        </p:nvSpPr>
        <p:spPr>
          <a:xfrm>
            <a:off x="304800" y="1052736"/>
            <a:ext cx="8839200" cy="5616624"/>
          </a:xfrm>
        </p:spPr>
        <p:txBody>
          <a:bodyPr>
            <a:normAutofit fontScale="92500" lnSpcReduction="10000"/>
          </a:bodyPr>
          <a:lstStyle/>
          <a:p>
            <a:pPr marL="514350" indent="-514350">
              <a:buAutoNum type="arabicPeriod"/>
            </a:pPr>
            <a:r>
              <a:rPr lang="en-SG" sz="4000" b="1" dirty="0" smtClean="0"/>
              <a:t>Population</a:t>
            </a:r>
          </a:p>
          <a:p>
            <a:pPr marL="514350" indent="-514350"/>
            <a:r>
              <a:rPr lang="en-SG" dirty="0" smtClean="0"/>
              <a:t>Number of people (Size);</a:t>
            </a:r>
          </a:p>
          <a:p>
            <a:r>
              <a:rPr lang="en-SG" dirty="0" smtClean="0"/>
              <a:t>Rate of increase/decrease in their number (Growth Rate)</a:t>
            </a:r>
          </a:p>
          <a:p>
            <a:r>
              <a:rPr lang="en-SG" dirty="0" smtClean="0"/>
              <a:t>Number of children born (Birth Rate)</a:t>
            </a:r>
          </a:p>
          <a:p>
            <a:r>
              <a:rPr lang="en-SG" dirty="0" smtClean="0"/>
              <a:t>Number of people die (Death Rate)</a:t>
            </a:r>
          </a:p>
          <a:p>
            <a:r>
              <a:rPr lang="en-SG" dirty="0" smtClean="0"/>
              <a:t>Number of infants die (Infant Mortality Rate)</a:t>
            </a:r>
          </a:p>
          <a:p>
            <a:r>
              <a:rPr lang="en-SG" dirty="0" smtClean="0"/>
              <a:t>Average number of people living per unit area (Population Density);and</a:t>
            </a:r>
          </a:p>
          <a:p>
            <a:r>
              <a:rPr lang="en-SG" dirty="0" smtClean="0"/>
              <a:t>Number of people coming in and going out (Migration) etc.</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lnSpcReduction="10000"/>
          </a:bodyPr>
          <a:lstStyle/>
          <a:p>
            <a:pPr>
              <a:buNone/>
            </a:pPr>
            <a:r>
              <a:rPr lang="en-SG" b="1" dirty="0" smtClean="0"/>
              <a:t>2. Socio-Economic Development</a:t>
            </a:r>
            <a:r>
              <a:rPr lang="en-SG" dirty="0" smtClean="0"/>
              <a:t>: </a:t>
            </a:r>
          </a:p>
          <a:p>
            <a:r>
              <a:rPr lang="en-SG" dirty="0" smtClean="0"/>
              <a:t>Food</a:t>
            </a:r>
          </a:p>
          <a:p>
            <a:r>
              <a:rPr lang="en-SG" dirty="0" smtClean="0"/>
              <a:t>Shelter</a:t>
            </a:r>
          </a:p>
          <a:p>
            <a:r>
              <a:rPr lang="en-SG" dirty="0" smtClean="0"/>
              <a:t>Clothing</a:t>
            </a:r>
          </a:p>
          <a:p>
            <a:r>
              <a:rPr lang="en-SG" dirty="0" smtClean="0"/>
              <a:t>Health Facilities</a:t>
            </a:r>
          </a:p>
          <a:p>
            <a:r>
              <a:rPr lang="en-SG" dirty="0" smtClean="0"/>
              <a:t>Education Facilities</a:t>
            </a:r>
          </a:p>
          <a:p>
            <a:r>
              <a:rPr lang="en-SG" dirty="0" smtClean="0"/>
              <a:t>Jobs/Employment and</a:t>
            </a:r>
          </a:p>
          <a:p>
            <a:r>
              <a:rPr lang="en-SG" dirty="0" smtClean="0"/>
              <a:t>Infrastructure.</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buNone/>
            </a:pPr>
            <a:r>
              <a:rPr lang="en-SG" b="1" dirty="0" smtClean="0"/>
              <a:t>3</a:t>
            </a:r>
            <a:r>
              <a:rPr lang="en-SG" sz="3600" b="1" dirty="0" smtClean="0"/>
              <a:t>. Quality of Life:</a:t>
            </a:r>
            <a:endParaRPr lang="en-SG" b="1" dirty="0" smtClean="0"/>
          </a:p>
          <a:p>
            <a:pPr algn="just"/>
            <a:r>
              <a:rPr lang="en-SG" dirty="0" smtClean="0"/>
              <a:t>Access to Food, Shelter, Clothing, Health, Education, Employment and Entertainment as per the needs of the people; and</a:t>
            </a:r>
          </a:p>
          <a:p>
            <a:pPr algn="just"/>
            <a:r>
              <a:rPr lang="en-US" dirty="0" smtClean="0"/>
              <a:t>Access to safe drinking water, natural resources, sanitation and non populated air</a:t>
            </a:r>
            <a:endParaRPr lang="en-S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SG" dirty="0" smtClean="0">
                <a:solidFill>
                  <a:srgbClr val="7030A0"/>
                </a:solidFill>
              </a:rPr>
              <a:t>The National Population Policy, 2000 (NPP 2000) affirms the commitment of government towards voluntary and informed choice and consent of citizens while availing of reproductive health care services, and continuation of the target free approach in administering family planning services</a:t>
            </a:r>
            <a:endParaRPr lang="en-SG"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SG" dirty="0" smtClean="0">
                <a:solidFill>
                  <a:srgbClr val="7030A0"/>
                </a:solidFill>
              </a:rPr>
              <a:t>The NPP 2000 provides a policy framework for advancing goals and prioritizing strategies during the next decade, to meet the reproductive and child health needs of the people of India, and to achieve net replacement levels (TFR) by 2010</a:t>
            </a:r>
            <a:endParaRPr lang="en-SG"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pPr algn="just"/>
            <a:r>
              <a:rPr lang="en-SG" dirty="0" smtClean="0">
                <a:solidFill>
                  <a:srgbClr val="7030A0"/>
                </a:solidFill>
              </a:rPr>
              <a:t>It is based upon the need to simultaneously address issues of child survival, maternal health, and contraception, while increasing outreach and coverage of a comprehensive package of reproductive and child heath services by government, industry and the voluntary non-government sector, working in partnership</a:t>
            </a:r>
            <a:endParaRPr lang="en-SG"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SG" dirty="0"/>
          </a:p>
        </p:txBody>
      </p:sp>
      <p:sp>
        <p:nvSpPr>
          <p:cNvPr id="3" name="Content Placeholder 2"/>
          <p:cNvSpPr>
            <a:spLocks noGrp="1"/>
          </p:cNvSpPr>
          <p:nvPr>
            <p:ph idx="1"/>
          </p:nvPr>
        </p:nvSpPr>
        <p:spPr>
          <a:xfrm>
            <a:off x="457200" y="1484784"/>
            <a:ext cx="8363272" cy="4968552"/>
          </a:xfrm>
        </p:spPr>
        <p:txBody>
          <a:bodyPr>
            <a:normAutofit fontScale="92500"/>
          </a:bodyPr>
          <a:lstStyle/>
          <a:p>
            <a:pPr algn="just"/>
            <a:r>
              <a:rPr lang="en-SG" dirty="0" smtClean="0">
                <a:solidFill>
                  <a:srgbClr val="7030A0"/>
                </a:solidFill>
              </a:rPr>
              <a:t>The immediate objective of the NPP 2000 is to address the unmet needs for contraception, health care infrastructure, and health personnel, and to provide integrated service delivery for basic reproductive and child health care. </a:t>
            </a:r>
          </a:p>
          <a:p>
            <a:pPr algn="just"/>
            <a:r>
              <a:rPr lang="en-SG" dirty="0" smtClean="0">
                <a:solidFill>
                  <a:srgbClr val="7030A0"/>
                </a:solidFill>
              </a:rPr>
              <a:t>The medium-term objective is to bring the TFR to levels by 2010, through vigorous implementation of inter-</a:t>
            </a:r>
            <a:r>
              <a:rPr lang="en-SG" dirty="0" err="1" smtClean="0">
                <a:solidFill>
                  <a:srgbClr val="7030A0"/>
                </a:solidFill>
              </a:rPr>
              <a:t>sectoral</a:t>
            </a:r>
            <a:r>
              <a:rPr lang="en-SG" dirty="0" smtClean="0">
                <a:solidFill>
                  <a:srgbClr val="7030A0"/>
                </a:solidFill>
              </a:rPr>
              <a:t> operational strategies. </a:t>
            </a:r>
          </a:p>
          <a:p>
            <a:pPr algn="just"/>
            <a:r>
              <a:rPr lang="en-SG" dirty="0" smtClean="0">
                <a:solidFill>
                  <a:srgbClr val="7030A0"/>
                </a:solidFill>
              </a:rPr>
              <a:t>The long-term objective is to achieve a stable population by 2045</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smtClean="0"/>
              <a:t>Goals </a:t>
            </a:r>
            <a:endParaRPr lang="en-SG" dirty="0"/>
          </a:p>
        </p:txBody>
      </p:sp>
      <p:sp>
        <p:nvSpPr>
          <p:cNvPr id="3" name="Content Placeholder 2"/>
          <p:cNvSpPr>
            <a:spLocks noGrp="1"/>
          </p:cNvSpPr>
          <p:nvPr>
            <p:ph idx="1"/>
          </p:nvPr>
        </p:nvSpPr>
        <p:spPr>
          <a:xfrm>
            <a:off x="457200" y="1196752"/>
            <a:ext cx="8435280" cy="5400600"/>
          </a:xfrm>
        </p:spPr>
        <p:txBody>
          <a:bodyPr>
            <a:normAutofit fontScale="92500" lnSpcReduction="10000"/>
          </a:bodyPr>
          <a:lstStyle/>
          <a:p>
            <a:pPr algn="just"/>
            <a:r>
              <a:rPr lang="en-SG" dirty="0" smtClean="0">
                <a:solidFill>
                  <a:srgbClr val="7030A0"/>
                </a:solidFill>
              </a:rPr>
              <a:t>Address the unmet needs for basic reproductive and child health  services, supplies and infrastructure. </a:t>
            </a:r>
          </a:p>
          <a:p>
            <a:pPr algn="just"/>
            <a:r>
              <a:rPr lang="en-SG" dirty="0" smtClean="0">
                <a:solidFill>
                  <a:srgbClr val="7030A0"/>
                </a:solidFill>
              </a:rPr>
              <a:t>Make school education up to age 14 free and compulsory, and reduce drop outs at primary and secondary school levels</a:t>
            </a:r>
          </a:p>
          <a:p>
            <a:pPr algn="just"/>
            <a:r>
              <a:rPr lang="en-SG" dirty="0" smtClean="0">
                <a:solidFill>
                  <a:srgbClr val="7030A0"/>
                </a:solidFill>
              </a:rPr>
              <a:t>Reduce infant mortality rate to below 30 per 1000 live births. </a:t>
            </a:r>
          </a:p>
          <a:p>
            <a:pPr algn="just"/>
            <a:r>
              <a:rPr lang="en-SG" dirty="0" smtClean="0">
                <a:solidFill>
                  <a:srgbClr val="7030A0"/>
                </a:solidFill>
              </a:rPr>
              <a:t>Reduce maternal mortality ratio to below 100 per 100,000 live births. </a:t>
            </a:r>
          </a:p>
          <a:p>
            <a:pPr algn="just"/>
            <a:r>
              <a:rPr lang="en-SG" dirty="0" smtClean="0">
                <a:solidFill>
                  <a:srgbClr val="7030A0"/>
                </a:solidFill>
              </a:rPr>
              <a:t>Achieve universal immunization of children against all vaccine preventable disease</a:t>
            </a:r>
            <a:endParaRPr lang="en-S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720080"/>
          </a:xfrm>
        </p:spPr>
        <p:txBody>
          <a:bodyPr>
            <a:normAutofit/>
          </a:bodyPr>
          <a:lstStyle/>
          <a:p>
            <a:r>
              <a:rPr lang="en-US" dirty="0" err="1" smtClean="0"/>
              <a:t>Cntd</a:t>
            </a:r>
            <a:r>
              <a:rPr lang="en-US" dirty="0" smtClean="0"/>
              <a:t>..</a:t>
            </a:r>
            <a:endParaRPr lang="en-SG" dirty="0"/>
          </a:p>
        </p:txBody>
      </p:sp>
      <p:sp>
        <p:nvSpPr>
          <p:cNvPr id="3" name="Content Placeholder 2"/>
          <p:cNvSpPr>
            <a:spLocks noGrp="1"/>
          </p:cNvSpPr>
          <p:nvPr>
            <p:ph idx="1"/>
          </p:nvPr>
        </p:nvSpPr>
        <p:spPr>
          <a:xfrm>
            <a:off x="457200" y="1124744"/>
            <a:ext cx="8363272" cy="5472608"/>
          </a:xfrm>
        </p:spPr>
        <p:txBody>
          <a:bodyPr>
            <a:normAutofit/>
          </a:bodyPr>
          <a:lstStyle/>
          <a:p>
            <a:pPr algn="just"/>
            <a:r>
              <a:rPr lang="en-SG" dirty="0" smtClean="0">
                <a:solidFill>
                  <a:srgbClr val="7030A0"/>
                </a:solidFill>
              </a:rPr>
              <a:t>Promote delayed marriage for girls, not earlier than age 18 and preferably after 20 years of age. </a:t>
            </a:r>
          </a:p>
          <a:p>
            <a:pPr algn="just"/>
            <a:r>
              <a:rPr lang="en-SG" dirty="0" smtClean="0">
                <a:solidFill>
                  <a:srgbClr val="7030A0"/>
                </a:solidFill>
              </a:rPr>
              <a:t>Achieve 80 percent institutional deliveries and 100 percent deliveries by trained persons. </a:t>
            </a:r>
          </a:p>
          <a:p>
            <a:pPr algn="just"/>
            <a:r>
              <a:rPr lang="en-SG" dirty="0" smtClean="0">
                <a:solidFill>
                  <a:srgbClr val="7030A0"/>
                </a:solidFill>
              </a:rPr>
              <a:t>Achieve universal access to information/</a:t>
            </a:r>
            <a:r>
              <a:rPr lang="en-SG" dirty="0" err="1" smtClean="0">
                <a:solidFill>
                  <a:srgbClr val="7030A0"/>
                </a:solidFill>
              </a:rPr>
              <a:t>counseling</a:t>
            </a:r>
            <a:r>
              <a:rPr lang="en-SG" dirty="0" smtClean="0">
                <a:solidFill>
                  <a:srgbClr val="7030A0"/>
                </a:solidFill>
              </a:rPr>
              <a:t>, and services for fertility regulation </a:t>
            </a:r>
            <a:r>
              <a:rPr lang="en-SG" smtClean="0">
                <a:solidFill>
                  <a:srgbClr val="7030A0"/>
                </a:solidFill>
              </a:rPr>
              <a:t>and contraception</a:t>
            </a:r>
            <a:endParaRPr lang="en-SG" dirty="0" smtClean="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686800" cy="838200"/>
          </a:xfrm>
        </p:spPr>
        <p:txBody>
          <a:bodyPr/>
          <a:lstStyle/>
          <a:p>
            <a:endParaRPr lang="en-SG" dirty="0"/>
          </a:p>
        </p:txBody>
      </p:sp>
      <p:sp>
        <p:nvSpPr>
          <p:cNvPr id="3" name="Content Placeholder 2"/>
          <p:cNvSpPr>
            <a:spLocks noGrp="1"/>
          </p:cNvSpPr>
          <p:nvPr>
            <p:ph idx="1"/>
          </p:nvPr>
        </p:nvSpPr>
        <p:spPr>
          <a:xfrm>
            <a:off x="304800" y="1196752"/>
            <a:ext cx="8659688" cy="5400600"/>
          </a:xfrm>
        </p:spPr>
        <p:txBody>
          <a:bodyPr/>
          <a:lstStyle/>
          <a:p>
            <a:pPr algn="just"/>
            <a:r>
              <a:rPr lang="en-SG" dirty="0" smtClean="0">
                <a:solidFill>
                  <a:srgbClr val="7030A0"/>
                </a:solidFill>
              </a:rPr>
              <a:t>Achieve 100 per cent registration of births, deaths, marriage and pregnancy. </a:t>
            </a:r>
          </a:p>
          <a:p>
            <a:pPr algn="just"/>
            <a:r>
              <a:rPr lang="en-SG" dirty="0" smtClean="0">
                <a:solidFill>
                  <a:srgbClr val="7030A0"/>
                </a:solidFill>
              </a:rPr>
              <a:t>Awareness about the Acquired Immunodeficiency Syndrome (AIDS), and promote greater integration between the management of reproductive tract infections (RTI) and sexually transmitted infections (STI) and the National AIDS Control Organisation. </a:t>
            </a:r>
          </a:p>
          <a:p>
            <a:pPr algn="just"/>
            <a:endParaRPr lang="en-SG" dirty="0" smtClean="0"/>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398</TotalTime>
  <Words>1445</Words>
  <Application>Microsoft Office PowerPoint</Application>
  <PresentationFormat>On-screen Show (4:3)</PresentationFormat>
  <Paragraphs>112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Trek</vt:lpstr>
      <vt:lpstr>Population Policy and Family Planning Programme</vt:lpstr>
      <vt:lpstr>Background</vt:lpstr>
      <vt:lpstr>PowerPoint Presentation</vt:lpstr>
      <vt:lpstr>PowerPoint Presentation</vt:lpstr>
      <vt:lpstr>PowerPoint Presentation</vt:lpstr>
      <vt:lpstr>Objectives </vt:lpstr>
      <vt:lpstr>Goals </vt:lpstr>
      <vt:lpstr>Cntd..</vt:lpstr>
      <vt:lpstr>PowerPoint Presentation</vt:lpstr>
      <vt:lpstr>Cntd..</vt:lpstr>
      <vt:lpstr>Strategies </vt:lpstr>
      <vt:lpstr>Family Planning Programme</vt:lpstr>
      <vt:lpstr>PowerPoint Presentation</vt:lpstr>
      <vt:lpstr>Approaches to FPP</vt:lpstr>
      <vt:lpstr>Various methods </vt:lpstr>
      <vt:lpstr>Measures adopted by govt…</vt:lpstr>
      <vt:lpstr>Population Education</vt:lpstr>
      <vt:lpstr>PowerPoint Presentation</vt:lpstr>
      <vt:lpstr>PowerPoint Presentation</vt:lpstr>
      <vt:lpstr>Population education in India</vt:lpstr>
      <vt:lpstr>Objectives of population education</vt:lpstr>
      <vt:lpstr>PowerPoint Presentation</vt:lpstr>
      <vt:lpstr>Cntd..</vt:lpstr>
      <vt:lpstr>Attributes of Population Education</vt:lpstr>
      <vt:lpstr>Major topics involved in PE</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Pradeep</cp:lastModifiedBy>
  <cp:revision>48</cp:revision>
  <dcterms:created xsi:type="dcterms:W3CDTF">2013-10-13T08:31:57Z</dcterms:created>
  <dcterms:modified xsi:type="dcterms:W3CDTF">2014-11-08T05:06:41Z</dcterms:modified>
</cp:coreProperties>
</file>