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70" r:id="rId4"/>
    <p:sldId id="257" r:id="rId5"/>
    <p:sldId id="259" r:id="rId6"/>
    <p:sldId id="260" r:id="rId7"/>
    <p:sldId id="258" r:id="rId8"/>
    <p:sldId id="268" r:id="rId9"/>
    <p:sldId id="271" r:id="rId10"/>
    <p:sldId id="262" r:id="rId11"/>
    <p:sldId id="263" r:id="rId12"/>
    <p:sldId id="265" r:id="rId13"/>
    <p:sldId id="261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5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3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B733-4EC0-46A0-B325-03210C12A429}" type="datetimeFigureOut">
              <a:rPr lang="en-SG" smtClean="0"/>
              <a:pPr/>
              <a:t>6/9/2014</a:t>
            </a:fld>
            <a:endParaRPr lang="en-S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D8B28DF-25AF-4ED2-A7F3-0EDA18FABD06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B733-4EC0-46A0-B325-03210C12A429}" type="datetimeFigureOut">
              <a:rPr lang="en-SG" smtClean="0"/>
              <a:pPr/>
              <a:t>6/9/2014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28DF-25AF-4ED2-A7F3-0EDA18FABD06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B733-4EC0-46A0-B325-03210C12A429}" type="datetimeFigureOut">
              <a:rPr lang="en-SG" smtClean="0"/>
              <a:pPr/>
              <a:t>6/9/2014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28DF-25AF-4ED2-A7F3-0EDA18FABD06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B733-4EC0-46A0-B325-03210C12A429}" type="datetimeFigureOut">
              <a:rPr lang="en-SG" smtClean="0"/>
              <a:pPr/>
              <a:t>6/9/2014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28DF-25AF-4ED2-A7F3-0EDA18FABD06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B733-4EC0-46A0-B325-03210C12A429}" type="datetimeFigureOut">
              <a:rPr lang="en-SG" smtClean="0"/>
              <a:pPr/>
              <a:t>6/9/2014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SG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D8B28DF-25AF-4ED2-A7F3-0EDA18FABD06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B733-4EC0-46A0-B325-03210C12A429}" type="datetimeFigureOut">
              <a:rPr lang="en-SG" smtClean="0"/>
              <a:pPr/>
              <a:t>6/9/2014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28DF-25AF-4ED2-A7F3-0EDA18FABD06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B733-4EC0-46A0-B325-03210C12A429}" type="datetimeFigureOut">
              <a:rPr lang="en-SG" smtClean="0"/>
              <a:pPr/>
              <a:t>6/9/2014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28DF-25AF-4ED2-A7F3-0EDA18FABD06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B733-4EC0-46A0-B325-03210C12A429}" type="datetimeFigureOut">
              <a:rPr lang="en-SG" smtClean="0"/>
              <a:pPr/>
              <a:t>6/9/2014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28DF-25AF-4ED2-A7F3-0EDA18FABD06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B733-4EC0-46A0-B325-03210C12A429}" type="datetimeFigureOut">
              <a:rPr lang="en-SG" smtClean="0"/>
              <a:pPr/>
              <a:t>6/9/2014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28DF-25AF-4ED2-A7F3-0EDA18FABD06}" type="slidenum">
              <a:rPr lang="en-SG" smtClean="0"/>
              <a:pPr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B733-4EC0-46A0-B325-03210C12A429}" type="datetimeFigureOut">
              <a:rPr lang="en-SG" smtClean="0"/>
              <a:pPr/>
              <a:t>6/9/2014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28DF-25AF-4ED2-A7F3-0EDA18FABD06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B733-4EC0-46A0-B325-03210C12A429}" type="datetimeFigureOut">
              <a:rPr lang="en-SG" smtClean="0"/>
              <a:pPr/>
              <a:t>6/9/2014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D8B28DF-25AF-4ED2-A7F3-0EDA18FABD06}" type="slidenum">
              <a:rPr lang="en-SG" smtClean="0"/>
              <a:pPr/>
              <a:t>‹#›</a:t>
            </a:fld>
            <a:endParaRPr lang="en-SG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DEB733-4EC0-46A0-B325-03210C12A429}" type="datetimeFigureOut">
              <a:rPr lang="en-SG" smtClean="0"/>
              <a:pPr/>
              <a:t>6/9/2014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S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D8B28DF-25AF-4ED2-A7F3-0EDA18FABD06}" type="slidenum">
              <a:rPr lang="en-SG" smtClean="0"/>
              <a:pPr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Pre-marital preparation</a:t>
            </a:r>
            <a:endParaRPr lang="en-SG" sz="4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Areas of family life education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Mechanism of premarital preparation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There are three main groups that provide most premarital education: </a:t>
            </a:r>
          </a:p>
          <a:p>
            <a:pPr>
              <a:lnSpc>
                <a:spcPct val="150000"/>
              </a:lnSpc>
              <a:buNone/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(1) Clergy, </a:t>
            </a:r>
          </a:p>
          <a:p>
            <a:pPr>
              <a:lnSpc>
                <a:spcPct val="150000"/>
              </a:lnSpc>
              <a:buNone/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(2) Professional counsellors or therapists, and</a:t>
            </a:r>
          </a:p>
          <a:p>
            <a:pPr>
              <a:lnSpc>
                <a:spcPct val="150000"/>
              </a:lnSpc>
              <a:buNone/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(3) Physicians. </a:t>
            </a:r>
          </a:p>
          <a:p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Cntd</a:t>
            </a:r>
            <a:r>
              <a:rPr lang="en-US" dirty="0" smtClean="0"/>
              <a:t>..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507288" cy="5760640"/>
          </a:xfrm>
        </p:spPr>
        <p:txBody>
          <a:bodyPr>
            <a:normAutofit/>
          </a:bodyPr>
          <a:lstStyle/>
          <a:p>
            <a:pPr algn="just"/>
            <a:r>
              <a:rPr lang="en-SG" b="1" dirty="0" smtClean="0">
                <a:latin typeface="Times New Roman" pitchFamily="18" charset="0"/>
                <a:cs typeface="Times New Roman" pitchFamily="18" charset="0"/>
              </a:rPr>
              <a:t>Clergy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: Clergy provide the greatest amount of formal premarital education, as part of optional or mandatory marriage preparation programs before church weddings </a:t>
            </a:r>
          </a:p>
          <a:p>
            <a:pPr algn="just">
              <a:buNone/>
            </a:pPr>
            <a:endParaRPr lang="en-S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SG" b="1" dirty="0" smtClean="0">
                <a:latin typeface="Times New Roman" pitchFamily="18" charset="0"/>
                <a:cs typeface="Times New Roman" pitchFamily="18" charset="0"/>
              </a:rPr>
              <a:t>Professional counsellors or therapists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do some premarital education, often for those who have been divorced and are preparing to marry again </a:t>
            </a:r>
          </a:p>
          <a:p>
            <a:pPr algn="just">
              <a:buNone/>
            </a:pPr>
            <a:endParaRPr lang="en-S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SG" b="1" dirty="0" smtClean="0">
                <a:latin typeface="Times New Roman" pitchFamily="18" charset="0"/>
                <a:cs typeface="Times New Roman" pitchFamily="18" charset="0"/>
              </a:rPr>
              <a:t>Physicians: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They do some premarital education as well, but that is usually limited to one meeting where they give contraceptive and sexual information </a:t>
            </a:r>
          </a:p>
          <a:p>
            <a:pPr algn="just"/>
            <a:endParaRPr lang="en-S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06090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SG" b="1" dirty="0" smtClean="0"/>
              <a:t>The Stages of Pre-Marriage Preparation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640960" cy="5472608"/>
          </a:xfrm>
        </p:spPr>
        <p:txBody>
          <a:bodyPr>
            <a:normAutofit/>
          </a:bodyPr>
          <a:lstStyle/>
          <a:p>
            <a:pPr algn="just"/>
            <a:r>
              <a:rPr lang="en-SG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Informal Stage</a:t>
            </a:r>
            <a:r>
              <a:rPr lang="en-SG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 This is the time when children best learn from the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modelling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of parental attitudes and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behaviours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and from their own experimentation</a:t>
            </a:r>
          </a:p>
          <a:p>
            <a:pPr algn="just">
              <a:buNone/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	 	  1) </a:t>
            </a:r>
            <a:r>
              <a:rPr lang="en-SG" b="1" dirty="0" smtClean="0">
                <a:latin typeface="Times New Roman" pitchFamily="18" charset="0"/>
                <a:cs typeface="Times New Roman" pitchFamily="18" charset="0"/>
              </a:rPr>
              <a:t>The parental </a:t>
            </a:r>
            <a:r>
              <a:rPr lang="en-SG" b="1" dirty="0" smtClean="0">
                <a:latin typeface="Times New Roman" pitchFamily="18" charset="0"/>
                <a:cs typeface="Times New Roman" pitchFamily="18" charset="0"/>
              </a:rPr>
              <a:t>modelling </a:t>
            </a:r>
            <a:r>
              <a:rPr lang="en-SG" b="1" dirty="0" smtClean="0">
                <a:latin typeface="Times New Roman" pitchFamily="18" charset="0"/>
                <a:cs typeface="Times New Roman" pitchFamily="18" charset="0"/>
              </a:rPr>
              <a:t>stage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SG" i="1" dirty="0" smtClean="0">
                <a:latin typeface="Times New Roman" pitchFamily="18" charset="0"/>
                <a:cs typeface="Times New Roman" pitchFamily="18" charset="0"/>
              </a:rPr>
              <a:t>(from birth to pre-			teens)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    or the formation years</a:t>
            </a:r>
          </a:p>
          <a:p>
            <a:pPr algn="just">
              <a:buNone/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		2) </a:t>
            </a:r>
            <a:r>
              <a:rPr lang="en-SG" b="1" dirty="0" smtClean="0">
                <a:latin typeface="Times New Roman" pitchFamily="18" charset="0"/>
                <a:cs typeface="Times New Roman" pitchFamily="18" charset="0"/>
              </a:rPr>
              <a:t>The personal exploration stage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SG" i="1" dirty="0" smtClean="0">
                <a:latin typeface="Times New Roman" pitchFamily="18" charset="0"/>
                <a:cs typeface="Times New Roman" pitchFamily="18" charset="0"/>
              </a:rPr>
              <a:t>(teens to young    		adulthood) 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or the experimental years.</a:t>
            </a:r>
          </a:p>
          <a:p>
            <a:pPr algn="just">
              <a:buNone/>
            </a:pPr>
            <a:endParaRPr lang="en-S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SG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Formal Stage</a:t>
            </a:r>
            <a:r>
              <a:rPr lang="en-S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This is the time when structured, formal training and education of life’s issues and marriage itself take place.</a:t>
            </a:r>
          </a:p>
          <a:p>
            <a:pPr algn="just"/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 fontScale="90000"/>
          </a:bodyPr>
          <a:lstStyle/>
          <a:p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Topics including: communication, conflict resolution, roles in marriage, commitment, financial management, sexuality, parenting expectations, and partners’ families of origin </a:t>
            </a:r>
          </a:p>
          <a:p>
            <a:pPr algn="just">
              <a:lnSpc>
                <a:spcPct val="200000"/>
              </a:lnSpc>
            </a:pP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 anchor="t">
            <a:normAutofit/>
          </a:bodyPr>
          <a:lstStyle/>
          <a:p>
            <a:r>
              <a:rPr lang="en-US" sz="3200" dirty="0" smtClean="0"/>
              <a:t>Topics to be covered in pre-marital preparation</a:t>
            </a:r>
            <a:endParaRPr lang="en-SG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435280" cy="5616624"/>
          </a:xfrm>
        </p:spPr>
        <p:txBody>
          <a:bodyPr>
            <a:normAutofit fontScale="92500" lnSpcReduction="10000"/>
          </a:bodyPr>
          <a:lstStyle/>
          <a:p>
            <a:r>
              <a:rPr lang="en-SG" dirty="0" smtClean="0"/>
              <a:t>Roles in marriage.</a:t>
            </a:r>
          </a:p>
          <a:p>
            <a:r>
              <a:rPr lang="en-SG" dirty="0" smtClean="0"/>
              <a:t>Sexuality.</a:t>
            </a:r>
          </a:p>
          <a:p>
            <a:r>
              <a:rPr lang="en-SG" dirty="0" smtClean="0"/>
              <a:t> Finances.</a:t>
            </a:r>
          </a:p>
          <a:p>
            <a:r>
              <a:rPr lang="en-SG" dirty="0" smtClean="0"/>
              <a:t>In-laws.</a:t>
            </a:r>
          </a:p>
          <a:p>
            <a:r>
              <a:rPr lang="en-SG" dirty="0" smtClean="0"/>
              <a:t>Health and family planning</a:t>
            </a:r>
          </a:p>
          <a:p>
            <a:r>
              <a:rPr lang="en-SG" dirty="0" smtClean="0"/>
              <a:t>Values and goals.</a:t>
            </a:r>
          </a:p>
          <a:p>
            <a:r>
              <a:rPr lang="en-SG" dirty="0" smtClean="0"/>
              <a:t>Communication.</a:t>
            </a:r>
          </a:p>
          <a:p>
            <a:r>
              <a:rPr lang="en-SG" dirty="0" smtClean="0"/>
              <a:t>Creative problem solving.</a:t>
            </a:r>
          </a:p>
          <a:p>
            <a:r>
              <a:rPr lang="en-SG" dirty="0" smtClean="0"/>
              <a:t>Love and feelings.</a:t>
            </a:r>
          </a:p>
          <a:p>
            <a:r>
              <a:rPr lang="en-SG" dirty="0" smtClean="0"/>
              <a:t>Issues of power and control.</a:t>
            </a:r>
          </a:p>
          <a:p>
            <a:r>
              <a:rPr lang="en-SG" dirty="0" smtClean="0"/>
              <a:t>Starting a home.</a:t>
            </a:r>
          </a:p>
          <a:p>
            <a:r>
              <a:rPr lang="en-SG" dirty="0" smtClean="0"/>
              <a:t>The wedding.</a:t>
            </a:r>
          </a:p>
          <a:p>
            <a:r>
              <a:rPr lang="en-SG" dirty="0" smtClean="0"/>
              <a:t>After the wedding.</a:t>
            </a:r>
          </a:p>
          <a:p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2114"/>
          </a:xfrm>
        </p:spPr>
        <p:txBody>
          <a:bodyPr/>
          <a:lstStyle/>
          <a:p>
            <a:r>
              <a:rPr lang="en-US" dirty="0" smtClean="0"/>
              <a:t>Conceptual Understanding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820472" cy="5544616"/>
          </a:xfrm>
        </p:spPr>
        <p:txBody>
          <a:bodyPr>
            <a:noAutofit/>
          </a:bodyPr>
          <a:lstStyle/>
          <a:p>
            <a:pPr algn="just"/>
            <a:r>
              <a:rPr lang="en-SG" sz="2800" i="1" dirty="0" smtClean="0">
                <a:latin typeface="Times New Roman" pitchFamily="18" charset="0"/>
                <a:cs typeface="Times New Roman" pitchFamily="18" charset="0"/>
              </a:rPr>
              <a:t>Marriage preparation</a:t>
            </a:r>
            <a:r>
              <a:rPr lang="en-SG" sz="2800" dirty="0" smtClean="0">
                <a:latin typeface="Times New Roman" pitchFamily="18" charset="0"/>
                <a:cs typeface="Times New Roman" pitchFamily="18" charset="0"/>
              </a:rPr>
              <a:t> programs are offered to </a:t>
            </a:r>
            <a:r>
              <a:rPr lang="en-SG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adolescent, young adult, and remarrying partners</a:t>
            </a:r>
            <a:r>
              <a:rPr lang="en-SG" sz="2800" dirty="0" smtClean="0">
                <a:latin typeface="Times New Roman" pitchFamily="18" charset="0"/>
                <a:cs typeface="Times New Roman" pitchFamily="18" charset="0"/>
              </a:rPr>
              <a:t> to increase readiness for predictable tasks of married life and </a:t>
            </a:r>
            <a:r>
              <a:rPr lang="en-SG" sz="28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reduce their likelihood of distress and divorce</a:t>
            </a:r>
            <a:r>
              <a:rPr lang="en-SG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SG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SG" sz="2800" dirty="0" smtClean="0">
                <a:latin typeface="Times New Roman" pitchFamily="18" charset="0"/>
                <a:cs typeface="Times New Roman" pitchFamily="18" charset="0"/>
              </a:rPr>
              <a:t>Couples are </a:t>
            </a:r>
            <a:r>
              <a:rPr lang="en-SG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assisted by a trained and knowledgeable professionals</a:t>
            </a:r>
            <a:r>
              <a:rPr lang="en-SG" sz="2800" dirty="0" smtClean="0">
                <a:latin typeface="Times New Roman" pitchFamily="18" charset="0"/>
                <a:cs typeface="Times New Roman" pitchFamily="18" charset="0"/>
              </a:rPr>
              <a:t> to understand and apply their life’s experience thus far to a new dynamic relationship–marriage. </a:t>
            </a:r>
          </a:p>
          <a:p>
            <a:pPr algn="just">
              <a:buNone/>
            </a:pPr>
            <a:endParaRPr lang="en-SG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SG" sz="2800" dirty="0" smtClean="0">
                <a:latin typeface="Times New Roman" pitchFamily="18" charset="0"/>
                <a:cs typeface="Times New Roman" pitchFamily="18" charset="0"/>
              </a:rPr>
              <a:t>They are further </a:t>
            </a:r>
            <a:r>
              <a:rPr lang="en-SG" sz="2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equipped with skills and tools </a:t>
            </a:r>
            <a:r>
              <a:rPr lang="en-SG" sz="2800" dirty="0" smtClean="0">
                <a:latin typeface="Times New Roman" pitchFamily="18" charset="0"/>
                <a:cs typeface="Times New Roman" pitchFamily="18" charset="0"/>
              </a:rPr>
              <a:t>to better assist them in the other areas of their lives.</a:t>
            </a:r>
            <a:br>
              <a:rPr lang="en-SG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SG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SG" sz="2800" dirty="0" smtClean="0">
                <a:latin typeface="Times New Roman" pitchFamily="18" charset="0"/>
                <a:cs typeface="Times New Roman" pitchFamily="18" charset="0"/>
              </a:rPr>
            </a:br>
            <a:endParaRPr lang="en-SG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778098"/>
          </a:xfrm>
        </p:spPr>
        <p:txBody>
          <a:bodyPr/>
          <a:lstStyle/>
          <a:p>
            <a:r>
              <a:rPr lang="en-US" dirty="0" err="1" smtClean="0"/>
              <a:t>Cntd</a:t>
            </a:r>
            <a:r>
              <a:rPr lang="en-US" dirty="0" smtClean="0"/>
              <a:t>….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68952" cy="478539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SG" i="1" dirty="0" smtClean="0">
                <a:latin typeface="Times New Roman" pitchFamily="18" charset="0"/>
                <a:cs typeface="Times New Roman" pitchFamily="18" charset="0"/>
              </a:rPr>
              <a:t>For relationship enhancement;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S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training workshops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S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self-help materials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S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marital therapy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, and/or </a:t>
            </a:r>
            <a:r>
              <a:rPr lang="en-S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support services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are offered to individuals, dating couples, cohabitants, and married couples to improve knowledge of relational issues, interpersonal skills, personal insight, behaviour change </a:t>
            </a:r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Definition…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SG" dirty="0" err="1">
                <a:latin typeface="Times New Roman" pitchFamily="18" charset="0"/>
                <a:cs typeface="Times New Roman" pitchFamily="18" charset="0"/>
              </a:rPr>
              <a:t>Markman</a:t>
            </a:r>
            <a:r>
              <a:rPr lang="en-S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SG" dirty="0" err="1" smtClean="0">
                <a:latin typeface="Times New Roman" pitchFamily="18" charset="0"/>
                <a:cs typeface="Times New Roman" pitchFamily="18" charset="0"/>
              </a:rPr>
              <a:t>Hahlweg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SG" dirty="0">
                <a:latin typeface="Times New Roman" pitchFamily="18" charset="0"/>
                <a:cs typeface="Times New Roman" pitchFamily="18" charset="0"/>
              </a:rPr>
              <a:t>(1993) stated that </a:t>
            </a:r>
            <a:r>
              <a:rPr lang="en-SG" i="1" dirty="0" smtClean="0">
                <a:latin typeface="Times New Roman" pitchFamily="18" charset="0"/>
                <a:cs typeface="Times New Roman" pitchFamily="18" charset="0"/>
              </a:rPr>
              <a:t>“the </a:t>
            </a:r>
            <a:r>
              <a:rPr lang="en-SG" i="1" dirty="0">
                <a:latin typeface="Times New Roman" pitchFamily="18" charset="0"/>
                <a:cs typeface="Times New Roman" pitchFamily="18" charset="0"/>
              </a:rPr>
              <a:t>prevention perspective has the goal of starting </a:t>
            </a:r>
            <a:r>
              <a:rPr lang="en-SG" i="1" dirty="0" smtClean="0">
                <a:latin typeface="Times New Roman" pitchFamily="18" charset="0"/>
                <a:cs typeface="Times New Roman" pitchFamily="18" charset="0"/>
              </a:rPr>
              <a:t>with happy </a:t>
            </a:r>
            <a:r>
              <a:rPr lang="en-SG" i="1" dirty="0">
                <a:latin typeface="Times New Roman" pitchFamily="18" charset="0"/>
                <a:cs typeface="Times New Roman" pitchFamily="18" charset="0"/>
              </a:rPr>
              <a:t>couples (even though they may be at risk for future distress) and helping </a:t>
            </a:r>
            <a:r>
              <a:rPr lang="en-SG" i="1" dirty="0" smtClean="0">
                <a:latin typeface="Times New Roman" pitchFamily="18" charset="0"/>
                <a:cs typeface="Times New Roman" pitchFamily="18" charset="0"/>
              </a:rPr>
              <a:t>them maintain </a:t>
            </a:r>
            <a:r>
              <a:rPr lang="en-SG" i="1" dirty="0">
                <a:latin typeface="Times New Roman" pitchFamily="18" charset="0"/>
                <a:cs typeface="Times New Roman" pitchFamily="18" charset="0"/>
              </a:rPr>
              <a:t>their relatively high levels of </a:t>
            </a:r>
            <a:r>
              <a:rPr lang="en-SG" i="1" dirty="0" smtClean="0">
                <a:latin typeface="Times New Roman" pitchFamily="18" charset="0"/>
                <a:cs typeface="Times New Roman" pitchFamily="18" charset="0"/>
              </a:rPr>
              <a:t>functioning”</a:t>
            </a:r>
            <a:endParaRPr lang="en-SG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en-US" dirty="0" err="1" smtClean="0"/>
              <a:t>Cntd</a:t>
            </a:r>
            <a:r>
              <a:rPr lang="en-US" dirty="0" smtClean="0"/>
              <a:t>..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Premarital education is defined </a:t>
            </a:r>
            <a:r>
              <a:rPr lang="en-S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 a knowledge and skills-based training procedure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 which </a:t>
            </a:r>
            <a:r>
              <a:rPr lang="en-S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aims at providing couples with information on ways to improve their relationship once they are married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SG" dirty="0" err="1" smtClean="0">
                <a:latin typeface="Times New Roman" pitchFamily="18" charset="0"/>
                <a:cs typeface="Times New Roman" pitchFamily="18" charset="0"/>
              </a:rPr>
              <a:t>Senediak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, 1990) </a:t>
            </a:r>
          </a:p>
          <a:p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Cntd</a:t>
            </a:r>
            <a:r>
              <a:rPr lang="en-US" dirty="0" smtClean="0"/>
              <a:t>..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Premarital education programs are based in a </a:t>
            </a:r>
            <a:r>
              <a:rPr lang="en-S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prevention perspective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that has the </a:t>
            </a:r>
            <a:r>
              <a:rPr lang="en-S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goal of starting with happy couples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(even though they may be at risk for future distress) and </a:t>
            </a:r>
            <a:r>
              <a:rPr lang="en-S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helping them maintain their relatively high levels of functioning </a:t>
            </a:r>
          </a:p>
          <a:p>
            <a:endParaRPr lang="en-S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Cntd</a:t>
            </a:r>
            <a:r>
              <a:rPr lang="en-US" dirty="0" smtClean="0"/>
              <a:t>..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507288" cy="5400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SG" dirty="0">
                <a:latin typeface="Times New Roman" pitchFamily="18" charset="0"/>
                <a:cs typeface="Times New Roman" pitchFamily="18" charset="0"/>
              </a:rPr>
              <a:t>two major goals of premarital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preparation programs </a:t>
            </a:r>
            <a:r>
              <a:rPr lang="en-SG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SG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to prevent marital distress and divorce</a:t>
            </a:r>
          </a:p>
          <a:p>
            <a:pPr algn="just">
              <a:lnSpc>
                <a:spcPct val="150000"/>
              </a:lnSpc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Programs are geared at providing couples with </a:t>
            </a:r>
            <a:r>
              <a:rPr lang="en-S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 awareness and understanding of potential problems,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 as well as </a:t>
            </a:r>
            <a:r>
              <a:rPr lang="en-S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providing couples with information and resources to effectively prevent such problems </a:t>
            </a:r>
          </a:p>
          <a:p>
            <a:pPr algn="just"/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Cntd</a:t>
            </a:r>
            <a:r>
              <a:rPr lang="en-US" dirty="0" smtClean="0"/>
              <a:t>..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Pre-marriage education </a:t>
            </a:r>
            <a:r>
              <a:rPr lang="en-S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encourages the couple to think objectively and wisely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 about getting married. </a:t>
            </a:r>
          </a:p>
          <a:p>
            <a:pPr algn="just">
              <a:lnSpc>
                <a:spcPct val="150000"/>
              </a:lnSpc>
            </a:pP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It also </a:t>
            </a:r>
            <a:r>
              <a:rPr lang="en-S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empowers them to cancel getting married </a:t>
            </a:r>
            <a:r>
              <a:rPr lang="en-SG" dirty="0" smtClean="0">
                <a:latin typeface="Times New Roman" pitchFamily="18" charset="0"/>
                <a:cs typeface="Times New Roman" pitchFamily="18" charset="0"/>
              </a:rPr>
              <a:t>if they discover that it will be unwise</a:t>
            </a:r>
            <a:r>
              <a:rPr lang="en-SG" dirty="0" smtClean="0"/>
              <a:t>. 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Cntd</a:t>
            </a:r>
            <a:r>
              <a:rPr lang="en-US" dirty="0" smtClean="0"/>
              <a:t>…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124744"/>
            <a:ext cx="8712968" cy="5328592"/>
          </a:xfrm>
        </p:spPr>
        <p:txBody>
          <a:bodyPr>
            <a:noAutofit/>
          </a:bodyPr>
          <a:lstStyle/>
          <a:p>
            <a:pPr marL="514350" indent="-514350" algn="just">
              <a:lnSpc>
                <a:spcPct val="120000"/>
              </a:lnSpc>
              <a:buAutoNum type="arabicParenR"/>
            </a:pPr>
            <a:r>
              <a:rPr lang="en-SG" sz="2400" b="1" dirty="0" smtClean="0">
                <a:latin typeface="Times New Roman" pitchFamily="18" charset="0"/>
                <a:cs typeface="Times New Roman" pitchFamily="18" charset="0"/>
              </a:rPr>
              <a:t>Prevention of distress</a:t>
            </a: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, including dating or domestic violence and conflict, and prevention of divorce by altering malleable risk factors </a:t>
            </a:r>
          </a:p>
          <a:p>
            <a:pPr marL="514350" indent="-514350" algn="just">
              <a:lnSpc>
                <a:spcPct val="120000"/>
              </a:lnSpc>
              <a:buNone/>
            </a:pPr>
            <a:endParaRPr lang="en-SG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20000"/>
              </a:lnSpc>
              <a:buNone/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SG" sz="2400" b="1" dirty="0" smtClean="0">
                <a:latin typeface="Times New Roman" pitchFamily="18" charset="0"/>
                <a:cs typeface="Times New Roman" pitchFamily="18" charset="0"/>
              </a:rPr>
              <a:t>Competence-building</a:t>
            </a: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, by enhancing self- and other-awareness, knowledge of couple issues, interactive skills, and access to resources and </a:t>
            </a:r>
          </a:p>
          <a:p>
            <a:pPr marL="514350" indent="-514350" algn="just">
              <a:lnSpc>
                <a:spcPct val="120000"/>
              </a:lnSpc>
              <a:buNone/>
            </a:pPr>
            <a:endParaRPr lang="en-SG" sz="105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en-SG" sz="2400" b="1" dirty="0" smtClean="0">
                <a:latin typeface="Times New Roman" pitchFamily="18" charset="0"/>
                <a:cs typeface="Times New Roman" pitchFamily="18" charset="0"/>
              </a:rPr>
              <a:t>Intervention</a:t>
            </a:r>
            <a:r>
              <a:rPr lang="en-SG" sz="2400" dirty="0" smtClean="0">
                <a:latin typeface="Times New Roman" pitchFamily="18" charset="0"/>
                <a:cs typeface="Times New Roman" pitchFamily="18" charset="0"/>
              </a:rPr>
              <a:t>, including individual or couple therapy as appropriate, to resolve conflict, promote healing, teach skills for growth, or to deter partners from entering a high-risk marriage.</a:t>
            </a:r>
            <a:r>
              <a:rPr lang="en-SG" sz="2400" dirty="0" smtClean="0"/>
              <a:t/>
            </a:r>
            <a:br>
              <a:rPr lang="en-SG" sz="2400" dirty="0" smtClean="0"/>
            </a:br>
            <a:r>
              <a:rPr lang="en-SG" sz="2400" dirty="0" smtClean="0"/>
              <a:t/>
            </a:r>
            <a:br>
              <a:rPr lang="en-SG" sz="2400" dirty="0" smtClean="0"/>
            </a:br>
            <a:endParaRPr lang="en-SG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205</TotalTime>
  <Words>495</Words>
  <Application>Microsoft Office PowerPoint</Application>
  <PresentationFormat>On-screen Show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Areas of family life education</vt:lpstr>
      <vt:lpstr>Conceptual Understanding</vt:lpstr>
      <vt:lpstr>Cntd….</vt:lpstr>
      <vt:lpstr>Definition… </vt:lpstr>
      <vt:lpstr>Cntd.. </vt:lpstr>
      <vt:lpstr>Cntd..</vt:lpstr>
      <vt:lpstr>Cntd..</vt:lpstr>
      <vt:lpstr>Cntd..</vt:lpstr>
      <vt:lpstr>Cntd… </vt:lpstr>
      <vt:lpstr>Mechanism of premarital preparation</vt:lpstr>
      <vt:lpstr>Cntd..</vt:lpstr>
      <vt:lpstr>The Stages of Pre-Marriage Preparation</vt:lpstr>
      <vt:lpstr>PowerPoint Presentation</vt:lpstr>
      <vt:lpstr>Topics to be covered in pre-marital preparation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Pradeep</cp:lastModifiedBy>
  <cp:revision>26</cp:revision>
  <dcterms:created xsi:type="dcterms:W3CDTF">2013-08-23T16:06:43Z</dcterms:created>
  <dcterms:modified xsi:type="dcterms:W3CDTF">2014-09-06T05:16:08Z</dcterms:modified>
</cp:coreProperties>
</file>