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6" r:id="rId3"/>
    <p:sldId id="270" r:id="rId4"/>
    <p:sldId id="278" r:id="rId5"/>
    <p:sldId id="279" r:id="rId6"/>
    <p:sldId id="280" r:id="rId7"/>
    <p:sldId id="271" r:id="rId8"/>
    <p:sldId id="282" r:id="rId9"/>
    <p:sldId id="281" r:id="rId10"/>
    <p:sldId id="283" r:id="rId11"/>
    <p:sldId id="284" r:id="rId12"/>
    <p:sldId id="277" r:id="rId13"/>
    <p:sldId id="285" r:id="rId14"/>
    <p:sldId id="287" r:id="rId15"/>
    <p:sldId id="286" r:id="rId16"/>
    <p:sldId id="288" r:id="rId17"/>
    <p:sldId id="266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77613-2D99-4543-829B-B194B4F3E6BD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CBC32-7E96-F546-A18A-288FD25627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7374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F687F-AA1C-F145-B3EF-EA9D732E57E6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653F2-17AB-F548-B484-A50FBEA33F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497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6756C0-F322-447C-AC4A-65C01322A3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6756C0-F322-447C-AC4A-65C01322A3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6756C0-F322-447C-AC4A-65C01322A3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6756C0-F322-447C-AC4A-65C01322A3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1A8BE-A1B3-454F-9EF9-DA6A08775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EFABC-CC73-4CED-8359-6391E31C5EF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1/18/2019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7DD4CF-05B4-A54B-9B2F-4C1C4367B70B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4883F82-DD07-BD4A-850E-DAB804D38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42" y="3452882"/>
            <a:ext cx="8229600" cy="2306473"/>
          </a:xfrm>
        </p:spPr>
        <p:txBody>
          <a:bodyPr/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</a:rPr>
              <a:t>Principles of Social Group Work</a:t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dirty="0" smtClean="0"/>
              <a:t>Mr</a:t>
            </a:r>
            <a:r>
              <a:rPr lang="en-US" sz="3600" dirty="0" smtClean="0"/>
              <a:t>. Vijay </a:t>
            </a:r>
            <a:r>
              <a:rPr lang="en-US" sz="3600" dirty="0" err="1" smtClean="0"/>
              <a:t>Sansare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Assistant </a:t>
            </a:r>
            <a:r>
              <a:rPr lang="en-US" sz="3600" dirty="0" smtClean="0"/>
              <a:t>Professor</a:t>
            </a: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conflict resolution in group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Some groups work smoothly while other faces problems on account of group conflicts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Conflict resolution is more serious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Nature of conflict may vary as per nature of group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Ignoring conflicts gives wrong messages </a:t>
            </a:r>
          </a:p>
          <a:p>
            <a:pPr algn="just">
              <a:buNone/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conflict resolution in group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5175" y="1705970"/>
            <a:ext cx="7612064" cy="4844955"/>
          </a:xfrm>
        </p:spPr>
        <p:txBody>
          <a:bodyPr>
            <a:normAutofit lnSpcReduction="10000"/>
          </a:bodyPr>
          <a:lstStyle/>
          <a:p>
            <a:pPr marL="584200" indent="-514350" algn="just">
              <a:buClr>
                <a:srgbClr val="C00000"/>
              </a:buClr>
              <a:buNone/>
              <a:defRPr/>
            </a:pPr>
            <a:r>
              <a:rPr lang="en-US" sz="3200" dirty="0" smtClean="0">
                <a:latin typeface="Arial Narrow" pitchFamily="34" charset="0"/>
              </a:rPr>
              <a:t>Normal process for conflict resolution is,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Accept and inform the members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Create a supportive climate for resolution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Look for specific explanation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Try to ascertain the facts about situation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Help others to express their opinion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Use decision – making techniques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Look at facts objectively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Facilitator has to remain neutral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supervision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It is good to remember that we are human and despite our training we can make mistakes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Grace Coyle (1947) T-group experiments, noted that group were not handled properly 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Therefore it is important to have some kind of arrangements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It would help to reduce the risks involved  </a:t>
            </a:r>
          </a:p>
          <a:p>
            <a:pPr algn="just"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creating a safe environment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success of group work to a great extend depends on creating a safe environment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establishment of positive relationship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Acceptance of each other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Growth occurs when members are emotionally, physically, socially &amp; spirituality safe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algn="just"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creating a safe environment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development of group norms and a group culture , as also mechanism of social control (</a:t>
            </a:r>
            <a:r>
              <a:rPr lang="en-US" sz="3200" dirty="0" err="1" smtClean="0">
                <a:latin typeface="Arial Narrow" pitchFamily="34" charset="0"/>
              </a:rPr>
              <a:t>Toseland</a:t>
            </a:r>
            <a:r>
              <a:rPr lang="en-US" sz="3200" dirty="0" smtClean="0">
                <a:latin typeface="Arial Narrow" pitchFamily="34" charset="0"/>
              </a:rPr>
              <a:t> &amp; Rivas, 2001) 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Communication is an important factor in influencing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algn="just"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termination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Group intervention is designed with a time schedule in mind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decision about termination can only be made after a careful assessment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group is expected to carry on functioning as an independent institution or unit </a:t>
            </a:r>
          </a:p>
          <a:p>
            <a:pPr marL="584200" indent="-514350" algn="just">
              <a:buClr>
                <a:srgbClr val="C00000"/>
              </a:buClr>
              <a:buNone/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algn="just"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termination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buNone/>
              <a:defRPr/>
            </a:pPr>
            <a:r>
              <a:rPr lang="en-US" sz="3200" dirty="0" smtClean="0">
                <a:latin typeface="Arial Narrow" pitchFamily="34" charset="0"/>
              </a:rPr>
              <a:t>It is preparation on a part worker to leave and to ensure the group ….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Member wish to continue the group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Rules and norms have developed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Trained to take over the leadership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Periodic rotation of group leadership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Group worker has made assessment of group </a:t>
            </a:r>
          </a:p>
          <a:p>
            <a:pPr marL="584200" indent="-514350" algn="just">
              <a:buClr>
                <a:srgbClr val="C00000"/>
              </a:buClr>
              <a:buNone/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algn="just"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6" y="239195"/>
            <a:ext cx="7612063" cy="14176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960" y="1808480"/>
            <a:ext cx="8031799" cy="481016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US" sz="4000" b="1" dirty="0" smtClean="0">
              <a:latin typeface="Aharoni" pitchFamily="2" charset="-79"/>
              <a:cs typeface="Aharoni" pitchFamily="2" charset="-79"/>
            </a:endParaRPr>
          </a:p>
          <a:p>
            <a:pPr marL="0" indent="0" algn="r">
              <a:buNone/>
            </a:pPr>
            <a:endParaRPr lang="en-US" sz="4000" b="1" dirty="0">
              <a:latin typeface="Aharoni" pitchFamily="2" charset="-79"/>
              <a:cs typeface="Aharoni" pitchFamily="2" charset="-79"/>
            </a:endParaRPr>
          </a:p>
          <a:p>
            <a:pPr marL="0" indent="0" algn="r">
              <a:buNone/>
            </a:pPr>
            <a:endParaRPr lang="en-US" sz="4000" b="1" dirty="0" smtClean="0">
              <a:latin typeface="Aharoni" pitchFamily="2" charset="-79"/>
              <a:cs typeface="Aharoni" pitchFamily="2" charset="-79"/>
            </a:endParaRPr>
          </a:p>
          <a:p>
            <a:pPr marL="0" indent="0" algn="r">
              <a:buNone/>
            </a:pPr>
            <a:r>
              <a:rPr lang="en-US" sz="4000" b="1" dirty="0" smtClean="0">
                <a:latin typeface="Aharoni" pitchFamily="2" charset="-79"/>
                <a:cs typeface="Aharoni" pitchFamily="2" charset="-79"/>
              </a:rPr>
              <a:t>THANK YOU ……..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“A successful man is one who can lay a firm foundation with the bricks others have thrown at him.”</a:t>
            </a:r>
            <a:r>
              <a:rPr lang="mr-IN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 	</a:t>
            </a:r>
            <a:r>
              <a:rPr lang="en-IN" dirty="0" smtClean="0"/>
              <a:t>David Brinkley</a:t>
            </a:r>
            <a:endParaRPr lang="mr-IN" dirty="0" smtClean="0"/>
          </a:p>
          <a:p>
            <a:endParaRPr lang="mr-IN" dirty="0" smtClean="0"/>
          </a:p>
          <a:p>
            <a:r>
              <a:rPr lang="en-IN" dirty="0" smtClean="0"/>
              <a:t>“</a:t>
            </a:r>
            <a:r>
              <a:rPr lang="hi-IN" dirty="0" smtClean="0"/>
              <a:t>सफल व्यक्ति वही होता है जो दूसरों की आलोचना से एक ठोस आधार तैयार करता है।”</a:t>
            </a:r>
            <a:r>
              <a:rPr lang="mr-IN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	</a:t>
            </a:r>
            <a:r>
              <a:rPr lang="hi-IN" dirty="0" smtClean="0"/>
              <a:t>डेविड ब्रिंकले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Principles of Social Group Work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Principles is general belief that influences your behavior. </a:t>
            </a:r>
          </a:p>
          <a:p>
            <a:endParaRPr lang="en-US" dirty="0" smtClean="0"/>
          </a:p>
          <a:p>
            <a:r>
              <a:rPr lang="en-US" dirty="0" smtClean="0"/>
              <a:t>Principles are the fundamental truths tested by observation and experiments which guide action. </a:t>
            </a:r>
          </a:p>
          <a:p>
            <a:endParaRPr lang="en-US" dirty="0" smtClean="0"/>
          </a:p>
          <a:p>
            <a:r>
              <a:rPr lang="en-US" dirty="0" smtClean="0"/>
              <a:t>It provides a theoretical framework for practitioner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 smtClean="0">
                <a:latin typeface="Arial Narrow" pitchFamily="34" charset="0"/>
              </a:rPr>
              <a:t>Principles of solution focused group work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Focusing on change and possibilities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Creating goals and preferred futures 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Building on strengths, skills and resources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Looking for what’s right and what’s working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Being respectfully curious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Creating cooperation and collaboration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Using humor and creativity 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C866BE-0410-46A9-AEFE-3530E4CAE9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dual objectives of individual and group goals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Individual needs are important and have to be at centre of group work practice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err="1" smtClean="0">
                <a:latin typeface="Arial Narrow" pitchFamily="34" charset="0"/>
              </a:rPr>
              <a:t>Sidman</a:t>
            </a:r>
            <a:r>
              <a:rPr lang="en-US" sz="3200" dirty="0" smtClean="0">
                <a:latin typeface="Arial Narrow" pitchFamily="34" charset="0"/>
              </a:rPr>
              <a:t> (1935) development of members is achieved through group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All individuals are different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Requires careful planning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C866BE-0410-46A9-AEFE-3530E4CAE9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planning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hallmark of the professional approach is that things are meticulously planned and executed in an efficient manner, leaving little to chance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Each little detail has to be worked out in advance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Planned to avoid the over expectations or disagreements among members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C866BE-0410-46A9-AEFE-3530E4CAE9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planning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Plan is the time frame, the actual time and place of each session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err="1" smtClean="0">
                <a:latin typeface="Arial Narrow" pitchFamily="34" charset="0"/>
              </a:rPr>
              <a:t>Trecker</a:t>
            </a:r>
            <a:r>
              <a:rPr lang="en-US" sz="3200" dirty="0" smtClean="0">
                <a:latin typeface="Arial Narrow" pitchFamily="34" charset="0"/>
              </a:rPr>
              <a:t> (1948) ‘moving from simple to complex”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Planning as per the sources and mechanism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Planning for contingencies or unforeseen situations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C866BE-0410-46A9-AEFE-3530E4CAE9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monitoring and assessment of group process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Constant monitoring to keep track on happenings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The purpose of monitoring is to get the periodic information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Need information regarding how is feeling and assessing the group activities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Self assessment of worker’s role </a:t>
            </a:r>
          </a:p>
          <a:p>
            <a:pPr algn="just">
              <a:buNone/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monitoring and assessment of group process 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Ways for collecting information </a:t>
            </a:r>
          </a:p>
          <a:p>
            <a:pPr marL="584200" indent="-514350" algn="just">
              <a:buClr>
                <a:srgbClr val="C00000"/>
              </a:buClr>
              <a:defRPr/>
            </a:pPr>
            <a:endParaRPr lang="en-US" sz="3200" dirty="0" smtClean="0">
              <a:latin typeface="Arial Narrow" pitchFamily="34" charset="0"/>
            </a:endParaRP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Members are potential source for getting information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r>
              <a:rPr lang="en-US" sz="3000" dirty="0" smtClean="0">
                <a:latin typeface="Arial Narrow" pitchFamily="34" charset="0"/>
              </a:rPr>
              <a:t>Worker’s observation </a:t>
            </a:r>
          </a:p>
          <a:p>
            <a:pPr marL="927100" lvl="1" indent="-514350" algn="just">
              <a:buClr>
                <a:srgbClr val="C00000"/>
              </a:buClr>
              <a:defRPr/>
            </a:pPr>
            <a:endParaRPr lang="en-US" sz="3000" dirty="0" smtClean="0">
              <a:latin typeface="Arial Narrow" pitchFamily="34" charset="0"/>
            </a:endParaRPr>
          </a:p>
          <a:p>
            <a:pPr algn="just">
              <a:buNone/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latin typeface="Arial Narrow" pitchFamily="34" charset="0"/>
              </a:rPr>
              <a:t>Principle of group formation</a:t>
            </a:r>
            <a:endParaRPr lang="en-US" sz="3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Worker have to form a group in India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Formation of group process may vary as per group objectives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Social group formation requires pre group formation sessions 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Needs clear understanding about aims</a:t>
            </a:r>
          </a:p>
          <a:p>
            <a:pPr marL="584200" indent="-514350" algn="just">
              <a:buClr>
                <a:srgbClr val="C00000"/>
              </a:buClr>
              <a:defRPr/>
            </a:pPr>
            <a:r>
              <a:rPr lang="en-US" sz="3200" dirty="0" smtClean="0">
                <a:latin typeface="Arial Narrow" pitchFamily="34" charset="0"/>
              </a:rPr>
              <a:t>Formation begins with the prospective member </a:t>
            </a:r>
          </a:p>
          <a:p>
            <a:pPr algn="just">
              <a:buNone/>
              <a:defRPr/>
            </a:pPr>
            <a:endParaRPr lang="en-IN" sz="2800" dirty="0" smtClean="0">
              <a:latin typeface="Arial Narrow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E5B3A9-717D-4070-9CF4-FFB433E202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1842</TotalTime>
  <Words>690</Words>
  <Application>Microsoft Office PowerPoint</Application>
  <PresentationFormat>On-screen Show (4:3)</PresentationFormat>
  <Paragraphs>139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Habitat</vt:lpstr>
      <vt:lpstr>Principles of Social Group Work     Mr. Vijay Sansare Assistant Professor</vt:lpstr>
      <vt:lpstr>Principles of Social Group Work</vt:lpstr>
      <vt:lpstr>Principles of solution focused group work</vt:lpstr>
      <vt:lpstr>Principle of dual objectives of individual and group goals </vt:lpstr>
      <vt:lpstr>Principle of planning </vt:lpstr>
      <vt:lpstr>Principle of planning </vt:lpstr>
      <vt:lpstr>Principle of monitoring and assessment of group process </vt:lpstr>
      <vt:lpstr>Principle of monitoring and assessment of group process </vt:lpstr>
      <vt:lpstr>Principle of group formation</vt:lpstr>
      <vt:lpstr>Principle of conflict resolution in group </vt:lpstr>
      <vt:lpstr>Principle of conflict resolution in group </vt:lpstr>
      <vt:lpstr>Principle of supervision </vt:lpstr>
      <vt:lpstr>Principle of creating a safe environment </vt:lpstr>
      <vt:lpstr>Principle of creating a safe environment </vt:lpstr>
      <vt:lpstr>Principle of termination </vt:lpstr>
      <vt:lpstr>Principle of termination </vt:lpstr>
      <vt:lpstr>Slide 17</vt:lpstr>
      <vt:lpstr>Slide 18</vt:lpstr>
    </vt:vector>
  </TitlesOfParts>
  <Company>USMC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</dc:title>
  <dc:creator>David Leutzinger</dc:creator>
  <cp:lastModifiedBy>ADMIN</cp:lastModifiedBy>
  <cp:revision>50</cp:revision>
  <dcterms:created xsi:type="dcterms:W3CDTF">2010-07-31T16:20:06Z</dcterms:created>
  <dcterms:modified xsi:type="dcterms:W3CDTF">2019-01-18T04:32:26Z</dcterms:modified>
</cp:coreProperties>
</file>