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9" r:id="rId19"/>
    <p:sldId id="280" r:id="rId20"/>
    <p:sldId id="275" r:id="rId21"/>
    <p:sldId id="277" r:id="rId22"/>
    <p:sldId id="278" r:id="rId23"/>
    <p:sldId id="281" r:id="rId24"/>
    <p:sldId id="282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889FCEB-82A9-41E3-946F-ED4365C184C4}" type="datetimeFigureOut">
              <a:rPr lang="en-US" smtClean="0"/>
              <a:t>16/02/2016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3D182B0-1519-4682-A7BB-69FEE6683DA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9FCEB-82A9-41E3-946F-ED4365C184C4}" type="datetimeFigureOut">
              <a:rPr lang="en-US" smtClean="0"/>
              <a:t>16/02/2016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182B0-1519-4682-A7BB-69FEE6683D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9FCEB-82A9-41E3-946F-ED4365C184C4}" type="datetimeFigureOut">
              <a:rPr lang="en-US" smtClean="0"/>
              <a:t>16/02/2016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182B0-1519-4682-A7BB-69FEE6683D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889FCEB-82A9-41E3-946F-ED4365C184C4}" type="datetimeFigureOut">
              <a:rPr lang="en-US" smtClean="0"/>
              <a:t>16/02/2016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3D182B0-1519-4682-A7BB-69FEE6683D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889FCEB-82A9-41E3-946F-ED4365C184C4}" type="datetimeFigureOut">
              <a:rPr lang="en-US" smtClean="0"/>
              <a:t>16/02/2016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3D182B0-1519-4682-A7BB-69FEE6683DA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9FCEB-82A9-41E3-946F-ED4365C184C4}" type="datetimeFigureOut">
              <a:rPr lang="en-US" smtClean="0"/>
              <a:t>16/02/2016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182B0-1519-4682-A7BB-69FEE6683D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9FCEB-82A9-41E3-946F-ED4365C184C4}" type="datetimeFigureOut">
              <a:rPr lang="en-US" smtClean="0"/>
              <a:t>16/02/2016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182B0-1519-4682-A7BB-69FEE6683DA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889FCEB-82A9-41E3-946F-ED4365C184C4}" type="datetimeFigureOut">
              <a:rPr lang="en-US" smtClean="0"/>
              <a:t>16/02/2016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3D182B0-1519-4682-A7BB-69FEE6683D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9FCEB-82A9-41E3-946F-ED4365C184C4}" type="datetimeFigureOut">
              <a:rPr lang="en-US" smtClean="0"/>
              <a:t>16/02/2016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182B0-1519-4682-A7BB-69FEE6683D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889FCEB-82A9-41E3-946F-ED4365C184C4}" type="datetimeFigureOut">
              <a:rPr lang="en-US" smtClean="0"/>
              <a:t>16/02/2016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3D182B0-1519-4682-A7BB-69FEE6683DA7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889FCEB-82A9-41E3-946F-ED4365C184C4}" type="datetimeFigureOut">
              <a:rPr lang="en-US" smtClean="0"/>
              <a:t>16/02/2016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3D182B0-1519-4682-A7BB-69FEE6683DA7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889FCEB-82A9-41E3-946F-ED4365C184C4}" type="datetimeFigureOut">
              <a:rPr lang="en-US" smtClean="0"/>
              <a:t>16/02/2016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3D182B0-1519-4682-A7BB-69FEE6683D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/>
          <a:p>
            <a:r>
              <a:rPr lang="en-US" dirty="0" smtClean="0"/>
              <a:t>Sources of Social Policy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6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1000" cy="4873752"/>
          </a:xfrm>
        </p:spPr>
        <p:txBody>
          <a:bodyPr/>
          <a:lstStyle/>
          <a:p>
            <a:pPr algn="just">
              <a:lnSpc>
                <a:spcPct val="200000"/>
              </a:lnSpc>
            </a:pPr>
            <a:r>
              <a:rPr lang="en-US" dirty="0" smtClean="0">
                <a:latin typeface="Book Antiqua" pitchFamily="18" charset="0"/>
              </a:rPr>
              <a:t>To take steps to secure the participation of workers in the management of industries (Art.43A)</a:t>
            </a:r>
          </a:p>
          <a:p>
            <a:pPr algn="just">
              <a:lnSpc>
                <a:spcPct val="200000"/>
              </a:lnSpc>
            </a:pPr>
            <a:r>
              <a:rPr lang="en-US" dirty="0" smtClean="0">
                <a:latin typeface="Book Antiqua" pitchFamily="18" charset="0"/>
              </a:rPr>
              <a:t>To raise the level of nutrition and the standard of living of people and to improve public health (Art. 47)</a:t>
            </a:r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63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err="1" smtClean="0"/>
              <a:t>Gandhian</a:t>
            </a:r>
            <a:r>
              <a:rPr lang="en-US" dirty="0" smtClean="0"/>
              <a:t>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077200" cy="4800600"/>
          </a:xfrm>
        </p:spPr>
        <p:txBody>
          <a:bodyPr/>
          <a:lstStyle/>
          <a:p>
            <a:pPr algn="just">
              <a:lnSpc>
                <a:spcPct val="200000"/>
              </a:lnSpc>
            </a:pPr>
            <a:r>
              <a:rPr lang="en-US" dirty="0" smtClean="0">
                <a:latin typeface="Book Antiqua" pitchFamily="18" charset="0"/>
              </a:rPr>
              <a:t>Based on </a:t>
            </a:r>
            <a:r>
              <a:rPr lang="en-US" dirty="0" err="1" smtClean="0">
                <a:latin typeface="Book Antiqua" pitchFamily="18" charset="0"/>
              </a:rPr>
              <a:t>Gandhian</a:t>
            </a:r>
            <a:r>
              <a:rPr lang="en-US" dirty="0" smtClean="0">
                <a:latin typeface="Book Antiqua" pitchFamily="18" charset="0"/>
              </a:rPr>
              <a:t> ideology</a:t>
            </a:r>
          </a:p>
          <a:p>
            <a:pPr algn="just">
              <a:lnSpc>
                <a:spcPct val="200000"/>
              </a:lnSpc>
            </a:pPr>
            <a:r>
              <a:rPr lang="en-US" dirty="0" smtClean="0">
                <a:latin typeface="Book Antiqua" pitchFamily="18" charset="0"/>
              </a:rPr>
              <a:t>Represent the </a:t>
            </a:r>
            <a:r>
              <a:rPr lang="en-US" dirty="0" err="1" smtClean="0">
                <a:latin typeface="Book Antiqua" pitchFamily="18" charset="0"/>
              </a:rPr>
              <a:t>programme</a:t>
            </a:r>
            <a:r>
              <a:rPr lang="en-US" dirty="0" smtClean="0">
                <a:latin typeface="Book Antiqua" pitchFamily="18" charset="0"/>
              </a:rPr>
              <a:t> of reconstruction enunciated by Gandhi</a:t>
            </a:r>
          </a:p>
          <a:p>
            <a:pPr algn="just"/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15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229600" cy="54864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200000"/>
              </a:lnSpc>
            </a:pPr>
            <a:r>
              <a:rPr lang="en-US" dirty="0" smtClean="0">
                <a:latin typeface="Book Antiqua" pitchFamily="18" charset="0"/>
              </a:rPr>
              <a:t>To </a:t>
            </a:r>
            <a:r>
              <a:rPr lang="en-US" dirty="0" err="1" smtClean="0">
                <a:latin typeface="Book Antiqua" pitchFamily="18" charset="0"/>
              </a:rPr>
              <a:t>organise</a:t>
            </a:r>
            <a:r>
              <a:rPr lang="en-US" dirty="0" smtClean="0">
                <a:latin typeface="Book Antiqua" pitchFamily="18" charset="0"/>
              </a:rPr>
              <a:t> village </a:t>
            </a:r>
            <a:r>
              <a:rPr lang="en-US" dirty="0" err="1" smtClean="0">
                <a:latin typeface="Book Antiqua" pitchFamily="18" charset="0"/>
              </a:rPr>
              <a:t>panchyatas</a:t>
            </a:r>
            <a:r>
              <a:rPr lang="en-US" dirty="0" smtClean="0">
                <a:latin typeface="Book Antiqua" pitchFamily="18" charset="0"/>
              </a:rPr>
              <a:t> and endow them with necessary powers and authority to enable them to function as units of self-government (Art. 40)</a:t>
            </a:r>
          </a:p>
          <a:p>
            <a:pPr algn="just">
              <a:lnSpc>
                <a:spcPct val="200000"/>
              </a:lnSpc>
            </a:pPr>
            <a:r>
              <a:rPr lang="en-US" dirty="0" smtClean="0">
                <a:latin typeface="Book Antiqua" pitchFamily="18" charset="0"/>
              </a:rPr>
              <a:t>To promote cottage industries on an individual or co-operation basis in rural areas (Art.43)</a:t>
            </a:r>
          </a:p>
          <a:p>
            <a:pPr algn="just">
              <a:lnSpc>
                <a:spcPct val="200000"/>
              </a:lnSpc>
            </a:pPr>
            <a:r>
              <a:rPr lang="en-US" dirty="0" smtClean="0">
                <a:latin typeface="Book Antiqua" pitchFamily="18" charset="0"/>
              </a:rPr>
              <a:t>To voluntary formation, autonomous functioning, democratic control and professional management of co-operative societies (Art. 43 B)</a:t>
            </a:r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08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Book Antiqua" pitchFamily="18" charset="0"/>
              </a:rPr>
              <a:t>To promote the educational and economic interests of SCs, STs, and other weaker sections of the society and to protect them from social injustice and exploitation (Art.46)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Book Antiqua" pitchFamily="18" charset="0"/>
              </a:rPr>
              <a:t>To prohibit the consumption of intoxicating drinks and drugs which are injurious to health (Art. 47)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Book Antiqua" pitchFamily="18" charset="0"/>
              </a:rPr>
              <a:t> To prohibit the slaughter of cows, calves and other </a:t>
            </a:r>
            <a:r>
              <a:rPr lang="en-US" dirty="0" err="1" smtClean="0">
                <a:latin typeface="Book Antiqua" pitchFamily="18" charset="0"/>
              </a:rPr>
              <a:t>milch</a:t>
            </a:r>
            <a:r>
              <a:rPr lang="en-US" dirty="0" smtClean="0">
                <a:latin typeface="Book Antiqua" pitchFamily="18" charset="0"/>
              </a:rPr>
              <a:t> and draught cattle and to improve their breeds (Art.48)</a:t>
            </a:r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11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445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Book Antiqua" pitchFamily="18" charset="0"/>
              </a:rPr>
              <a:t>Liberal-Intellectual Principles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200000"/>
              </a:lnSpc>
            </a:pPr>
            <a:r>
              <a:rPr lang="en-US" dirty="0" smtClean="0">
                <a:latin typeface="Book Antiqua" pitchFamily="18" charset="0"/>
              </a:rPr>
              <a:t>Represents the ideology of liberalism </a:t>
            </a:r>
          </a:p>
          <a:p>
            <a:pPr algn="just">
              <a:lnSpc>
                <a:spcPct val="200000"/>
              </a:lnSpc>
            </a:pPr>
            <a:r>
              <a:rPr lang="en-US" dirty="0" smtClean="0">
                <a:latin typeface="Book Antiqua" pitchFamily="18" charset="0"/>
              </a:rPr>
              <a:t>To secure far all citizens a uniform civil code throughout the country (Art.44)</a:t>
            </a:r>
          </a:p>
          <a:p>
            <a:pPr algn="just">
              <a:lnSpc>
                <a:spcPct val="200000"/>
              </a:lnSpc>
            </a:pPr>
            <a:r>
              <a:rPr lang="en-US" dirty="0" smtClean="0">
                <a:latin typeface="Book Antiqua" pitchFamily="18" charset="0"/>
              </a:rPr>
              <a:t>To provide early childhood care and education for all children until they complete the age of six years (Art. 45)</a:t>
            </a:r>
          </a:p>
          <a:p>
            <a:pPr algn="just">
              <a:lnSpc>
                <a:spcPct val="200000"/>
              </a:lnSpc>
            </a:pPr>
            <a:r>
              <a:rPr lang="en-US" dirty="0" smtClean="0">
                <a:latin typeface="Book Antiqua" pitchFamily="18" charset="0"/>
              </a:rPr>
              <a:t>To </a:t>
            </a:r>
            <a:r>
              <a:rPr lang="en-US" dirty="0" err="1" smtClean="0">
                <a:latin typeface="Book Antiqua" pitchFamily="18" charset="0"/>
              </a:rPr>
              <a:t>organise</a:t>
            </a:r>
            <a:r>
              <a:rPr lang="en-US" dirty="0" smtClean="0">
                <a:latin typeface="Book Antiqua" pitchFamily="18" charset="0"/>
              </a:rPr>
              <a:t> agriculture and animal husbandry on modern and scientific lines (Art. 48)</a:t>
            </a:r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81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92500"/>
          </a:bodyPr>
          <a:lstStyle/>
          <a:p>
            <a:pPr algn="just">
              <a:lnSpc>
                <a:spcPct val="160000"/>
              </a:lnSpc>
            </a:pPr>
            <a:r>
              <a:rPr lang="en-US" dirty="0" smtClean="0">
                <a:latin typeface="Book Antiqua" pitchFamily="18" charset="0"/>
              </a:rPr>
              <a:t>To protect and improve the environment and to safeguards forests and wild life (Art. 48 A)</a:t>
            </a:r>
          </a:p>
          <a:p>
            <a:pPr algn="just">
              <a:lnSpc>
                <a:spcPct val="160000"/>
              </a:lnSpc>
            </a:pPr>
            <a:r>
              <a:rPr lang="en-US" dirty="0" smtClean="0">
                <a:latin typeface="Book Antiqua" pitchFamily="18" charset="0"/>
              </a:rPr>
              <a:t>To protest monuments, places and objects of artistic or historic interest which are declared to be of national importance (Art. 49)</a:t>
            </a:r>
          </a:p>
          <a:p>
            <a:pPr algn="just">
              <a:lnSpc>
                <a:spcPct val="160000"/>
              </a:lnSpc>
            </a:pPr>
            <a:r>
              <a:rPr lang="en-US" dirty="0" smtClean="0">
                <a:latin typeface="Book Antiqua" pitchFamily="18" charset="0"/>
              </a:rPr>
              <a:t>To separate the judiciary form the execution in the public service of the state (Art.50)</a:t>
            </a:r>
          </a:p>
          <a:p>
            <a:pPr algn="just">
              <a:lnSpc>
                <a:spcPct val="160000"/>
              </a:lnSpc>
            </a:pPr>
            <a:r>
              <a:rPr lang="en-US" dirty="0" smtClean="0">
                <a:latin typeface="Book Antiqua" pitchFamily="18" charset="0"/>
              </a:rPr>
              <a:t>To promote international peace and security and maintain just and honorable relations between nations (Art. 51)</a:t>
            </a:r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92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Book Antiqua" pitchFamily="18" charset="0"/>
              </a:rPr>
              <a:t>Ideological and Philosophical base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algn="just">
              <a:lnSpc>
                <a:spcPct val="200000"/>
              </a:lnSpc>
            </a:pPr>
            <a:r>
              <a:rPr lang="en-US" dirty="0" smtClean="0">
                <a:latin typeface="Book Antiqua" pitchFamily="18" charset="0"/>
              </a:rPr>
              <a:t>Conservative </a:t>
            </a:r>
          </a:p>
          <a:p>
            <a:pPr algn="just">
              <a:lnSpc>
                <a:spcPct val="200000"/>
              </a:lnSpc>
            </a:pPr>
            <a:r>
              <a:rPr lang="en-US" dirty="0" smtClean="0">
                <a:latin typeface="Book Antiqua" pitchFamily="18" charset="0"/>
              </a:rPr>
              <a:t>Liberal</a:t>
            </a:r>
          </a:p>
          <a:p>
            <a:pPr algn="just">
              <a:lnSpc>
                <a:spcPct val="200000"/>
              </a:lnSpc>
            </a:pPr>
            <a:r>
              <a:rPr lang="en-US" dirty="0" smtClean="0">
                <a:latin typeface="Book Antiqua" pitchFamily="18" charset="0"/>
              </a:rPr>
              <a:t>Social Democrats </a:t>
            </a:r>
          </a:p>
          <a:p>
            <a:pPr algn="just">
              <a:lnSpc>
                <a:spcPct val="200000"/>
              </a:lnSpc>
            </a:pPr>
            <a:r>
              <a:rPr lang="en-US" dirty="0" smtClean="0">
                <a:latin typeface="Book Antiqua" pitchFamily="18" charset="0"/>
              </a:rPr>
              <a:t>Neo-liberal </a:t>
            </a:r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0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Book Antiqua" pitchFamily="18" charset="0"/>
              </a:rPr>
              <a:t>Ratification of International declarations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Book Antiqua" pitchFamily="18" charset="0"/>
              </a:rPr>
              <a:t>Universal Declaration of Human Rights, 1948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Book Antiqua" pitchFamily="18" charset="0"/>
              </a:rPr>
              <a:t>United Nations Convention on Rights of Child, 1990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Book Antiqua" pitchFamily="18" charset="0"/>
              </a:rPr>
              <a:t>Rio Declaration on Environment and </a:t>
            </a:r>
            <a:r>
              <a:rPr lang="en-US" dirty="0" smtClean="0">
                <a:latin typeface="Book Antiqua" pitchFamily="18" charset="0"/>
              </a:rPr>
              <a:t>Development, 1992</a:t>
            </a:r>
          </a:p>
          <a:p>
            <a:pPr algn="just">
              <a:lnSpc>
                <a:spcPct val="150000"/>
              </a:lnSpc>
            </a:pPr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94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1143000"/>
          </a:xfrm>
        </p:spPr>
        <p:txBody>
          <a:bodyPr anchor="ctr"/>
          <a:lstStyle/>
          <a:p>
            <a:r>
              <a:rPr lang="en-US" dirty="0" smtClean="0"/>
              <a:t>Millennium Development Goals, 2000-01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1000" cy="502920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Eradicate Extreme Poverty and Hunger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Achieve Universal Primary Education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Promote Gender Equality and Empower Women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Reduce Child Mortality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Improve Maternal Health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Combat HIV/AIDS, Malaria and Other Diseases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Ensure Environment Sustainability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Global Partnership for Development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7437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Book Antiqua" pitchFamily="18" charset="0"/>
              </a:rPr>
              <a:t>Genesis Of The Policy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7924800" cy="5102352"/>
          </a:xfrm>
        </p:spPr>
        <p:txBody>
          <a:bodyPr/>
          <a:lstStyle/>
          <a:p>
            <a:pPr algn="just">
              <a:lnSpc>
                <a:spcPct val="200000"/>
              </a:lnSpc>
            </a:pPr>
            <a:r>
              <a:rPr lang="en-US" dirty="0" smtClean="0">
                <a:latin typeface="Book Antiqua" pitchFamily="18" charset="0"/>
              </a:rPr>
              <a:t>Conflicts about “Choice of society” </a:t>
            </a:r>
          </a:p>
          <a:p>
            <a:pPr algn="just">
              <a:lnSpc>
                <a:spcPct val="200000"/>
              </a:lnSpc>
            </a:pPr>
            <a:r>
              <a:rPr lang="en-US" dirty="0" smtClean="0">
                <a:latin typeface="Book Antiqua" pitchFamily="18" charset="0"/>
              </a:rPr>
              <a:t>Contemporary societies are </a:t>
            </a:r>
            <a:r>
              <a:rPr lang="en-US" dirty="0" err="1" smtClean="0">
                <a:latin typeface="Book Antiqua" pitchFamily="18" charset="0"/>
              </a:rPr>
              <a:t>characterised</a:t>
            </a:r>
            <a:r>
              <a:rPr lang="en-US" dirty="0" smtClean="0">
                <a:latin typeface="Book Antiqua" pitchFamily="18" charset="0"/>
              </a:rPr>
              <a:t> by a plurality of opinions</a:t>
            </a:r>
          </a:p>
          <a:p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51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Directive Principles of States Policy (DPSP)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>
                <a:latin typeface="Book Antiqua" pitchFamily="18" charset="0"/>
              </a:rPr>
              <a:t>Enumerated in Part-IV of the Constitution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Book Antiqua" pitchFamily="18" charset="0"/>
              </a:rPr>
              <a:t>Article 36-51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Book Antiqua" pitchFamily="18" charset="0"/>
              </a:rPr>
              <a:t>Borrowed the idea from Irish Constitution of 1937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Book Antiqua" pitchFamily="18" charset="0"/>
              </a:rPr>
              <a:t>These are </a:t>
            </a:r>
            <a:r>
              <a:rPr lang="en-US" i="1" dirty="0" smtClean="0">
                <a:latin typeface="Book Antiqua" pitchFamily="18" charset="0"/>
              </a:rPr>
              <a:t>“Novel features”</a:t>
            </a:r>
            <a:r>
              <a:rPr lang="en-US" dirty="0" smtClean="0">
                <a:latin typeface="Book Antiqua" pitchFamily="18" charset="0"/>
              </a:rPr>
              <a:t> of the Indian Constitution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Book Antiqua" pitchFamily="18" charset="0"/>
              </a:rPr>
              <a:t>Soul of the constitution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0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en-US" dirty="0" smtClean="0">
                <a:latin typeface="Book Antiqua" pitchFamily="18" charset="0"/>
              </a:rPr>
              <a:t>Process of Policy Formation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Book Antiqua" pitchFamily="18" charset="0"/>
              </a:rPr>
              <a:t>Initiation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Book Antiqua" pitchFamily="18" charset="0"/>
              </a:rPr>
              <a:t>Information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Book Antiqua" pitchFamily="18" charset="0"/>
              </a:rPr>
              <a:t>Consideration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Book Antiqua" pitchFamily="18" charset="0"/>
              </a:rPr>
              <a:t>Decision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Book Antiqua" pitchFamily="18" charset="0"/>
              </a:rPr>
              <a:t>Implementation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Book Antiqua" pitchFamily="18" charset="0"/>
              </a:rPr>
              <a:t>Evaluation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Book Antiqua" pitchFamily="18" charset="0"/>
              </a:rPr>
              <a:t>Termination</a:t>
            </a:r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94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Book Antiqua" pitchFamily="18" charset="0"/>
              </a:rPr>
              <a:t>Deciding to decide (Issue </a:t>
            </a:r>
            <a:r>
              <a:rPr lang="en-US" dirty="0">
                <a:latin typeface="Book Antiqua" pitchFamily="18" charset="0"/>
              </a:rPr>
              <a:t>s</a:t>
            </a:r>
            <a:r>
              <a:rPr lang="en-US" dirty="0" smtClean="0">
                <a:latin typeface="Book Antiqua" pitchFamily="18" charset="0"/>
              </a:rPr>
              <a:t>earch or agenda-setting)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Book Antiqua" pitchFamily="18" charset="0"/>
              </a:rPr>
              <a:t>Deciding how to decide (Issue filtration)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Book Antiqua" pitchFamily="18" charset="0"/>
              </a:rPr>
              <a:t>Issue definition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Book Antiqua" pitchFamily="18" charset="0"/>
              </a:rPr>
              <a:t>Forecasting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Book Antiqua" pitchFamily="18" charset="0"/>
              </a:rPr>
              <a:t>Setting objectives and priorities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Book Antiqua" pitchFamily="18" charset="0"/>
              </a:rPr>
              <a:t>Options analysis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Book Antiqua" pitchFamily="18" charset="0"/>
              </a:rPr>
              <a:t>Policy implementation, monitoring and control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Book Antiqua" pitchFamily="18" charset="0"/>
              </a:rPr>
              <a:t>Evaluation and review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Book Antiqua" pitchFamily="18" charset="0"/>
              </a:rPr>
              <a:t>Policy maintenance, succession or termination</a:t>
            </a:r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50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Book Antiqua" pitchFamily="18" charset="0"/>
              </a:rPr>
              <a:t>Most accepted model of policy process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 smtClean="0">
                <a:latin typeface="Book Antiqua" pitchFamily="18" charset="0"/>
              </a:rPr>
              <a:t>Agenda Setting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 smtClean="0">
                <a:latin typeface="Book Antiqua" pitchFamily="18" charset="0"/>
              </a:rPr>
              <a:t>Formulation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 smtClean="0">
                <a:latin typeface="Book Antiqua" pitchFamily="18" charset="0"/>
              </a:rPr>
              <a:t>Implementation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 smtClean="0">
                <a:latin typeface="Book Antiqua" pitchFamily="18" charset="0"/>
              </a:rPr>
              <a:t>Evaluation</a:t>
            </a:r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7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>
                <a:latin typeface="Book Antiqua" pitchFamily="18" charset="0"/>
              </a:rPr>
              <a:t>Essentials for Policy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72400" cy="4873752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800" dirty="0" smtClean="0">
                <a:latin typeface="Book Antiqua" pitchFamily="18" charset="0"/>
              </a:rPr>
              <a:t>Value oriented: Equity &amp; Justice </a:t>
            </a:r>
          </a:p>
          <a:p>
            <a:pPr>
              <a:lnSpc>
                <a:spcPct val="200000"/>
              </a:lnSpc>
            </a:pPr>
            <a:r>
              <a:rPr lang="en-US" sz="2800" dirty="0" smtClean="0">
                <a:latin typeface="Book Antiqua" pitchFamily="18" charset="0"/>
              </a:rPr>
              <a:t>Representative Participatory</a:t>
            </a:r>
          </a:p>
          <a:p>
            <a:pPr>
              <a:lnSpc>
                <a:spcPct val="200000"/>
              </a:lnSpc>
            </a:pPr>
            <a:r>
              <a:rPr lang="en-US" sz="2800" dirty="0" smtClean="0">
                <a:latin typeface="Book Antiqua" pitchFamily="18" charset="0"/>
              </a:rPr>
              <a:t>Need based</a:t>
            </a:r>
          </a:p>
          <a:p>
            <a:pPr>
              <a:lnSpc>
                <a:spcPct val="200000"/>
              </a:lnSpc>
            </a:pPr>
            <a:r>
              <a:rPr lang="en-US" sz="2800" dirty="0" smtClean="0">
                <a:latin typeface="Book Antiqua" pitchFamily="18" charset="0"/>
              </a:rPr>
              <a:t>Right based</a:t>
            </a:r>
          </a:p>
          <a:p>
            <a:pPr>
              <a:lnSpc>
                <a:spcPct val="200000"/>
              </a:lnSpc>
            </a:pPr>
            <a:r>
              <a:rPr lang="en-US" sz="2800" dirty="0" smtClean="0">
                <a:latin typeface="Book Antiqua" pitchFamily="18" charset="0"/>
              </a:rPr>
              <a:t>Sustainable</a:t>
            </a:r>
            <a:endParaRPr lang="en-US" sz="28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5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Actors in policy making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/>
              <a:t>State- Government 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International </a:t>
            </a:r>
            <a:r>
              <a:rPr lang="en-US" sz="3200" dirty="0" err="1" smtClean="0"/>
              <a:t>Organisation</a:t>
            </a:r>
            <a:r>
              <a:rPr lang="en-US" sz="3200" dirty="0" smtClean="0"/>
              <a:t>: 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Pressure </a:t>
            </a:r>
            <a:r>
              <a:rPr lang="en-US" sz="3200" dirty="0" smtClean="0"/>
              <a:t>Groups/Lobbying/Network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Academic &amp; Research Institutions 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Market Forces 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59084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458200" cy="4525963"/>
          </a:xfrm>
        </p:spPr>
        <p:txBody>
          <a:bodyPr/>
          <a:lstStyle/>
          <a:p>
            <a:pPr algn="just">
              <a:lnSpc>
                <a:spcPct val="200000"/>
              </a:lnSpc>
            </a:pPr>
            <a:r>
              <a:rPr lang="en-US" dirty="0" smtClean="0">
                <a:latin typeface="Book Antiqua" pitchFamily="18" charset="0"/>
              </a:rPr>
              <a:t>“Conscience of the constitution”</a:t>
            </a:r>
          </a:p>
          <a:p>
            <a:pPr algn="just">
              <a:lnSpc>
                <a:spcPct val="200000"/>
              </a:lnSpc>
            </a:pPr>
            <a:r>
              <a:rPr lang="en-US" dirty="0" smtClean="0">
                <a:latin typeface="Book Antiqua" pitchFamily="18" charset="0"/>
              </a:rPr>
              <a:t>Denotes the ideals that state should keep in mind while formulating the policies and enacting laws</a:t>
            </a:r>
          </a:p>
          <a:p>
            <a:pPr algn="just">
              <a:lnSpc>
                <a:spcPct val="200000"/>
              </a:lnSpc>
            </a:pPr>
            <a:r>
              <a:rPr lang="en-US" dirty="0" smtClean="0">
                <a:latin typeface="Book Antiqua" pitchFamily="18" charset="0"/>
              </a:rPr>
              <a:t>Constitutionals instructions and recommendations to state in legislative, executive and administrative matters</a:t>
            </a:r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53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87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001000" cy="533095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200000"/>
              </a:lnSpc>
            </a:pPr>
            <a:r>
              <a:rPr lang="en-US" dirty="0" smtClean="0">
                <a:latin typeface="Book Antiqua" pitchFamily="18" charset="0"/>
              </a:rPr>
              <a:t>DPSP constitutes a very comprehensive economic, social and political </a:t>
            </a:r>
            <a:r>
              <a:rPr lang="en-US" dirty="0" err="1" smtClean="0">
                <a:latin typeface="Book Antiqua" pitchFamily="18" charset="0"/>
              </a:rPr>
              <a:t>programmes</a:t>
            </a:r>
            <a:r>
              <a:rPr lang="en-US" dirty="0" smtClean="0">
                <a:latin typeface="Book Antiqua" pitchFamily="18" charset="0"/>
              </a:rPr>
              <a:t> for modern democratic state </a:t>
            </a:r>
          </a:p>
          <a:p>
            <a:pPr algn="just">
              <a:lnSpc>
                <a:spcPct val="200000"/>
              </a:lnSpc>
            </a:pPr>
            <a:r>
              <a:rPr lang="en-US" dirty="0" smtClean="0">
                <a:latin typeface="Book Antiqua" pitchFamily="18" charset="0"/>
              </a:rPr>
              <a:t>They aim at </a:t>
            </a:r>
            <a:r>
              <a:rPr lang="en-US" dirty="0" err="1" smtClean="0">
                <a:latin typeface="Book Antiqua" pitchFamily="18" charset="0"/>
              </a:rPr>
              <a:t>realising</a:t>
            </a:r>
            <a:r>
              <a:rPr lang="en-US" dirty="0" smtClean="0">
                <a:latin typeface="Book Antiqua" pitchFamily="18" charset="0"/>
              </a:rPr>
              <a:t> the high ideals of justice, liberty, equality and fraternity </a:t>
            </a:r>
          </a:p>
          <a:p>
            <a:pPr algn="just">
              <a:lnSpc>
                <a:spcPct val="200000"/>
              </a:lnSpc>
            </a:pPr>
            <a:r>
              <a:rPr lang="en-US" dirty="0" smtClean="0">
                <a:latin typeface="Book Antiqua" pitchFamily="18" charset="0"/>
              </a:rPr>
              <a:t> They embody the concept of ‘welfare state’ </a:t>
            </a:r>
          </a:p>
          <a:p>
            <a:pPr algn="just">
              <a:lnSpc>
                <a:spcPct val="200000"/>
              </a:lnSpc>
            </a:pPr>
            <a:r>
              <a:rPr lang="en-US" dirty="0" smtClean="0">
                <a:latin typeface="Book Antiqua" pitchFamily="18" charset="0"/>
              </a:rPr>
              <a:t>Seek to establish economic and social democracy</a:t>
            </a:r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20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7924800" cy="5102352"/>
          </a:xfrm>
        </p:spPr>
        <p:txBody>
          <a:bodyPr/>
          <a:lstStyle/>
          <a:p>
            <a:pPr algn="just">
              <a:lnSpc>
                <a:spcPct val="200000"/>
              </a:lnSpc>
            </a:pPr>
            <a:r>
              <a:rPr lang="en-US" dirty="0" smtClean="0">
                <a:latin typeface="Book Antiqua" pitchFamily="18" charset="0"/>
              </a:rPr>
              <a:t>They are non-justiciable in nature</a:t>
            </a:r>
          </a:p>
          <a:p>
            <a:pPr algn="just">
              <a:lnSpc>
                <a:spcPct val="200000"/>
              </a:lnSpc>
            </a:pPr>
            <a:r>
              <a:rPr lang="en-US" dirty="0" smtClean="0">
                <a:latin typeface="Book Antiqua" pitchFamily="18" charset="0"/>
              </a:rPr>
              <a:t>However, they help the courts to examine and determine the constitutional validity of a law</a:t>
            </a:r>
          </a:p>
          <a:p>
            <a:pPr algn="just">
              <a:lnSpc>
                <a:spcPct val="200000"/>
              </a:lnSpc>
            </a:pPr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53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838200"/>
          </a:xfrm>
        </p:spPr>
        <p:txBody>
          <a:bodyPr/>
          <a:lstStyle/>
          <a:p>
            <a:r>
              <a:rPr lang="en-US" dirty="0" smtClean="0"/>
              <a:t>Classification of DPSP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3600" dirty="0" smtClean="0">
                <a:latin typeface="Book Antiqua" pitchFamily="18" charset="0"/>
              </a:rPr>
              <a:t>Socialistic Principles</a:t>
            </a:r>
          </a:p>
          <a:p>
            <a:pPr>
              <a:lnSpc>
                <a:spcPct val="200000"/>
              </a:lnSpc>
            </a:pPr>
            <a:r>
              <a:rPr lang="en-US" sz="3600" dirty="0" err="1" smtClean="0">
                <a:latin typeface="Book Antiqua" pitchFamily="18" charset="0"/>
              </a:rPr>
              <a:t>Gandhian</a:t>
            </a:r>
            <a:r>
              <a:rPr lang="en-US" sz="3600" dirty="0" smtClean="0">
                <a:latin typeface="Book Antiqua" pitchFamily="18" charset="0"/>
              </a:rPr>
              <a:t> Principles</a:t>
            </a:r>
          </a:p>
          <a:p>
            <a:pPr>
              <a:lnSpc>
                <a:spcPct val="200000"/>
              </a:lnSpc>
            </a:pPr>
            <a:r>
              <a:rPr lang="en-US" sz="3600" dirty="0" smtClean="0">
                <a:latin typeface="Book Antiqua" pitchFamily="18" charset="0"/>
              </a:rPr>
              <a:t>Liberal-Intellectual Principles </a:t>
            </a:r>
            <a:endParaRPr lang="en-US" sz="36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54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Socialistic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1000" cy="4873752"/>
          </a:xfrm>
        </p:spPr>
        <p:txBody>
          <a:bodyPr/>
          <a:lstStyle/>
          <a:p>
            <a:pPr algn="just">
              <a:lnSpc>
                <a:spcPct val="200000"/>
              </a:lnSpc>
            </a:pPr>
            <a:r>
              <a:rPr lang="en-US" dirty="0" smtClean="0">
                <a:latin typeface="Book Antiqua" pitchFamily="18" charset="0"/>
              </a:rPr>
              <a:t>These principles reflects the ideology of socialism </a:t>
            </a:r>
          </a:p>
          <a:p>
            <a:pPr algn="just">
              <a:lnSpc>
                <a:spcPct val="200000"/>
              </a:lnSpc>
            </a:pPr>
            <a:r>
              <a:rPr lang="en-US" dirty="0" smtClean="0">
                <a:latin typeface="Book Antiqua" pitchFamily="18" charset="0"/>
              </a:rPr>
              <a:t>They lay down the framework of democratic socialistic state, aim at providing social and economic justice, and the path towards welfare state </a:t>
            </a:r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87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11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en-US" dirty="0" smtClean="0">
                <a:latin typeface="Book Antiqua" pitchFamily="18" charset="0"/>
              </a:rPr>
              <a:t>To promote the welfare of the people by securing social order permeated by justice-minimize inequalities in income, status, facilities and opportunities (Art. 38) </a:t>
            </a:r>
          </a:p>
          <a:p>
            <a:pPr algn="just">
              <a:lnSpc>
                <a:spcPct val="200000"/>
              </a:lnSpc>
            </a:pPr>
            <a:r>
              <a:rPr lang="en-US" dirty="0" smtClean="0">
                <a:latin typeface="Book Antiqua" pitchFamily="18" charset="0"/>
              </a:rPr>
              <a:t>To secure the right to adequate means of livelihood for all citizen  (Art. 39)</a:t>
            </a:r>
          </a:p>
          <a:p>
            <a:pPr algn="just">
              <a:lnSpc>
                <a:spcPct val="200000"/>
              </a:lnSpc>
            </a:pPr>
            <a:r>
              <a:rPr lang="en-US" dirty="0" smtClean="0">
                <a:latin typeface="Book Antiqua" pitchFamily="18" charset="0"/>
              </a:rPr>
              <a:t>To promote equal justice and to provide free legal aid to the poor (Art. 39 A)</a:t>
            </a:r>
          </a:p>
          <a:p>
            <a:pPr algn="just">
              <a:lnSpc>
                <a:spcPct val="200000"/>
              </a:lnSpc>
            </a:pPr>
            <a:endParaRPr lang="en-US" dirty="0" smtClean="0">
              <a:latin typeface="Book Antiqua" pitchFamily="18" charset="0"/>
            </a:endParaRPr>
          </a:p>
          <a:p>
            <a:pPr algn="just"/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81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200000"/>
              </a:lnSpc>
            </a:pPr>
            <a:r>
              <a:rPr lang="en-US" dirty="0" smtClean="0">
                <a:latin typeface="Book Antiqua" pitchFamily="18" charset="0"/>
              </a:rPr>
              <a:t>To secure right to work, to education and public assistance in cases of unemployment, old age, sickness and disablement (Art. 41)</a:t>
            </a:r>
          </a:p>
          <a:p>
            <a:pPr algn="just">
              <a:lnSpc>
                <a:spcPct val="200000"/>
              </a:lnSpc>
            </a:pPr>
            <a:r>
              <a:rPr lang="en-US" dirty="0" smtClean="0">
                <a:latin typeface="Book Antiqua" pitchFamily="18" charset="0"/>
              </a:rPr>
              <a:t>To make provision for just and humane condition for work and maternity relief (Art. 42)</a:t>
            </a:r>
          </a:p>
          <a:p>
            <a:pPr algn="just">
              <a:lnSpc>
                <a:spcPct val="200000"/>
              </a:lnSpc>
            </a:pPr>
            <a:r>
              <a:rPr lang="en-US" dirty="0" smtClean="0">
                <a:latin typeface="Book Antiqua" pitchFamily="18" charset="0"/>
              </a:rPr>
              <a:t>To secure a living wage, a decent standard of life and social and cultural opportunities for all workers (Art.43)</a:t>
            </a:r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39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1564</TotalTime>
  <Words>843</Words>
  <Application>Microsoft Office PowerPoint</Application>
  <PresentationFormat>On-screen Show (4:3)</PresentationFormat>
  <Paragraphs>104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Oriel</vt:lpstr>
      <vt:lpstr>Sources of Social Policy</vt:lpstr>
      <vt:lpstr>Directive Principles of States Policy (DPSP)</vt:lpstr>
      <vt:lpstr>PowerPoint Presentation</vt:lpstr>
      <vt:lpstr>PowerPoint Presentation</vt:lpstr>
      <vt:lpstr>PowerPoint Presentation</vt:lpstr>
      <vt:lpstr>Classification of DPSP</vt:lpstr>
      <vt:lpstr>Socialistic Principles</vt:lpstr>
      <vt:lpstr>PowerPoint Presentation</vt:lpstr>
      <vt:lpstr>PowerPoint Presentation</vt:lpstr>
      <vt:lpstr>PowerPoint Presentation</vt:lpstr>
      <vt:lpstr>Gandhian Principles</vt:lpstr>
      <vt:lpstr>PowerPoint Presentation</vt:lpstr>
      <vt:lpstr>PowerPoint Presentation</vt:lpstr>
      <vt:lpstr>Liberal-Intellectual Principles</vt:lpstr>
      <vt:lpstr>PowerPoint Presentation</vt:lpstr>
      <vt:lpstr>Ideological and Philosophical base</vt:lpstr>
      <vt:lpstr>Ratification of International declarations</vt:lpstr>
      <vt:lpstr>Millennium Development Goals, 2000-01</vt:lpstr>
      <vt:lpstr>Genesis Of The Policy</vt:lpstr>
      <vt:lpstr>Process of Policy Formation</vt:lpstr>
      <vt:lpstr>PowerPoint Presentation</vt:lpstr>
      <vt:lpstr>PowerPoint Presentation</vt:lpstr>
      <vt:lpstr>Essentials for Policy</vt:lpstr>
      <vt:lpstr>Actors in policy making process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Pradeep</dc:creator>
  <cp:lastModifiedBy>Pradeep</cp:lastModifiedBy>
  <cp:revision>68</cp:revision>
  <dcterms:created xsi:type="dcterms:W3CDTF">2016-02-08T16:26:07Z</dcterms:created>
  <dcterms:modified xsi:type="dcterms:W3CDTF">2016-02-16T03:19:40Z</dcterms:modified>
</cp:coreProperties>
</file>