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5" r:id="rId8"/>
    <p:sldId id="261" r:id="rId9"/>
    <p:sldId id="266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0000"/>
    <a:srgbClr val="33CC33"/>
    <a:srgbClr val="00FFFF"/>
    <a:srgbClr val="66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1099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1F8FC41-D9E9-4464-8F19-2D070D088C7F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BD30C50-9342-44EF-8DA3-24A762AD2EE3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F8FC41-D9E9-4464-8F19-2D070D088C7F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30C50-9342-44EF-8DA3-24A762AD2EE3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1F8FC41-D9E9-4464-8F19-2D070D088C7F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D30C50-9342-44EF-8DA3-24A762AD2EE3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F8FC41-D9E9-4464-8F19-2D070D088C7F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30C50-9342-44EF-8DA3-24A762AD2EE3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1F8FC41-D9E9-4464-8F19-2D070D088C7F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BD30C50-9342-44EF-8DA3-24A762AD2EE3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F8FC41-D9E9-4464-8F19-2D070D088C7F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30C50-9342-44EF-8DA3-24A762AD2EE3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F8FC41-D9E9-4464-8F19-2D070D088C7F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30C50-9342-44EF-8DA3-24A762AD2EE3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F8FC41-D9E9-4464-8F19-2D070D088C7F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30C50-9342-44EF-8DA3-24A762AD2EE3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1F8FC41-D9E9-4464-8F19-2D070D088C7F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30C50-9342-44EF-8DA3-24A762AD2EE3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F8FC41-D9E9-4464-8F19-2D070D088C7F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30C50-9342-44EF-8DA3-24A762AD2EE3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F8FC41-D9E9-4464-8F19-2D070D088C7F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30C50-9342-44EF-8DA3-24A762AD2EE3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1F8FC41-D9E9-4464-8F19-2D070D088C7F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D30C50-9342-44EF-8DA3-24A762AD2EE3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9752" y="533400"/>
            <a:ext cx="6132516" cy="2868168"/>
          </a:xfrm>
        </p:spPr>
        <p:txBody>
          <a:bodyPr anchor="ctr"/>
          <a:lstStyle/>
          <a:p>
            <a:r>
              <a:rPr lang="en-US" dirty="0" smtClean="0"/>
              <a:t>Project Life Cycle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239000" cy="876712"/>
          </a:xfrm>
        </p:spPr>
        <p:txBody>
          <a:bodyPr anchor="t">
            <a:normAutofit fontScale="90000"/>
          </a:bodyPr>
          <a:lstStyle/>
          <a:p>
            <a:r>
              <a:rPr lang="en-US" b="1" dirty="0"/>
              <a:t>Monitoring and controlling</a:t>
            </a:r>
            <a:r>
              <a:rPr lang="en-SG" dirty="0"/>
              <a:t/>
            </a:r>
            <a:br>
              <a:rPr lang="en-SG" dirty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7776864" cy="554461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It consists </a:t>
            </a:r>
            <a:r>
              <a:rPr lang="en-US" dirty="0"/>
              <a:t>of those processes performed to </a:t>
            </a:r>
            <a:r>
              <a:rPr lang="en-US" dirty="0">
                <a:solidFill>
                  <a:srgbClr val="00B050"/>
                </a:solidFill>
              </a:rPr>
              <a:t>observe project execution </a:t>
            </a:r>
            <a:endParaRPr lang="en-US" dirty="0" smtClean="0">
              <a:solidFill>
                <a:srgbClr val="00B050"/>
              </a:solidFill>
            </a:endParaRPr>
          </a:p>
          <a:p>
            <a:pPr algn="just"/>
            <a:r>
              <a:rPr lang="en-US" dirty="0" smtClean="0"/>
              <a:t>The key benefit is that </a:t>
            </a:r>
            <a:r>
              <a:rPr lang="en-US" dirty="0" smtClean="0">
                <a:solidFill>
                  <a:srgbClr val="6600CC"/>
                </a:solidFill>
              </a:rPr>
              <a:t>project performance is observed and measured regularly to identify </a:t>
            </a:r>
            <a:r>
              <a:rPr lang="en-US" dirty="0" smtClean="0"/>
              <a:t>variances from the project management plan</a:t>
            </a:r>
          </a:p>
          <a:p>
            <a:pPr algn="just"/>
            <a:r>
              <a:rPr lang="en-US" dirty="0" smtClean="0"/>
              <a:t>Measuring </a:t>
            </a:r>
            <a:r>
              <a:rPr lang="en-US" dirty="0"/>
              <a:t>the ongoing project activities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'where we are');</a:t>
            </a:r>
            <a:endParaRPr lang="en-SG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/>
              <a:t>Monitoring the project variables (cost, effort, scope, etc.) against the project management plan and the project performance baseline (</a:t>
            </a:r>
            <a:r>
              <a:rPr lang="en-US" i="1" dirty="0">
                <a:solidFill>
                  <a:schemeClr val="accent2"/>
                </a:solidFill>
              </a:rPr>
              <a:t>where we should be</a:t>
            </a:r>
            <a:r>
              <a:rPr lang="en-US" dirty="0"/>
              <a:t>);</a:t>
            </a:r>
            <a:endParaRPr lang="en-SG" dirty="0"/>
          </a:p>
          <a:p>
            <a:pPr algn="just"/>
            <a:r>
              <a:rPr lang="en-US" dirty="0"/>
              <a:t>Identify corrective actions to address issues and risks properly (</a:t>
            </a:r>
            <a:r>
              <a:rPr lang="en-US" i="1" dirty="0">
                <a:solidFill>
                  <a:srgbClr val="CC00CC"/>
                </a:solidFill>
              </a:rPr>
              <a:t>How can we get on track again</a:t>
            </a:r>
            <a:r>
              <a:rPr lang="en-US" dirty="0"/>
              <a:t>);</a:t>
            </a:r>
            <a:endParaRPr lang="en-SG" dirty="0"/>
          </a:p>
          <a:p>
            <a:pPr algn="just"/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anchor="t">
            <a:normAutofit fontScale="90000"/>
          </a:bodyPr>
          <a:lstStyle/>
          <a:p>
            <a:r>
              <a:rPr lang="en-US" b="1" dirty="0" smtClean="0"/>
              <a:t>Termination/ withdrawal phase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7992888" cy="547260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Closing </a:t>
            </a:r>
            <a:r>
              <a:rPr lang="en-US" dirty="0"/>
              <a:t>includes the </a:t>
            </a:r>
            <a:r>
              <a:rPr lang="en-US" dirty="0">
                <a:solidFill>
                  <a:srgbClr val="33CC33"/>
                </a:solidFill>
              </a:rPr>
              <a:t>formal acceptance of the project and the ending thereof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Administrative </a:t>
            </a:r>
            <a:r>
              <a:rPr lang="en-US" dirty="0"/>
              <a:t>activities include the </a:t>
            </a:r>
            <a:r>
              <a:rPr lang="en-US" dirty="0">
                <a:solidFill>
                  <a:srgbClr val="FF0000"/>
                </a:solidFill>
              </a:rPr>
              <a:t>archiving of the files and documenting lessons learned</a:t>
            </a:r>
            <a:r>
              <a:rPr lang="en-US" dirty="0"/>
              <a:t>.</a:t>
            </a:r>
            <a:endParaRPr lang="en-SG" dirty="0"/>
          </a:p>
          <a:p>
            <a:pPr algn="just">
              <a:buNone/>
            </a:pPr>
            <a:r>
              <a:rPr lang="en-US" dirty="0"/>
              <a:t>This phase consists of:</a:t>
            </a:r>
            <a:endParaRPr lang="en-SG" dirty="0"/>
          </a:p>
          <a:p>
            <a:pPr algn="just"/>
            <a:r>
              <a:rPr lang="en-US" b="1" dirty="0"/>
              <a:t>Project close</a:t>
            </a:r>
            <a:r>
              <a:rPr lang="en-US" dirty="0"/>
              <a:t>: Finalize all activities across all of the process groups to formally close the project or a project phase </a:t>
            </a:r>
            <a:endParaRPr lang="en-SG" dirty="0"/>
          </a:p>
          <a:p>
            <a:pPr algn="just"/>
            <a:r>
              <a:rPr lang="en-US" b="1" dirty="0"/>
              <a:t>Contract closure</a:t>
            </a:r>
            <a:r>
              <a:rPr lang="en-US" dirty="0"/>
              <a:t>: Complete and settle each contract </a:t>
            </a:r>
            <a:r>
              <a:rPr lang="en-US" dirty="0" smtClean="0"/>
              <a:t>and </a:t>
            </a:r>
            <a:r>
              <a:rPr lang="en-US" dirty="0"/>
              <a:t>close each contract applicable to the project or project phase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dirty="0" smtClean="0"/>
              <a:t>Planning: Termination phase</a:t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7632848" cy="499033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Finalize all activities across all of the process groups to formally close the project or a project phase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Complete and settle each contract and close each contract applicable to the project or project phase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Question of sustainability</a:t>
            </a:r>
          </a:p>
          <a:p>
            <a:endParaRPr lang="en-S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 anchor="ctr"/>
          <a:lstStyle/>
          <a:p>
            <a:r>
              <a:rPr lang="en-US" dirty="0" smtClean="0"/>
              <a:t>Project Phases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84576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IN" dirty="0" smtClean="0"/>
              <a:t>Identification</a:t>
            </a:r>
          </a:p>
          <a:p>
            <a:pPr algn="ctr">
              <a:lnSpc>
                <a:spcPct val="150000"/>
              </a:lnSpc>
              <a:buNone/>
            </a:pPr>
            <a:r>
              <a:rPr lang="en-IN" dirty="0" smtClean="0"/>
              <a:t>Preparation</a:t>
            </a:r>
          </a:p>
          <a:p>
            <a:pPr algn="ctr">
              <a:lnSpc>
                <a:spcPct val="150000"/>
              </a:lnSpc>
              <a:buNone/>
            </a:pPr>
            <a:r>
              <a:rPr lang="en-IN" dirty="0" smtClean="0"/>
              <a:t> Appraisal</a:t>
            </a:r>
          </a:p>
          <a:p>
            <a:pPr algn="ctr">
              <a:lnSpc>
                <a:spcPct val="150000"/>
              </a:lnSpc>
              <a:buNone/>
            </a:pPr>
            <a:r>
              <a:rPr lang="en-IN" dirty="0" smtClean="0"/>
              <a:t>Approval </a:t>
            </a:r>
          </a:p>
          <a:p>
            <a:pPr algn="ctr">
              <a:lnSpc>
                <a:spcPct val="150000"/>
              </a:lnSpc>
              <a:buNone/>
            </a:pPr>
            <a:r>
              <a:rPr lang="en-IN" dirty="0" smtClean="0"/>
              <a:t>Implementation</a:t>
            </a:r>
            <a:endParaRPr lang="en-SG" dirty="0"/>
          </a:p>
          <a:p>
            <a:pPr algn="ctr">
              <a:lnSpc>
                <a:spcPct val="150000"/>
              </a:lnSpc>
              <a:buNone/>
            </a:pPr>
            <a:r>
              <a:rPr lang="en-IN" dirty="0" smtClean="0"/>
              <a:t>Completion </a:t>
            </a:r>
          </a:p>
          <a:p>
            <a:pPr algn="ctr">
              <a:lnSpc>
                <a:spcPct val="150000"/>
              </a:lnSpc>
              <a:buNone/>
            </a:pPr>
            <a:r>
              <a:rPr lang="en-IN" dirty="0" smtClean="0"/>
              <a:t>Evaluation</a:t>
            </a:r>
          </a:p>
          <a:p>
            <a:pPr algn="ctr">
              <a:lnSpc>
                <a:spcPct val="150000"/>
              </a:lnSpc>
              <a:buNone/>
            </a:pPr>
            <a:r>
              <a:rPr lang="en-IN" dirty="0" smtClean="0"/>
              <a:t>Termination</a:t>
            </a:r>
            <a:endParaRPr lang="en-SG" dirty="0"/>
          </a:p>
          <a:p>
            <a:pPr>
              <a:lnSpc>
                <a:spcPct val="150000"/>
              </a:lnSpc>
              <a:buNone/>
            </a:pPr>
            <a:endParaRPr lang="en-SG" dirty="0"/>
          </a:p>
        </p:txBody>
      </p:sp>
      <p:sp>
        <p:nvSpPr>
          <p:cNvPr id="5" name="Curved Left Arrow 4"/>
          <p:cNvSpPr/>
          <p:nvPr/>
        </p:nvSpPr>
        <p:spPr>
          <a:xfrm>
            <a:off x="5796136" y="1556792"/>
            <a:ext cx="648072" cy="7200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solidFill>
                <a:schemeClr val="tx1"/>
              </a:solidFill>
            </a:endParaRPr>
          </a:p>
        </p:txBody>
      </p:sp>
      <p:sp>
        <p:nvSpPr>
          <p:cNvPr id="7" name="Curved Left Arrow 6"/>
          <p:cNvSpPr/>
          <p:nvPr/>
        </p:nvSpPr>
        <p:spPr>
          <a:xfrm>
            <a:off x="5652120" y="5373216"/>
            <a:ext cx="648072" cy="7200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>
            <a:off x="5724128" y="2852936"/>
            <a:ext cx="648072" cy="7200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solidFill>
                <a:schemeClr val="tx1"/>
              </a:solidFill>
            </a:endParaRPr>
          </a:p>
        </p:txBody>
      </p:sp>
      <p:sp>
        <p:nvSpPr>
          <p:cNvPr id="9" name="Curved Right Arrow 8"/>
          <p:cNvSpPr/>
          <p:nvPr/>
        </p:nvSpPr>
        <p:spPr>
          <a:xfrm>
            <a:off x="2987824" y="2276872"/>
            <a:ext cx="576064" cy="72008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solidFill>
                <a:schemeClr val="tx1"/>
              </a:solidFill>
            </a:endParaRPr>
          </a:p>
        </p:txBody>
      </p:sp>
      <p:sp>
        <p:nvSpPr>
          <p:cNvPr id="10" name="Curved Right Arrow 9"/>
          <p:cNvSpPr/>
          <p:nvPr/>
        </p:nvSpPr>
        <p:spPr>
          <a:xfrm>
            <a:off x="2771800" y="3501008"/>
            <a:ext cx="576064" cy="64807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>
            <a:off x="2843808" y="4869160"/>
            <a:ext cx="576064" cy="64807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solidFill>
                <a:schemeClr val="tx1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>
            <a:off x="6012160" y="4077072"/>
            <a:ext cx="648072" cy="7200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b="1" dirty="0" smtClean="0"/>
              <a:t>Conceptualization phase</a:t>
            </a:r>
            <a:r>
              <a:rPr lang="en-US" dirty="0" smtClean="0"/>
              <a:t> 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484632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initiation processes determine the nature and scope of the project.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key project controls needed here are an </a:t>
            </a:r>
            <a:r>
              <a:rPr lang="en-US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understanding of the social environment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making sure that all necessary controls are incorporated into the project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 anchor="t">
            <a:normAutofit fontScale="90000"/>
          </a:bodyPr>
          <a:lstStyle/>
          <a:p>
            <a:r>
              <a:rPr lang="en-US" b="1" dirty="0" smtClean="0"/>
              <a:t>Planning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208912" cy="56166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initiation stage should include a plan that encompasses the following areas: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Analyzing the needs/requirements in measurable goals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Reviewing of the current operations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Financial analysis of the costs and benefits including a budget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Stakeholder analysis, including users, and support personnel for the project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Project charter including costs, tasks, deliverables, and schedule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  <a:p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b="1" dirty="0" smtClean="0"/>
              <a:t>Formation phase</a:t>
            </a:r>
            <a:r>
              <a:rPr lang="en-US" dirty="0" smtClean="0"/>
              <a:t> </a:t>
            </a:r>
            <a:r>
              <a:rPr lang="en-US" sz="2700" dirty="0" smtClean="0"/>
              <a:t>(preparing proposal)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7848872" cy="547260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proposal After the initiation stage, the project is planned to an appropriate level of detail.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main purpose is to plan time, cost and resources adequately to estimate the work needed and to effectively manage risk during project execution.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the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Initiation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process,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failure to adequately plan greatly reduces the project's chances of successfully accomplishing its goals.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1143000"/>
          </a:xfrm>
        </p:spPr>
        <p:txBody>
          <a:bodyPr anchor="t">
            <a:normAutofit fontScale="90000"/>
          </a:bodyPr>
          <a:lstStyle/>
          <a:p>
            <a:r>
              <a:rPr lang="en-US" b="1" dirty="0" smtClean="0"/>
              <a:t>Project planning</a:t>
            </a:r>
            <a:r>
              <a:rPr lang="en-US" dirty="0" smtClean="0"/>
              <a:t> generally consists of 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7715200" cy="547260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Determining </a:t>
            </a:r>
            <a:r>
              <a:rPr lang="en-US" dirty="0"/>
              <a:t>how to plan;</a:t>
            </a:r>
            <a:endParaRPr lang="en-SG" dirty="0"/>
          </a:p>
          <a:p>
            <a:pPr>
              <a:lnSpc>
                <a:spcPct val="150000"/>
              </a:lnSpc>
            </a:pPr>
            <a:r>
              <a:rPr lang="en-US" dirty="0" smtClean="0"/>
              <a:t>Developing </a:t>
            </a:r>
            <a:r>
              <a:rPr lang="en-US" dirty="0"/>
              <a:t>the scope statement;</a:t>
            </a:r>
            <a:endParaRPr lang="en-SG" dirty="0"/>
          </a:p>
          <a:p>
            <a:pPr>
              <a:lnSpc>
                <a:spcPct val="150000"/>
              </a:lnSpc>
            </a:pPr>
            <a:r>
              <a:rPr lang="en-US" dirty="0" smtClean="0"/>
              <a:t>Selecting </a:t>
            </a:r>
            <a:r>
              <a:rPr lang="en-US" dirty="0"/>
              <a:t>the planning team;</a:t>
            </a:r>
            <a:endParaRPr lang="en-SG" dirty="0"/>
          </a:p>
          <a:p>
            <a:pPr>
              <a:lnSpc>
                <a:spcPct val="150000"/>
              </a:lnSpc>
            </a:pPr>
            <a:r>
              <a:rPr lang="en-US" dirty="0" smtClean="0"/>
              <a:t>Identifying </a:t>
            </a:r>
            <a:r>
              <a:rPr lang="en-US" dirty="0"/>
              <a:t>deliverables and creating the work breakdown structure;</a:t>
            </a:r>
            <a:endParaRPr lang="en-SG" dirty="0"/>
          </a:p>
          <a:p>
            <a:pPr>
              <a:lnSpc>
                <a:spcPct val="150000"/>
              </a:lnSpc>
            </a:pPr>
            <a:r>
              <a:rPr lang="en-US" dirty="0" smtClean="0"/>
              <a:t>Identifying </a:t>
            </a:r>
            <a:r>
              <a:rPr lang="en-US" dirty="0"/>
              <a:t>the activities needed to complete those deliverables and networking the activities in their logical sequence;</a:t>
            </a:r>
            <a:endParaRPr lang="en-SG" dirty="0"/>
          </a:p>
          <a:p>
            <a:endParaRPr lang="en-SG" dirty="0"/>
          </a:p>
          <a:p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Estimating the resource requirements for the activities;</a:t>
            </a:r>
            <a:endParaRPr lang="en-SG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Estimating time and cost for activities;</a:t>
            </a:r>
            <a:endParaRPr lang="en-SG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Developing the schedule;</a:t>
            </a:r>
            <a:endParaRPr lang="en-SG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Developing the budget;</a:t>
            </a:r>
            <a:endParaRPr lang="en-SG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Risk planning;</a:t>
            </a:r>
            <a:endParaRPr lang="en-SG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Gaining formal approval to begin work.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Operational phase (executing)</a:t>
            </a:r>
            <a:r>
              <a:rPr lang="en-SG" dirty="0"/>
              <a:t/>
            </a:r>
            <a:br>
              <a:rPr lang="en-SG" dirty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7848872" cy="532859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Executing consists of </a:t>
            </a:r>
            <a:r>
              <a:rPr lang="en-US" dirty="0">
                <a:solidFill>
                  <a:srgbClr val="FF0000"/>
                </a:solidFill>
              </a:rPr>
              <a:t>the processes used to complete </a:t>
            </a:r>
            <a:r>
              <a:rPr lang="en-US" dirty="0"/>
              <a:t>the work defined in the project management </a:t>
            </a:r>
            <a:r>
              <a:rPr lang="en-US" dirty="0" smtClean="0"/>
              <a:t>plan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Execution </a:t>
            </a:r>
            <a:r>
              <a:rPr lang="en-US" dirty="0"/>
              <a:t>process </a:t>
            </a:r>
            <a:r>
              <a:rPr lang="en-US" dirty="0">
                <a:solidFill>
                  <a:srgbClr val="00B0F0"/>
                </a:solidFill>
              </a:rPr>
              <a:t>involves coordinating people and </a:t>
            </a:r>
            <a:r>
              <a:rPr lang="en-US" dirty="0" smtClean="0">
                <a:solidFill>
                  <a:srgbClr val="00B0F0"/>
                </a:solidFill>
              </a:rPr>
              <a:t>resources</a:t>
            </a:r>
            <a:r>
              <a:rPr lang="en-US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00B050"/>
                </a:solidFill>
              </a:rPr>
              <a:t>Integrating </a:t>
            </a:r>
            <a:r>
              <a:rPr lang="en-US" dirty="0">
                <a:solidFill>
                  <a:srgbClr val="00B050"/>
                </a:solidFill>
              </a:rPr>
              <a:t>and performing the activities </a:t>
            </a:r>
            <a:r>
              <a:rPr lang="en-US" dirty="0"/>
              <a:t>of the project in accordance with the project management </a:t>
            </a:r>
            <a:r>
              <a:rPr lang="en-US" dirty="0" smtClean="0"/>
              <a:t>plan.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deliverables are produced as outputs from the processes performed as defined in the project management plan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SG" dirty="0" smtClean="0"/>
              <a:t>Planning in operational phase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7427168" cy="5059944"/>
          </a:xfrm>
        </p:spPr>
        <p:txBody>
          <a:bodyPr>
            <a:normAutofit/>
          </a:bodyPr>
          <a:lstStyle/>
          <a:p>
            <a:pPr algn="just"/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Monitoring and controlling consists of those processes performed to observe project execution so that potential problems can be identified in a timely manner and corrective action can be taken, when necessary, to control the execution of the project.</a:t>
            </a:r>
          </a:p>
          <a:p>
            <a:pPr algn="just">
              <a:buNone/>
            </a:pPr>
            <a:endParaRPr lang="en-S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The key benefit is that project performance is observed and measured regularly to identify variances from the project management plan</a:t>
            </a:r>
          </a:p>
          <a:p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179</TotalTime>
  <Words>595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Project Life Cycle</vt:lpstr>
      <vt:lpstr>Project Phases</vt:lpstr>
      <vt:lpstr>Conceptualization phase  </vt:lpstr>
      <vt:lpstr>Planning </vt:lpstr>
      <vt:lpstr>Formation phase (preparing proposal) </vt:lpstr>
      <vt:lpstr>Project planning generally consists of  </vt:lpstr>
      <vt:lpstr>Slide 7</vt:lpstr>
      <vt:lpstr>Operational phase (executing) </vt:lpstr>
      <vt:lpstr>Planning in operational phase</vt:lpstr>
      <vt:lpstr>Monitoring and controlling </vt:lpstr>
      <vt:lpstr>Termination/ withdrawal phase </vt:lpstr>
      <vt:lpstr>Planning: Termination phase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Life Cycle</dc:title>
  <dc:creator>hp</dc:creator>
  <cp:lastModifiedBy>Dr. Pathare</cp:lastModifiedBy>
  <cp:revision>35</cp:revision>
  <dcterms:created xsi:type="dcterms:W3CDTF">2013-02-17T18:10:36Z</dcterms:created>
  <dcterms:modified xsi:type="dcterms:W3CDTF">2019-01-19T08:38:18Z</dcterms:modified>
</cp:coreProperties>
</file>