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CD13815F-F17D-42E1-8FAB-A145E873C5EC}" type="datetimeFigureOut">
              <a:rPr lang="en-SG" smtClean="0"/>
              <a:pPr/>
              <a:t>5/2/2016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CD13815F-F17D-42E1-8FAB-A145E873C5EC}" type="datetimeFigureOut">
              <a:rPr lang="en-SG" smtClean="0"/>
              <a:pPr/>
              <a:t>5/2/2016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CD13815F-F17D-42E1-8FAB-A145E873C5EC}" type="datetimeFigureOut">
              <a:rPr lang="en-SG" smtClean="0"/>
              <a:pPr/>
              <a:t>5/2/2016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CD13815F-F17D-42E1-8FAB-A145E873C5EC}" type="datetimeFigureOut">
              <a:rPr lang="en-SG" smtClean="0"/>
              <a:pPr/>
              <a:t>5/2/2016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13815F-F17D-42E1-8FAB-A145E873C5EC}" type="datetimeFigureOut">
              <a:rPr lang="en-SG" smtClean="0"/>
              <a:pPr/>
              <a:t>5/2/2016</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CD13815F-F17D-42E1-8FAB-A145E873C5EC}" type="datetimeFigureOut">
              <a:rPr lang="en-SG" smtClean="0"/>
              <a:pPr/>
              <a:t>5/2/2016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CD13815F-F17D-42E1-8FAB-A145E873C5EC}" type="datetimeFigureOut">
              <a:rPr lang="en-SG" smtClean="0"/>
              <a:pPr/>
              <a:t>5/2/2016</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CD13815F-F17D-42E1-8FAB-A145E873C5EC}" type="datetimeFigureOut">
              <a:rPr lang="en-SG" smtClean="0"/>
              <a:pPr/>
              <a:t>5/2/2016</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3815F-F17D-42E1-8FAB-A145E873C5EC}" type="datetimeFigureOut">
              <a:rPr lang="en-SG" smtClean="0"/>
              <a:pPr/>
              <a:t>5/2/2016</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3815F-F17D-42E1-8FAB-A145E873C5EC}" type="datetimeFigureOut">
              <a:rPr lang="en-SG" smtClean="0"/>
              <a:pPr/>
              <a:t>5/2/2016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3815F-F17D-42E1-8FAB-A145E873C5EC}" type="datetimeFigureOut">
              <a:rPr lang="en-SG" smtClean="0"/>
              <a:pPr/>
              <a:t>5/2/2016</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3129DEFD-8E61-4877-B39A-C640EC2C1481}" type="slidenum">
              <a:rPr lang="en-SG" smtClean="0"/>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3815F-F17D-42E1-8FAB-A145E873C5EC}" type="datetimeFigureOut">
              <a:rPr lang="en-SG" smtClean="0"/>
              <a:pPr/>
              <a:t>5/2/2016</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9DEFD-8E61-4877-B39A-C640EC2C1481}"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 Management</a:t>
            </a:r>
            <a:endParaRPr lang="en-SG" dirty="0"/>
          </a:p>
        </p:txBody>
      </p:sp>
      <p:sp>
        <p:nvSpPr>
          <p:cNvPr id="3" name="Subtitle 2"/>
          <p:cNvSpPr>
            <a:spLocks noGrp="1"/>
          </p:cNvSpPr>
          <p:nvPr>
            <p:ph type="subTitle" idx="1"/>
          </p:nvPr>
        </p:nvSpPr>
        <p:spPr/>
        <p:txBody>
          <a:bodyPr/>
          <a:lstStyle/>
          <a:p>
            <a:endParaRPr lang="en-S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Types of fundraising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686800" cy="5029200"/>
          </a:xfrm>
        </p:spPr>
        <p:txBody>
          <a:bodyPr>
            <a:normAutofit fontScale="85000" lnSpcReduction="10000"/>
          </a:bodyPr>
          <a:lstStyle/>
          <a:p>
            <a:r>
              <a:rPr lang="en-US" sz="3200" dirty="0" smtClean="0">
                <a:solidFill>
                  <a:srgbClr val="0070C0"/>
                </a:solidFill>
              </a:rPr>
              <a:t>Special events are another method of raising funds..</a:t>
            </a:r>
          </a:p>
          <a:p>
            <a:r>
              <a:rPr lang="en-US" sz="3200" dirty="0" smtClean="0">
                <a:solidFill>
                  <a:srgbClr val="0070C0"/>
                </a:solidFill>
              </a:rPr>
              <a:t>While fundraising often involves the donation of money as an out-right gift, money may also be generated by selling a product of some kind, also known as product fundraising. </a:t>
            </a:r>
          </a:p>
          <a:p>
            <a:r>
              <a:rPr lang="en-US" sz="3200" dirty="0" smtClean="0">
                <a:solidFill>
                  <a:srgbClr val="0070C0"/>
                </a:solidFill>
              </a:rPr>
              <a:t>It is common to see on-line impulse sales links to be accompanied by statements that a proportion of proceeds will be directed to a particular charitable foundation. </a:t>
            </a:r>
          </a:p>
          <a:p>
            <a:r>
              <a:rPr lang="en-US" sz="3200" dirty="0" smtClean="0">
                <a:solidFill>
                  <a:srgbClr val="0070C0"/>
                </a:solidFill>
              </a:rPr>
              <a:t>When goods or professional services are donated to an organization rather than cash, this is called an in-kind gift.</a:t>
            </a:r>
          </a:p>
          <a:p>
            <a:r>
              <a:rPr lang="en-US" sz="3200" dirty="0" smtClean="0">
                <a:solidFill>
                  <a:srgbClr val="0070C0"/>
                </a:solidFill>
              </a:rPr>
              <a:t>A number of charities and non-profit organizations are increasingly using the internet as a means to raise funds; this practice is referred to as online fundraising. </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Types of fundraising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686800" cy="5029200"/>
          </a:xfrm>
        </p:spPr>
        <p:txBody>
          <a:bodyPr>
            <a:normAutofit/>
          </a:bodyPr>
          <a:lstStyle/>
          <a:p>
            <a:r>
              <a:rPr lang="en-US" sz="3200" dirty="0" smtClean="0">
                <a:solidFill>
                  <a:srgbClr val="0070C0"/>
                </a:solidFill>
              </a:rPr>
              <a:t>Some of the most substantial fundraising efforts are conducted by colleges and universities.</a:t>
            </a:r>
          </a:p>
          <a:p>
            <a:r>
              <a:rPr lang="en-US" sz="3200" dirty="0" smtClean="0">
                <a:solidFill>
                  <a:srgbClr val="0070C0"/>
                </a:solidFill>
              </a:rPr>
              <a:t>The donor base for higher education includes alumni, parents, friends, private foundations, and corporations. </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Process of fundraising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91264" cy="5029200"/>
          </a:xfrm>
        </p:spPr>
        <p:txBody>
          <a:bodyPr>
            <a:normAutofit/>
          </a:bodyPr>
          <a:lstStyle/>
          <a:p>
            <a:r>
              <a:rPr lang="en-US" dirty="0" smtClean="0">
                <a:solidFill>
                  <a:srgbClr val="0070C0"/>
                </a:solidFill>
              </a:rPr>
              <a:t>P</a:t>
            </a:r>
            <a:r>
              <a:rPr lang="en-US" sz="3200" dirty="0" smtClean="0">
                <a:solidFill>
                  <a:srgbClr val="0070C0"/>
                </a:solidFill>
              </a:rPr>
              <a:t>rospect (donor) identification, </a:t>
            </a:r>
          </a:p>
          <a:p>
            <a:r>
              <a:rPr lang="en-US" dirty="0" smtClean="0">
                <a:solidFill>
                  <a:srgbClr val="0070C0"/>
                </a:solidFill>
              </a:rPr>
              <a:t>P</a:t>
            </a:r>
            <a:r>
              <a:rPr lang="en-US" sz="3200" dirty="0" smtClean="0">
                <a:solidFill>
                  <a:srgbClr val="0070C0"/>
                </a:solidFill>
              </a:rPr>
              <a:t>rospect research and verification of the prospect's viability, </a:t>
            </a:r>
          </a:p>
          <a:p>
            <a:r>
              <a:rPr lang="en-US" dirty="0" smtClean="0">
                <a:solidFill>
                  <a:srgbClr val="0070C0"/>
                </a:solidFill>
              </a:rPr>
              <a:t>C</a:t>
            </a:r>
            <a:r>
              <a:rPr lang="en-US" sz="3200" dirty="0" smtClean="0">
                <a:solidFill>
                  <a:srgbClr val="0070C0"/>
                </a:solidFill>
              </a:rPr>
              <a:t>ultivation, </a:t>
            </a:r>
          </a:p>
          <a:p>
            <a:r>
              <a:rPr lang="en-US" dirty="0" smtClean="0">
                <a:solidFill>
                  <a:srgbClr val="0070C0"/>
                </a:solidFill>
              </a:rPr>
              <a:t>S</a:t>
            </a:r>
            <a:r>
              <a:rPr lang="en-US" sz="3200" dirty="0" smtClean="0">
                <a:solidFill>
                  <a:srgbClr val="0070C0"/>
                </a:solidFill>
              </a:rPr>
              <a:t>olicitation, and </a:t>
            </a:r>
          </a:p>
          <a:p>
            <a:r>
              <a:rPr lang="en-US" sz="3200" dirty="0" smtClean="0">
                <a:solidFill>
                  <a:srgbClr val="0070C0"/>
                </a:solidFill>
              </a:rPr>
              <a:t>Stewardship, the latter being the process of keeping donors informed about how support has been used.</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12</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Budgeting and Finance </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7660"/>
            <a:ext cx="8229600" cy="4389120"/>
          </a:xfrm>
        </p:spPr>
        <p:txBody>
          <a:bodyPr>
            <a:normAutofit/>
          </a:bodyPr>
          <a:lstStyle/>
          <a:p>
            <a:pPr>
              <a:buNone/>
            </a:pPr>
            <a:r>
              <a:rPr lang="en-US" sz="3200" b="1" dirty="0" smtClean="0">
                <a:solidFill>
                  <a:srgbClr val="FF0000"/>
                </a:solidFill>
              </a:rPr>
              <a:t>Cost estimates</a:t>
            </a:r>
          </a:p>
          <a:p>
            <a:r>
              <a:rPr lang="en-US" sz="3200" b="1" dirty="0" smtClean="0">
                <a:solidFill>
                  <a:srgbClr val="0070C0"/>
                </a:solidFill>
              </a:rPr>
              <a:t>Non recurring &amp; recurring cost</a:t>
            </a:r>
          </a:p>
          <a:p>
            <a:r>
              <a:rPr lang="en-US" sz="3200" b="1" dirty="0" smtClean="0">
                <a:solidFill>
                  <a:srgbClr val="0070C0"/>
                </a:solidFill>
              </a:rPr>
              <a:t>Personnel, material, programme and administrative costs</a:t>
            </a:r>
          </a:p>
          <a:p>
            <a:r>
              <a:rPr lang="en-US" sz="3200" b="1" dirty="0" smtClean="0">
                <a:solidFill>
                  <a:srgbClr val="0070C0"/>
                </a:solidFill>
              </a:rPr>
              <a:t>Local contribution</a:t>
            </a:r>
          </a:p>
          <a:p>
            <a:pPr>
              <a:buNone/>
            </a:pPr>
            <a:r>
              <a:rPr lang="en-US" sz="3200" b="1" dirty="0" smtClean="0">
                <a:solidFill>
                  <a:srgbClr val="FF0000"/>
                </a:solidFill>
              </a:rPr>
              <a:t>Finance</a:t>
            </a:r>
          </a:p>
          <a:p>
            <a:r>
              <a:rPr lang="en-US" sz="3200" b="1" dirty="0" smtClean="0">
                <a:solidFill>
                  <a:srgbClr val="0070C0"/>
                </a:solidFill>
              </a:rPr>
              <a:t>Day to day financing of the programme</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Staff recruitment and development </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7660"/>
            <a:ext cx="8229600" cy="4389120"/>
          </a:xfrm>
        </p:spPr>
        <p:txBody>
          <a:bodyPr>
            <a:normAutofit/>
          </a:bodyPr>
          <a:lstStyle/>
          <a:p>
            <a:r>
              <a:rPr lang="en-US" sz="3200" dirty="0" smtClean="0">
                <a:solidFill>
                  <a:srgbClr val="0070C0"/>
                </a:solidFill>
              </a:rPr>
              <a:t>Define staff positions, role &amp; responsibilities</a:t>
            </a:r>
          </a:p>
          <a:p>
            <a:r>
              <a:rPr lang="en-US" sz="3200" dirty="0" smtClean="0">
                <a:solidFill>
                  <a:srgbClr val="0070C0"/>
                </a:solidFill>
              </a:rPr>
              <a:t>Advertise &amp; receive applications</a:t>
            </a:r>
          </a:p>
          <a:p>
            <a:r>
              <a:rPr lang="en-US" sz="3200" dirty="0" smtClean="0">
                <a:solidFill>
                  <a:srgbClr val="0070C0"/>
                </a:solidFill>
              </a:rPr>
              <a:t>Screening &amp; recruiting (interview)</a:t>
            </a:r>
          </a:p>
          <a:p>
            <a:r>
              <a:rPr lang="en-US" sz="3200" dirty="0" smtClean="0">
                <a:solidFill>
                  <a:srgbClr val="0070C0"/>
                </a:solidFill>
              </a:rPr>
              <a:t>Appointment on contract</a:t>
            </a:r>
          </a:p>
          <a:p>
            <a:r>
              <a:rPr lang="en-US" sz="3200" dirty="0" smtClean="0">
                <a:solidFill>
                  <a:srgbClr val="0070C0"/>
                </a:solidFill>
              </a:rPr>
              <a:t>Training &amp; development</a:t>
            </a:r>
          </a:p>
          <a:p>
            <a:r>
              <a:rPr lang="en-US" sz="3200" dirty="0" smtClean="0">
                <a:solidFill>
                  <a:srgbClr val="0070C0"/>
                </a:solidFill>
              </a:rPr>
              <a:t>Appraisal &amp; promotion</a:t>
            </a:r>
          </a:p>
          <a:p>
            <a:r>
              <a:rPr lang="en-US" sz="3200" dirty="0" smtClean="0">
                <a:solidFill>
                  <a:srgbClr val="0070C0"/>
                </a:solidFill>
              </a:rPr>
              <a:t>Project completion &amp; contract settlement</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496944" cy="814922"/>
          </a:xfrm>
        </p:spPr>
        <p:txBody>
          <a:bodyPr>
            <a:normAutofit/>
          </a:bodyPr>
          <a:lstStyle/>
          <a:p>
            <a:pPr algn="ctr"/>
            <a:r>
              <a:rPr lang="en-IN" b="1" dirty="0" smtClean="0">
                <a:solidFill>
                  <a:srgbClr val="FF00FF"/>
                </a:solidFill>
              </a:rPr>
              <a:t>Management Information System</a:t>
            </a:r>
            <a:endParaRPr lang="en-US" dirty="0">
              <a:solidFill>
                <a:srgbClr val="FF00FF"/>
              </a:solidFill>
            </a:endParaRPr>
          </a:p>
        </p:txBody>
      </p:sp>
      <p:sp>
        <p:nvSpPr>
          <p:cNvPr id="3" name="Content Placeholder 2"/>
          <p:cNvSpPr>
            <a:spLocks noGrp="1"/>
          </p:cNvSpPr>
          <p:nvPr>
            <p:ph idx="1"/>
          </p:nvPr>
        </p:nvSpPr>
        <p:spPr>
          <a:xfrm>
            <a:off x="457200" y="1340768"/>
            <a:ext cx="8507288" cy="5184576"/>
          </a:xfrm>
        </p:spPr>
        <p:txBody>
          <a:bodyPr>
            <a:normAutofit fontScale="92500" lnSpcReduction="20000"/>
          </a:bodyPr>
          <a:lstStyle/>
          <a:p>
            <a:pPr algn="just"/>
            <a:r>
              <a:rPr lang="en-US" sz="3200" dirty="0" smtClean="0">
                <a:solidFill>
                  <a:srgbClr val="0070C0"/>
                </a:solidFill>
              </a:rPr>
              <a:t>A management information system (MIS) is a system that provides information needed to manage organizations effectively.</a:t>
            </a:r>
          </a:p>
          <a:p>
            <a:pPr algn="just"/>
            <a:r>
              <a:rPr lang="en-US" sz="3200" dirty="0" smtClean="0">
                <a:solidFill>
                  <a:srgbClr val="0070C0"/>
                </a:solidFill>
              </a:rPr>
              <a:t>Management information systems are regarded to be a subset of the overall internal controls procedures in </a:t>
            </a:r>
            <a:r>
              <a:rPr lang="en-US" sz="3200" dirty="0" err="1" smtClean="0">
                <a:solidFill>
                  <a:srgbClr val="0070C0"/>
                </a:solidFill>
              </a:rPr>
              <a:t>organisations</a:t>
            </a:r>
            <a:r>
              <a:rPr lang="en-US" sz="3200" dirty="0" smtClean="0">
                <a:solidFill>
                  <a:srgbClr val="0070C0"/>
                </a:solidFill>
              </a:rPr>
              <a:t>, which cover the application of people, documents, technologies, and procedures used by management  and accountants to smooth running of </a:t>
            </a:r>
            <a:r>
              <a:rPr lang="en-US" sz="3200" dirty="0" err="1" smtClean="0">
                <a:solidFill>
                  <a:srgbClr val="0070C0"/>
                </a:solidFill>
              </a:rPr>
              <a:t>organisations</a:t>
            </a:r>
            <a:endParaRPr lang="en-US" sz="3200" dirty="0" smtClean="0">
              <a:solidFill>
                <a:srgbClr val="0070C0"/>
              </a:solidFill>
            </a:endParaRPr>
          </a:p>
          <a:p>
            <a:pPr algn="just"/>
            <a:r>
              <a:rPr lang="en-US" sz="3200" dirty="0" smtClean="0">
                <a:solidFill>
                  <a:srgbClr val="0070C0"/>
                </a:solidFill>
              </a:rPr>
              <a:t>Initially in businesses and other organizations, internal reporting was made manually and only periodically and gave limited and delayed information on management performance. </a:t>
            </a:r>
            <a:endParaRPr lang="en-US" sz="3200" dirty="0" smtClean="0">
              <a:solidFill>
                <a:srgbClr val="0070C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Management Information System</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382000" cy="5001344"/>
          </a:xfrm>
        </p:spPr>
        <p:txBody>
          <a:bodyPr>
            <a:normAutofit/>
          </a:bodyPr>
          <a:lstStyle/>
          <a:p>
            <a:pPr algn="just"/>
            <a:r>
              <a:rPr lang="en-US" sz="3200" dirty="0" smtClean="0">
                <a:solidFill>
                  <a:srgbClr val="0070C0"/>
                </a:solidFill>
              </a:rPr>
              <a:t>Over time, computers began to store increasing amount of information while also interlinking with previously separate information systems. </a:t>
            </a:r>
          </a:p>
          <a:p>
            <a:pPr algn="just"/>
            <a:r>
              <a:rPr lang="en-US" dirty="0" smtClean="0">
                <a:solidFill>
                  <a:srgbClr val="0070C0"/>
                </a:solidFill>
              </a:rPr>
              <a:t>An 'MIS' is a planned system of the collection, processing, storage and dissemination of data in the form of information needed to carry out the management functions. In a way, it is a documented report of the activities that were planned and executed</a:t>
            </a:r>
            <a:endParaRPr lang="en-US" sz="3200" dirty="0" smtClean="0">
              <a:solidFill>
                <a:srgbClr val="0070C0"/>
              </a:solidFill>
            </a:endParaRP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Management Information System</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382000" cy="4785320"/>
          </a:xfrm>
        </p:spPr>
        <p:txBody>
          <a:bodyPr>
            <a:normAutofit fontScale="92500" lnSpcReduction="20000"/>
          </a:bodyPr>
          <a:lstStyle/>
          <a:p>
            <a:pPr algn="just"/>
            <a:r>
              <a:rPr lang="en-US" sz="3200" dirty="0" smtClean="0">
                <a:solidFill>
                  <a:srgbClr val="0070C0"/>
                </a:solidFill>
              </a:rPr>
              <a:t>Any successful MIS must support a business's Five Year Plan or its equivalent. </a:t>
            </a:r>
          </a:p>
          <a:p>
            <a:pPr algn="just"/>
            <a:r>
              <a:rPr lang="en-US" sz="3200" dirty="0" smtClean="0">
                <a:solidFill>
                  <a:srgbClr val="0070C0"/>
                </a:solidFill>
              </a:rPr>
              <a:t>It must provide for reports based upon performance analysis in areas critical to that plan, with feedback loops that allow for decoration of every aspect of the business, including recruitment and training regimens. </a:t>
            </a:r>
          </a:p>
          <a:p>
            <a:pPr algn="just"/>
            <a:r>
              <a:rPr lang="en-US" sz="3200" dirty="0" smtClean="0">
                <a:solidFill>
                  <a:srgbClr val="0070C0"/>
                </a:solidFill>
              </a:rPr>
              <a:t>These reports would include performance relative to cost </a:t>
            </a:r>
            <a:r>
              <a:rPr lang="en-US" sz="3200" dirty="0" err="1" smtClean="0">
                <a:solidFill>
                  <a:srgbClr val="0070C0"/>
                </a:solidFill>
              </a:rPr>
              <a:t>centres</a:t>
            </a:r>
            <a:r>
              <a:rPr lang="en-US" sz="3200" dirty="0" smtClean="0">
                <a:solidFill>
                  <a:srgbClr val="0070C0"/>
                </a:solidFill>
              </a:rPr>
              <a:t> and projects that drive profit or loss, and do so in such a way that identifies individual accountability and in virtual / real-time</a:t>
            </a:r>
            <a:r>
              <a:rPr lang="en-US" sz="3200" b="1" dirty="0" smtClean="0">
                <a:solidFill>
                  <a:srgbClr val="0070C0"/>
                </a:solidFill>
              </a:rPr>
              <a:t>.</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17</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Public Relations </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56792"/>
            <a:ext cx="8229600" cy="4680520"/>
          </a:xfrm>
        </p:spPr>
        <p:txBody>
          <a:bodyPr>
            <a:normAutofit fontScale="92500" lnSpcReduction="20000"/>
          </a:bodyPr>
          <a:lstStyle/>
          <a:p>
            <a:r>
              <a:rPr lang="en-US" sz="3200" dirty="0" smtClean="0">
                <a:solidFill>
                  <a:srgbClr val="0070C0"/>
                </a:solidFill>
              </a:rPr>
              <a:t>Dissemination of information of the project for public use</a:t>
            </a:r>
          </a:p>
          <a:p>
            <a:r>
              <a:rPr lang="en-US" sz="3200" dirty="0" smtClean="0">
                <a:solidFill>
                  <a:srgbClr val="0070C0"/>
                </a:solidFill>
              </a:rPr>
              <a:t>Front office / project office / site office</a:t>
            </a:r>
          </a:p>
          <a:p>
            <a:r>
              <a:rPr lang="en-US" sz="3200" dirty="0" smtClean="0">
                <a:solidFill>
                  <a:srgbClr val="0070C0"/>
                </a:solidFill>
              </a:rPr>
              <a:t>Public relations officer</a:t>
            </a:r>
          </a:p>
          <a:p>
            <a:r>
              <a:rPr lang="en-US" sz="3200" dirty="0" smtClean="0">
                <a:solidFill>
                  <a:srgbClr val="0070C0"/>
                </a:solidFill>
              </a:rPr>
              <a:t>Brochures / news letters / website / news release / documentaries / media exposures</a:t>
            </a:r>
          </a:p>
          <a:p>
            <a:r>
              <a:rPr lang="en-US" sz="3200" dirty="0" smtClean="0">
                <a:solidFill>
                  <a:srgbClr val="0070C0"/>
                </a:solidFill>
              </a:rPr>
              <a:t>Limited information at the discretion of the management</a:t>
            </a:r>
          </a:p>
          <a:p>
            <a:r>
              <a:rPr lang="en-US" sz="3200" dirty="0" smtClean="0">
                <a:solidFill>
                  <a:srgbClr val="0070C0"/>
                </a:solidFill>
              </a:rPr>
              <a:t>Consumer relations / community relations / relations with civic authorities / relations with the donors / other stakeholders</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Reporting and Documentation</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7660"/>
            <a:ext cx="8291264" cy="4581660"/>
          </a:xfrm>
        </p:spPr>
        <p:txBody>
          <a:bodyPr>
            <a:normAutofit fontScale="92500" lnSpcReduction="20000"/>
          </a:bodyPr>
          <a:lstStyle/>
          <a:p>
            <a:r>
              <a:rPr lang="en-US" sz="3200" dirty="0" smtClean="0">
                <a:solidFill>
                  <a:srgbClr val="0070C0"/>
                </a:solidFill>
              </a:rPr>
              <a:t>Activity report &amp; financial report</a:t>
            </a:r>
          </a:p>
          <a:p>
            <a:r>
              <a:rPr lang="en-US" sz="3200" dirty="0" smtClean="0">
                <a:solidFill>
                  <a:srgbClr val="0070C0"/>
                </a:solidFill>
              </a:rPr>
              <a:t>Process report (narrative) &amp; summary report</a:t>
            </a:r>
          </a:p>
          <a:p>
            <a:r>
              <a:rPr lang="en-US" sz="3200" dirty="0" smtClean="0">
                <a:solidFill>
                  <a:srgbClr val="0070C0"/>
                </a:solidFill>
              </a:rPr>
              <a:t>Qualitative (case study) &amp; quantitative reports (log-frame)</a:t>
            </a:r>
          </a:p>
          <a:p>
            <a:pPr lvl="1"/>
            <a:r>
              <a:rPr lang="en-US" sz="3000" dirty="0" smtClean="0">
                <a:solidFill>
                  <a:srgbClr val="0070C0"/>
                </a:solidFill>
              </a:rPr>
              <a:t>monthly reports (progress report)</a:t>
            </a:r>
          </a:p>
          <a:p>
            <a:pPr lvl="1"/>
            <a:r>
              <a:rPr lang="en-US" sz="3000" dirty="0" smtClean="0">
                <a:solidFill>
                  <a:srgbClr val="0070C0"/>
                </a:solidFill>
              </a:rPr>
              <a:t>annual reports (progress report)</a:t>
            </a:r>
          </a:p>
          <a:p>
            <a:pPr lvl="1"/>
            <a:r>
              <a:rPr lang="en-US" sz="3000" dirty="0" smtClean="0">
                <a:solidFill>
                  <a:srgbClr val="0070C0"/>
                </a:solidFill>
              </a:rPr>
              <a:t>project reports (completion report &amp; follow up report) </a:t>
            </a:r>
          </a:p>
          <a:p>
            <a:pPr lvl="1"/>
            <a:r>
              <a:rPr lang="en-US" sz="3000" dirty="0" smtClean="0">
                <a:solidFill>
                  <a:srgbClr val="0070C0"/>
                </a:solidFill>
              </a:rPr>
              <a:t>Brochures (advt. for announcing the project) </a:t>
            </a:r>
          </a:p>
          <a:p>
            <a:pPr lvl="1"/>
            <a:r>
              <a:rPr lang="en-US" sz="3000" dirty="0" smtClean="0">
                <a:solidFill>
                  <a:srgbClr val="0070C0"/>
                </a:solidFill>
              </a:rPr>
              <a:t>Newsletters (for public use)</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19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Unit 6 Project Management</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28800"/>
            <a:ext cx="8147248" cy="4680520"/>
          </a:xfrm>
        </p:spPr>
        <p:txBody>
          <a:bodyPr>
            <a:normAutofit/>
          </a:bodyPr>
          <a:lstStyle/>
          <a:p>
            <a:r>
              <a:rPr lang="en-US" sz="3600" b="1" dirty="0" smtClean="0">
                <a:solidFill>
                  <a:srgbClr val="0070C0"/>
                </a:solidFill>
                <a:effectLst>
                  <a:outerShdw blurRad="38100" dist="38100" dir="2700000" algn="tl">
                    <a:srgbClr val="000000">
                      <a:alpha val="43137"/>
                    </a:srgbClr>
                  </a:outerShdw>
                </a:effectLst>
              </a:rPr>
              <a:t>Meaning and components </a:t>
            </a:r>
          </a:p>
          <a:p>
            <a:pPr marL="571500" indent="-571500">
              <a:buFont typeface="+mj-lt"/>
              <a:buAutoNum type="romanLcPeriod"/>
            </a:pPr>
            <a:r>
              <a:rPr lang="en-US" sz="3200" dirty="0" smtClean="0">
                <a:solidFill>
                  <a:srgbClr val="0070C0"/>
                </a:solidFill>
              </a:rPr>
              <a:t>Fund raising, Finance and budgeting </a:t>
            </a:r>
          </a:p>
          <a:p>
            <a:pPr marL="571500" indent="-571500">
              <a:buFont typeface="+mj-lt"/>
              <a:buAutoNum type="romanLcPeriod"/>
            </a:pPr>
            <a:r>
              <a:rPr lang="en-US" sz="3200" dirty="0" smtClean="0">
                <a:solidFill>
                  <a:srgbClr val="0070C0"/>
                </a:solidFill>
              </a:rPr>
              <a:t>Staff recruitment and development </a:t>
            </a:r>
          </a:p>
          <a:p>
            <a:pPr marL="571500" indent="-571500">
              <a:buFont typeface="+mj-lt"/>
              <a:buAutoNum type="romanLcPeriod"/>
            </a:pPr>
            <a:r>
              <a:rPr lang="en-US" sz="3200" dirty="0" smtClean="0">
                <a:solidFill>
                  <a:srgbClr val="0070C0"/>
                </a:solidFill>
              </a:rPr>
              <a:t>Management Information System, Public Relations </a:t>
            </a:r>
          </a:p>
          <a:p>
            <a:pPr marL="571500" indent="-571500">
              <a:buFont typeface="+mj-lt"/>
              <a:buAutoNum type="romanLcPeriod"/>
            </a:pPr>
            <a:r>
              <a:rPr lang="en-US" sz="3200" dirty="0" smtClean="0">
                <a:solidFill>
                  <a:srgbClr val="0070C0"/>
                </a:solidFill>
              </a:rPr>
              <a:t>Reporting and Documentation: monthly reports; annual reports; project reports; brochures, newsletters</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Project Management: Meaning </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435280" cy="4785320"/>
          </a:xfrm>
        </p:spPr>
        <p:txBody>
          <a:bodyPr>
            <a:normAutofit/>
          </a:bodyPr>
          <a:lstStyle/>
          <a:p>
            <a:pPr algn="just"/>
            <a:r>
              <a:rPr lang="en-US" dirty="0">
                <a:solidFill>
                  <a:srgbClr val="0070C0"/>
                </a:solidFill>
              </a:rPr>
              <a:t>A project is a temporary endeavor, having a defined beginning and end undertaken to meet unique goals and objectives usually to bring about beneficial change</a:t>
            </a:r>
          </a:p>
          <a:p>
            <a:pPr algn="just"/>
            <a:r>
              <a:rPr lang="en-US" sz="3200" dirty="0" smtClean="0">
                <a:solidFill>
                  <a:srgbClr val="0070C0"/>
                </a:solidFill>
              </a:rPr>
              <a:t>Project management is the discipline of planning, organizing, securing and managing resources to bring about the successful completion of specific project goals and objectives. </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Project Management: Meaning </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1412776"/>
            <a:ext cx="8812088" cy="5064224"/>
          </a:xfrm>
        </p:spPr>
        <p:txBody>
          <a:bodyPr>
            <a:normAutofit/>
          </a:bodyPr>
          <a:lstStyle/>
          <a:p>
            <a:pPr algn="just"/>
            <a:r>
              <a:rPr lang="en-US" sz="3200" dirty="0" smtClean="0">
                <a:solidFill>
                  <a:srgbClr val="0070C0"/>
                </a:solidFill>
              </a:rPr>
              <a:t>The primary challenge of project management is to achieve all of the </a:t>
            </a:r>
            <a:r>
              <a:rPr lang="en-US" sz="3200" dirty="0" smtClean="0">
                <a:solidFill>
                  <a:srgbClr val="0070C0"/>
                </a:solidFill>
              </a:rPr>
              <a:t>project </a:t>
            </a:r>
            <a:r>
              <a:rPr lang="en-US" sz="3200" dirty="0" smtClean="0">
                <a:solidFill>
                  <a:srgbClr val="0070C0"/>
                </a:solidFill>
              </a:rPr>
              <a:t>goals and objectives while honoring the preconceived project constraints. </a:t>
            </a:r>
          </a:p>
          <a:p>
            <a:pPr algn="just"/>
            <a:r>
              <a:rPr lang="en-US" sz="3200" dirty="0" smtClean="0">
                <a:solidFill>
                  <a:srgbClr val="0070C0"/>
                </a:solidFill>
              </a:rPr>
              <a:t>Typical constraints are scope, time, and budget.</a:t>
            </a:r>
          </a:p>
          <a:p>
            <a:pPr algn="just"/>
            <a:r>
              <a:rPr lang="en-US" sz="3200" dirty="0" smtClean="0">
                <a:solidFill>
                  <a:srgbClr val="0070C0"/>
                </a:solidFill>
              </a:rPr>
              <a:t>The secondary and more ambitious challenge is to optimize the allocation and integration of inputs necessary to meet pre-defined objectives</a:t>
            </a:r>
            <a:r>
              <a:rPr lang="en-US" sz="3200" b="1" dirty="0" smtClean="0">
                <a:solidFill>
                  <a:srgbClr val="0070C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Project Management: components </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7660"/>
            <a:ext cx="8229600" cy="4389120"/>
          </a:xfrm>
        </p:spPr>
        <p:txBody>
          <a:bodyPr>
            <a:normAutofit/>
          </a:bodyPr>
          <a:lstStyle/>
          <a:p>
            <a:pPr algn="just"/>
            <a:r>
              <a:rPr lang="en-US" sz="3200" dirty="0" smtClean="0">
                <a:solidFill>
                  <a:srgbClr val="0070C0"/>
                </a:solidFill>
              </a:rPr>
              <a:t>Fund raising, Finance and budgeting </a:t>
            </a:r>
          </a:p>
          <a:p>
            <a:pPr algn="just"/>
            <a:r>
              <a:rPr lang="en-US" sz="3200" dirty="0" smtClean="0">
                <a:solidFill>
                  <a:srgbClr val="0070C0"/>
                </a:solidFill>
              </a:rPr>
              <a:t>Staff recruitment and development </a:t>
            </a:r>
          </a:p>
          <a:p>
            <a:pPr algn="just"/>
            <a:r>
              <a:rPr lang="en-US" sz="3200" dirty="0" smtClean="0">
                <a:solidFill>
                  <a:srgbClr val="0070C0"/>
                </a:solidFill>
              </a:rPr>
              <a:t>Management Information System, Public Relations </a:t>
            </a:r>
          </a:p>
          <a:p>
            <a:pPr algn="just"/>
            <a:r>
              <a:rPr lang="en-US" sz="3200" dirty="0" smtClean="0">
                <a:solidFill>
                  <a:srgbClr val="0070C0"/>
                </a:solidFill>
              </a:rPr>
              <a:t>Reporting and Documentation: monthly reports; annual reports; project reports; brochures, newsletters</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Fund 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23528" y="1447800"/>
            <a:ext cx="8424936" cy="4933528"/>
          </a:xfrm>
        </p:spPr>
        <p:txBody>
          <a:bodyPr>
            <a:normAutofit fontScale="85000" lnSpcReduction="10000"/>
          </a:bodyPr>
          <a:lstStyle/>
          <a:p>
            <a:pPr algn="just"/>
            <a:r>
              <a:rPr lang="en-US" sz="3200" dirty="0" smtClean="0">
                <a:solidFill>
                  <a:srgbClr val="0070C0"/>
                </a:solidFill>
              </a:rPr>
              <a:t>Fundraising is the process of soliciting and gathering contributions as money or other resources by requesting donations from individuals, businesses, charitable foundations, or governmental agencies. </a:t>
            </a:r>
          </a:p>
          <a:p>
            <a:pPr algn="just"/>
            <a:r>
              <a:rPr lang="en-US" sz="3200" dirty="0" smtClean="0">
                <a:solidFill>
                  <a:srgbClr val="0070C0"/>
                </a:solidFill>
              </a:rPr>
              <a:t>Sometimes it is also used to refer to the identification and solicitation of investors or other sources of capital for -profit enterprises. </a:t>
            </a:r>
          </a:p>
          <a:p>
            <a:pPr algn="just"/>
            <a:r>
              <a:rPr lang="en-US" sz="3200" dirty="0" smtClean="0">
                <a:solidFill>
                  <a:srgbClr val="0070C0"/>
                </a:solidFill>
              </a:rPr>
              <a:t>Traditionally, fundraising consisted mostly of asking for donations on the street or at people's doors in the form of face-to-face fundraising</a:t>
            </a:r>
          </a:p>
          <a:p>
            <a:pPr algn="just"/>
            <a:r>
              <a:rPr lang="en-US" sz="3200" dirty="0" smtClean="0">
                <a:solidFill>
                  <a:srgbClr val="0070C0"/>
                </a:solidFill>
              </a:rPr>
              <a:t>New forms of fundraising such as online fundraising &amp; professional fundraisers (on commission basis)</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Fund 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pPr algn="just"/>
            <a:r>
              <a:rPr lang="en-US" sz="3200" dirty="0" smtClean="0">
                <a:solidFill>
                  <a:srgbClr val="0070C0"/>
                </a:solidFill>
              </a:rPr>
              <a:t>Fundraising is a significant way that non-profit organizations may obtain the money for their operations. </a:t>
            </a:r>
          </a:p>
          <a:p>
            <a:pPr algn="just">
              <a:buNone/>
            </a:pPr>
            <a:r>
              <a:rPr lang="en-US" dirty="0" smtClean="0">
                <a:solidFill>
                  <a:srgbClr val="0070C0"/>
                </a:solidFill>
              </a:rPr>
              <a:t>	e</a:t>
            </a:r>
            <a:r>
              <a:rPr lang="en-US" sz="3200" dirty="0" smtClean="0">
                <a:solidFill>
                  <a:srgbClr val="0070C0"/>
                </a:solidFill>
              </a:rPr>
              <a:t>.g. student scholarship merit awards for athletic or academic achievement, humanitarian concerns, disaster relief, human rights, research, and other social issues</a:t>
            </a:r>
          </a:p>
          <a:p>
            <a:pPr algn="just"/>
            <a:r>
              <a:rPr lang="en-US" sz="3200" dirty="0" smtClean="0">
                <a:solidFill>
                  <a:srgbClr val="0070C0"/>
                </a:solidFill>
              </a:rPr>
              <a:t>Many non-profit organizations take advantage of the services of professional fundraisers who may be paid for their services either through fees unrelated to the amounts of money to be raised, or by retaining a percentage of raised funds</a:t>
            </a: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Fund 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668980"/>
          </a:xfrm>
        </p:spPr>
        <p:txBody>
          <a:bodyPr>
            <a:normAutofit/>
          </a:bodyPr>
          <a:lstStyle/>
          <a:p>
            <a:pPr algn="just"/>
            <a:r>
              <a:rPr lang="en-US" sz="3200" dirty="0" smtClean="0">
                <a:solidFill>
                  <a:srgbClr val="0070C0"/>
                </a:solidFill>
              </a:rPr>
              <a:t>Employ a staff person whose main responsibility is fund raising. This person is paid a salary like any other employee, and is usually a part of the top management staff of the organization</a:t>
            </a:r>
          </a:p>
          <a:p>
            <a:pPr algn="just">
              <a:buNone/>
            </a:pPr>
            <a:endParaRPr lang="en-US" sz="3200" dirty="0" smtClean="0">
              <a:solidFill>
                <a:srgbClr val="0070C0"/>
              </a:solidFill>
            </a:endParaRP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a:p>
        </p:txBody>
      </p:sp>
      <p:sp>
        <p:nvSpPr>
          <p:cNvPr id="5" name="Slide Number Placeholder 4"/>
          <p:cNvSpPr>
            <a:spLocks noGrp="1"/>
          </p:cNvSpPr>
          <p:nvPr>
            <p:ph type="sldNum" sz="quarter" idx="12"/>
          </p:nvPr>
        </p:nvSpPr>
        <p:spPr/>
        <p:txBody>
          <a:bodyPr/>
          <a:lstStyle/>
          <a:p>
            <a:fld id="{93558E53-2CF0-45DC-B29F-165D5EE850A6}"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14922"/>
          </a:xfrm>
        </p:spPr>
        <p:txBody>
          <a:bodyPr>
            <a:normAutofit/>
          </a:bodyPr>
          <a:lstStyle/>
          <a:p>
            <a:pPr algn="ctr"/>
            <a:r>
              <a:rPr lang="en-IN" b="1" dirty="0" smtClean="0">
                <a:solidFill>
                  <a:srgbClr val="FF00FF"/>
                </a:solidFill>
                <a:effectLst>
                  <a:outerShdw blurRad="38100" dist="38100" dir="2700000" algn="tl">
                    <a:srgbClr val="000000">
                      <a:alpha val="43137"/>
                    </a:srgbClr>
                  </a:outerShdw>
                </a:effectLst>
              </a:rPr>
              <a:t>Types of fundraising</a:t>
            </a:r>
            <a:endParaRPr lang="en-US" dirty="0">
              <a:solidFill>
                <a:srgbClr val="FF00FF"/>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435280" cy="4876800"/>
          </a:xfrm>
        </p:spPr>
        <p:txBody>
          <a:bodyPr>
            <a:normAutofit fontScale="92500" lnSpcReduction="10000"/>
          </a:bodyPr>
          <a:lstStyle/>
          <a:p>
            <a:pPr algn="just"/>
            <a:r>
              <a:rPr lang="en-US" sz="3200" dirty="0" smtClean="0">
                <a:solidFill>
                  <a:srgbClr val="0070C0"/>
                </a:solidFill>
              </a:rPr>
              <a:t>Annual funding from a financial endowment, which is a sum of money that is invested to generate an annual return. </a:t>
            </a:r>
          </a:p>
          <a:p>
            <a:pPr algn="just"/>
            <a:r>
              <a:rPr lang="en-US" sz="3200" dirty="0" smtClean="0">
                <a:solidFill>
                  <a:srgbClr val="0070C0"/>
                </a:solidFill>
              </a:rPr>
              <a:t>Raise funds through competing for grant funding. Grant (money) is offered by governmental units and private foundations/ charitable trusts to non-profit organizations for certain projects.</a:t>
            </a:r>
          </a:p>
          <a:p>
            <a:pPr algn="just"/>
            <a:r>
              <a:rPr lang="en-US" sz="3200" dirty="0" smtClean="0">
                <a:solidFill>
                  <a:srgbClr val="0070C0"/>
                </a:solidFill>
              </a:rPr>
              <a:t>A capital campaign is when fundraising is conducted to raise major sums for a building or endowment, and generally keep such funds separate from operating funds. </a:t>
            </a:r>
            <a:endParaRPr lang="en-US" sz="3200" b="1" dirty="0" smtClean="0">
              <a:solidFill>
                <a:srgbClr val="0070C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9249651D-C1A1-4200-A870-F5656B2778A7}" type="datetime1">
              <a:rPr lang="en-US" smtClean="0"/>
              <a:pPr/>
              <a:t>05/02/2016</a:t>
            </a:fld>
            <a:endParaRPr lang="en-US" dirty="0"/>
          </a:p>
        </p:txBody>
      </p:sp>
      <p:sp>
        <p:nvSpPr>
          <p:cNvPr id="5" name="Slide Number Placeholder 4"/>
          <p:cNvSpPr>
            <a:spLocks noGrp="1"/>
          </p:cNvSpPr>
          <p:nvPr>
            <p:ph type="sldNum" sz="quarter" idx="12"/>
          </p:nvPr>
        </p:nvSpPr>
        <p:spPr/>
        <p:txBody>
          <a:bodyPr/>
          <a:lstStyle/>
          <a:p>
            <a:fld id="{93558E53-2CF0-45DC-B29F-165D5EE850A6}"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URCD 6 Planning &amp; Dev. of Community Projects</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1254</Words>
  <Application>Microsoft Office PowerPoint</Application>
  <PresentationFormat>On-screen Show (4:3)</PresentationFormat>
  <Paragraphs>145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Project Management</vt:lpstr>
      <vt:lpstr>Unit 6 Project Management</vt:lpstr>
      <vt:lpstr>Project Management: Meaning </vt:lpstr>
      <vt:lpstr>Project Management: Meaning </vt:lpstr>
      <vt:lpstr>Project Management: components </vt:lpstr>
      <vt:lpstr>Fund raising</vt:lpstr>
      <vt:lpstr>Fund raising</vt:lpstr>
      <vt:lpstr>Fund raising</vt:lpstr>
      <vt:lpstr>Types of fundraising</vt:lpstr>
      <vt:lpstr>Types of fundraising</vt:lpstr>
      <vt:lpstr>Types of fundraising</vt:lpstr>
      <vt:lpstr>Process of fundraising</vt:lpstr>
      <vt:lpstr>Budgeting and Finance </vt:lpstr>
      <vt:lpstr>Staff recruitment and development </vt:lpstr>
      <vt:lpstr>Management Information System</vt:lpstr>
      <vt:lpstr>Management Information System</vt:lpstr>
      <vt:lpstr>Management Information System</vt:lpstr>
      <vt:lpstr>Public Relations </vt:lpstr>
      <vt:lpstr>Reporting and Documentation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Pradeep</cp:lastModifiedBy>
  <cp:revision>29</cp:revision>
  <dcterms:created xsi:type="dcterms:W3CDTF">2013-03-01T03:40:44Z</dcterms:created>
  <dcterms:modified xsi:type="dcterms:W3CDTF">2016-02-05T06:18:34Z</dcterms:modified>
</cp:coreProperties>
</file>