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111688-04A1-4D15-BBAC-5EE4A887FD0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09B735-47AA-443C-8C30-E5B1D2DC79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State in Human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6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Preamble</a:t>
            </a:r>
          </a:p>
          <a:p>
            <a:r>
              <a:rPr lang="en-US" dirty="0" smtClean="0"/>
              <a:t>22 Parts</a:t>
            </a:r>
          </a:p>
          <a:p>
            <a:r>
              <a:rPr lang="en-US" dirty="0" smtClean="0"/>
              <a:t>12 Schedules </a:t>
            </a:r>
          </a:p>
          <a:p>
            <a:r>
              <a:rPr lang="en-US" dirty="0" smtClean="0"/>
              <a:t>448 Articles </a:t>
            </a:r>
          </a:p>
          <a:p>
            <a:r>
              <a:rPr lang="en-US" dirty="0" smtClean="0"/>
              <a:t>5 Appendices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6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dirty="0" smtClean="0"/>
              <a:t>Preamble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JUSTICE</a:t>
            </a:r>
            <a:r>
              <a:rPr lang="en-US" dirty="0" smtClean="0"/>
              <a:t>: </a:t>
            </a:r>
            <a:r>
              <a:rPr lang="en-US" dirty="0"/>
              <a:t>social, economic and political;</a:t>
            </a:r>
          </a:p>
          <a:p>
            <a:r>
              <a:rPr lang="en-US" b="1" dirty="0">
                <a:solidFill>
                  <a:srgbClr val="FF0000"/>
                </a:solidFill>
              </a:rPr>
              <a:t>LIBERTY</a:t>
            </a:r>
            <a:r>
              <a:rPr lang="en-US" dirty="0"/>
              <a:t> of thought, expression, belief, faith and</a:t>
            </a:r>
          </a:p>
          <a:p>
            <a:pPr marL="0" indent="0">
              <a:buNone/>
            </a:pPr>
            <a:r>
              <a:rPr lang="en-US" dirty="0"/>
              <a:t>worship;</a:t>
            </a:r>
          </a:p>
          <a:p>
            <a:r>
              <a:rPr lang="en-US" b="1" dirty="0">
                <a:solidFill>
                  <a:srgbClr val="C00000"/>
                </a:solidFill>
              </a:rPr>
              <a:t>EQUALITY</a:t>
            </a:r>
            <a:r>
              <a:rPr lang="en-US" dirty="0"/>
              <a:t> of status and of opportunity</a:t>
            </a:r>
            <a:r>
              <a:rPr lang="en-US" dirty="0" smtClean="0"/>
              <a:t>; and </a:t>
            </a:r>
            <a:r>
              <a:rPr lang="en-US" dirty="0"/>
              <a:t>to promote among them all</a:t>
            </a:r>
          </a:p>
          <a:p>
            <a:r>
              <a:rPr lang="en-US" b="1" dirty="0">
                <a:solidFill>
                  <a:srgbClr val="00B050"/>
                </a:solidFill>
              </a:rPr>
              <a:t>FRATERNITY</a:t>
            </a:r>
            <a:r>
              <a:rPr lang="en-US" dirty="0"/>
              <a:t> assuring the dignity of the individual</a:t>
            </a:r>
          </a:p>
          <a:p>
            <a:pPr marL="0" indent="0">
              <a:buNone/>
            </a:pPr>
            <a:r>
              <a:rPr lang="en-US" dirty="0" smtClean="0"/>
              <a:t>      and </a:t>
            </a:r>
            <a:r>
              <a:rPr lang="en-US" dirty="0"/>
              <a:t>the </a:t>
            </a:r>
            <a:r>
              <a:rPr lang="en-US" dirty="0" smtClean="0"/>
              <a:t>[</a:t>
            </a:r>
            <a:r>
              <a:rPr lang="en-US" dirty="0"/>
              <a:t>unity and integrity of the Nation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7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24744" cy="1143000"/>
          </a:xfrm>
        </p:spPr>
        <p:txBody>
          <a:bodyPr/>
          <a:lstStyle/>
          <a:p>
            <a:r>
              <a:rPr lang="en-US" dirty="0" smtClean="0"/>
              <a:t>Fundamental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7262308" cy="3927629"/>
          </a:xfrm>
        </p:spPr>
        <p:txBody>
          <a:bodyPr/>
          <a:lstStyle/>
          <a:p>
            <a:r>
              <a:rPr lang="en-US" dirty="0" smtClean="0"/>
              <a:t>State Guarantees basic human rights to all its citizen </a:t>
            </a:r>
          </a:p>
          <a:p>
            <a:r>
              <a:rPr lang="en-US" dirty="0" smtClean="0"/>
              <a:t>Article 12 t0 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9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6858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20000" cy="4003829"/>
          </a:xfrm>
        </p:spPr>
        <p:txBody>
          <a:bodyPr/>
          <a:lstStyle/>
          <a:p>
            <a:r>
              <a:rPr lang="en-US" dirty="0" smtClean="0"/>
              <a:t>Art. 14-18: Right to Equality</a:t>
            </a:r>
          </a:p>
          <a:p>
            <a:r>
              <a:rPr lang="en-US" dirty="0" smtClean="0"/>
              <a:t>Art. 19-22: Right to Freedom</a:t>
            </a:r>
          </a:p>
          <a:p>
            <a:r>
              <a:rPr lang="en-US" dirty="0" smtClean="0"/>
              <a:t>Art. 23-24: Right against Exploitation</a:t>
            </a:r>
          </a:p>
          <a:p>
            <a:r>
              <a:rPr lang="en-US" dirty="0" smtClean="0"/>
              <a:t>Art. 25-28: Right to Freedom of religion</a:t>
            </a:r>
          </a:p>
          <a:p>
            <a:r>
              <a:rPr lang="en-US" dirty="0" smtClean="0"/>
              <a:t>Art. 29-30: Cultural and Educational Right</a:t>
            </a:r>
          </a:p>
          <a:p>
            <a:r>
              <a:rPr lang="en-US" dirty="0" smtClean="0"/>
              <a:t>Art. 31: Right to Property</a:t>
            </a:r>
          </a:p>
          <a:p>
            <a:r>
              <a:rPr lang="en-US" dirty="0" smtClean="0"/>
              <a:t>Art. 32: Right to Constitutional remedies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88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924800" cy="11430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Directive Principles of State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3927629"/>
          </a:xfrm>
        </p:spPr>
        <p:txBody>
          <a:bodyPr/>
          <a:lstStyle/>
          <a:p>
            <a:pPr algn="just"/>
            <a:r>
              <a:rPr lang="en-US" dirty="0" smtClean="0"/>
              <a:t>Guidelines </a:t>
            </a:r>
            <a:r>
              <a:rPr lang="en-US" dirty="0"/>
              <a:t>for creating a social order characterized by social, economic, and political justice, liberty, equality, and fraternity as enunciated in the constitution's </a:t>
            </a:r>
            <a:r>
              <a:rPr lang="en-US" dirty="0" smtClean="0"/>
              <a:t>preamble</a:t>
            </a:r>
          </a:p>
          <a:p>
            <a:pPr algn="just"/>
            <a:r>
              <a:rPr lang="en-US" dirty="0" smtClean="0"/>
              <a:t>Contained </a:t>
            </a:r>
            <a:r>
              <a:rPr lang="en-US" dirty="0"/>
              <a:t>in part IV, articles 36 to 50</a:t>
            </a:r>
          </a:p>
        </p:txBody>
      </p:sp>
    </p:spTree>
    <p:extLst>
      <p:ext uri="{BB962C8B-B14F-4D97-AF65-F5344CB8AC3E}">
        <p14:creationId xmlns:p14="http://schemas.microsoft.com/office/powerpoint/2010/main" val="53830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</TotalTime>
  <Words>180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Role of State in Human Development</vt:lpstr>
      <vt:lpstr>Constitution of India</vt:lpstr>
      <vt:lpstr>Preamble</vt:lpstr>
      <vt:lpstr>Fundamental Rights</vt:lpstr>
      <vt:lpstr>PowerPoint Presentation</vt:lpstr>
      <vt:lpstr>Directive Principles of State Policies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State in Human Development</dc:title>
  <dc:creator>Pradeep</dc:creator>
  <cp:lastModifiedBy>Pradeep</cp:lastModifiedBy>
  <cp:revision>11</cp:revision>
  <dcterms:created xsi:type="dcterms:W3CDTF">2015-12-10T17:43:39Z</dcterms:created>
  <dcterms:modified xsi:type="dcterms:W3CDTF">2015-12-11T03:11:53Z</dcterms:modified>
</cp:coreProperties>
</file>